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tags/tag1.xml" ContentType="application/vnd.openxmlformats-officedocument.presentationml.tag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9.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33"/>
  </p:notesMasterIdLst>
  <p:sldIdLst>
    <p:sldId id="2914" r:id="rId3"/>
    <p:sldId id="3589" r:id="rId4"/>
    <p:sldId id="3593" r:id="rId5"/>
    <p:sldId id="3592" r:id="rId6"/>
    <p:sldId id="3590" r:id="rId7"/>
    <p:sldId id="3610" r:id="rId8"/>
    <p:sldId id="3594" r:id="rId9"/>
    <p:sldId id="3596" r:id="rId10"/>
    <p:sldId id="3595" r:id="rId11"/>
    <p:sldId id="3602" r:id="rId12"/>
    <p:sldId id="3604" r:id="rId13"/>
    <p:sldId id="3597" r:id="rId14"/>
    <p:sldId id="3598" r:id="rId15"/>
    <p:sldId id="3599" r:id="rId16"/>
    <p:sldId id="3600" r:id="rId17"/>
    <p:sldId id="3591" r:id="rId18"/>
    <p:sldId id="3606" r:id="rId19"/>
    <p:sldId id="3608" r:id="rId20"/>
    <p:sldId id="3609" r:id="rId21"/>
    <p:sldId id="3613" r:id="rId22"/>
    <p:sldId id="3614" r:id="rId23"/>
    <p:sldId id="2913" r:id="rId24"/>
    <p:sldId id="2945" r:id="rId25"/>
    <p:sldId id="2922" r:id="rId26"/>
    <p:sldId id="2926" r:id="rId27"/>
    <p:sldId id="2942" r:id="rId28"/>
    <p:sldId id="659" r:id="rId29"/>
    <p:sldId id="3612" r:id="rId30"/>
    <p:sldId id="3611" r:id="rId31"/>
    <p:sldId id="2912"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A884F93-3E5F-7A18-7B02-AA70E29FF226}" name="Vanessa Salmo" initials="VS" userId="S::VSalmo@ccafl.org::8c970b2d-d85a-42c7-bd29-d81b9c63a8e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ABE52"/>
    <a:srgbClr val="2270B5"/>
    <a:srgbClr val="1B497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4099657-EA96-4644-8D07-96B7B5225199}" v="47" dt="2024-03-26T17:27:24.06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microsoft.com/office/2018/10/relationships/authors" Target="authors.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38"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_B81_17CF3CB0.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_B6A_A1B07939.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Region</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8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Emotional abuse</c:v>
                </c:pt>
                <c:pt idx="1">
                  <c:v>Physical abuse</c:v>
                </c:pt>
                <c:pt idx="2">
                  <c:v>Sexual abuse</c:v>
                </c:pt>
                <c:pt idx="3">
                  <c:v>Parents seperated or divorced</c:v>
                </c:pt>
                <c:pt idx="4">
                  <c:v>Physical abuse in household</c:v>
                </c:pt>
                <c:pt idx="5">
                  <c:v>Substance abuse in household</c:v>
                </c:pt>
                <c:pt idx="6">
                  <c:v>Mental illness in household</c:v>
                </c:pt>
                <c:pt idx="7">
                  <c:v>Incarcerated household member</c:v>
                </c:pt>
                <c:pt idx="8">
                  <c:v>Emotional neglect</c:v>
                </c:pt>
                <c:pt idx="9">
                  <c:v>Physical neglect</c:v>
                </c:pt>
              </c:strCache>
            </c:strRef>
          </c:cat>
          <c:val>
            <c:numRef>
              <c:f>Sheet1!$B$2:$B$11</c:f>
              <c:numCache>
                <c:formatCode>General</c:formatCode>
                <c:ptCount val="10"/>
                <c:pt idx="0">
                  <c:v>18.100000000000001</c:v>
                </c:pt>
                <c:pt idx="1">
                  <c:v>11.8</c:v>
                </c:pt>
                <c:pt idx="2">
                  <c:v>8.1999999999999993</c:v>
                </c:pt>
                <c:pt idx="3">
                  <c:v>42.7</c:v>
                </c:pt>
                <c:pt idx="4">
                  <c:v>9.1999999999999993</c:v>
                </c:pt>
                <c:pt idx="5">
                  <c:v>29.3</c:v>
                </c:pt>
                <c:pt idx="6">
                  <c:v>37.6</c:v>
                </c:pt>
                <c:pt idx="7">
                  <c:v>26.9</c:v>
                </c:pt>
                <c:pt idx="8">
                  <c:v>33.299999999999997</c:v>
                </c:pt>
                <c:pt idx="9">
                  <c:v>7.1</c:v>
                </c:pt>
              </c:numCache>
            </c:numRef>
          </c:val>
          <c:extLst>
            <c:ext xmlns:c16="http://schemas.microsoft.com/office/drawing/2014/chart" uri="{C3380CC4-5D6E-409C-BE32-E72D297353CC}">
              <c16:uniqueId val="{00000000-6EE6-47FA-A932-B895E9E2AC7D}"/>
            </c:ext>
          </c:extLst>
        </c:ser>
        <c:ser>
          <c:idx val="1"/>
          <c:order val="1"/>
          <c:tx>
            <c:strRef>
              <c:f>Sheet1!$C$1</c:f>
              <c:strCache>
                <c:ptCount val="1"/>
                <c:pt idx="0">
                  <c:v>State</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8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Emotional abuse</c:v>
                </c:pt>
                <c:pt idx="1">
                  <c:v>Physical abuse</c:v>
                </c:pt>
                <c:pt idx="2">
                  <c:v>Sexual abuse</c:v>
                </c:pt>
                <c:pt idx="3">
                  <c:v>Parents seperated or divorced</c:v>
                </c:pt>
                <c:pt idx="4">
                  <c:v>Physical abuse in household</c:v>
                </c:pt>
                <c:pt idx="5">
                  <c:v>Substance abuse in household</c:v>
                </c:pt>
                <c:pt idx="6">
                  <c:v>Mental illness in household</c:v>
                </c:pt>
                <c:pt idx="7">
                  <c:v>Incarcerated household member</c:v>
                </c:pt>
                <c:pt idx="8">
                  <c:v>Emotional neglect</c:v>
                </c:pt>
                <c:pt idx="9">
                  <c:v>Physical neglect</c:v>
                </c:pt>
              </c:strCache>
            </c:strRef>
          </c:cat>
          <c:val>
            <c:numRef>
              <c:f>Sheet1!$C$2:$C$11</c:f>
              <c:numCache>
                <c:formatCode>General</c:formatCode>
                <c:ptCount val="10"/>
                <c:pt idx="0">
                  <c:v>17.399999999999999</c:v>
                </c:pt>
                <c:pt idx="1">
                  <c:v>10.8</c:v>
                </c:pt>
                <c:pt idx="2">
                  <c:v>7</c:v>
                </c:pt>
                <c:pt idx="3">
                  <c:v>39.799999999999997</c:v>
                </c:pt>
                <c:pt idx="4">
                  <c:v>8.6999999999999993</c:v>
                </c:pt>
                <c:pt idx="5">
                  <c:v>25.5</c:v>
                </c:pt>
                <c:pt idx="6">
                  <c:v>33.6</c:v>
                </c:pt>
                <c:pt idx="7">
                  <c:v>23.7</c:v>
                </c:pt>
                <c:pt idx="8">
                  <c:v>31.9</c:v>
                </c:pt>
                <c:pt idx="9">
                  <c:v>6.7</c:v>
                </c:pt>
              </c:numCache>
            </c:numRef>
          </c:val>
          <c:extLst>
            <c:ext xmlns:c16="http://schemas.microsoft.com/office/drawing/2014/chart" uri="{C3380CC4-5D6E-409C-BE32-E72D297353CC}">
              <c16:uniqueId val="{00000001-6EE6-47FA-A932-B895E9E2AC7D}"/>
            </c:ext>
          </c:extLst>
        </c:ser>
        <c:dLbls>
          <c:dLblPos val="outEnd"/>
          <c:showLegendKey val="0"/>
          <c:showVal val="1"/>
          <c:showCatName val="0"/>
          <c:showSerName val="0"/>
          <c:showPercent val="0"/>
          <c:showBubbleSize val="0"/>
        </c:dLbls>
        <c:gapWidth val="219"/>
        <c:overlap val="-27"/>
        <c:axId val="1228267775"/>
        <c:axId val="974575103"/>
      </c:barChart>
      <c:catAx>
        <c:axId val="122826777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974575103"/>
        <c:crosses val="autoZero"/>
        <c:auto val="1"/>
        <c:lblAlgn val="ctr"/>
        <c:lblOffset val="100"/>
        <c:noMultiLvlLbl val="0"/>
      </c:catAx>
      <c:valAx>
        <c:axId val="974575103"/>
        <c:scaling>
          <c:orientation val="minMax"/>
        </c:scaling>
        <c:delete val="0"/>
        <c:axPos val="l"/>
        <c:title>
          <c:tx>
            <c:rich>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r>
                  <a:rPr lang="en-US"/>
                  <a:t>Percentage of Students (%)</a:t>
                </a:r>
              </a:p>
            </c:rich>
          </c:tx>
          <c:overlay val="0"/>
          <c:spPr>
            <a:noFill/>
            <a:ln>
              <a:noFill/>
            </a:ln>
            <a:effectLst/>
          </c:spPr>
          <c:txPr>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228267775"/>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800"/>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Middle School</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8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Skipped school because of bullying</c:v>
                </c:pt>
                <c:pt idx="1">
                  <c:v>Was ever kicked or shoved</c:v>
                </c:pt>
                <c:pt idx="2">
                  <c:v>Was ever taunted or teased</c:v>
                </c:pt>
                <c:pt idx="3">
                  <c:v>Was ever a victim of cyber-bullying</c:v>
                </c:pt>
                <c:pt idx="4">
                  <c:v>Ever physicallly bullied others</c:v>
                </c:pt>
                <c:pt idx="5">
                  <c:v>Ever verbally bullied others</c:v>
                </c:pt>
                <c:pt idx="6">
                  <c:v>Ever cyber-bullied others</c:v>
                </c:pt>
              </c:strCache>
            </c:strRef>
          </c:cat>
          <c:val>
            <c:numRef>
              <c:f>Sheet1!$B$2:$B$8</c:f>
              <c:numCache>
                <c:formatCode>General</c:formatCode>
                <c:ptCount val="7"/>
                <c:pt idx="0">
                  <c:v>11.8</c:v>
                </c:pt>
                <c:pt idx="1">
                  <c:v>48.5</c:v>
                </c:pt>
                <c:pt idx="2">
                  <c:v>70.099999999999994</c:v>
                </c:pt>
                <c:pt idx="3">
                  <c:v>33.700000000000003</c:v>
                </c:pt>
                <c:pt idx="4">
                  <c:v>23.7</c:v>
                </c:pt>
                <c:pt idx="5">
                  <c:v>36.9</c:v>
                </c:pt>
                <c:pt idx="6">
                  <c:v>14.5</c:v>
                </c:pt>
              </c:numCache>
            </c:numRef>
          </c:val>
          <c:extLst>
            <c:ext xmlns:c16="http://schemas.microsoft.com/office/drawing/2014/chart" uri="{C3380CC4-5D6E-409C-BE32-E72D297353CC}">
              <c16:uniqueId val="{00000000-6EE6-47FA-A932-B895E9E2AC7D}"/>
            </c:ext>
          </c:extLst>
        </c:ser>
        <c:ser>
          <c:idx val="1"/>
          <c:order val="1"/>
          <c:tx>
            <c:strRef>
              <c:f>Sheet1!$C$1</c:f>
              <c:strCache>
                <c:ptCount val="1"/>
                <c:pt idx="0">
                  <c:v>High School</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8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Skipped school because of bullying</c:v>
                </c:pt>
                <c:pt idx="1">
                  <c:v>Was ever kicked or shoved</c:v>
                </c:pt>
                <c:pt idx="2">
                  <c:v>Was ever taunted or teased</c:v>
                </c:pt>
                <c:pt idx="3">
                  <c:v>Was ever a victim of cyber-bullying</c:v>
                </c:pt>
                <c:pt idx="4">
                  <c:v>Ever physicallly bullied others</c:v>
                </c:pt>
                <c:pt idx="5">
                  <c:v>Ever verbally bullied others</c:v>
                </c:pt>
                <c:pt idx="6">
                  <c:v>Ever cyber-bullied others</c:v>
                </c:pt>
              </c:strCache>
            </c:strRef>
          </c:cat>
          <c:val>
            <c:numRef>
              <c:f>Sheet1!$C$2:$C$8</c:f>
              <c:numCache>
                <c:formatCode>General</c:formatCode>
                <c:ptCount val="7"/>
                <c:pt idx="0">
                  <c:v>9.1999999999999993</c:v>
                </c:pt>
                <c:pt idx="1">
                  <c:v>30.8</c:v>
                </c:pt>
                <c:pt idx="2">
                  <c:v>56.5</c:v>
                </c:pt>
                <c:pt idx="3">
                  <c:v>32.299999999999997</c:v>
                </c:pt>
                <c:pt idx="4">
                  <c:v>14</c:v>
                </c:pt>
                <c:pt idx="5">
                  <c:v>27.5</c:v>
                </c:pt>
                <c:pt idx="6">
                  <c:v>14.1</c:v>
                </c:pt>
              </c:numCache>
            </c:numRef>
          </c:val>
          <c:extLst>
            <c:ext xmlns:c16="http://schemas.microsoft.com/office/drawing/2014/chart" uri="{C3380CC4-5D6E-409C-BE32-E72D297353CC}">
              <c16:uniqueId val="{00000001-6EE6-47FA-A932-B895E9E2AC7D}"/>
            </c:ext>
          </c:extLst>
        </c:ser>
        <c:dLbls>
          <c:dLblPos val="outEnd"/>
          <c:showLegendKey val="0"/>
          <c:showVal val="1"/>
          <c:showCatName val="0"/>
          <c:showSerName val="0"/>
          <c:showPercent val="0"/>
          <c:showBubbleSize val="0"/>
        </c:dLbls>
        <c:gapWidth val="219"/>
        <c:overlap val="-27"/>
        <c:axId val="1228267775"/>
        <c:axId val="974575103"/>
      </c:barChart>
      <c:catAx>
        <c:axId val="122826777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974575103"/>
        <c:crosses val="autoZero"/>
        <c:auto val="1"/>
        <c:lblAlgn val="ctr"/>
        <c:lblOffset val="100"/>
        <c:noMultiLvlLbl val="0"/>
      </c:catAx>
      <c:valAx>
        <c:axId val="974575103"/>
        <c:scaling>
          <c:orientation val="minMax"/>
        </c:scaling>
        <c:delete val="0"/>
        <c:axPos val="l"/>
        <c:title>
          <c:tx>
            <c:rich>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r>
                  <a:rPr lang="en-US"/>
                  <a:t>Percentage of Students (%)</a:t>
                </a:r>
              </a:p>
            </c:rich>
          </c:tx>
          <c:overlay val="0"/>
          <c:spPr>
            <a:noFill/>
            <a:ln>
              <a:noFill/>
            </a:ln>
            <a:effectLst/>
          </c:spPr>
          <c:txPr>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228267775"/>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80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diagrams/_rels/data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diagrams/_rels/data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6.svg"/><Relationship Id="rId1" Type="http://schemas.openxmlformats.org/officeDocument/2006/relationships/image" Target="../media/image5.png"/><Relationship Id="rId5" Type="http://schemas.openxmlformats.org/officeDocument/2006/relationships/image" Target="../media/image27.svg"/><Relationship Id="rId4" Type="http://schemas.openxmlformats.org/officeDocument/2006/relationships/image" Target="../media/image26.png"/></Relationships>
</file>

<file path=ppt/diagrams/_rels/data4.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svg"/><Relationship Id="rId1" Type="http://schemas.openxmlformats.org/officeDocument/2006/relationships/image" Target="../media/image33.png"/><Relationship Id="rId6" Type="http://schemas.openxmlformats.org/officeDocument/2006/relationships/image" Target="../media/image38.svg"/><Relationship Id="rId5" Type="http://schemas.openxmlformats.org/officeDocument/2006/relationships/image" Target="../media/image37.png"/><Relationship Id="rId10" Type="http://schemas.openxmlformats.org/officeDocument/2006/relationships/image" Target="../media/image42.svg"/><Relationship Id="rId4" Type="http://schemas.openxmlformats.org/officeDocument/2006/relationships/image" Target="../media/image36.svg"/><Relationship Id="rId9" Type="http://schemas.openxmlformats.org/officeDocument/2006/relationships/image" Target="../media/image41.png"/></Relationships>
</file>

<file path=ppt/diagrams/_rels/data6.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52.png"/><Relationship Id="rId1" Type="http://schemas.openxmlformats.org/officeDocument/2006/relationships/image" Target="../media/image51.jpeg"/><Relationship Id="rId5" Type="http://schemas.openxmlformats.org/officeDocument/2006/relationships/image" Target="../media/image55.jpeg"/><Relationship Id="rId4" Type="http://schemas.openxmlformats.org/officeDocument/2006/relationships/image" Target="../media/image54.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diagrams/_rels/drawing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diagrams/_rels/drawing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6.svg"/><Relationship Id="rId1" Type="http://schemas.openxmlformats.org/officeDocument/2006/relationships/image" Target="../media/image5.png"/><Relationship Id="rId5" Type="http://schemas.openxmlformats.org/officeDocument/2006/relationships/image" Target="../media/image27.svg"/><Relationship Id="rId4" Type="http://schemas.openxmlformats.org/officeDocument/2006/relationships/image" Target="../media/image26.png"/></Relationships>
</file>

<file path=ppt/diagrams/_rels/drawing4.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svg"/><Relationship Id="rId1" Type="http://schemas.openxmlformats.org/officeDocument/2006/relationships/image" Target="../media/image33.png"/><Relationship Id="rId6" Type="http://schemas.openxmlformats.org/officeDocument/2006/relationships/image" Target="../media/image38.svg"/><Relationship Id="rId5" Type="http://schemas.openxmlformats.org/officeDocument/2006/relationships/image" Target="../media/image37.png"/><Relationship Id="rId10" Type="http://schemas.openxmlformats.org/officeDocument/2006/relationships/image" Target="../media/image42.svg"/><Relationship Id="rId4" Type="http://schemas.openxmlformats.org/officeDocument/2006/relationships/image" Target="../media/image36.svg"/><Relationship Id="rId9" Type="http://schemas.openxmlformats.org/officeDocument/2006/relationships/image" Target="../media/image41.png"/></Relationships>
</file>

<file path=ppt/diagrams/_rels/drawing6.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52.png"/><Relationship Id="rId1" Type="http://schemas.openxmlformats.org/officeDocument/2006/relationships/image" Target="../media/image51.jpeg"/><Relationship Id="rId5" Type="http://schemas.openxmlformats.org/officeDocument/2006/relationships/image" Target="../media/image55.jpeg"/><Relationship Id="rId4" Type="http://schemas.openxmlformats.org/officeDocument/2006/relationships/image" Target="../media/image54.jpe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8F1C460-CC2D-4E50-B815-D4DC71C7CE42}" type="doc">
      <dgm:prSet loTypeId="urn:microsoft.com/office/officeart/2005/8/layout/bList2" loCatId="list" qsTypeId="urn:microsoft.com/office/officeart/2005/8/quickstyle/simple1" qsCatId="simple" csTypeId="urn:microsoft.com/office/officeart/2005/8/colors/colorful2" csCatId="colorful" phldr="1"/>
      <dgm:spPr/>
      <dgm:t>
        <a:bodyPr/>
        <a:lstStyle/>
        <a:p>
          <a:endParaRPr lang="en-US"/>
        </a:p>
      </dgm:t>
    </dgm:pt>
    <dgm:pt modelId="{0B6AADAB-3350-45F4-BCEF-6F51F8BE0AAD}">
      <dgm:prSet phldrT="[Text]"/>
      <dgm:spPr>
        <a:solidFill>
          <a:srgbClr val="AABE52"/>
        </a:solidFill>
      </dgm:spPr>
      <dgm:t>
        <a:bodyPr/>
        <a:lstStyle/>
        <a:p>
          <a:pPr algn="ctr"/>
          <a:r>
            <a:rPr lang="en-US"/>
            <a:t>Involuntary Examinations</a:t>
          </a:r>
        </a:p>
      </dgm:t>
    </dgm:pt>
    <dgm:pt modelId="{A2C1FE66-162D-4C62-A9B2-8F16CFA11F48}" type="parTrans" cxnId="{9B5AE0C1-AFBF-41A8-94B8-EB3AAC01EF40}">
      <dgm:prSet/>
      <dgm:spPr/>
      <dgm:t>
        <a:bodyPr/>
        <a:lstStyle/>
        <a:p>
          <a:pPr algn="ctr"/>
          <a:endParaRPr lang="en-US"/>
        </a:p>
      </dgm:t>
    </dgm:pt>
    <dgm:pt modelId="{50A50E7F-D107-4996-B675-0E8E5D2F3A6E}" type="sibTrans" cxnId="{9B5AE0C1-AFBF-41A8-94B8-EB3AAC01EF40}">
      <dgm:prSet/>
      <dgm:spPr/>
      <dgm:t>
        <a:bodyPr/>
        <a:lstStyle/>
        <a:p>
          <a:pPr algn="ctr"/>
          <a:endParaRPr lang="en-US"/>
        </a:p>
      </dgm:t>
    </dgm:pt>
    <dgm:pt modelId="{28D7A7C1-653A-47E9-8C2D-B5FF70910571}">
      <dgm:prSet phldrT="[Text]"/>
      <dgm:spPr/>
      <dgm:t>
        <a:bodyPr/>
        <a:lstStyle/>
        <a:p>
          <a:pPr algn="ctr">
            <a:buNone/>
          </a:pPr>
          <a:r>
            <a:rPr lang="en-US"/>
            <a:t>174,429</a:t>
          </a:r>
        </a:p>
      </dgm:t>
    </dgm:pt>
    <dgm:pt modelId="{F89C5F40-AE90-4FA1-8CBA-3B03A98CA8ED}" type="parTrans" cxnId="{C92365EA-5A66-40D5-A26E-F7322469E6B4}">
      <dgm:prSet/>
      <dgm:spPr/>
      <dgm:t>
        <a:bodyPr/>
        <a:lstStyle/>
        <a:p>
          <a:pPr algn="ctr"/>
          <a:endParaRPr lang="en-US"/>
        </a:p>
      </dgm:t>
    </dgm:pt>
    <dgm:pt modelId="{F3400E3D-79F4-4B40-AF8C-74B05217FCB2}" type="sibTrans" cxnId="{C92365EA-5A66-40D5-A26E-F7322469E6B4}">
      <dgm:prSet/>
      <dgm:spPr/>
      <dgm:t>
        <a:bodyPr/>
        <a:lstStyle/>
        <a:p>
          <a:pPr algn="ctr"/>
          <a:endParaRPr lang="en-US"/>
        </a:p>
      </dgm:t>
    </dgm:pt>
    <dgm:pt modelId="{F550F70F-2F7F-4419-87C0-2BB0C08FC421}">
      <dgm:prSet phldrT="[Text]"/>
      <dgm:spPr>
        <a:solidFill>
          <a:srgbClr val="2270B5"/>
        </a:solidFill>
      </dgm:spPr>
      <dgm:t>
        <a:bodyPr/>
        <a:lstStyle/>
        <a:p>
          <a:pPr algn="ctr"/>
          <a:r>
            <a:rPr lang="en-US"/>
            <a:t>Distinct Individuals Examined</a:t>
          </a:r>
        </a:p>
      </dgm:t>
    </dgm:pt>
    <dgm:pt modelId="{B7FD0D19-D55E-49C0-803D-635EEBD32098}" type="parTrans" cxnId="{CE72C52E-F0F5-462F-91A7-F8FB56A90EB6}">
      <dgm:prSet/>
      <dgm:spPr/>
      <dgm:t>
        <a:bodyPr/>
        <a:lstStyle/>
        <a:p>
          <a:pPr algn="ctr"/>
          <a:endParaRPr lang="en-US"/>
        </a:p>
      </dgm:t>
    </dgm:pt>
    <dgm:pt modelId="{2CDBD313-5921-4682-AF47-D08389BEFF24}" type="sibTrans" cxnId="{CE72C52E-F0F5-462F-91A7-F8FB56A90EB6}">
      <dgm:prSet/>
      <dgm:spPr/>
      <dgm:t>
        <a:bodyPr/>
        <a:lstStyle/>
        <a:p>
          <a:pPr algn="ctr"/>
          <a:endParaRPr lang="en-US"/>
        </a:p>
      </dgm:t>
    </dgm:pt>
    <dgm:pt modelId="{07C44A51-E97B-45FC-9A85-5C45EF71180A}">
      <dgm:prSet phldrT="[Text]"/>
      <dgm:spPr/>
      <dgm:t>
        <a:bodyPr/>
        <a:lstStyle/>
        <a:p>
          <a:pPr algn="ctr">
            <a:buNone/>
          </a:pPr>
          <a:r>
            <a:rPr lang="en-US"/>
            <a:t>125,526</a:t>
          </a:r>
        </a:p>
      </dgm:t>
    </dgm:pt>
    <dgm:pt modelId="{E8D14D3B-0841-47DF-A9A7-11AA7B2A6AF7}" type="parTrans" cxnId="{7E825B59-E280-4976-9FAA-99A83BF196B3}">
      <dgm:prSet/>
      <dgm:spPr/>
      <dgm:t>
        <a:bodyPr/>
        <a:lstStyle/>
        <a:p>
          <a:pPr algn="ctr"/>
          <a:endParaRPr lang="en-US"/>
        </a:p>
      </dgm:t>
    </dgm:pt>
    <dgm:pt modelId="{2BA0976C-763B-45A9-9C78-F00983112FF3}" type="sibTrans" cxnId="{7E825B59-E280-4976-9FAA-99A83BF196B3}">
      <dgm:prSet/>
      <dgm:spPr/>
      <dgm:t>
        <a:bodyPr/>
        <a:lstStyle/>
        <a:p>
          <a:pPr algn="ctr"/>
          <a:endParaRPr lang="en-US"/>
        </a:p>
      </dgm:t>
    </dgm:pt>
    <dgm:pt modelId="{E0A8490D-5E41-4584-9075-D97DA33275E2}">
      <dgm:prSet phldrT="[Text]"/>
      <dgm:spPr/>
      <dgm:t>
        <a:bodyPr/>
        <a:lstStyle/>
        <a:p>
          <a:pPr algn="ctr"/>
          <a:r>
            <a:rPr lang="en-US"/>
            <a:t>High Utilizers</a:t>
          </a:r>
        </a:p>
      </dgm:t>
    </dgm:pt>
    <dgm:pt modelId="{A930DA27-F269-4508-AFB7-FFECADB3EC94}" type="parTrans" cxnId="{62F08D40-0A04-45DD-88E6-5B80DE9C8692}">
      <dgm:prSet/>
      <dgm:spPr/>
      <dgm:t>
        <a:bodyPr/>
        <a:lstStyle/>
        <a:p>
          <a:pPr algn="ctr"/>
          <a:endParaRPr lang="en-US"/>
        </a:p>
      </dgm:t>
    </dgm:pt>
    <dgm:pt modelId="{631A1207-9309-4932-8AFE-3D6E0A8E3CEA}" type="sibTrans" cxnId="{62F08D40-0A04-45DD-88E6-5B80DE9C8692}">
      <dgm:prSet/>
      <dgm:spPr/>
      <dgm:t>
        <a:bodyPr/>
        <a:lstStyle/>
        <a:p>
          <a:pPr algn="ctr"/>
          <a:endParaRPr lang="en-US"/>
        </a:p>
      </dgm:t>
    </dgm:pt>
    <dgm:pt modelId="{AEAB23C8-1E58-462C-B58B-FDFF0260CCC1}">
      <dgm:prSet phldrT="[Text]"/>
      <dgm:spPr/>
      <dgm:t>
        <a:bodyPr/>
        <a:lstStyle/>
        <a:p>
          <a:pPr algn="ctr">
            <a:buNone/>
          </a:pPr>
          <a:r>
            <a:rPr lang="en-US"/>
            <a:t>9,785</a:t>
          </a:r>
        </a:p>
      </dgm:t>
    </dgm:pt>
    <dgm:pt modelId="{8B95F6E2-5A28-4A24-9C50-623C984F7636}" type="parTrans" cxnId="{0F0E115F-3C7E-49C7-BF2F-5B75D1A1DC64}">
      <dgm:prSet/>
      <dgm:spPr/>
      <dgm:t>
        <a:bodyPr/>
        <a:lstStyle/>
        <a:p>
          <a:pPr algn="ctr"/>
          <a:endParaRPr lang="en-US"/>
        </a:p>
      </dgm:t>
    </dgm:pt>
    <dgm:pt modelId="{F8E87F90-605B-4C20-A505-76D953A3D59F}" type="sibTrans" cxnId="{0F0E115F-3C7E-49C7-BF2F-5B75D1A1DC64}">
      <dgm:prSet/>
      <dgm:spPr/>
      <dgm:t>
        <a:bodyPr/>
        <a:lstStyle/>
        <a:p>
          <a:pPr algn="ctr"/>
          <a:endParaRPr lang="en-US"/>
        </a:p>
      </dgm:t>
    </dgm:pt>
    <dgm:pt modelId="{9FB3132F-7AD5-4CF6-AD78-435D24A512ED}" type="pres">
      <dgm:prSet presAssocID="{B8F1C460-CC2D-4E50-B815-D4DC71C7CE42}" presName="diagram" presStyleCnt="0">
        <dgm:presLayoutVars>
          <dgm:dir/>
          <dgm:animLvl val="lvl"/>
          <dgm:resizeHandles val="exact"/>
        </dgm:presLayoutVars>
      </dgm:prSet>
      <dgm:spPr/>
    </dgm:pt>
    <dgm:pt modelId="{DF700BB1-8128-450A-A046-0D89C16E6521}" type="pres">
      <dgm:prSet presAssocID="{0B6AADAB-3350-45F4-BCEF-6F51F8BE0AAD}" presName="compNode" presStyleCnt="0"/>
      <dgm:spPr/>
    </dgm:pt>
    <dgm:pt modelId="{955B2B5F-275C-4B33-A8EB-EEAE8CB46CF9}" type="pres">
      <dgm:prSet presAssocID="{0B6AADAB-3350-45F4-BCEF-6F51F8BE0AAD}" presName="childRect" presStyleLbl="bgAcc1" presStyleIdx="0" presStyleCnt="3">
        <dgm:presLayoutVars>
          <dgm:bulletEnabled val="1"/>
        </dgm:presLayoutVars>
      </dgm:prSet>
      <dgm:spPr/>
    </dgm:pt>
    <dgm:pt modelId="{144F9FE2-F1B0-4A42-89DE-03A87FA80CA4}" type="pres">
      <dgm:prSet presAssocID="{0B6AADAB-3350-45F4-BCEF-6F51F8BE0AAD}" presName="parentText" presStyleLbl="node1" presStyleIdx="0" presStyleCnt="0">
        <dgm:presLayoutVars>
          <dgm:chMax val="0"/>
          <dgm:bulletEnabled val="1"/>
        </dgm:presLayoutVars>
      </dgm:prSet>
      <dgm:spPr/>
    </dgm:pt>
    <dgm:pt modelId="{9211E784-9C12-49DE-98F9-A1ADCECB8711}" type="pres">
      <dgm:prSet presAssocID="{0B6AADAB-3350-45F4-BCEF-6F51F8BE0AAD}" presName="parentRect" presStyleLbl="alignNode1" presStyleIdx="0" presStyleCnt="3"/>
      <dgm:spPr/>
    </dgm:pt>
    <dgm:pt modelId="{0246784D-F74A-4D64-B45E-151A17DC7328}" type="pres">
      <dgm:prSet presAssocID="{0B6AADAB-3350-45F4-BCEF-6F51F8BE0AAD}" presName="adorn" presStyleLbl="fgAccFollow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solidFill>
            <a:schemeClr val="tx2">
              <a:alpha val="90000"/>
            </a:schemeClr>
          </a:solidFill>
        </a:ln>
      </dgm:spPr>
      <dgm:extLst>
        <a:ext uri="{E40237B7-FDA0-4F09-8148-C483321AD2D9}">
          <dgm14:cNvPr xmlns:dgm14="http://schemas.microsoft.com/office/drawing/2010/diagram" id="0" name="" descr="Doctor female with solid fill"/>
        </a:ext>
      </dgm:extLst>
    </dgm:pt>
    <dgm:pt modelId="{58250804-8506-427A-8741-A3D30E9D2630}" type="pres">
      <dgm:prSet presAssocID="{50A50E7F-D107-4996-B675-0E8E5D2F3A6E}" presName="sibTrans" presStyleLbl="sibTrans2D1" presStyleIdx="0" presStyleCnt="0"/>
      <dgm:spPr/>
    </dgm:pt>
    <dgm:pt modelId="{2C0F5229-EA19-4D52-9582-D614E85DF771}" type="pres">
      <dgm:prSet presAssocID="{F550F70F-2F7F-4419-87C0-2BB0C08FC421}" presName="compNode" presStyleCnt="0"/>
      <dgm:spPr/>
    </dgm:pt>
    <dgm:pt modelId="{C32EF8A2-0F71-45E8-9915-5A0788DC79BC}" type="pres">
      <dgm:prSet presAssocID="{F550F70F-2F7F-4419-87C0-2BB0C08FC421}" presName="childRect" presStyleLbl="bgAcc1" presStyleIdx="1" presStyleCnt="3">
        <dgm:presLayoutVars>
          <dgm:bulletEnabled val="1"/>
        </dgm:presLayoutVars>
      </dgm:prSet>
      <dgm:spPr/>
    </dgm:pt>
    <dgm:pt modelId="{D0483D8A-FE08-4B82-BC2B-F45DDE20E191}" type="pres">
      <dgm:prSet presAssocID="{F550F70F-2F7F-4419-87C0-2BB0C08FC421}" presName="parentText" presStyleLbl="node1" presStyleIdx="0" presStyleCnt="0">
        <dgm:presLayoutVars>
          <dgm:chMax val="0"/>
          <dgm:bulletEnabled val="1"/>
        </dgm:presLayoutVars>
      </dgm:prSet>
      <dgm:spPr/>
    </dgm:pt>
    <dgm:pt modelId="{1D0ECAFB-151B-4E40-B346-D7E001E421EC}" type="pres">
      <dgm:prSet presAssocID="{F550F70F-2F7F-4419-87C0-2BB0C08FC421}" presName="parentRect" presStyleLbl="alignNode1" presStyleIdx="1" presStyleCnt="3"/>
      <dgm:spPr/>
    </dgm:pt>
    <dgm:pt modelId="{94CDDA9B-2675-4C9B-8EAC-2B25AF182882}" type="pres">
      <dgm:prSet presAssocID="{F550F70F-2F7F-4419-87C0-2BB0C08FC421}" presName="adorn" presStyleLbl="fgAccFollow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solidFill>
            <a:schemeClr val="tx2">
              <a:alpha val="90000"/>
            </a:schemeClr>
          </a:solidFill>
        </a:ln>
      </dgm:spPr>
      <dgm:extLst>
        <a:ext uri="{E40237B7-FDA0-4F09-8148-C483321AD2D9}">
          <dgm14:cNvPr xmlns:dgm14="http://schemas.microsoft.com/office/drawing/2010/diagram" id="0" name="" descr="Head with gears with solid fill"/>
        </a:ext>
      </dgm:extLst>
    </dgm:pt>
    <dgm:pt modelId="{3C40CECD-4093-4856-B9A8-575F1372ECBF}" type="pres">
      <dgm:prSet presAssocID="{2CDBD313-5921-4682-AF47-D08389BEFF24}" presName="sibTrans" presStyleLbl="sibTrans2D1" presStyleIdx="0" presStyleCnt="0"/>
      <dgm:spPr/>
    </dgm:pt>
    <dgm:pt modelId="{6CCE959A-F4F0-4FC9-9885-166B360B3081}" type="pres">
      <dgm:prSet presAssocID="{E0A8490D-5E41-4584-9075-D97DA33275E2}" presName="compNode" presStyleCnt="0"/>
      <dgm:spPr/>
    </dgm:pt>
    <dgm:pt modelId="{6EE50052-B03E-468F-A866-6A8B562617C6}" type="pres">
      <dgm:prSet presAssocID="{E0A8490D-5E41-4584-9075-D97DA33275E2}" presName="childRect" presStyleLbl="bgAcc1" presStyleIdx="2" presStyleCnt="3">
        <dgm:presLayoutVars>
          <dgm:bulletEnabled val="1"/>
        </dgm:presLayoutVars>
      </dgm:prSet>
      <dgm:spPr/>
    </dgm:pt>
    <dgm:pt modelId="{C6E53FED-E4EB-42B3-B44B-AE2499572BEC}" type="pres">
      <dgm:prSet presAssocID="{E0A8490D-5E41-4584-9075-D97DA33275E2}" presName="parentText" presStyleLbl="node1" presStyleIdx="0" presStyleCnt="0">
        <dgm:presLayoutVars>
          <dgm:chMax val="0"/>
          <dgm:bulletEnabled val="1"/>
        </dgm:presLayoutVars>
      </dgm:prSet>
      <dgm:spPr/>
    </dgm:pt>
    <dgm:pt modelId="{5A65D895-45A1-4D7C-B2D1-3285B2E1FE83}" type="pres">
      <dgm:prSet presAssocID="{E0A8490D-5E41-4584-9075-D97DA33275E2}" presName="parentRect" presStyleLbl="alignNode1" presStyleIdx="2" presStyleCnt="3"/>
      <dgm:spPr/>
    </dgm:pt>
    <dgm:pt modelId="{DF846A5A-8BB0-48D0-9999-7A28112DD28B}" type="pres">
      <dgm:prSet presAssocID="{E0A8490D-5E41-4584-9075-D97DA33275E2}" presName="adorn" presStyleLbl="fgAccFollow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solidFill>
            <a:schemeClr val="tx2">
              <a:alpha val="90000"/>
            </a:schemeClr>
          </a:solidFill>
        </a:ln>
      </dgm:spPr>
      <dgm:extLst>
        <a:ext uri="{E40237B7-FDA0-4F09-8148-C483321AD2D9}">
          <dgm14:cNvPr xmlns:dgm14="http://schemas.microsoft.com/office/drawing/2010/diagram" id="0" name="" descr="Circles with arrows with solid fill"/>
        </a:ext>
      </dgm:extLst>
    </dgm:pt>
  </dgm:ptLst>
  <dgm:cxnLst>
    <dgm:cxn modelId="{A814D318-87BD-4D69-892E-492A20E27D8C}" type="presOf" srcId="{E0A8490D-5E41-4584-9075-D97DA33275E2}" destId="{C6E53FED-E4EB-42B3-B44B-AE2499572BEC}" srcOrd="0" destOrd="0" presId="urn:microsoft.com/office/officeart/2005/8/layout/bList2"/>
    <dgm:cxn modelId="{CE72C52E-F0F5-462F-91A7-F8FB56A90EB6}" srcId="{B8F1C460-CC2D-4E50-B815-D4DC71C7CE42}" destId="{F550F70F-2F7F-4419-87C0-2BB0C08FC421}" srcOrd="1" destOrd="0" parTransId="{B7FD0D19-D55E-49C0-803D-635EEBD32098}" sibTransId="{2CDBD313-5921-4682-AF47-D08389BEFF24}"/>
    <dgm:cxn modelId="{EF3DAF31-0ED4-446C-86CD-19F555B9BA13}" type="presOf" srcId="{AEAB23C8-1E58-462C-B58B-FDFF0260CCC1}" destId="{6EE50052-B03E-468F-A866-6A8B562617C6}" srcOrd="0" destOrd="0" presId="urn:microsoft.com/office/officeart/2005/8/layout/bList2"/>
    <dgm:cxn modelId="{62F08D40-0A04-45DD-88E6-5B80DE9C8692}" srcId="{B8F1C460-CC2D-4E50-B815-D4DC71C7CE42}" destId="{E0A8490D-5E41-4584-9075-D97DA33275E2}" srcOrd="2" destOrd="0" parTransId="{A930DA27-F269-4508-AFB7-FFECADB3EC94}" sibTransId="{631A1207-9309-4932-8AFE-3D6E0A8E3CEA}"/>
    <dgm:cxn modelId="{0F0E115F-3C7E-49C7-BF2F-5B75D1A1DC64}" srcId="{E0A8490D-5E41-4584-9075-D97DA33275E2}" destId="{AEAB23C8-1E58-462C-B58B-FDFF0260CCC1}" srcOrd="0" destOrd="0" parTransId="{8B95F6E2-5A28-4A24-9C50-623C984F7636}" sibTransId="{F8E87F90-605B-4C20-A505-76D953A3D59F}"/>
    <dgm:cxn modelId="{3EC9F66C-8E65-4B40-B9EB-DBCE660EF9CF}" type="presOf" srcId="{E0A8490D-5E41-4584-9075-D97DA33275E2}" destId="{5A65D895-45A1-4D7C-B2D1-3285B2E1FE83}" srcOrd="1" destOrd="0" presId="urn:microsoft.com/office/officeart/2005/8/layout/bList2"/>
    <dgm:cxn modelId="{F757EC6E-CC0D-4A8D-8308-31EFE2D702B6}" type="presOf" srcId="{07C44A51-E97B-45FC-9A85-5C45EF71180A}" destId="{C32EF8A2-0F71-45E8-9915-5A0788DC79BC}" srcOrd="0" destOrd="0" presId="urn:microsoft.com/office/officeart/2005/8/layout/bList2"/>
    <dgm:cxn modelId="{88300176-115B-4C64-B907-C7BFCE2C562C}" type="presOf" srcId="{F550F70F-2F7F-4419-87C0-2BB0C08FC421}" destId="{1D0ECAFB-151B-4E40-B346-D7E001E421EC}" srcOrd="1" destOrd="0" presId="urn:microsoft.com/office/officeart/2005/8/layout/bList2"/>
    <dgm:cxn modelId="{DB7CF377-FA03-4718-9176-D0234DB66DC5}" type="presOf" srcId="{F550F70F-2F7F-4419-87C0-2BB0C08FC421}" destId="{D0483D8A-FE08-4B82-BC2B-F45DDE20E191}" srcOrd="0" destOrd="0" presId="urn:microsoft.com/office/officeart/2005/8/layout/bList2"/>
    <dgm:cxn modelId="{7E825B59-E280-4976-9FAA-99A83BF196B3}" srcId="{F550F70F-2F7F-4419-87C0-2BB0C08FC421}" destId="{07C44A51-E97B-45FC-9A85-5C45EF71180A}" srcOrd="0" destOrd="0" parTransId="{E8D14D3B-0841-47DF-A9A7-11AA7B2A6AF7}" sibTransId="{2BA0976C-763B-45A9-9C78-F00983112FF3}"/>
    <dgm:cxn modelId="{8B3AD17F-3250-4C06-9038-E8DBB677777D}" type="presOf" srcId="{50A50E7F-D107-4996-B675-0E8E5D2F3A6E}" destId="{58250804-8506-427A-8741-A3D30E9D2630}" srcOrd="0" destOrd="0" presId="urn:microsoft.com/office/officeart/2005/8/layout/bList2"/>
    <dgm:cxn modelId="{DFB21481-54EE-4F6F-A41A-32E11FEB0FF5}" type="presOf" srcId="{0B6AADAB-3350-45F4-BCEF-6F51F8BE0AAD}" destId="{144F9FE2-F1B0-4A42-89DE-03A87FA80CA4}" srcOrd="0" destOrd="0" presId="urn:microsoft.com/office/officeart/2005/8/layout/bList2"/>
    <dgm:cxn modelId="{1074D4A3-9CA1-4A6B-AAE8-E5FD7D55F9D4}" type="presOf" srcId="{2CDBD313-5921-4682-AF47-D08389BEFF24}" destId="{3C40CECD-4093-4856-B9A8-575F1372ECBF}" srcOrd="0" destOrd="0" presId="urn:microsoft.com/office/officeart/2005/8/layout/bList2"/>
    <dgm:cxn modelId="{D38DAFA7-12F8-4F47-869A-5E4BF0FE613A}" type="presOf" srcId="{0B6AADAB-3350-45F4-BCEF-6F51F8BE0AAD}" destId="{9211E784-9C12-49DE-98F9-A1ADCECB8711}" srcOrd="1" destOrd="0" presId="urn:microsoft.com/office/officeart/2005/8/layout/bList2"/>
    <dgm:cxn modelId="{F5EE45A8-96F6-4394-8EB3-DC9A86A2976A}" type="presOf" srcId="{28D7A7C1-653A-47E9-8C2D-B5FF70910571}" destId="{955B2B5F-275C-4B33-A8EB-EEAE8CB46CF9}" srcOrd="0" destOrd="0" presId="urn:microsoft.com/office/officeart/2005/8/layout/bList2"/>
    <dgm:cxn modelId="{9B5AE0C1-AFBF-41A8-94B8-EB3AAC01EF40}" srcId="{B8F1C460-CC2D-4E50-B815-D4DC71C7CE42}" destId="{0B6AADAB-3350-45F4-BCEF-6F51F8BE0AAD}" srcOrd="0" destOrd="0" parTransId="{A2C1FE66-162D-4C62-A9B2-8F16CFA11F48}" sibTransId="{50A50E7F-D107-4996-B675-0E8E5D2F3A6E}"/>
    <dgm:cxn modelId="{C92365EA-5A66-40D5-A26E-F7322469E6B4}" srcId="{0B6AADAB-3350-45F4-BCEF-6F51F8BE0AAD}" destId="{28D7A7C1-653A-47E9-8C2D-B5FF70910571}" srcOrd="0" destOrd="0" parTransId="{F89C5F40-AE90-4FA1-8CBA-3B03A98CA8ED}" sibTransId="{F3400E3D-79F4-4B40-AF8C-74B05217FCB2}"/>
    <dgm:cxn modelId="{8D72C9EC-8679-4FD5-B682-4A069519A265}" type="presOf" srcId="{B8F1C460-CC2D-4E50-B815-D4DC71C7CE42}" destId="{9FB3132F-7AD5-4CF6-AD78-435D24A512ED}" srcOrd="0" destOrd="0" presId="urn:microsoft.com/office/officeart/2005/8/layout/bList2"/>
    <dgm:cxn modelId="{94E17EE5-9E2C-490C-A1C0-CAD0D5D349F4}" type="presParOf" srcId="{9FB3132F-7AD5-4CF6-AD78-435D24A512ED}" destId="{DF700BB1-8128-450A-A046-0D89C16E6521}" srcOrd="0" destOrd="0" presId="urn:microsoft.com/office/officeart/2005/8/layout/bList2"/>
    <dgm:cxn modelId="{CBBA2AEE-A4BE-4C2A-BC4D-69C58422E90A}" type="presParOf" srcId="{DF700BB1-8128-450A-A046-0D89C16E6521}" destId="{955B2B5F-275C-4B33-A8EB-EEAE8CB46CF9}" srcOrd="0" destOrd="0" presId="urn:microsoft.com/office/officeart/2005/8/layout/bList2"/>
    <dgm:cxn modelId="{9AF162F2-1D6F-4437-B011-34065CE6B131}" type="presParOf" srcId="{DF700BB1-8128-450A-A046-0D89C16E6521}" destId="{144F9FE2-F1B0-4A42-89DE-03A87FA80CA4}" srcOrd="1" destOrd="0" presId="urn:microsoft.com/office/officeart/2005/8/layout/bList2"/>
    <dgm:cxn modelId="{69CA02CA-8783-490B-8CCA-8128F31F5182}" type="presParOf" srcId="{DF700BB1-8128-450A-A046-0D89C16E6521}" destId="{9211E784-9C12-49DE-98F9-A1ADCECB8711}" srcOrd="2" destOrd="0" presId="urn:microsoft.com/office/officeart/2005/8/layout/bList2"/>
    <dgm:cxn modelId="{0E870F8C-7ED7-410C-8BF4-7C15459FFF5B}" type="presParOf" srcId="{DF700BB1-8128-450A-A046-0D89C16E6521}" destId="{0246784D-F74A-4D64-B45E-151A17DC7328}" srcOrd="3" destOrd="0" presId="urn:microsoft.com/office/officeart/2005/8/layout/bList2"/>
    <dgm:cxn modelId="{CB535052-E4C6-4680-A4EE-E3194C0B2398}" type="presParOf" srcId="{9FB3132F-7AD5-4CF6-AD78-435D24A512ED}" destId="{58250804-8506-427A-8741-A3D30E9D2630}" srcOrd="1" destOrd="0" presId="urn:microsoft.com/office/officeart/2005/8/layout/bList2"/>
    <dgm:cxn modelId="{7226E135-2CD9-4EEF-A746-95E4B3E8CB63}" type="presParOf" srcId="{9FB3132F-7AD5-4CF6-AD78-435D24A512ED}" destId="{2C0F5229-EA19-4D52-9582-D614E85DF771}" srcOrd="2" destOrd="0" presId="urn:microsoft.com/office/officeart/2005/8/layout/bList2"/>
    <dgm:cxn modelId="{6AF33464-6A70-4E1D-9444-E2787A957351}" type="presParOf" srcId="{2C0F5229-EA19-4D52-9582-D614E85DF771}" destId="{C32EF8A2-0F71-45E8-9915-5A0788DC79BC}" srcOrd="0" destOrd="0" presId="urn:microsoft.com/office/officeart/2005/8/layout/bList2"/>
    <dgm:cxn modelId="{08D9D4A7-BACE-41B8-B23F-B3204EB019FE}" type="presParOf" srcId="{2C0F5229-EA19-4D52-9582-D614E85DF771}" destId="{D0483D8A-FE08-4B82-BC2B-F45DDE20E191}" srcOrd="1" destOrd="0" presId="urn:microsoft.com/office/officeart/2005/8/layout/bList2"/>
    <dgm:cxn modelId="{B2DD6735-3F73-4B90-9639-4FB77F647796}" type="presParOf" srcId="{2C0F5229-EA19-4D52-9582-D614E85DF771}" destId="{1D0ECAFB-151B-4E40-B346-D7E001E421EC}" srcOrd="2" destOrd="0" presId="urn:microsoft.com/office/officeart/2005/8/layout/bList2"/>
    <dgm:cxn modelId="{12B4CC39-86CE-4E4E-9DB5-897CEBA7F15C}" type="presParOf" srcId="{2C0F5229-EA19-4D52-9582-D614E85DF771}" destId="{94CDDA9B-2675-4C9B-8EAC-2B25AF182882}" srcOrd="3" destOrd="0" presId="urn:microsoft.com/office/officeart/2005/8/layout/bList2"/>
    <dgm:cxn modelId="{8C8844EF-45FB-4E75-906B-0854CF26F1FB}" type="presParOf" srcId="{9FB3132F-7AD5-4CF6-AD78-435D24A512ED}" destId="{3C40CECD-4093-4856-B9A8-575F1372ECBF}" srcOrd="3" destOrd="0" presId="urn:microsoft.com/office/officeart/2005/8/layout/bList2"/>
    <dgm:cxn modelId="{3164C4A3-8A79-4F0A-898D-247F8329CA0E}" type="presParOf" srcId="{9FB3132F-7AD5-4CF6-AD78-435D24A512ED}" destId="{6CCE959A-F4F0-4FC9-9885-166B360B3081}" srcOrd="4" destOrd="0" presId="urn:microsoft.com/office/officeart/2005/8/layout/bList2"/>
    <dgm:cxn modelId="{0A292A15-F32C-4D3A-8462-A33E1C86C994}" type="presParOf" srcId="{6CCE959A-F4F0-4FC9-9885-166B360B3081}" destId="{6EE50052-B03E-468F-A866-6A8B562617C6}" srcOrd="0" destOrd="0" presId="urn:microsoft.com/office/officeart/2005/8/layout/bList2"/>
    <dgm:cxn modelId="{6E7B7BBB-C8A3-4626-AE35-F290E4D65E63}" type="presParOf" srcId="{6CCE959A-F4F0-4FC9-9885-166B360B3081}" destId="{C6E53FED-E4EB-42B3-B44B-AE2499572BEC}" srcOrd="1" destOrd="0" presId="urn:microsoft.com/office/officeart/2005/8/layout/bList2"/>
    <dgm:cxn modelId="{48A2D26E-75E2-46D2-A94A-74D88D3EB0A6}" type="presParOf" srcId="{6CCE959A-F4F0-4FC9-9885-166B360B3081}" destId="{5A65D895-45A1-4D7C-B2D1-3285B2E1FE83}" srcOrd="2" destOrd="0" presId="urn:microsoft.com/office/officeart/2005/8/layout/bList2"/>
    <dgm:cxn modelId="{EFD85097-5B70-4D3A-A79D-A6597CAB4E54}" type="presParOf" srcId="{6CCE959A-F4F0-4FC9-9885-166B360B3081}" destId="{DF846A5A-8BB0-48D0-9999-7A28112DD28B}" srcOrd="3" destOrd="0" presId="urn:microsoft.com/office/officeart/2005/8/layout/bList2"/>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B8F1C460-CC2D-4E50-B815-D4DC71C7CE42}" type="doc">
      <dgm:prSet loTypeId="urn:microsoft.com/office/officeart/2005/8/layout/bList2" loCatId="list" qsTypeId="urn:microsoft.com/office/officeart/2005/8/quickstyle/simple1" qsCatId="simple" csTypeId="urn:microsoft.com/office/officeart/2005/8/colors/colorful2" csCatId="colorful" phldr="1"/>
      <dgm:spPr/>
      <dgm:t>
        <a:bodyPr/>
        <a:lstStyle/>
        <a:p>
          <a:endParaRPr lang="en-US"/>
        </a:p>
      </dgm:t>
    </dgm:pt>
    <dgm:pt modelId="{0B6AADAB-3350-45F4-BCEF-6F51F8BE0AAD}">
      <dgm:prSet phldrT="[Text]"/>
      <dgm:spPr>
        <a:solidFill>
          <a:srgbClr val="AABE52"/>
        </a:solidFill>
      </dgm:spPr>
      <dgm:t>
        <a:bodyPr/>
        <a:lstStyle/>
        <a:p>
          <a:pPr algn="ctr"/>
          <a:r>
            <a:rPr lang="en-US"/>
            <a:t>Involuntary Examinations</a:t>
          </a:r>
        </a:p>
      </dgm:t>
    </dgm:pt>
    <dgm:pt modelId="{A2C1FE66-162D-4C62-A9B2-8F16CFA11F48}" type="parTrans" cxnId="{9B5AE0C1-AFBF-41A8-94B8-EB3AAC01EF40}">
      <dgm:prSet/>
      <dgm:spPr/>
      <dgm:t>
        <a:bodyPr/>
        <a:lstStyle/>
        <a:p>
          <a:pPr algn="ctr"/>
          <a:endParaRPr lang="en-US"/>
        </a:p>
      </dgm:t>
    </dgm:pt>
    <dgm:pt modelId="{50A50E7F-D107-4996-B675-0E8E5D2F3A6E}" type="sibTrans" cxnId="{9B5AE0C1-AFBF-41A8-94B8-EB3AAC01EF40}">
      <dgm:prSet/>
      <dgm:spPr/>
      <dgm:t>
        <a:bodyPr/>
        <a:lstStyle/>
        <a:p>
          <a:pPr algn="ctr"/>
          <a:endParaRPr lang="en-US"/>
        </a:p>
      </dgm:t>
    </dgm:pt>
    <dgm:pt modelId="{28D7A7C1-653A-47E9-8C2D-B5FF70910571}">
      <dgm:prSet phldrT="[Text]"/>
      <dgm:spPr/>
      <dgm:t>
        <a:bodyPr/>
        <a:lstStyle/>
        <a:p>
          <a:pPr algn="ctr">
            <a:buNone/>
          </a:pPr>
          <a:r>
            <a:rPr lang="en-US"/>
            <a:t>24,139</a:t>
          </a:r>
        </a:p>
      </dgm:t>
    </dgm:pt>
    <dgm:pt modelId="{F89C5F40-AE90-4FA1-8CBA-3B03A98CA8ED}" type="parTrans" cxnId="{C92365EA-5A66-40D5-A26E-F7322469E6B4}">
      <dgm:prSet/>
      <dgm:spPr/>
      <dgm:t>
        <a:bodyPr/>
        <a:lstStyle/>
        <a:p>
          <a:pPr algn="ctr"/>
          <a:endParaRPr lang="en-US"/>
        </a:p>
      </dgm:t>
    </dgm:pt>
    <dgm:pt modelId="{F3400E3D-79F4-4B40-AF8C-74B05217FCB2}" type="sibTrans" cxnId="{C92365EA-5A66-40D5-A26E-F7322469E6B4}">
      <dgm:prSet/>
      <dgm:spPr/>
      <dgm:t>
        <a:bodyPr/>
        <a:lstStyle/>
        <a:p>
          <a:pPr algn="ctr"/>
          <a:endParaRPr lang="en-US"/>
        </a:p>
      </dgm:t>
    </dgm:pt>
    <dgm:pt modelId="{F550F70F-2F7F-4419-87C0-2BB0C08FC421}">
      <dgm:prSet phldrT="[Text]"/>
      <dgm:spPr>
        <a:solidFill>
          <a:srgbClr val="2270B5"/>
        </a:solidFill>
      </dgm:spPr>
      <dgm:t>
        <a:bodyPr/>
        <a:lstStyle/>
        <a:p>
          <a:pPr algn="ctr"/>
          <a:r>
            <a:rPr lang="en-US"/>
            <a:t>Distinct Individuals Examined</a:t>
          </a:r>
        </a:p>
      </dgm:t>
    </dgm:pt>
    <dgm:pt modelId="{B7FD0D19-D55E-49C0-803D-635EEBD32098}" type="parTrans" cxnId="{CE72C52E-F0F5-462F-91A7-F8FB56A90EB6}">
      <dgm:prSet/>
      <dgm:spPr/>
      <dgm:t>
        <a:bodyPr/>
        <a:lstStyle/>
        <a:p>
          <a:pPr algn="ctr"/>
          <a:endParaRPr lang="en-US"/>
        </a:p>
      </dgm:t>
    </dgm:pt>
    <dgm:pt modelId="{2CDBD313-5921-4682-AF47-D08389BEFF24}" type="sibTrans" cxnId="{CE72C52E-F0F5-462F-91A7-F8FB56A90EB6}">
      <dgm:prSet/>
      <dgm:spPr/>
      <dgm:t>
        <a:bodyPr/>
        <a:lstStyle/>
        <a:p>
          <a:pPr algn="ctr"/>
          <a:endParaRPr lang="en-US"/>
        </a:p>
      </dgm:t>
    </dgm:pt>
    <dgm:pt modelId="{07C44A51-E97B-45FC-9A85-5C45EF71180A}">
      <dgm:prSet phldrT="[Text]"/>
      <dgm:spPr/>
      <dgm:t>
        <a:bodyPr/>
        <a:lstStyle/>
        <a:p>
          <a:pPr algn="ctr">
            <a:buNone/>
          </a:pPr>
          <a:r>
            <a:rPr lang="en-US"/>
            <a:t>17,479</a:t>
          </a:r>
        </a:p>
      </dgm:t>
    </dgm:pt>
    <dgm:pt modelId="{E8D14D3B-0841-47DF-A9A7-11AA7B2A6AF7}" type="parTrans" cxnId="{7E825B59-E280-4976-9FAA-99A83BF196B3}">
      <dgm:prSet/>
      <dgm:spPr/>
      <dgm:t>
        <a:bodyPr/>
        <a:lstStyle/>
        <a:p>
          <a:pPr algn="ctr"/>
          <a:endParaRPr lang="en-US"/>
        </a:p>
      </dgm:t>
    </dgm:pt>
    <dgm:pt modelId="{2BA0976C-763B-45A9-9C78-F00983112FF3}" type="sibTrans" cxnId="{7E825B59-E280-4976-9FAA-99A83BF196B3}">
      <dgm:prSet/>
      <dgm:spPr/>
      <dgm:t>
        <a:bodyPr/>
        <a:lstStyle/>
        <a:p>
          <a:pPr algn="ctr"/>
          <a:endParaRPr lang="en-US"/>
        </a:p>
      </dgm:t>
    </dgm:pt>
    <dgm:pt modelId="{E0A8490D-5E41-4584-9075-D97DA33275E2}">
      <dgm:prSet phldrT="[Text]"/>
      <dgm:spPr/>
      <dgm:t>
        <a:bodyPr/>
        <a:lstStyle/>
        <a:p>
          <a:pPr algn="ctr"/>
          <a:r>
            <a:rPr lang="en-US"/>
            <a:t>High Utilizers</a:t>
          </a:r>
        </a:p>
      </dgm:t>
    </dgm:pt>
    <dgm:pt modelId="{A930DA27-F269-4508-AFB7-FFECADB3EC94}" type="parTrans" cxnId="{62F08D40-0A04-45DD-88E6-5B80DE9C8692}">
      <dgm:prSet/>
      <dgm:spPr/>
      <dgm:t>
        <a:bodyPr/>
        <a:lstStyle/>
        <a:p>
          <a:pPr algn="ctr"/>
          <a:endParaRPr lang="en-US"/>
        </a:p>
      </dgm:t>
    </dgm:pt>
    <dgm:pt modelId="{631A1207-9309-4932-8AFE-3D6E0A8E3CEA}" type="sibTrans" cxnId="{62F08D40-0A04-45DD-88E6-5B80DE9C8692}">
      <dgm:prSet/>
      <dgm:spPr/>
      <dgm:t>
        <a:bodyPr/>
        <a:lstStyle/>
        <a:p>
          <a:pPr algn="ctr"/>
          <a:endParaRPr lang="en-US"/>
        </a:p>
      </dgm:t>
    </dgm:pt>
    <dgm:pt modelId="{AEAB23C8-1E58-462C-B58B-FDFF0260CCC1}">
      <dgm:prSet phldrT="[Text]"/>
      <dgm:spPr/>
      <dgm:t>
        <a:bodyPr/>
        <a:lstStyle/>
        <a:p>
          <a:pPr algn="ctr">
            <a:buNone/>
          </a:pPr>
          <a:r>
            <a:rPr lang="en-US"/>
            <a:t>1,574</a:t>
          </a:r>
        </a:p>
      </dgm:t>
    </dgm:pt>
    <dgm:pt modelId="{8B95F6E2-5A28-4A24-9C50-623C984F7636}" type="parTrans" cxnId="{0F0E115F-3C7E-49C7-BF2F-5B75D1A1DC64}">
      <dgm:prSet/>
      <dgm:spPr/>
      <dgm:t>
        <a:bodyPr/>
        <a:lstStyle/>
        <a:p>
          <a:pPr algn="ctr"/>
          <a:endParaRPr lang="en-US"/>
        </a:p>
      </dgm:t>
    </dgm:pt>
    <dgm:pt modelId="{F8E87F90-605B-4C20-A505-76D953A3D59F}" type="sibTrans" cxnId="{0F0E115F-3C7E-49C7-BF2F-5B75D1A1DC64}">
      <dgm:prSet/>
      <dgm:spPr/>
      <dgm:t>
        <a:bodyPr/>
        <a:lstStyle/>
        <a:p>
          <a:pPr algn="ctr"/>
          <a:endParaRPr lang="en-US"/>
        </a:p>
      </dgm:t>
    </dgm:pt>
    <dgm:pt modelId="{9FB3132F-7AD5-4CF6-AD78-435D24A512ED}" type="pres">
      <dgm:prSet presAssocID="{B8F1C460-CC2D-4E50-B815-D4DC71C7CE42}" presName="diagram" presStyleCnt="0">
        <dgm:presLayoutVars>
          <dgm:dir/>
          <dgm:animLvl val="lvl"/>
          <dgm:resizeHandles val="exact"/>
        </dgm:presLayoutVars>
      </dgm:prSet>
      <dgm:spPr/>
    </dgm:pt>
    <dgm:pt modelId="{DF700BB1-8128-450A-A046-0D89C16E6521}" type="pres">
      <dgm:prSet presAssocID="{0B6AADAB-3350-45F4-BCEF-6F51F8BE0AAD}" presName="compNode" presStyleCnt="0"/>
      <dgm:spPr/>
    </dgm:pt>
    <dgm:pt modelId="{955B2B5F-275C-4B33-A8EB-EEAE8CB46CF9}" type="pres">
      <dgm:prSet presAssocID="{0B6AADAB-3350-45F4-BCEF-6F51F8BE0AAD}" presName="childRect" presStyleLbl="bgAcc1" presStyleIdx="0" presStyleCnt="3">
        <dgm:presLayoutVars>
          <dgm:bulletEnabled val="1"/>
        </dgm:presLayoutVars>
      </dgm:prSet>
      <dgm:spPr/>
    </dgm:pt>
    <dgm:pt modelId="{144F9FE2-F1B0-4A42-89DE-03A87FA80CA4}" type="pres">
      <dgm:prSet presAssocID="{0B6AADAB-3350-45F4-BCEF-6F51F8BE0AAD}" presName="parentText" presStyleLbl="node1" presStyleIdx="0" presStyleCnt="0">
        <dgm:presLayoutVars>
          <dgm:chMax val="0"/>
          <dgm:bulletEnabled val="1"/>
        </dgm:presLayoutVars>
      </dgm:prSet>
      <dgm:spPr/>
    </dgm:pt>
    <dgm:pt modelId="{9211E784-9C12-49DE-98F9-A1ADCECB8711}" type="pres">
      <dgm:prSet presAssocID="{0B6AADAB-3350-45F4-BCEF-6F51F8BE0AAD}" presName="parentRect" presStyleLbl="alignNode1" presStyleIdx="0" presStyleCnt="3"/>
      <dgm:spPr/>
    </dgm:pt>
    <dgm:pt modelId="{0246784D-F74A-4D64-B45E-151A17DC7328}" type="pres">
      <dgm:prSet presAssocID="{0B6AADAB-3350-45F4-BCEF-6F51F8BE0AAD}" presName="adorn" presStyleLbl="fgAccFollow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solidFill>
            <a:schemeClr val="tx2">
              <a:alpha val="90000"/>
            </a:schemeClr>
          </a:solidFill>
        </a:ln>
      </dgm:spPr>
      <dgm:extLst>
        <a:ext uri="{E40237B7-FDA0-4F09-8148-C483321AD2D9}">
          <dgm14:cNvPr xmlns:dgm14="http://schemas.microsoft.com/office/drawing/2010/diagram" id="0" name="" descr="Doctor female with solid fill"/>
        </a:ext>
      </dgm:extLst>
    </dgm:pt>
    <dgm:pt modelId="{58250804-8506-427A-8741-A3D30E9D2630}" type="pres">
      <dgm:prSet presAssocID="{50A50E7F-D107-4996-B675-0E8E5D2F3A6E}" presName="sibTrans" presStyleLbl="sibTrans2D1" presStyleIdx="0" presStyleCnt="0"/>
      <dgm:spPr/>
    </dgm:pt>
    <dgm:pt modelId="{2C0F5229-EA19-4D52-9582-D614E85DF771}" type="pres">
      <dgm:prSet presAssocID="{F550F70F-2F7F-4419-87C0-2BB0C08FC421}" presName="compNode" presStyleCnt="0"/>
      <dgm:spPr/>
    </dgm:pt>
    <dgm:pt modelId="{C32EF8A2-0F71-45E8-9915-5A0788DC79BC}" type="pres">
      <dgm:prSet presAssocID="{F550F70F-2F7F-4419-87C0-2BB0C08FC421}" presName="childRect" presStyleLbl="bgAcc1" presStyleIdx="1" presStyleCnt="3">
        <dgm:presLayoutVars>
          <dgm:bulletEnabled val="1"/>
        </dgm:presLayoutVars>
      </dgm:prSet>
      <dgm:spPr/>
    </dgm:pt>
    <dgm:pt modelId="{D0483D8A-FE08-4B82-BC2B-F45DDE20E191}" type="pres">
      <dgm:prSet presAssocID="{F550F70F-2F7F-4419-87C0-2BB0C08FC421}" presName="parentText" presStyleLbl="node1" presStyleIdx="0" presStyleCnt="0">
        <dgm:presLayoutVars>
          <dgm:chMax val="0"/>
          <dgm:bulletEnabled val="1"/>
        </dgm:presLayoutVars>
      </dgm:prSet>
      <dgm:spPr/>
    </dgm:pt>
    <dgm:pt modelId="{1D0ECAFB-151B-4E40-B346-D7E001E421EC}" type="pres">
      <dgm:prSet presAssocID="{F550F70F-2F7F-4419-87C0-2BB0C08FC421}" presName="parentRect" presStyleLbl="alignNode1" presStyleIdx="1" presStyleCnt="3"/>
      <dgm:spPr/>
    </dgm:pt>
    <dgm:pt modelId="{94CDDA9B-2675-4C9B-8EAC-2B25AF182882}" type="pres">
      <dgm:prSet presAssocID="{F550F70F-2F7F-4419-87C0-2BB0C08FC421}" presName="adorn" presStyleLbl="fgAccFollow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solidFill>
            <a:schemeClr val="tx2">
              <a:alpha val="90000"/>
            </a:schemeClr>
          </a:solidFill>
        </a:ln>
      </dgm:spPr>
      <dgm:extLst>
        <a:ext uri="{E40237B7-FDA0-4F09-8148-C483321AD2D9}">
          <dgm14:cNvPr xmlns:dgm14="http://schemas.microsoft.com/office/drawing/2010/diagram" id="0" name="" descr="Head with gears with solid fill"/>
        </a:ext>
      </dgm:extLst>
    </dgm:pt>
    <dgm:pt modelId="{3C40CECD-4093-4856-B9A8-575F1372ECBF}" type="pres">
      <dgm:prSet presAssocID="{2CDBD313-5921-4682-AF47-D08389BEFF24}" presName="sibTrans" presStyleLbl="sibTrans2D1" presStyleIdx="0" presStyleCnt="0"/>
      <dgm:spPr/>
    </dgm:pt>
    <dgm:pt modelId="{6CCE959A-F4F0-4FC9-9885-166B360B3081}" type="pres">
      <dgm:prSet presAssocID="{E0A8490D-5E41-4584-9075-D97DA33275E2}" presName="compNode" presStyleCnt="0"/>
      <dgm:spPr/>
    </dgm:pt>
    <dgm:pt modelId="{6EE50052-B03E-468F-A866-6A8B562617C6}" type="pres">
      <dgm:prSet presAssocID="{E0A8490D-5E41-4584-9075-D97DA33275E2}" presName="childRect" presStyleLbl="bgAcc1" presStyleIdx="2" presStyleCnt="3">
        <dgm:presLayoutVars>
          <dgm:bulletEnabled val="1"/>
        </dgm:presLayoutVars>
      </dgm:prSet>
      <dgm:spPr/>
    </dgm:pt>
    <dgm:pt modelId="{C6E53FED-E4EB-42B3-B44B-AE2499572BEC}" type="pres">
      <dgm:prSet presAssocID="{E0A8490D-5E41-4584-9075-D97DA33275E2}" presName="parentText" presStyleLbl="node1" presStyleIdx="0" presStyleCnt="0">
        <dgm:presLayoutVars>
          <dgm:chMax val="0"/>
          <dgm:bulletEnabled val="1"/>
        </dgm:presLayoutVars>
      </dgm:prSet>
      <dgm:spPr/>
    </dgm:pt>
    <dgm:pt modelId="{5A65D895-45A1-4D7C-B2D1-3285B2E1FE83}" type="pres">
      <dgm:prSet presAssocID="{E0A8490D-5E41-4584-9075-D97DA33275E2}" presName="parentRect" presStyleLbl="alignNode1" presStyleIdx="2" presStyleCnt="3"/>
      <dgm:spPr/>
    </dgm:pt>
    <dgm:pt modelId="{DF846A5A-8BB0-48D0-9999-7A28112DD28B}" type="pres">
      <dgm:prSet presAssocID="{E0A8490D-5E41-4584-9075-D97DA33275E2}" presName="adorn" presStyleLbl="fgAccFollow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solidFill>
            <a:schemeClr val="tx2">
              <a:alpha val="90000"/>
            </a:schemeClr>
          </a:solidFill>
        </a:ln>
      </dgm:spPr>
      <dgm:extLst>
        <a:ext uri="{E40237B7-FDA0-4F09-8148-C483321AD2D9}">
          <dgm14:cNvPr xmlns:dgm14="http://schemas.microsoft.com/office/drawing/2010/diagram" id="0" name="" descr="Circles with arrows with solid fill"/>
        </a:ext>
      </dgm:extLst>
    </dgm:pt>
  </dgm:ptLst>
  <dgm:cxnLst>
    <dgm:cxn modelId="{A814D318-87BD-4D69-892E-492A20E27D8C}" type="presOf" srcId="{E0A8490D-5E41-4584-9075-D97DA33275E2}" destId="{C6E53FED-E4EB-42B3-B44B-AE2499572BEC}" srcOrd="0" destOrd="0" presId="urn:microsoft.com/office/officeart/2005/8/layout/bList2"/>
    <dgm:cxn modelId="{CE72C52E-F0F5-462F-91A7-F8FB56A90EB6}" srcId="{B8F1C460-CC2D-4E50-B815-D4DC71C7CE42}" destId="{F550F70F-2F7F-4419-87C0-2BB0C08FC421}" srcOrd="1" destOrd="0" parTransId="{B7FD0D19-D55E-49C0-803D-635EEBD32098}" sibTransId="{2CDBD313-5921-4682-AF47-D08389BEFF24}"/>
    <dgm:cxn modelId="{EF3DAF31-0ED4-446C-86CD-19F555B9BA13}" type="presOf" srcId="{AEAB23C8-1E58-462C-B58B-FDFF0260CCC1}" destId="{6EE50052-B03E-468F-A866-6A8B562617C6}" srcOrd="0" destOrd="0" presId="urn:microsoft.com/office/officeart/2005/8/layout/bList2"/>
    <dgm:cxn modelId="{62F08D40-0A04-45DD-88E6-5B80DE9C8692}" srcId="{B8F1C460-CC2D-4E50-B815-D4DC71C7CE42}" destId="{E0A8490D-5E41-4584-9075-D97DA33275E2}" srcOrd="2" destOrd="0" parTransId="{A930DA27-F269-4508-AFB7-FFECADB3EC94}" sibTransId="{631A1207-9309-4932-8AFE-3D6E0A8E3CEA}"/>
    <dgm:cxn modelId="{0F0E115F-3C7E-49C7-BF2F-5B75D1A1DC64}" srcId="{E0A8490D-5E41-4584-9075-D97DA33275E2}" destId="{AEAB23C8-1E58-462C-B58B-FDFF0260CCC1}" srcOrd="0" destOrd="0" parTransId="{8B95F6E2-5A28-4A24-9C50-623C984F7636}" sibTransId="{F8E87F90-605B-4C20-A505-76D953A3D59F}"/>
    <dgm:cxn modelId="{3EC9F66C-8E65-4B40-B9EB-DBCE660EF9CF}" type="presOf" srcId="{E0A8490D-5E41-4584-9075-D97DA33275E2}" destId="{5A65D895-45A1-4D7C-B2D1-3285B2E1FE83}" srcOrd="1" destOrd="0" presId="urn:microsoft.com/office/officeart/2005/8/layout/bList2"/>
    <dgm:cxn modelId="{F757EC6E-CC0D-4A8D-8308-31EFE2D702B6}" type="presOf" srcId="{07C44A51-E97B-45FC-9A85-5C45EF71180A}" destId="{C32EF8A2-0F71-45E8-9915-5A0788DC79BC}" srcOrd="0" destOrd="0" presId="urn:microsoft.com/office/officeart/2005/8/layout/bList2"/>
    <dgm:cxn modelId="{88300176-115B-4C64-B907-C7BFCE2C562C}" type="presOf" srcId="{F550F70F-2F7F-4419-87C0-2BB0C08FC421}" destId="{1D0ECAFB-151B-4E40-B346-D7E001E421EC}" srcOrd="1" destOrd="0" presId="urn:microsoft.com/office/officeart/2005/8/layout/bList2"/>
    <dgm:cxn modelId="{DB7CF377-FA03-4718-9176-D0234DB66DC5}" type="presOf" srcId="{F550F70F-2F7F-4419-87C0-2BB0C08FC421}" destId="{D0483D8A-FE08-4B82-BC2B-F45DDE20E191}" srcOrd="0" destOrd="0" presId="urn:microsoft.com/office/officeart/2005/8/layout/bList2"/>
    <dgm:cxn modelId="{7E825B59-E280-4976-9FAA-99A83BF196B3}" srcId="{F550F70F-2F7F-4419-87C0-2BB0C08FC421}" destId="{07C44A51-E97B-45FC-9A85-5C45EF71180A}" srcOrd="0" destOrd="0" parTransId="{E8D14D3B-0841-47DF-A9A7-11AA7B2A6AF7}" sibTransId="{2BA0976C-763B-45A9-9C78-F00983112FF3}"/>
    <dgm:cxn modelId="{8B3AD17F-3250-4C06-9038-E8DBB677777D}" type="presOf" srcId="{50A50E7F-D107-4996-B675-0E8E5D2F3A6E}" destId="{58250804-8506-427A-8741-A3D30E9D2630}" srcOrd="0" destOrd="0" presId="urn:microsoft.com/office/officeart/2005/8/layout/bList2"/>
    <dgm:cxn modelId="{DFB21481-54EE-4F6F-A41A-32E11FEB0FF5}" type="presOf" srcId="{0B6AADAB-3350-45F4-BCEF-6F51F8BE0AAD}" destId="{144F9FE2-F1B0-4A42-89DE-03A87FA80CA4}" srcOrd="0" destOrd="0" presId="urn:microsoft.com/office/officeart/2005/8/layout/bList2"/>
    <dgm:cxn modelId="{1074D4A3-9CA1-4A6B-AAE8-E5FD7D55F9D4}" type="presOf" srcId="{2CDBD313-5921-4682-AF47-D08389BEFF24}" destId="{3C40CECD-4093-4856-B9A8-575F1372ECBF}" srcOrd="0" destOrd="0" presId="urn:microsoft.com/office/officeart/2005/8/layout/bList2"/>
    <dgm:cxn modelId="{D38DAFA7-12F8-4F47-869A-5E4BF0FE613A}" type="presOf" srcId="{0B6AADAB-3350-45F4-BCEF-6F51F8BE0AAD}" destId="{9211E784-9C12-49DE-98F9-A1ADCECB8711}" srcOrd="1" destOrd="0" presId="urn:microsoft.com/office/officeart/2005/8/layout/bList2"/>
    <dgm:cxn modelId="{F5EE45A8-96F6-4394-8EB3-DC9A86A2976A}" type="presOf" srcId="{28D7A7C1-653A-47E9-8C2D-B5FF70910571}" destId="{955B2B5F-275C-4B33-A8EB-EEAE8CB46CF9}" srcOrd="0" destOrd="0" presId="urn:microsoft.com/office/officeart/2005/8/layout/bList2"/>
    <dgm:cxn modelId="{9B5AE0C1-AFBF-41A8-94B8-EB3AAC01EF40}" srcId="{B8F1C460-CC2D-4E50-B815-D4DC71C7CE42}" destId="{0B6AADAB-3350-45F4-BCEF-6F51F8BE0AAD}" srcOrd="0" destOrd="0" parTransId="{A2C1FE66-162D-4C62-A9B2-8F16CFA11F48}" sibTransId="{50A50E7F-D107-4996-B675-0E8E5D2F3A6E}"/>
    <dgm:cxn modelId="{C92365EA-5A66-40D5-A26E-F7322469E6B4}" srcId="{0B6AADAB-3350-45F4-BCEF-6F51F8BE0AAD}" destId="{28D7A7C1-653A-47E9-8C2D-B5FF70910571}" srcOrd="0" destOrd="0" parTransId="{F89C5F40-AE90-4FA1-8CBA-3B03A98CA8ED}" sibTransId="{F3400E3D-79F4-4B40-AF8C-74B05217FCB2}"/>
    <dgm:cxn modelId="{8D72C9EC-8679-4FD5-B682-4A069519A265}" type="presOf" srcId="{B8F1C460-CC2D-4E50-B815-D4DC71C7CE42}" destId="{9FB3132F-7AD5-4CF6-AD78-435D24A512ED}" srcOrd="0" destOrd="0" presId="urn:microsoft.com/office/officeart/2005/8/layout/bList2"/>
    <dgm:cxn modelId="{94E17EE5-9E2C-490C-A1C0-CAD0D5D349F4}" type="presParOf" srcId="{9FB3132F-7AD5-4CF6-AD78-435D24A512ED}" destId="{DF700BB1-8128-450A-A046-0D89C16E6521}" srcOrd="0" destOrd="0" presId="urn:microsoft.com/office/officeart/2005/8/layout/bList2"/>
    <dgm:cxn modelId="{CBBA2AEE-A4BE-4C2A-BC4D-69C58422E90A}" type="presParOf" srcId="{DF700BB1-8128-450A-A046-0D89C16E6521}" destId="{955B2B5F-275C-4B33-A8EB-EEAE8CB46CF9}" srcOrd="0" destOrd="0" presId="urn:microsoft.com/office/officeart/2005/8/layout/bList2"/>
    <dgm:cxn modelId="{9AF162F2-1D6F-4437-B011-34065CE6B131}" type="presParOf" srcId="{DF700BB1-8128-450A-A046-0D89C16E6521}" destId="{144F9FE2-F1B0-4A42-89DE-03A87FA80CA4}" srcOrd="1" destOrd="0" presId="urn:microsoft.com/office/officeart/2005/8/layout/bList2"/>
    <dgm:cxn modelId="{69CA02CA-8783-490B-8CCA-8128F31F5182}" type="presParOf" srcId="{DF700BB1-8128-450A-A046-0D89C16E6521}" destId="{9211E784-9C12-49DE-98F9-A1ADCECB8711}" srcOrd="2" destOrd="0" presId="urn:microsoft.com/office/officeart/2005/8/layout/bList2"/>
    <dgm:cxn modelId="{0E870F8C-7ED7-410C-8BF4-7C15459FFF5B}" type="presParOf" srcId="{DF700BB1-8128-450A-A046-0D89C16E6521}" destId="{0246784D-F74A-4D64-B45E-151A17DC7328}" srcOrd="3" destOrd="0" presId="urn:microsoft.com/office/officeart/2005/8/layout/bList2"/>
    <dgm:cxn modelId="{CB535052-E4C6-4680-A4EE-E3194C0B2398}" type="presParOf" srcId="{9FB3132F-7AD5-4CF6-AD78-435D24A512ED}" destId="{58250804-8506-427A-8741-A3D30E9D2630}" srcOrd="1" destOrd="0" presId="urn:microsoft.com/office/officeart/2005/8/layout/bList2"/>
    <dgm:cxn modelId="{7226E135-2CD9-4EEF-A746-95E4B3E8CB63}" type="presParOf" srcId="{9FB3132F-7AD5-4CF6-AD78-435D24A512ED}" destId="{2C0F5229-EA19-4D52-9582-D614E85DF771}" srcOrd="2" destOrd="0" presId="urn:microsoft.com/office/officeart/2005/8/layout/bList2"/>
    <dgm:cxn modelId="{6AF33464-6A70-4E1D-9444-E2787A957351}" type="presParOf" srcId="{2C0F5229-EA19-4D52-9582-D614E85DF771}" destId="{C32EF8A2-0F71-45E8-9915-5A0788DC79BC}" srcOrd="0" destOrd="0" presId="urn:microsoft.com/office/officeart/2005/8/layout/bList2"/>
    <dgm:cxn modelId="{08D9D4A7-BACE-41B8-B23F-B3204EB019FE}" type="presParOf" srcId="{2C0F5229-EA19-4D52-9582-D614E85DF771}" destId="{D0483D8A-FE08-4B82-BC2B-F45DDE20E191}" srcOrd="1" destOrd="0" presId="urn:microsoft.com/office/officeart/2005/8/layout/bList2"/>
    <dgm:cxn modelId="{B2DD6735-3F73-4B90-9639-4FB77F647796}" type="presParOf" srcId="{2C0F5229-EA19-4D52-9582-D614E85DF771}" destId="{1D0ECAFB-151B-4E40-B346-D7E001E421EC}" srcOrd="2" destOrd="0" presId="urn:microsoft.com/office/officeart/2005/8/layout/bList2"/>
    <dgm:cxn modelId="{12B4CC39-86CE-4E4E-9DB5-897CEBA7F15C}" type="presParOf" srcId="{2C0F5229-EA19-4D52-9582-D614E85DF771}" destId="{94CDDA9B-2675-4C9B-8EAC-2B25AF182882}" srcOrd="3" destOrd="0" presId="urn:microsoft.com/office/officeart/2005/8/layout/bList2"/>
    <dgm:cxn modelId="{8C8844EF-45FB-4E75-906B-0854CF26F1FB}" type="presParOf" srcId="{9FB3132F-7AD5-4CF6-AD78-435D24A512ED}" destId="{3C40CECD-4093-4856-B9A8-575F1372ECBF}" srcOrd="3" destOrd="0" presId="urn:microsoft.com/office/officeart/2005/8/layout/bList2"/>
    <dgm:cxn modelId="{3164C4A3-8A79-4F0A-898D-247F8329CA0E}" type="presParOf" srcId="{9FB3132F-7AD5-4CF6-AD78-435D24A512ED}" destId="{6CCE959A-F4F0-4FC9-9885-166B360B3081}" srcOrd="4" destOrd="0" presId="urn:microsoft.com/office/officeart/2005/8/layout/bList2"/>
    <dgm:cxn modelId="{0A292A15-F32C-4D3A-8462-A33E1C86C994}" type="presParOf" srcId="{6CCE959A-F4F0-4FC9-9885-166B360B3081}" destId="{6EE50052-B03E-468F-A866-6A8B562617C6}" srcOrd="0" destOrd="0" presId="urn:microsoft.com/office/officeart/2005/8/layout/bList2"/>
    <dgm:cxn modelId="{6E7B7BBB-C8A3-4626-AE35-F290E4D65E63}" type="presParOf" srcId="{6CCE959A-F4F0-4FC9-9885-166B360B3081}" destId="{C6E53FED-E4EB-42B3-B44B-AE2499572BEC}" srcOrd="1" destOrd="0" presId="urn:microsoft.com/office/officeart/2005/8/layout/bList2"/>
    <dgm:cxn modelId="{48A2D26E-75E2-46D2-A94A-74D88D3EB0A6}" type="presParOf" srcId="{6CCE959A-F4F0-4FC9-9885-166B360B3081}" destId="{5A65D895-45A1-4D7C-B2D1-3285B2E1FE83}" srcOrd="2" destOrd="0" presId="urn:microsoft.com/office/officeart/2005/8/layout/bList2"/>
    <dgm:cxn modelId="{EFD85097-5B70-4D3A-A79D-A6597CAB4E54}" type="presParOf" srcId="{6CCE959A-F4F0-4FC9-9885-166B360B3081}" destId="{DF846A5A-8BB0-48D0-9999-7A28112DD28B}" srcOrd="3" destOrd="0" presId="urn:microsoft.com/office/officeart/2005/8/layout/bList2"/>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B8F1C460-CC2D-4E50-B815-D4DC71C7CE42}" type="doc">
      <dgm:prSet loTypeId="urn:microsoft.com/office/officeart/2005/8/layout/bList2" loCatId="list" qsTypeId="urn:microsoft.com/office/officeart/2005/8/quickstyle/simple1" qsCatId="simple" csTypeId="urn:microsoft.com/office/officeart/2005/8/colors/colorful2" csCatId="colorful" phldr="1"/>
      <dgm:spPr/>
      <dgm:t>
        <a:bodyPr/>
        <a:lstStyle/>
        <a:p>
          <a:endParaRPr lang="en-US"/>
        </a:p>
      </dgm:t>
    </dgm:pt>
    <dgm:pt modelId="{0B6AADAB-3350-45F4-BCEF-6F51F8BE0AAD}">
      <dgm:prSet phldrT="[Text]"/>
      <dgm:spPr>
        <a:solidFill>
          <a:srgbClr val="AABE52"/>
        </a:solidFill>
      </dgm:spPr>
      <dgm:t>
        <a:bodyPr/>
        <a:lstStyle/>
        <a:p>
          <a:pPr algn="ctr"/>
          <a:r>
            <a:rPr lang="en-US"/>
            <a:t>Repeat Examinations</a:t>
          </a:r>
        </a:p>
      </dgm:t>
    </dgm:pt>
    <dgm:pt modelId="{A2C1FE66-162D-4C62-A9B2-8F16CFA11F48}" type="parTrans" cxnId="{9B5AE0C1-AFBF-41A8-94B8-EB3AAC01EF40}">
      <dgm:prSet/>
      <dgm:spPr/>
      <dgm:t>
        <a:bodyPr/>
        <a:lstStyle/>
        <a:p>
          <a:pPr algn="ctr"/>
          <a:endParaRPr lang="en-US"/>
        </a:p>
      </dgm:t>
    </dgm:pt>
    <dgm:pt modelId="{50A50E7F-D107-4996-B675-0E8E5D2F3A6E}" type="sibTrans" cxnId="{9B5AE0C1-AFBF-41A8-94B8-EB3AAC01EF40}">
      <dgm:prSet/>
      <dgm:spPr/>
      <dgm:t>
        <a:bodyPr/>
        <a:lstStyle/>
        <a:p>
          <a:pPr algn="ctr"/>
          <a:endParaRPr lang="en-US"/>
        </a:p>
      </dgm:t>
    </dgm:pt>
    <dgm:pt modelId="{28D7A7C1-653A-47E9-8C2D-B5FF70910571}">
      <dgm:prSet phldrT="[Text]"/>
      <dgm:spPr/>
      <dgm:t>
        <a:bodyPr/>
        <a:lstStyle/>
        <a:p>
          <a:pPr algn="ctr">
            <a:buNone/>
          </a:pPr>
          <a:r>
            <a:rPr lang="en-US"/>
            <a:t>42.3%</a:t>
          </a:r>
        </a:p>
      </dgm:t>
    </dgm:pt>
    <dgm:pt modelId="{F89C5F40-AE90-4FA1-8CBA-3B03A98CA8ED}" type="parTrans" cxnId="{C92365EA-5A66-40D5-A26E-F7322469E6B4}">
      <dgm:prSet/>
      <dgm:spPr/>
      <dgm:t>
        <a:bodyPr/>
        <a:lstStyle/>
        <a:p>
          <a:pPr algn="ctr"/>
          <a:endParaRPr lang="en-US"/>
        </a:p>
      </dgm:t>
    </dgm:pt>
    <dgm:pt modelId="{F3400E3D-79F4-4B40-AF8C-74B05217FCB2}" type="sibTrans" cxnId="{C92365EA-5A66-40D5-A26E-F7322469E6B4}">
      <dgm:prSet/>
      <dgm:spPr/>
      <dgm:t>
        <a:bodyPr/>
        <a:lstStyle/>
        <a:p>
          <a:pPr algn="ctr"/>
          <a:endParaRPr lang="en-US"/>
        </a:p>
      </dgm:t>
    </dgm:pt>
    <dgm:pt modelId="{F550F70F-2F7F-4419-87C0-2BB0C08FC421}">
      <dgm:prSet phldrT="[Text]"/>
      <dgm:spPr>
        <a:solidFill>
          <a:srgbClr val="2270B5"/>
        </a:solidFill>
      </dgm:spPr>
      <dgm:t>
        <a:bodyPr/>
        <a:lstStyle/>
        <a:p>
          <a:pPr algn="ctr"/>
          <a:r>
            <a:rPr lang="en-US"/>
            <a:t>High Utilizers</a:t>
          </a:r>
        </a:p>
      </dgm:t>
    </dgm:pt>
    <dgm:pt modelId="{B7FD0D19-D55E-49C0-803D-635EEBD32098}" type="parTrans" cxnId="{CE72C52E-F0F5-462F-91A7-F8FB56A90EB6}">
      <dgm:prSet/>
      <dgm:spPr/>
      <dgm:t>
        <a:bodyPr/>
        <a:lstStyle/>
        <a:p>
          <a:pPr algn="ctr"/>
          <a:endParaRPr lang="en-US"/>
        </a:p>
      </dgm:t>
    </dgm:pt>
    <dgm:pt modelId="{2CDBD313-5921-4682-AF47-D08389BEFF24}" type="sibTrans" cxnId="{CE72C52E-F0F5-462F-91A7-F8FB56A90EB6}">
      <dgm:prSet/>
      <dgm:spPr/>
      <dgm:t>
        <a:bodyPr/>
        <a:lstStyle/>
        <a:p>
          <a:pPr algn="ctr"/>
          <a:endParaRPr lang="en-US"/>
        </a:p>
      </dgm:t>
    </dgm:pt>
    <dgm:pt modelId="{07C44A51-E97B-45FC-9A85-5C45EF71180A}">
      <dgm:prSet phldrT="[Text]"/>
      <dgm:spPr/>
      <dgm:t>
        <a:bodyPr/>
        <a:lstStyle/>
        <a:p>
          <a:pPr algn="ctr">
            <a:buNone/>
          </a:pPr>
          <a:r>
            <a:rPr lang="en-US"/>
            <a:t>9%</a:t>
          </a:r>
        </a:p>
      </dgm:t>
    </dgm:pt>
    <dgm:pt modelId="{E8D14D3B-0841-47DF-A9A7-11AA7B2A6AF7}" type="parTrans" cxnId="{7E825B59-E280-4976-9FAA-99A83BF196B3}">
      <dgm:prSet/>
      <dgm:spPr/>
      <dgm:t>
        <a:bodyPr/>
        <a:lstStyle/>
        <a:p>
          <a:pPr algn="ctr"/>
          <a:endParaRPr lang="en-US"/>
        </a:p>
      </dgm:t>
    </dgm:pt>
    <dgm:pt modelId="{2BA0976C-763B-45A9-9C78-F00983112FF3}" type="sibTrans" cxnId="{7E825B59-E280-4976-9FAA-99A83BF196B3}">
      <dgm:prSet/>
      <dgm:spPr/>
      <dgm:t>
        <a:bodyPr/>
        <a:lstStyle/>
        <a:p>
          <a:pPr algn="ctr"/>
          <a:endParaRPr lang="en-US"/>
        </a:p>
      </dgm:t>
    </dgm:pt>
    <dgm:pt modelId="{E0A8490D-5E41-4584-9075-D97DA33275E2}">
      <dgm:prSet phldrT="[Text]"/>
      <dgm:spPr/>
      <dgm:t>
        <a:bodyPr/>
        <a:lstStyle/>
        <a:p>
          <a:pPr algn="ctr"/>
          <a:r>
            <a:rPr lang="en-US"/>
            <a:t>Median Days Between Repeat Examination</a:t>
          </a:r>
        </a:p>
      </dgm:t>
    </dgm:pt>
    <dgm:pt modelId="{A930DA27-F269-4508-AFB7-FFECADB3EC94}" type="parTrans" cxnId="{62F08D40-0A04-45DD-88E6-5B80DE9C8692}">
      <dgm:prSet/>
      <dgm:spPr/>
      <dgm:t>
        <a:bodyPr/>
        <a:lstStyle/>
        <a:p>
          <a:pPr algn="ctr"/>
          <a:endParaRPr lang="en-US"/>
        </a:p>
      </dgm:t>
    </dgm:pt>
    <dgm:pt modelId="{631A1207-9309-4932-8AFE-3D6E0A8E3CEA}" type="sibTrans" cxnId="{62F08D40-0A04-45DD-88E6-5B80DE9C8692}">
      <dgm:prSet/>
      <dgm:spPr/>
      <dgm:t>
        <a:bodyPr/>
        <a:lstStyle/>
        <a:p>
          <a:pPr algn="ctr"/>
          <a:endParaRPr lang="en-US"/>
        </a:p>
      </dgm:t>
    </dgm:pt>
    <dgm:pt modelId="{AEAB23C8-1E58-462C-B58B-FDFF0260CCC1}">
      <dgm:prSet phldrT="[Text]"/>
      <dgm:spPr/>
      <dgm:t>
        <a:bodyPr/>
        <a:lstStyle/>
        <a:p>
          <a:pPr algn="ctr">
            <a:buNone/>
          </a:pPr>
          <a:r>
            <a:rPr lang="en-US"/>
            <a:t>76 days</a:t>
          </a:r>
        </a:p>
      </dgm:t>
    </dgm:pt>
    <dgm:pt modelId="{8B95F6E2-5A28-4A24-9C50-623C984F7636}" type="parTrans" cxnId="{0F0E115F-3C7E-49C7-BF2F-5B75D1A1DC64}">
      <dgm:prSet/>
      <dgm:spPr/>
      <dgm:t>
        <a:bodyPr/>
        <a:lstStyle/>
        <a:p>
          <a:pPr algn="ctr"/>
          <a:endParaRPr lang="en-US"/>
        </a:p>
      </dgm:t>
    </dgm:pt>
    <dgm:pt modelId="{F8E87F90-605B-4C20-A505-76D953A3D59F}" type="sibTrans" cxnId="{0F0E115F-3C7E-49C7-BF2F-5B75D1A1DC64}">
      <dgm:prSet/>
      <dgm:spPr/>
      <dgm:t>
        <a:bodyPr/>
        <a:lstStyle/>
        <a:p>
          <a:pPr algn="ctr"/>
          <a:endParaRPr lang="en-US"/>
        </a:p>
      </dgm:t>
    </dgm:pt>
    <dgm:pt modelId="{9FB3132F-7AD5-4CF6-AD78-435D24A512ED}" type="pres">
      <dgm:prSet presAssocID="{B8F1C460-CC2D-4E50-B815-D4DC71C7CE42}" presName="diagram" presStyleCnt="0">
        <dgm:presLayoutVars>
          <dgm:dir/>
          <dgm:animLvl val="lvl"/>
          <dgm:resizeHandles val="exact"/>
        </dgm:presLayoutVars>
      </dgm:prSet>
      <dgm:spPr/>
    </dgm:pt>
    <dgm:pt modelId="{DF700BB1-8128-450A-A046-0D89C16E6521}" type="pres">
      <dgm:prSet presAssocID="{0B6AADAB-3350-45F4-BCEF-6F51F8BE0AAD}" presName="compNode" presStyleCnt="0"/>
      <dgm:spPr/>
    </dgm:pt>
    <dgm:pt modelId="{955B2B5F-275C-4B33-A8EB-EEAE8CB46CF9}" type="pres">
      <dgm:prSet presAssocID="{0B6AADAB-3350-45F4-BCEF-6F51F8BE0AAD}" presName="childRect" presStyleLbl="bgAcc1" presStyleIdx="0" presStyleCnt="3">
        <dgm:presLayoutVars>
          <dgm:bulletEnabled val="1"/>
        </dgm:presLayoutVars>
      </dgm:prSet>
      <dgm:spPr/>
    </dgm:pt>
    <dgm:pt modelId="{144F9FE2-F1B0-4A42-89DE-03A87FA80CA4}" type="pres">
      <dgm:prSet presAssocID="{0B6AADAB-3350-45F4-BCEF-6F51F8BE0AAD}" presName="parentText" presStyleLbl="node1" presStyleIdx="0" presStyleCnt="0">
        <dgm:presLayoutVars>
          <dgm:chMax val="0"/>
          <dgm:bulletEnabled val="1"/>
        </dgm:presLayoutVars>
      </dgm:prSet>
      <dgm:spPr/>
    </dgm:pt>
    <dgm:pt modelId="{9211E784-9C12-49DE-98F9-A1ADCECB8711}" type="pres">
      <dgm:prSet presAssocID="{0B6AADAB-3350-45F4-BCEF-6F51F8BE0AAD}" presName="parentRect" presStyleLbl="alignNode1" presStyleIdx="0" presStyleCnt="3"/>
      <dgm:spPr/>
    </dgm:pt>
    <dgm:pt modelId="{0246784D-F74A-4D64-B45E-151A17DC7328}" type="pres">
      <dgm:prSet presAssocID="{0B6AADAB-3350-45F4-BCEF-6F51F8BE0AAD}" presName="adorn" presStyleLbl="fgAccFollow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solidFill>
            <a:schemeClr val="tx2">
              <a:alpha val="90000"/>
            </a:schemeClr>
          </a:solidFill>
        </a:ln>
      </dgm:spPr>
      <dgm:extLst>
        <a:ext uri="{E40237B7-FDA0-4F09-8148-C483321AD2D9}">
          <dgm14:cNvPr xmlns:dgm14="http://schemas.microsoft.com/office/drawing/2010/diagram" id="0" name="" descr="Doctor female with solid fill"/>
        </a:ext>
      </dgm:extLst>
    </dgm:pt>
    <dgm:pt modelId="{58250804-8506-427A-8741-A3D30E9D2630}" type="pres">
      <dgm:prSet presAssocID="{50A50E7F-D107-4996-B675-0E8E5D2F3A6E}" presName="sibTrans" presStyleLbl="sibTrans2D1" presStyleIdx="0" presStyleCnt="0"/>
      <dgm:spPr/>
    </dgm:pt>
    <dgm:pt modelId="{2C0F5229-EA19-4D52-9582-D614E85DF771}" type="pres">
      <dgm:prSet presAssocID="{F550F70F-2F7F-4419-87C0-2BB0C08FC421}" presName="compNode" presStyleCnt="0"/>
      <dgm:spPr/>
    </dgm:pt>
    <dgm:pt modelId="{C32EF8A2-0F71-45E8-9915-5A0788DC79BC}" type="pres">
      <dgm:prSet presAssocID="{F550F70F-2F7F-4419-87C0-2BB0C08FC421}" presName="childRect" presStyleLbl="bgAcc1" presStyleIdx="1" presStyleCnt="3">
        <dgm:presLayoutVars>
          <dgm:bulletEnabled val="1"/>
        </dgm:presLayoutVars>
      </dgm:prSet>
      <dgm:spPr/>
    </dgm:pt>
    <dgm:pt modelId="{D0483D8A-FE08-4B82-BC2B-F45DDE20E191}" type="pres">
      <dgm:prSet presAssocID="{F550F70F-2F7F-4419-87C0-2BB0C08FC421}" presName="parentText" presStyleLbl="node1" presStyleIdx="0" presStyleCnt="0">
        <dgm:presLayoutVars>
          <dgm:chMax val="0"/>
          <dgm:bulletEnabled val="1"/>
        </dgm:presLayoutVars>
      </dgm:prSet>
      <dgm:spPr/>
    </dgm:pt>
    <dgm:pt modelId="{1D0ECAFB-151B-4E40-B346-D7E001E421EC}" type="pres">
      <dgm:prSet presAssocID="{F550F70F-2F7F-4419-87C0-2BB0C08FC421}" presName="parentRect" presStyleLbl="alignNode1" presStyleIdx="1" presStyleCnt="3"/>
      <dgm:spPr/>
    </dgm:pt>
    <dgm:pt modelId="{94CDDA9B-2675-4C9B-8EAC-2B25AF182882}" type="pres">
      <dgm:prSet presAssocID="{F550F70F-2F7F-4419-87C0-2BB0C08FC421}" presName="adorn" presStyleLbl="fgAccFollowNode1" presStyleIdx="1" presStyleCnt="3"/>
      <dgm:spPr>
        <a:blipFill>
          <a:blip xmlns:r="http://schemas.openxmlformats.org/officeDocument/2006/relationships" r:embed="rId3">
            <a:duotone>
              <a:schemeClr val="accent2">
                <a:alpha val="90000"/>
                <a:hueOff val="7907501"/>
                <a:satOff val="21276"/>
                <a:lumOff val="1216"/>
                <a:alphaOff val="0"/>
                <a:shade val="20000"/>
                <a:satMod val="200000"/>
              </a:schemeClr>
              <a:schemeClr val="accent2">
                <a:alpha val="90000"/>
                <a:hueOff val="7907501"/>
                <a:satOff val="21276"/>
                <a:lumOff val="1216"/>
                <a:alphaOff val="0"/>
                <a:tint val="12000"/>
                <a:satMod val="190000"/>
              </a:schemeClr>
            </a:duotone>
            <a:extLst>
              <a:ext uri="{28A0092B-C50C-407E-A947-70E740481C1C}">
                <a14:useLocalDpi xmlns:a14="http://schemas.microsoft.com/office/drawing/2010/main" val="0"/>
              </a:ext>
            </a:extLst>
          </a:blip>
          <a:srcRect/>
          <a:stretch>
            <a:fillRect/>
          </a:stretch>
        </a:blipFill>
        <a:ln>
          <a:solidFill>
            <a:schemeClr val="tx2">
              <a:alpha val="90000"/>
            </a:schemeClr>
          </a:solidFill>
        </a:ln>
      </dgm:spPr>
    </dgm:pt>
    <dgm:pt modelId="{3C40CECD-4093-4856-B9A8-575F1372ECBF}" type="pres">
      <dgm:prSet presAssocID="{2CDBD313-5921-4682-AF47-D08389BEFF24}" presName="sibTrans" presStyleLbl="sibTrans2D1" presStyleIdx="0" presStyleCnt="0"/>
      <dgm:spPr/>
    </dgm:pt>
    <dgm:pt modelId="{6CCE959A-F4F0-4FC9-9885-166B360B3081}" type="pres">
      <dgm:prSet presAssocID="{E0A8490D-5E41-4584-9075-D97DA33275E2}" presName="compNode" presStyleCnt="0"/>
      <dgm:spPr/>
    </dgm:pt>
    <dgm:pt modelId="{6EE50052-B03E-468F-A866-6A8B562617C6}" type="pres">
      <dgm:prSet presAssocID="{E0A8490D-5E41-4584-9075-D97DA33275E2}" presName="childRect" presStyleLbl="bgAcc1" presStyleIdx="2" presStyleCnt="3">
        <dgm:presLayoutVars>
          <dgm:bulletEnabled val="1"/>
        </dgm:presLayoutVars>
      </dgm:prSet>
      <dgm:spPr/>
    </dgm:pt>
    <dgm:pt modelId="{C6E53FED-E4EB-42B3-B44B-AE2499572BEC}" type="pres">
      <dgm:prSet presAssocID="{E0A8490D-5E41-4584-9075-D97DA33275E2}" presName="parentText" presStyleLbl="node1" presStyleIdx="0" presStyleCnt="0">
        <dgm:presLayoutVars>
          <dgm:chMax val="0"/>
          <dgm:bulletEnabled val="1"/>
        </dgm:presLayoutVars>
      </dgm:prSet>
      <dgm:spPr/>
    </dgm:pt>
    <dgm:pt modelId="{5A65D895-45A1-4D7C-B2D1-3285B2E1FE83}" type="pres">
      <dgm:prSet presAssocID="{E0A8490D-5E41-4584-9075-D97DA33275E2}" presName="parentRect" presStyleLbl="alignNode1" presStyleIdx="2" presStyleCnt="3"/>
      <dgm:spPr/>
    </dgm:pt>
    <dgm:pt modelId="{DF846A5A-8BB0-48D0-9999-7A28112DD28B}" type="pres">
      <dgm:prSet presAssocID="{E0A8490D-5E41-4584-9075-D97DA33275E2}" presName="adorn" presStyleLbl="fgAccFollowNode1" presStyleIdx="2" presStyleCnt="3"/>
      <dgm:spPr>
        <a:blipFill>
          <a:blip xmlns:r="http://schemas.openxmlformats.org/officeDocument/2006/relationships" r:embed="rId4">
            <a:extLst>
              <a:ext uri="{96DAC541-7B7A-43D3-8B79-37D633B846F1}">
                <asvg:svgBlip xmlns:asvg="http://schemas.microsoft.com/office/drawing/2016/SVG/main" r:embed="rId5"/>
              </a:ext>
            </a:extLst>
          </a:blip>
          <a:srcRect/>
          <a:stretch>
            <a:fillRect/>
          </a:stretch>
        </a:blipFill>
        <a:ln>
          <a:solidFill>
            <a:schemeClr val="tx2">
              <a:alpha val="90000"/>
            </a:schemeClr>
          </a:solidFill>
        </a:ln>
      </dgm:spPr>
      <dgm:extLst>
        <a:ext uri="{E40237B7-FDA0-4F09-8148-C483321AD2D9}">
          <dgm14:cNvPr xmlns:dgm14="http://schemas.microsoft.com/office/drawing/2010/diagram" id="0" name="" descr="Clock with solid fill"/>
        </a:ext>
      </dgm:extLst>
    </dgm:pt>
  </dgm:ptLst>
  <dgm:cxnLst>
    <dgm:cxn modelId="{A814D318-87BD-4D69-892E-492A20E27D8C}" type="presOf" srcId="{E0A8490D-5E41-4584-9075-D97DA33275E2}" destId="{C6E53FED-E4EB-42B3-B44B-AE2499572BEC}" srcOrd="0" destOrd="0" presId="urn:microsoft.com/office/officeart/2005/8/layout/bList2"/>
    <dgm:cxn modelId="{CE72C52E-F0F5-462F-91A7-F8FB56A90EB6}" srcId="{B8F1C460-CC2D-4E50-B815-D4DC71C7CE42}" destId="{F550F70F-2F7F-4419-87C0-2BB0C08FC421}" srcOrd="1" destOrd="0" parTransId="{B7FD0D19-D55E-49C0-803D-635EEBD32098}" sibTransId="{2CDBD313-5921-4682-AF47-D08389BEFF24}"/>
    <dgm:cxn modelId="{EF3DAF31-0ED4-446C-86CD-19F555B9BA13}" type="presOf" srcId="{AEAB23C8-1E58-462C-B58B-FDFF0260CCC1}" destId="{6EE50052-B03E-468F-A866-6A8B562617C6}" srcOrd="0" destOrd="0" presId="urn:microsoft.com/office/officeart/2005/8/layout/bList2"/>
    <dgm:cxn modelId="{62F08D40-0A04-45DD-88E6-5B80DE9C8692}" srcId="{B8F1C460-CC2D-4E50-B815-D4DC71C7CE42}" destId="{E0A8490D-5E41-4584-9075-D97DA33275E2}" srcOrd="2" destOrd="0" parTransId="{A930DA27-F269-4508-AFB7-FFECADB3EC94}" sibTransId="{631A1207-9309-4932-8AFE-3D6E0A8E3CEA}"/>
    <dgm:cxn modelId="{0F0E115F-3C7E-49C7-BF2F-5B75D1A1DC64}" srcId="{E0A8490D-5E41-4584-9075-D97DA33275E2}" destId="{AEAB23C8-1E58-462C-B58B-FDFF0260CCC1}" srcOrd="0" destOrd="0" parTransId="{8B95F6E2-5A28-4A24-9C50-623C984F7636}" sibTransId="{F8E87F90-605B-4C20-A505-76D953A3D59F}"/>
    <dgm:cxn modelId="{3EC9F66C-8E65-4B40-B9EB-DBCE660EF9CF}" type="presOf" srcId="{E0A8490D-5E41-4584-9075-D97DA33275E2}" destId="{5A65D895-45A1-4D7C-B2D1-3285B2E1FE83}" srcOrd="1" destOrd="0" presId="urn:microsoft.com/office/officeart/2005/8/layout/bList2"/>
    <dgm:cxn modelId="{F757EC6E-CC0D-4A8D-8308-31EFE2D702B6}" type="presOf" srcId="{07C44A51-E97B-45FC-9A85-5C45EF71180A}" destId="{C32EF8A2-0F71-45E8-9915-5A0788DC79BC}" srcOrd="0" destOrd="0" presId="urn:microsoft.com/office/officeart/2005/8/layout/bList2"/>
    <dgm:cxn modelId="{88300176-115B-4C64-B907-C7BFCE2C562C}" type="presOf" srcId="{F550F70F-2F7F-4419-87C0-2BB0C08FC421}" destId="{1D0ECAFB-151B-4E40-B346-D7E001E421EC}" srcOrd="1" destOrd="0" presId="urn:microsoft.com/office/officeart/2005/8/layout/bList2"/>
    <dgm:cxn modelId="{DB7CF377-FA03-4718-9176-D0234DB66DC5}" type="presOf" srcId="{F550F70F-2F7F-4419-87C0-2BB0C08FC421}" destId="{D0483D8A-FE08-4B82-BC2B-F45DDE20E191}" srcOrd="0" destOrd="0" presId="urn:microsoft.com/office/officeart/2005/8/layout/bList2"/>
    <dgm:cxn modelId="{7E825B59-E280-4976-9FAA-99A83BF196B3}" srcId="{F550F70F-2F7F-4419-87C0-2BB0C08FC421}" destId="{07C44A51-E97B-45FC-9A85-5C45EF71180A}" srcOrd="0" destOrd="0" parTransId="{E8D14D3B-0841-47DF-A9A7-11AA7B2A6AF7}" sibTransId="{2BA0976C-763B-45A9-9C78-F00983112FF3}"/>
    <dgm:cxn modelId="{8B3AD17F-3250-4C06-9038-E8DBB677777D}" type="presOf" srcId="{50A50E7F-D107-4996-B675-0E8E5D2F3A6E}" destId="{58250804-8506-427A-8741-A3D30E9D2630}" srcOrd="0" destOrd="0" presId="urn:microsoft.com/office/officeart/2005/8/layout/bList2"/>
    <dgm:cxn modelId="{DFB21481-54EE-4F6F-A41A-32E11FEB0FF5}" type="presOf" srcId="{0B6AADAB-3350-45F4-BCEF-6F51F8BE0AAD}" destId="{144F9FE2-F1B0-4A42-89DE-03A87FA80CA4}" srcOrd="0" destOrd="0" presId="urn:microsoft.com/office/officeart/2005/8/layout/bList2"/>
    <dgm:cxn modelId="{1074D4A3-9CA1-4A6B-AAE8-E5FD7D55F9D4}" type="presOf" srcId="{2CDBD313-5921-4682-AF47-D08389BEFF24}" destId="{3C40CECD-4093-4856-B9A8-575F1372ECBF}" srcOrd="0" destOrd="0" presId="urn:microsoft.com/office/officeart/2005/8/layout/bList2"/>
    <dgm:cxn modelId="{D38DAFA7-12F8-4F47-869A-5E4BF0FE613A}" type="presOf" srcId="{0B6AADAB-3350-45F4-BCEF-6F51F8BE0AAD}" destId="{9211E784-9C12-49DE-98F9-A1ADCECB8711}" srcOrd="1" destOrd="0" presId="urn:microsoft.com/office/officeart/2005/8/layout/bList2"/>
    <dgm:cxn modelId="{F5EE45A8-96F6-4394-8EB3-DC9A86A2976A}" type="presOf" srcId="{28D7A7C1-653A-47E9-8C2D-B5FF70910571}" destId="{955B2B5F-275C-4B33-A8EB-EEAE8CB46CF9}" srcOrd="0" destOrd="0" presId="urn:microsoft.com/office/officeart/2005/8/layout/bList2"/>
    <dgm:cxn modelId="{9B5AE0C1-AFBF-41A8-94B8-EB3AAC01EF40}" srcId="{B8F1C460-CC2D-4E50-B815-D4DC71C7CE42}" destId="{0B6AADAB-3350-45F4-BCEF-6F51F8BE0AAD}" srcOrd="0" destOrd="0" parTransId="{A2C1FE66-162D-4C62-A9B2-8F16CFA11F48}" sibTransId="{50A50E7F-D107-4996-B675-0E8E5D2F3A6E}"/>
    <dgm:cxn modelId="{C92365EA-5A66-40D5-A26E-F7322469E6B4}" srcId="{0B6AADAB-3350-45F4-BCEF-6F51F8BE0AAD}" destId="{28D7A7C1-653A-47E9-8C2D-B5FF70910571}" srcOrd="0" destOrd="0" parTransId="{F89C5F40-AE90-4FA1-8CBA-3B03A98CA8ED}" sibTransId="{F3400E3D-79F4-4B40-AF8C-74B05217FCB2}"/>
    <dgm:cxn modelId="{8D72C9EC-8679-4FD5-B682-4A069519A265}" type="presOf" srcId="{B8F1C460-CC2D-4E50-B815-D4DC71C7CE42}" destId="{9FB3132F-7AD5-4CF6-AD78-435D24A512ED}" srcOrd="0" destOrd="0" presId="urn:microsoft.com/office/officeart/2005/8/layout/bList2"/>
    <dgm:cxn modelId="{94E17EE5-9E2C-490C-A1C0-CAD0D5D349F4}" type="presParOf" srcId="{9FB3132F-7AD5-4CF6-AD78-435D24A512ED}" destId="{DF700BB1-8128-450A-A046-0D89C16E6521}" srcOrd="0" destOrd="0" presId="urn:microsoft.com/office/officeart/2005/8/layout/bList2"/>
    <dgm:cxn modelId="{CBBA2AEE-A4BE-4C2A-BC4D-69C58422E90A}" type="presParOf" srcId="{DF700BB1-8128-450A-A046-0D89C16E6521}" destId="{955B2B5F-275C-4B33-A8EB-EEAE8CB46CF9}" srcOrd="0" destOrd="0" presId="urn:microsoft.com/office/officeart/2005/8/layout/bList2"/>
    <dgm:cxn modelId="{9AF162F2-1D6F-4437-B011-34065CE6B131}" type="presParOf" srcId="{DF700BB1-8128-450A-A046-0D89C16E6521}" destId="{144F9FE2-F1B0-4A42-89DE-03A87FA80CA4}" srcOrd="1" destOrd="0" presId="urn:microsoft.com/office/officeart/2005/8/layout/bList2"/>
    <dgm:cxn modelId="{69CA02CA-8783-490B-8CCA-8128F31F5182}" type="presParOf" srcId="{DF700BB1-8128-450A-A046-0D89C16E6521}" destId="{9211E784-9C12-49DE-98F9-A1ADCECB8711}" srcOrd="2" destOrd="0" presId="urn:microsoft.com/office/officeart/2005/8/layout/bList2"/>
    <dgm:cxn modelId="{0E870F8C-7ED7-410C-8BF4-7C15459FFF5B}" type="presParOf" srcId="{DF700BB1-8128-450A-A046-0D89C16E6521}" destId="{0246784D-F74A-4D64-B45E-151A17DC7328}" srcOrd="3" destOrd="0" presId="urn:microsoft.com/office/officeart/2005/8/layout/bList2"/>
    <dgm:cxn modelId="{CB535052-E4C6-4680-A4EE-E3194C0B2398}" type="presParOf" srcId="{9FB3132F-7AD5-4CF6-AD78-435D24A512ED}" destId="{58250804-8506-427A-8741-A3D30E9D2630}" srcOrd="1" destOrd="0" presId="urn:microsoft.com/office/officeart/2005/8/layout/bList2"/>
    <dgm:cxn modelId="{7226E135-2CD9-4EEF-A746-95E4B3E8CB63}" type="presParOf" srcId="{9FB3132F-7AD5-4CF6-AD78-435D24A512ED}" destId="{2C0F5229-EA19-4D52-9582-D614E85DF771}" srcOrd="2" destOrd="0" presId="urn:microsoft.com/office/officeart/2005/8/layout/bList2"/>
    <dgm:cxn modelId="{6AF33464-6A70-4E1D-9444-E2787A957351}" type="presParOf" srcId="{2C0F5229-EA19-4D52-9582-D614E85DF771}" destId="{C32EF8A2-0F71-45E8-9915-5A0788DC79BC}" srcOrd="0" destOrd="0" presId="urn:microsoft.com/office/officeart/2005/8/layout/bList2"/>
    <dgm:cxn modelId="{08D9D4A7-BACE-41B8-B23F-B3204EB019FE}" type="presParOf" srcId="{2C0F5229-EA19-4D52-9582-D614E85DF771}" destId="{D0483D8A-FE08-4B82-BC2B-F45DDE20E191}" srcOrd="1" destOrd="0" presId="urn:microsoft.com/office/officeart/2005/8/layout/bList2"/>
    <dgm:cxn modelId="{B2DD6735-3F73-4B90-9639-4FB77F647796}" type="presParOf" srcId="{2C0F5229-EA19-4D52-9582-D614E85DF771}" destId="{1D0ECAFB-151B-4E40-B346-D7E001E421EC}" srcOrd="2" destOrd="0" presId="urn:microsoft.com/office/officeart/2005/8/layout/bList2"/>
    <dgm:cxn modelId="{12B4CC39-86CE-4E4E-9DB5-897CEBA7F15C}" type="presParOf" srcId="{2C0F5229-EA19-4D52-9582-D614E85DF771}" destId="{94CDDA9B-2675-4C9B-8EAC-2B25AF182882}" srcOrd="3" destOrd="0" presId="urn:microsoft.com/office/officeart/2005/8/layout/bList2"/>
    <dgm:cxn modelId="{8C8844EF-45FB-4E75-906B-0854CF26F1FB}" type="presParOf" srcId="{9FB3132F-7AD5-4CF6-AD78-435D24A512ED}" destId="{3C40CECD-4093-4856-B9A8-575F1372ECBF}" srcOrd="3" destOrd="0" presId="urn:microsoft.com/office/officeart/2005/8/layout/bList2"/>
    <dgm:cxn modelId="{3164C4A3-8A79-4F0A-898D-247F8329CA0E}" type="presParOf" srcId="{9FB3132F-7AD5-4CF6-AD78-435D24A512ED}" destId="{6CCE959A-F4F0-4FC9-9885-166B360B3081}" srcOrd="4" destOrd="0" presId="urn:microsoft.com/office/officeart/2005/8/layout/bList2"/>
    <dgm:cxn modelId="{0A292A15-F32C-4D3A-8462-A33E1C86C994}" type="presParOf" srcId="{6CCE959A-F4F0-4FC9-9885-166B360B3081}" destId="{6EE50052-B03E-468F-A866-6A8B562617C6}" srcOrd="0" destOrd="0" presId="urn:microsoft.com/office/officeart/2005/8/layout/bList2"/>
    <dgm:cxn modelId="{6E7B7BBB-C8A3-4626-AE35-F290E4D65E63}" type="presParOf" srcId="{6CCE959A-F4F0-4FC9-9885-166B360B3081}" destId="{C6E53FED-E4EB-42B3-B44B-AE2499572BEC}" srcOrd="1" destOrd="0" presId="urn:microsoft.com/office/officeart/2005/8/layout/bList2"/>
    <dgm:cxn modelId="{48A2D26E-75E2-46D2-A94A-74D88D3EB0A6}" type="presParOf" srcId="{6CCE959A-F4F0-4FC9-9885-166B360B3081}" destId="{5A65D895-45A1-4D7C-B2D1-3285B2E1FE83}" srcOrd="2" destOrd="0" presId="urn:microsoft.com/office/officeart/2005/8/layout/bList2"/>
    <dgm:cxn modelId="{EFD85097-5B70-4D3A-A79D-A6597CAB4E54}" type="presParOf" srcId="{6CCE959A-F4F0-4FC9-9885-166B360B3081}" destId="{DF846A5A-8BB0-48D0-9999-7A28112DD28B}" srcOrd="3" destOrd="0" presId="urn:microsoft.com/office/officeart/2005/8/layout/bList2"/>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4.xml><?xml version="1.0" encoding="utf-8"?>
<dgm:dataModel xmlns:dgm="http://schemas.openxmlformats.org/drawingml/2006/diagram" xmlns:a="http://schemas.openxmlformats.org/drawingml/2006/main">
  <dgm:ptLst>
    <dgm:pt modelId="{C65B92E3-F214-4D86-85D5-D558B3C92EBC}"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9D7338C3-09B2-485C-B9DE-4DC009B61FE4}">
      <dgm:prSet custT="1"/>
      <dgm:spPr/>
      <dgm:t>
        <a:bodyPr/>
        <a:lstStyle/>
        <a:p>
          <a:pPr>
            <a:lnSpc>
              <a:spcPct val="100000"/>
            </a:lnSpc>
            <a:defRPr cap="all"/>
          </a:pPr>
          <a:r>
            <a:rPr lang="en-US" sz="1600" b="1"/>
            <a:t>37.5% </a:t>
          </a:r>
          <a:r>
            <a:rPr lang="en-US" sz="1600"/>
            <a:t>of students reported being in school sports</a:t>
          </a:r>
        </a:p>
      </dgm:t>
    </dgm:pt>
    <dgm:pt modelId="{6384A058-FD87-4BD8-965A-48A5A3D914C5}" type="parTrans" cxnId="{60B1BF79-9A8D-4B7E-A3FF-C782E8ECA7FD}">
      <dgm:prSet/>
      <dgm:spPr/>
      <dgm:t>
        <a:bodyPr/>
        <a:lstStyle/>
        <a:p>
          <a:endParaRPr lang="en-US" sz="2800"/>
        </a:p>
      </dgm:t>
    </dgm:pt>
    <dgm:pt modelId="{875A279D-9374-4CC5-9A16-90CC3870AF32}" type="sibTrans" cxnId="{60B1BF79-9A8D-4B7E-A3FF-C782E8ECA7FD}">
      <dgm:prSet/>
      <dgm:spPr/>
      <dgm:t>
        <a:bodyPr/>
        <a:lstStyle/>
        <a:p>
          <a:endParaRPr lang="en-US" sz="2800"/>
        </a:p>
      </dgm:t>
    </dgm:pt>
    <dgm:pt modelId="{FD87F30B-698E-49EC-BA97-02DF61394016}">
      <dgm:prSet custT="1"/>
      <dgm:spPr/>
      <dgm:t>
        <a:bodyPr/>
        <a:lstStyle/>
        <a:p>
          <a:pPr>
            <a:lnSpc>
              <a:spcPct val="100000"/>
            </a:lnSpc>
            <a:defRPr cap="all"/>
          </a:pPr>
          <a:r>
            <a:rPr lang="en-US" sz="1600" b="1"/>
            <a:t>30.6% </a:t>
          </a:r>
          <a:r>
            <a:rPr lang="en-US" sz="1600"/>
            <a:t>of students reported being in organized sports outside of school</a:t>
          </a:r>
        </a:p>
      </dgm:t>
    </dgm:pt>
    <dgm:pt modelId="{C7E20B24-BD23-4B4B-B282-3F13B76A54D7}" type="parTrans" cxnId="{4789F960-0874-409F-A98D-15AF49F46FE8}">
      <dgm:prSet/>
      <dgm:spPr/>
      <dgm:t>
        <a:bodyPr/>
        <a:lstStyle/>
        <a:p>
          <a:endParaRPr lang="en-US" sz="2800"/>
        </a:p>
      </dgm:t>
    </dgm:pt>
    <dgm:pt modelId="{2FC58601-E9E0-4615-B6BF-529F1223B13A}" type="sibTrans" cxnId="{4789F960-0874-409F-A98D-15AF49F46FE8}">
      <dgm:prSet/>
      <dgm:spPr/>
      <dgm:t>
        <a:bodyPr/>
        <a:lstStyle/>
        <a:p>
          <a:endParaRPr lang="en-US" sz="2800"/>
        </a:p>
      </dgm:t>
    </dgm:pt>
    <dgm:pt modelId="{9B9BA7D7-4D2C-4618-82E1-85562AB69D01}">
      <dgm:prSet custT="1"/>
      <dgm:spPr/>
      <dgm:t>
        <a:bodyPr/>
        <a:lstStyle/>
        <a:p>
          <a:pPr>
            <a:lnSpc>
              <a:spcPct val="100000"/>
            </a:lnSpc>
            <a:defRPr cap="all"/>
          </a:pPr>
          <a:r>
            <a:rPr lang="en-US" sz="1600" b="1"/>
            <a:t>9.7% </a:t>
          </a:r>
          <a:r>
            <a:rPr lang="en-US" sz="1600"/>
            <a:t>of students reported being in the school band</a:t>
          </a:r>
        </a:p>
      </dgm:t>
    </dgm:pt>
    <dgm:pt modelId="{5904FB0C-E9D1-4EA8-ABDD-43E3ED16BBF6}" type="parTrans" cxnId="{8D6D3295-7B52-427E-AA1F-68EA1F0B219D}">
      <dgm:prSet/>
      <dgm:spPr/>
      <dgm:t>
        <a:bodyPr/>
        <a:lstStyle/>
        <a:p>
          <a:endParaRPr lang="en-US" sz="2800"/>
        </a:p>
      </dgm:t>
    </dgm:pt>
    <dgm:pt modelId="{440778A0-D972-4340-9F9E-14FF69947AB9}" type="sibTrans" cxnId="{8D6D3295-7B52-427E-AA1F-68EA1F0B219D}">
      <dgm:prSet/>
      <dgm:spPr/>
      <dgm:t>
        <a:bodyPr/>
        <a:lstStyle/>
        <a:p>
          <a:endParaRPr lang="en-US" sz="2800"/>
        </a:p>
      </dgm:t>
    </dgm:pt>
    <dgm:pt modelId="{EB28B58E-29F8-4EEC-BC54-29AE48634D1F}">
      <dgm:prSet custT="1"/>
      <dgm:spPr/>
      <dgm:t>
        <a:bodyPr/>
        <a:lstStyle/>
        <a:p>
          <a:pPr>
            <a:lnSpc>
              <a:spcPct val="100000"/>
            </a:lnSpc>
            <a:defRPr cap="all"/>
          </a:pPr>
          <a:r>
            <a:rPr lang="en-US" sz="1600" b="1"/>
            <a:t>25.2% </a:t>
          </a:r>
          <a:r>
            <a:rPr lang="en-US" sz="1600"/>
            <a:t>reported being in school clubs</a:t>
          </a:r>
        </a:p>
      </dgm:t>
    </dgm:pt>
    <dgm:pt modelId="{6624292E-E91D-4626-87E5-3F387EEFEB9F}" type="parTrans" cxnId="{A1C645B8-4738-4831-B8C4-31E283C2F78F}">
      <dgm:prSet/>
      <dgm:spPr/>
      <dgm:t>
        <a:bodyPr/>
        <a:lstStyle/>
        <a:p>
          <a:endParaRPr lang="en-US" sz="2800"/>
        </a:p>
      </dgm:t>
    </dgm:pt>
    <dgm:pt modelId="{3C735B25-5210-4DEA-9F2D-037982DAD172}" type="sibTrans" cxnId="{A1C645B8-4738-4831-B8C4-31E283C2F78F}">
      <dgm:prSet/>
      <dgm:spPr/>
      <dgm:t>
        <a:bodyPr/>
        <a:lstStyle/>
        <a:p>
          <a:endParaRPr lang="en-US" sz="2800"/>
        </a:p>
      </dgm:t>
    </dgm:pt>
    <dgm:pt modelId="{8E16AC01-6180-402D-A1B4-3CEB587B8A13}">
      <dgm:prSet custT="1"/>
      <dgm:spPr/>
      <dgm:t>
        <a:bodyPr/>
        <a:lstStyle/>
        <a:p>
          <a:pPr>
            <a:lnSpc>
              <a:spcPct val="100000"/>
            </a:lnSpc>
            <a:defRPr cap="all"/>
          </a:pPr>
          <a:r>
            <a:rPr lang="en-US" sz="1600" b="1"/>
            <a:t>10.7% </a:t>
          </a:r>
          <a:r>
            <a:rPr lang="en-US" sz="1600"/>
            <a:t>reported being in community clubs</a:t>
          </a:r>
        </a:p>
      </dgm:t>
    </dgm:pt>
    <dgm:pt modelId="{4A933A91-0058-41ED-B473-3A62F89F6D6F}" type="parTrans" cxnId="{BE8E3EFF-CC9E-440D-83A5-154907A5B873}">
      <dgm:prSet/>
      <dgm:spPr/>
      <dgm:t>
        <a:bodyPr/>
        <a:lstStyle/>
        <a:p>
          <a:endParaRPr lang="en-US" sz="2800"/>
        </a:p>
      </dgm:t>
    </dgm:pt>
    <dgm:pt modelId="{53C73BBC-D298-4F96-9583-A1E5FB872E74}" type="sibTrans" cxnId="{BE8E3EFF-CC9E-440D-83A5-154907A5B873}">
      <dgm:prSet/>
      <dgm:spPr/>
      <dgm:t>
        <a:bodyPr/>
        <a:lstStyle/>
        <a:p>
          <a:endParaRPr lang="en-US" sz="2800"/>
        </a:p>
      </dgm:t>
    </dgm:pt>
    <dgm:pt modelId="{6FC87149-2A18-4B1E-B43F-0E88CDB64B5A}" type="pres">
      <dgm:prSet presAssocID="{C65B92E3-F214-4D86-85D5-D558B3C92EBC}" presName="root" presStyleCnt="0">
        <dgm:presLayoutVars>
          <dgm:dir/>
          <dgm:resizeHandles val="exact"/>
        </dgm:presLayoutVars>
      </dgm:prSet>
      <dgm:spPr/>
    </dgm:pt>
    <dgm:pt modelId="{DB0747AD-8FD3-404F-BCEA-1166A5A14091}" type="pres">
      <dgm:prSet presAssocID="{9D7338C3-09B2-485C-B9DE-4DC009B61FE4}" presName="compNode" presStyleCnt="0"/>
      <dgm:spPr/>
    </dgm:pt>
    <dgm:pt modelId="{A39C8790-776B-47E9-84CB-833559C32731}" type="pres">
      <dgm:prSet presAssocID="{9D7338C3-09B2-485C-B9DE-4DC009B61FE4}" presName="iconBgRect" presStyleLbl="bgShp" presStyleIdx="0" presStyleCnt="5"/>
      <dgm:spPr/>
    </dgm:pt>
    <dgm:pt modelId="{C718EE2E-CE5F-46C1-A2C9-0E004CB4D826}" type="pres">
      <dgm:prSet presAssocID="{9D7338C3-09B2-485C-B9DE-4DC009B61FE4}" presName="iconRect" presStyleLbl="node1" presStyleIdx="0" presStyleCnt="5"/>
      <dgm:spPr>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Rugby"/>
        </a:ext>
      </dgm:extLst>
    </dgm:pt>
    <dgm:pt modelId="{D4259337-9A0C-46AA-8434-D29387CF42E2}" type="pres">
      <dgm:prSet presAssocID="{9D7338C3-09B2-485C-B9DE-4DC009B61FE4}" presName="spaceRect" presStyleCnt="0"/>
      <dgm:spPr/>
    </dgm:pt>
    <dgm:pt modelId="{C0613581-0E72-44D2-A215-47BEEAD6626B}" type="pres">
      <dgm:prSet presAssocID="{9D7338C3-09B2-485C-B9DE-4DC009B61FE4}" presName="textRect" presStyleLbl="revTx" presStyleIdx="0" presStyleCnt="5">
        <dgm:presLayoutVars>
          <dgm:chMax val="1"/>
          <dgm:chPref val="1"/>
        </dgm:presLayoutVars>
      </dgm:prSet>
      <dgm:spPr/>
    </dgm:pt>
    <dgm:pt modelId="{03A0B728-FAE3-4C35-A574-E474E94BD2EA}" type="pres">
      <dgm:prSet presAssocID="{875A279D-9374-4CC5-9A16-90CC3870AF32}" presName="sibTrans" presStyleCnt="0"/>
      <dgm:spPr/>
    </dgm:pt>
    <dgm:pt modelId="{36F1DA60-625E-475D-B9FC-19C27A38BE10}" type="pres">
      <dgm:prSet presAssocID="{FD87F30B-698E-49EC-BA97-02DF61394016}" presName="compNode" presStyleCnt="0"/>
      <dgm:spPr/>
    </dgm:pt>
    <dgm:pt modelId="{9E6F205A-0F39-4ABE-9E0E-E95DD325CC1F}" type="pres">
      <dgm:prSet presAssocID="{FD87F30B-698E-49EC-BA97-02DF61394016}" presName="iconBgRect" presStyleLbl="bgShp" presStyleIdx="1" presStyleCnt="5"/>
      <dgm:spPr/>
    </dgm:pt>
    <dgm:pt modelId="{5E13D271-E17F-4799-8B6D-FACBD303819B}" type="pres">
      <dgm:prSet presAssocID="{FD87F30B-698E-49EC-BA97-02DF61394016}"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Soccer Goal with solid fill"/>
        </a:ext>
      </dgm:extLst>
    </dgm:pt>
    <dgm:pt modelId="{4299E153-B359-4827-9C1D-D7232C0040F1}" type="pres">
      <dgm:prSet presAssocID="{FD87F30B-698E-49EC-BA97-02DF61394016}" presName="spaceRect" presStyleCnt="0"/>
      <dgm:spPr/>
    </dgm:pt>
    <dgm:pt modelId="{AD3FA507-FB98-45CB-B543-F69A9AA994CF}" type="pres">
      <dgm:prSet presAssocID="{FD87F30B-698E-49EC-BA97-02DF61394016}" presName="textRect" presStyleLbl="revTx" presStyleIdx="1" presStyleCnt="5">
        <dgm:presLayoutVars>
          <dgm:chMax val="1"/>
          <dgm:chPref val="1"/>
        </dgm:presLayoutVars>
      </dgm:prSet>
      <dgm:spPr/>
    </dgm:pt>
    <dgm:pt modelId="{4DD85676-F5F8-442C-88B3-F558A790F8D3}" type="pres">
      <dgm:prSet presAssocID="{2FC58601-E9E0-4615-B6BF-529F1223B13A}" presName="sibTrans" presStyleCnt="0"/>
      <dgm:spPr/>
    </dgm:pt>
    <dgm:pt modelId="{2D521990-2AC9-4F3E-8C8A-BC42292AB883}" type="pres">
      <dgm:prSet presAssocID="{9B9BA7D7-4D2C-4618-82E1-85562AB69D01}" presName="compNode" presStyleCnt="0"/>
      <dgm:spPr/>
    </dgm:pt>
    <dgm:pt modelId="{0C18274C-5ACA-4E91-BF74-3B2501E411F0}" type="pres">
      <dgm:prSet presAssocID="{9B9BA7D7-4D2C-4618-82E1-85562AB69D01}" presName="iconBgRect" presStyleLbl="bgShp" presStyleIdx="2" presStyleCnt="5"/>
      <dgm:spPr/>
    </dgm:pt>
    <dgm:pt modelId="{B231742C-04A5-44DC-814E-157A99D0ED51}" type="pres">
      <dgm:prSet presAssocID="{9B9BA7D7-4D2C-4618-82E1-85562AB69D01}"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Trumpet"/>
        </a:ext>
      </dgm:extLst>
    </dgm:pt>
    <dgm:pt modelId="{80EC6F66-75D4-4E6D-8C97-0AF31B408D5E}" type="pres">
      <dgm:prSet presAssocID="{9B9BA7D7-4D2C-4618-82E1-85562AB69D01}" presName="spaceRect" presStyleCnt="0"/>
      <dgm:spPr/>
    </dgm:pt>
    <dgm:pt modelId="{7A18AD69-5110-46E7-8123-D0AB099D992A}" type="pres">
      <dgm:prSet presAssocID="{9B9BA7D7-4D2C-4618-82E1-85562AB69D01}" presName="textRect" presStyleLbl="revTx" presStyleIdx="2" presStyleCnt="5">
        <dgm:presLayoutVars>
          <dgm:chMax val="1"/>
          <dgm:chPref val="1"/>
        </dgm:presLayoutVars>
      </dgm:prSet>
      <dgm:spPr/>
    </dgm:pt>
    <dgm:pt modelId="{7F749745-79D3-41B9-9CC3-7A62256321E4}" type="pres">
      <dgm:prSet presAssocID="{440778A0-D972-4340-9F9E-14FF69947AB9}" presName="sibTrans" presStyleCnt="0"/>
      <dgm:spPr/>
    </dgm:pt>
    <dgm:pt modelId="{1D8D287D-370B-4C17-A9C2-6CFD7F7B1334}" type="pres">
      <dgm:prSet presAssocID="{EB28B58E-29F8-4EEC-BC54-29AE48634D1F}" presName="compNode" presStyleCnt="0"/>
      <dgm:spPr/>
    </dgm:pt>
    <dgm:pt modelId="{EB850A5E-4AE9-424D-8B04-A6B2CD809288}" type="pres">
      <dgm:prSet presAssocID="{EB28B58E-29F8-4EEC-BC54-29AE48634D1F}" presName="iconBgRect" presStyleLbl="bgShp" presStyleIdx="3" presStyleCnt="5"/>
      <dgm:spPr/>
    </dgm:pt>
    <dgm:pt modelId="{5C129B4B-7CDD-463E-B246-D4A611279BC4}" type="pres">
      <dgm:prSet presAssocID="{EB28B58E-29F8-4EEC-BC54-29AE48634D1F}"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a:noFill/>
        </a:ln>
      </dgm:spPr>
      <dgm:extLst>
        <a:ext uri="{E40237B7-FDA0-4F09-8148-C483321AD2D9}">
          <dgm14:cNvPr xmlns:dgm14="http://schemas.microsoft.com/office/drawing/2010/diagram" id="0" name="" descr="Children outline"/>
        </a:ext>
      </dgm:extLst>
    </dgm:pt>
    <dgm:pt modelId="{182C090F-8234-4EB8-9281-CF3B3E7B207E}" type="pres">
      <dgm:prSet presAssocID="{EB28B58E-29F8-4EEC-BC54-29AE48634D1F}" presName="spaceRect" presStyleCnt="0"/>
      <dgm:spPr/>
    </dgm:pt>
    <dgm:pt modelId="{E92122D7-CAB6-4E31-9617-F5DCD977C53F}" type="pres">
      <dgm:prSet presAssocID="{EB28B58E-29F8-4EEC-BC54-29AE48634D1F}" presName="textRect" presStyleLbl="revTx" presStyleIdx="3" presStyleCnt="5">
        <dgm:presLayoutVars>
          <dgm:chMax val="1"/>
          <dgm:chPref val="1"/>
        </dgm:presLayoutVars>
      </dgm:prSet>
      <dgm:spPr/>
    </dgm:pt>
    <dgm:pt modelId="{5289D4C3-B1BE-4879-8138-450698C90109}" type="pres">
      <dgm:prSet presAssocID="{3C735B25-5210-4DEA-9F2D-037982DAD172}" presName="sibTrans" presStyleCnt="0"/>
      <dgm:spPr/>
    </dgm:pt>
    <dgm:pt modelId="{1FD8485F-2810-4888-ACF3-4F47C4408D60}" type="pres">
      <dgm:prSet presAssocID="{8E16AC01-6180-402D-A1B4-3CEB587B8A13}" presName="compNode" presStyleCnt="0"/>
      <dgm:spPr/>
    </dgm:pt>
    <dgm:pt modelId="{1F643471-E6C1-49CA-8B57-1920E811A0A0}" type="pres">
      <dgm:prSet presAssocID="{8E16AC01-6180-402D-A1B4-3CEB587B8A13}" presName="iconBgRect" presStyleLbl="bgShp" presStyleIdx="4" presStyleCnt="5"/>
      <dgm:spPr/>
    </dgm:pt>
    <dgm:pt modelId="{C61E7DA2-F45D-41F3-8F66-8DDC3AB97E64}" type="pres">
      <dgm:prSet presAssocID="{8E16AC01-6180-402D-A1B4-3CEB587B8A13}"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a:ln>
          <a:noFill/>
        </a:ln>
      </dgm:spPr>
      <dgm:extLst>
        <a:ext uri="{E40237B7-FDA0-4F09-8148-C483321AD2D9}">
          <dgm14:cNvPr xmlns:dgm14="http://schemas.microsoft.com/office/drawing/2010/diagram" id="0" name="" descr="Neighborhood outline"/>
        </a:ext>
      </dgm:extLst>
    </dgm:pt>
    <dgm:pt modelId="{6D96BB07-6D82-495C-973C-6B9EB2A4ECC9}" type="pres">
      <dgm:prSet presAssocID="{8E16AC01-6180-402D-A1B4-3CEB587B8A13}" presName="spaceRect" presStyleCnt="0"/>
      <dgm:spPr/>
    </dgm:pt>
    <dgm:pt modelId="{2A52220A-B1EE-4E87-96C4-65B113AB5ECD}" type="pres">
      <dgm:prSet presAssocID="{8E16AC01-6180-402D-A1B4-3CEB587B8A13}" presName="textRect" presStyleLbl="revTx" presStyleIdx="4" presStyleCnt="5">
        <dgm:presLayoutVars>
          <dgm:chMax val="1"/>
          <dgm:chPref val="1"/>
        </dgm:presLayoutVars>
      </dgm:prSet>
      <dgm:spPr/>
    </dgm:pt>
  </dgm:ptLst>
  <dgm:cxnLst>
    <dgm:cxn modelId="{4AC77F38-28C4-4A6E-B9BF-0BDD3BB94671}" type="presOf" srcId="{8E16AC01-6180-402D-A1B4-3CEB587B8A13}" destId="{2A52220A-B1EE-4E87-96C4-65B113AB5ECD}" srcOrd="0" destOrd="0" presId="urn:microsoft.com/office/officeart/2018/5/layout/IconCircleLabelList"/>
    <dgm:cxn modelId="{B8328238-770C-49D1-9619-4BA4977AD428}" type="presOf" srcId="{9B9BA7D7-4D2C-4618-82E1-85562AB69D01}" destId="{7A18AD69-5110-46E7-8123-D0AB099D992A}" srcOrd="0" destOrd="0" presId="urn:microsoft.com/office/officeart/2018/5/layout/IconCircleLabelList"/>
    <dgm:cxn modelId="{4789F960-0874-409F-A98D-15AF49F46FE8}" srcId="{C65B92E3-F214-4D86-85D5-D558B3C92EBC}" destId="{FD87F30B-698E-49EC-BA97-02DF61394016}" srcOrd="1" destOrd="0" parTransId="{C7E20B24-BD23-4B4B-B282-3F13B76A54D7}" sibTransId="{2FC58601-E9E0-4615-B6BF-529F1223B13A}"/>
    <dgm:cxn modelId="{A7E45F43-A9F5-4605-91A7-3BD28FD37D62}" type="presOf" srcId="{EB28B58E-29F8-4EEC-BC54-29AE48634D1F}" destId="{E92122D7-CAB6-4E31-9617-F5DCD977C53F}" srcOrd="0" destOrd="0" presId="urn:microsoft.com/office/officeart/2018/5/layout/IconCircleLabelList"/>
    <dgm:cxn modelId="{A3288F68-A5A0-434A-AA41-1B0C67FEDADB}" type="presOf" srcId="{C65B92E3-F214-4D86-85D5-D558B3C92EBC}" destId="{6FC87149-2A18-4B1E-B43F-0E88CDB64B5A}" srcOrd="0" destOrd="0" presId="urn:microsoft.com/office/officeart/2018/5/layout/IconCircleLabelList"/>
    <dgm:cxn modelId="{60B1BF79-9A8D-4B7E-A3FF-C782E8ECA7FD}" srcId="{C65B92E3-F214-4D86-85D5-D558B3C92EBC}" destId="{9D7338C3-09B2-485C-B9DE-4DC009B61FE4}" srcOrd="0" destOrd="0" parTransId="{6384A058-FD87-4BD8-965A-48A5A3D914C5}" sibTransId="{875A279D-9374-4CC5-9A16-90CC3870AF32}"/>
    <dgm:cxn modelId="{80C9D87F-79A0-4D0C-AC7D-D67385D8EA9F}" type="presOf" srcId="{FD87F30B-698E-49EC-BA97-02DF61394016}" destId="{AD3FA507-FB98-45CB-B543-F69A9AA994CF}" srcOrd="0" destOrd="0" presId="urn:microsoft.com/office/officeart/2018/5/layout/IconCircleLabelList"/>
    <dgm:cxn modelId="{8D6D3295-7B52-427E-AA1F-68EA1F0B219D}" srcId="{C65B92E3-F214-4D86-85D5-D558B3C92EBC}" destId="{9B9BA7D7-4D2C-4618-82E1-85562AB69D01}" srcOrd="2" destOrd="0" parTransId="{5904FB0C-E9D1-4EA8-ABDD-43E3ED16BBF6}" sibTransId="{440778A0-D972-4340-9F9E-14FF69947AB9}"/>
    <dgm:cxn modelId="{A1C645B8-4738-4831-B8C4-31E283C2F78F}" srcId="{C65B92E3-F214-4D86-85D5-D558B3C92EBC}" destId="{EB28B58E-29F8-4EEC-BC54-29AE48634D1F}" srcOrd="3" destOrd="0" parTransId="{6624292E-E91D-4626-87E5-3F387EEFEB9F}" sibTransId="{3C735B25-5210-4DEA-9F2D-037982DAD172}"/>
    <dgm:cxn modelId="{E73246DB-A52C-4C77-B9C2-C71624A65D23}" type="presOf" srcId="{9D7338C3-09B2-485C-B9DE-4DC009B61FE4}" destId="{C0613581-0E72-44D2-A215-47BEEAD6626B}" srcOrd="0" destOrd="0" presId="urn:microsoft.com/office/officeart/2018/5/layout/IconCircleLabelList"/>
    <dgm:cxn modelId="{BE8E3EFF-CC9E-440D-83A5-154907A5B873}" srcId="{C65B92E3-F214-4D86-85D5-D558B3C92EBC}" destId="{8E16AC01-6180-402D-A1B4-3CEB587B8A13}" srcOrd="4" destOrd="0" parTransId="{4A933A91-0058-41ED-B473-3A62F89F6D6F}" sibTransId="{53C73BBC-D298-4F96-9583-A1E5FB872E74}"/>
    <dgm:cxn modelId="{EEE926EE-14BA-48AB-85A2-B45B72F76C3F}" type="presParOf" srcId="{6FC87149-2A18-4B1E-B43F-0E88CDB64B5A}" destId="{DB0747AD-8FD3-404F-BCEA-1166A5A14091}" srcOrd="0" destOrd="0" presId="urn:microsoft.com/office/officeart/2018/5/layout/IconCircleLabelList"/>
    <dgm:cxn modelId="{224F3932-08A0-4053-92CB-E37931483039}" type="presParOf" srcId="{DB0747AD-8FD3-404F-BCEA-1166A5A14091}" destId="{A39C8790-776B-47E9-84CB-833559C32731}" srcOrd="0" destOrd="0" presId="urn:microsoft.com/office/officeart/2018/5/layout/IconCircleLabelList"/>
    <dgm:cxn modelId="{B4A9C187-BEF0-4D8C-98E1-6311F384499D}" type="presParOf" srcId="{DB0747AD-8FD3-404F-BCEA-1166A5A14091}" destId="{C718EE2E-CE5F-46C1-A2C9-0E004CB4D826}" srcOrd="1" destOrd="0" presId="urn:microsoft.com/office/officeart/2018/5/layout/IconCircleLabelList"/>
    <dgm:cxn modelId="{CE3C6210-E481-4D30-A985-C855E53049CA}" type="presParOf" srcId="{DB0747AD-8FD3-404F-BCEA-1166A5A14091}" destId="{D4259337-9A0C-46AA-8434-D29387CF42E2}" srcOrd="2" destOrd="0" presId="urn:microsoft.com/office/officeart/2018/5/layout/IconCircleLabelList"/>
    <dgm:cxn modelId="{70266839-D1C6-4990-95BF-FFFC99B5FFD6}" type="presParOf" srcId="{DB0747AD-8FD3-404F-BCEA-1166A5A14091}" destId="{C0613581-0E72-44D2-A215-47BEEAD6626B}" srcOrd="3" destOrd="0" presId="urn:microsoft.com/office/officeart/2018/5/layout/IconCircleLabelList"/>
    <dgm:cxn modelId="{5B81D6F5-EA9B-4A92-8432-B48431E41DF7}" type="presParOf" srcId="{6FC87149-2A18-4B1E-B43F-0E88CDB64B5A}" destId="{03A0B728-FAE3-4C35-A574-E474E94BD2EA}" srcOrd="1" destOrd="0" presId="urn:microsoft.com/office/officeart/2018/5/layout/IconCircleLabelList"/>
    <dgm:cxn modelId="{BA1679CB-7872-44A3-85F1-EE1CAFC9D879}" type="presParOf" srcId="{6FC87149-2A18-4B1E-B43F-0E88CDB64B5A}" destId="{36F1DA60-625E-475D-B9FC-19C27A38BE10}" srcOrd="2" destOrd="0" presId="urn:microsoft.com/office/officeart/2018/5/layout/IconCircleLabelList"/>
    <dgm:cxn modelId="{4CF87A11-DB2D-45DB-B3E6-F35CFBDCED61}" type="presParOf" srcId="{36F1DA60-625E-475D-B9FC-19C27A38BE10}" destId="{9E6F205A-0F39-4ABE-9E0E-E95DD325CC1F}" srcOrd="0" destOrd="0" presId="urn:microsoft.com/office/officeart/2018/5/layout/IconCircleLabelList"/>
    <dgm:cxn modelId="{F7B7B7F8-6DF8-4BCD-94E2-F77F1A8005CC}" type="presParOf" srcId="{36F1DA60-625E-475D-B9FC-19C27A38BE10}" destId="{5E13D271-E17F-4799-8B6D-FACBD303819B}" srcOrd="1" destOrd="0" presId="urn:microsoft.com/office/officeart/2018/5/layout/IconCircleLabelList"/>
    <dgm:cxn modelId="{D5579EF5-622C-4F48-BBED-1ACC4880D033}" type="presParOf" srcId="{36F1DA60-625E-475D-B9FC-19C27A38BE10}" destId="{4299E153-B359-4827-9C1D-D7232C0040F1}" srcOrd="2" destOrd="0" presId="urn:microsoft.com/office/officeart/2018/5/layout/IconCircleLabelList"/>
    <dgm:cxn modelId="{FB812672-1059-44ED-AB44-1249EB8CF82F}" type="presParOf" srcId="{36F1DA60-625E-475D-B9FC-19C27A38BE10}" destId="{AD3FA507-FB98-45CB-B543-F69A9AA994CF}" srcOrd="3" destOrd="0" presId="urn:microsoft.com/office/officeart/2018/5/layout/IconCircleLabelList"/>
    <dgm:cxn modelId="{38440ECE-88E3-4FB8-97C9-62160256B0F0}" type="presParOf" srcId="{6FC87149-2A18-4B1E-B43F-0E88CDB64B5A}" destId="{4DD85676-F5F8-442C-88B3-F558A790F8D3}" srcOrd="3" destOrd="0" presId="urn:microsoft.com/office/officeart/2018/5/layout/IconCircleLabelList"/>
    <dgm:cxn modelId="{A8438F9F-FBFE-4519-A803-B27541B34368}" type="presParOf" srcId="{6FC87149-2A18-4B1E-B43F-0E88CDB64B5A}" destId="{2D521990-2AC9-4F3E-8C8A-BC42292AB883}" srcOrd="4" destOrd="0" presId="urn:microsoft.com/office/officeart/2018/5/layout/IconCircleLabelList"/>
    <dgm:cxn modelId="{1AC77255-32C8-4E12-9D23-0AE9DD3C7AA0}" type="presParOf" srcId="{2D521990-2AC9-4F3E-8C8A-BC42292AB883}" destId="{0C18274C-5ACA-4E91-BF74-3B2501E411F0}" srcOrd="0" destOrd="0" presId="urn:microsoft.com/office/officeart/2018/5/layout/IconCircleLabelList"/>
    <dgm:cxn modelId="{E5576170-D734-45A6-B548-220EDF5D4E03}" type="presParOf" srcId="{2D521990-2AC9-4F3E-8C8A-BC42292AB883}" destId="{B231742C-04A5-44DC-814E-157A99D0ED51}" srcOrd="1" destOrd="0" presId="urn:microsoft.com/office/officeart/2018/5/layout/IconCircleLabelList"/>
    <dgm:cxn modelId="{4911E68F-AC65-42AC-89D1-379E7555585C}" type="presParOf" srcId="{2D521990-2AC9-4F3E-8C8A-BC42292AB883}" destId="{80EC6F66-75D4-4E6D-8C97-0AF31B408D5E}" srcOrd="2" destOrd="0" presId="urn:microsoft.com/office/officeart/2018/5/layout/IconCircleLabelList"/>
    <dgm:cxn modelId="{1A8ECC53-4926-441E-83C9-0E36A73103A5}" type="presParOf" srcId="{2D521990-2AC9-4F3E-8C8A-BC42292AB883}" destId="{7A18AD69-5110-46E7-8123-D0AB099D992A}" srcOrd="3" destOrd="0" presId="urn:microsoft.com/office/officeart/2018/5/layout/IconCircleLabelList"/>
    <dgm:cxn modelId="{2C4A47B8-044A-4BC9-9568-C2ACCAB1C341}" type="presParOf" srcId="{6FC87149-2A18-4B1E-B43F-0E88CDB64B5A}" destId="{7F749745-79D3-41B9-9CC3-7A62256321E4}" srcOrd="5" destOrd="0" presId="urn:microsoft.com/office/officeart/2018/5/layout/IconCircleLabelList"/>
    <dgm:cxn modelId="{D0CD7EB2-A67E-4AB3-BE74-DBB23C8E23B1}" type="presParOf" srcId="{6FC87149-2A18-4B1E-B43F-0E88CDB64B5A}" destId="{1D8D287D-370B-4C17-A9C2-6CFD7F7B1334}" srcOrd="6" destOrd="0" presId="urn:microsoft.com/office/officeart/2018/5/layout/IconCircleLabelList"/>
    <dgm:cxn modelId="{BDD34784-07DE-4EBA-ADB8-7F863DEC18C7}" type="presParOf" srcId="{1D8D287D-370B-4C17-A9C2-6CFD7F7B1334}" destId="{EB850A5E-4AE9-424D-8B04-A6B2CD809288}" srcOrd="0" destOrd="0" presId="urn:microsoft.com/office/officeart/2018/5/layout/IconCircleLabelList"/>
    <dgm:cxn modelId="{AC978E97-1811-46C8-AB13-9D4D83347789}" type="presParOf" srcId="{1D8D287D-370B-4C17-A9C2-6CFD7F7B1334}" destId="{5C129B4B-7CDD-463E-B246-D4A611279BC4}" srcOrd="1" destOrd="0" presId="urn:microsoft.com/office/officeart/2018/5/layout/IconCircleLabelList"/>
    <dgm:cxn modelId="{24187D05-C02E-4029-8F6B-ED1C506159DC}" type="presParOf" srcId="{1D8D287D-370B-4C17-A9C2-6CFD7F7B1334}" destId="{182C090F-8234-4EB8-9281-CF3B3E7B207E}" srcOrd="2" destOrd="0" presId="urn:microsoft.com/office/officeart/2018/5/layout/IconCircleLabelList"/>
    <dgm:cxn modelId="{05B44946-15D7-4159-BCC1-67C854476F6A}" type="presParOf" srcId="{1D8D287D-370B-4C17-A9C2-6CFD7F7B1334}" destId="{E92122D7-CAB6-4E31-9617-F5DCD977C53F}" srcOrd="3" destOrd="0" presId="urn:microsoft.com/office/officeart/2018/5/layout/IconCircleLabelList"/>
    <dgm:cxn modelId="{6B0C62DF-F1D5-4B4B-B477-48E49F3E9862}" type="presParOf" srcId="{6FC87149-2A18-4B1E-B43F-0E88CDB64B5A}" destId="{5289D4C3-B1BE-4879-8138-450698C90109}" srcOrd="7" destOrd="0" presId="urn:microsoft.com/office/officeart/2018/5/layout/IconCircleLabelList"/>
    <dgm:cxn modelId="{1120D925-513B-40EA-9714-3A1CF6760021}" type="presParOf" srcId="{6FC87149-2A18-4B1E-B43F-0E88CDB64B5A}" destId="{1FD8485F-2810-4888-ACF3-4F47C4408D60}" srcOrd="8" destOrd="0" presId="urn:microsoft.com/office/officeart/2018/5/layout/IconCircleLabelList"/>
    <dgm:cxn modelId="{FE656D51-6DD2-4D3D-BB24-817CE383DF1B}" type="presParOf" srcId="{1FD8485F-2810-4888-ACF3-4F47C4408D60}" destId="{1F643471-E6C1-49CA-8B57-1920E811A0A0}" srcOrd="0" destOrd="0" presId="urn:microsoft.com/office/officeart/2018/5/layout/IconCircleLabelList"/>
    <dgm:cxn modelId="{A1C967D6-BBDA-4BB2-AA66-0688DD4F3CF9}" type="presParOf" srcId="{1FD8485F-2810-4888-ACF3-4F47C4408D60}" destId="{C61E7DA2-F45D-41F3-8F66-8DDC3AB97E64}" srcOrd="1" destOrd="0" presId="urn:microsoft.com/office/officeart/2018/5/layout/IconCircleLabelList"/>
    <dgm:cxn modelId="{D2C0318F-C4EB-44EC-BB2A-2D6B12690FA9}" type="presParOf" srcId="{1FD8485F-2810-4888-ACF3-4F47C4408D60}" destId="{6D96BB07-6D82-495C-973C-6B9EB2A4ECC9}" srcOrd="2" destOrd="0" presId="urn:microsoft.com/office/officeart/2018/5/layout/IconCircleLabelList"/>
    <dgm:cxn modelId="{8ACEB83D-8428-4DB5-8FDC-66BAB2892C4D}" type="presParOf" srcId="{1FD8485F-2810-4888-ACF3-4F47C4408D60}" destId="{2A52220A-B1EE-4E87-96C4-65B113AB5ECD}"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102FABD-4166-4698-AEFA-80A7EB025B06}"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F91BC881-D49B-407F-A16D-2E1FB95448C7}">
      <dgm:prSet custT="1"/>
      <dgm:spPr>
        <a:xfrm>
          <a:off x="203375" y="1179414"/>
          <a:ext cx="1830378" cy="1162290"/>
        </a:xfrm>
        <a:prstGeom prst="roundRect">
          <a:avLst>
            <a:gd name="adj" fmla="val 10000"/>
          </a:avLst>
        </a:prstGeom>
        <a:solidFill>
          <a:srgbClr val="FFFFFF">
            <a:alpha val="90000"/>
            <a:hueOff val="0"/>
            <a:satOff val="0"/>
            <a:lumOff val="0"/>
            <a:alphaOff val="0"/>
          </a:srgbClr>
        </a:solidFill>
        <a:ln w="12700" cap="flat" cmpd="sng" algn="ctr">
          <a:solidFill>
            <a:srgbClr val="ED3293">
              <a:lumMod val="40000"/>
              <a:lumOff val="60000"/>
            </a:srgbClr>
          </a:solidFill>
          <a:prstDash val="solid"/>
          <a:miter lim="800000"/>
        </a:ln>
        <a:effectLst/>
      </dgm:spPr>
      <dgm:t>
        <a:bodyPr/>
        <a:lstStyle/>
        <a:p>
          <a:pPr>
            <a:buNone/>
          </a:pPr>
          <a:r>
            <a:rPr lang="en-US" sz="1800">
              <a:solidFill>
                <a:srgbClr val="1B4971">
                  <a:hueOff val="0"/>
                  <a:satOff val="0"/>
                  <a:lumOff val="0"/>
                  <a:alphaOff val="0"/>
                </a:srgbClr>
              </a:solidFill>
              <a:latin typeface="Acumin Pro"/>
              <a:ea typeface="+mn-ea"/>
              <a:cs typeface="+mn-cs"/>
            </a:rPr>
            <a:t>Next meeting is April 5</a:t>
          </a:r>
          <a:r>
            <a:rPr lang="en-US" sz="1800" baseline="30000">
              <a:solidFill>
                <a:srgbClr val="1B4971">
                  <a:hueOff val="0"/>
                  <a:satOff val="0"/>
                  <a:lumOff val="0"/>
                  <a:alphaOff val="0"/>
                </a:srgbClr>
              </a:solidFill>
              <a:latin typeface="Acumin Pro"/>
              <a:ea typeface="+mn-ea"/>
              <a:cs typeface="+mn-cs"/>
            </a:rPr>
            <a:t>th</a:t>
          </a:r>
          <a:r>
            <a:rPr lang="en-US" sz="1800">
              <a:solidFill>
                <a:srgbClr val="1B4971">
                  <a:hueOff val="0"/>
                  <a:satOff val="0"/>
                  <a:lumOff val="0"/>
                  <a:alphaOff val="0"/>
                </a:srgbClr>
              </a:solidFill>
              <a:latin typeface="Acumin Pro"/>
              <a:ea typeface="+mn-ea"/>
              <a:cs typeface="+mn-cs"/>
            </a:rPr>
            <a:t> at 10am</a:t>
          </a:r>
        </a:p>
      </dgm:t>
    </dgm:pt>
    <dgm:pt modelId="{E0431868-0DE1-4680-9802-DF6CEE6198F3}" type="parTrans" cxnId="{A6FC5857-9F9F-4BAE-88BE-92AFCD97220F}">
      <dgm:prSet/>
      <dgm:spPr/>
      <dgm:t>
        <a:bodyPr/>
        <a:lstStyle/>
        <a:p>
          <a:endParaRPr lang="en-US" sz="2000"/>
        </a:p>
      </dgm:t>
    </dgm:pt>
    <dgm:pt modelId="{3B76C978-9565-4AC3-BA0B-00865587381B}" type="sibTrans" cxnId="{A6FC5857-9F9F-4BAE-88BE-92AFCD97220F}">
      <dgm:prSet/>
      <dgm:spPr/>
      <dgm:t>
        <a:bodyPr/>
        <a:lstStyle/>
        <a:p>
          <a:endParaRPr lang="en-US" sz="2000"/>
        </a:p>
      </dgm:t>
    </dgm:pt>
    <dgm:pt modelId="{F82020AF-3C65-4F8B-852E-4B310A12CEEA}">
      <dgm:prSet custT="1"/>
      <dgm:spPr>
        <a:xfrm>
          <a:off x="2440504" y="1179414"/>
          <a:ext cx="1830378" cy="1162290"/>
        </a:xfrm>
        <a:prstGeom prst="roundRect">
          <a:avLst>
            <a:gd name="adj" fmla="val 10000"/>
          </a:avLst>
        </a:prstGeom>
        <a:solidFill>
          <a:srgbClr val="FFFFFF">
            <a:alpha val="90000"/>
            <a:hueOff val="0"/>
            <a:satOff val="0"/>
            <a:lumOff val="0"/>
            <a:alphaOff val="0"/>
          </a:srgbClr>
        </a:solidFill>
        <a:ln w="12700" cap="flat" cmpd="sng" algn="ctr">
          <a:solidFill>
            <a:srgbClr val="AABE52"/>
          </a:solidFill>
          <a:prstDash val="solid"/>
          <a:miter lim="800000"/>
        </a:ln>
        <a:effectLst/>
      </dgm:spPr>
      <dgm:t>
        <a:bodyPr/>
        <a:lstStyle/>
        <a:p>
          <a:pPr>
            <a:buNone/>
          </a:pPr>
          <a:r>
            <a:rPr lang="en-US" sz="1800">
              <a:solidFill>
                <a:srgbClr val="1B4971">
                  <a:hueOff val="0"/>
                  <a:satOff val="0"/>
                  <a:lumOff val="0"/>
                  <a:alphaOff val="0"/>
                </a:srgbClr>
              </a:solidFill>
              <a:latin typeface="Acumin Pro"/>
              <a:ea typeface="+mn-ea"/>
              <a:cs typeface="+mn-cs"/>
            </a:rPr>
            <a:t>Share with your community partners</a:t>
          </a:r>
        </a:p>
      </dgm:t>
    </dgm:pt>
    <dgm:pt modelId="{7BC14679-D9AC-48CD-8ED4-3C7848585765}" type="parTrans" cxnId="{BF8DFBA7-6CE6-4A69-BA76-79D0733A4C97}">
      <dgm:prSet/>
      <dgm:spPr/>
      <dgm:t>
        <a:bodyPr/>
        <a:lstStyle/>
        <a:p>
          <a:endParaRPr lang="en-US" sz="2000"/>
        </a:p>
      </dgm:t>
    </dgm:pt>
    <dgm:pt modelId="{2A84B9CB-F178-4D3A-8105-EB6A0BF710A9}" type="sibTrans" cxnId="{BF8DFBA7-6CE6-4A69-BA76-79D0733A4C97}">
      <dgm:prSet/>
      <dgm:spPr/>
      <dgm:t>
        <a:bodyPr/>
        <a:lstStyle/>
        <a:p>
          <a:endParaRPr lang="en-US" sz="2000"/>
        </a:p>
      </dgm:t>
    </dgm:pt>
    <dgm:pt modelId="{5B6F42C9-4F9F-4399-849B-CB2BC62DB65C}">
      <dgm:prSet custT="1"/>
      <dgm:spPr>
        <a:xfrm>
          <a:off x="4677633" y="1179414"/>
          <a:ext cx="1830378" cy="1162290"/>
        </a:xfrm>
        <a:prstGeom prst="roundRect">
          <a:avLst>
            <a:gd name="adj" fmla="val 10000"/>
          </a:avLst>
        </a:prstGeom>
        <a:solidFill>
          <a:srgbClr val="FFFFFF">
            <a:alpha val="90000"/>
            <a:hueOff val="0"/>
            <a:satOff val="0"/>
            <a:lumOff val="0"/>
            <a:alphaOff val="0"/>
          </a:srgbClr>
        </a:solidFill>
        <a:ln w="12700" cap="flat" cmpd="sng" algn="ctr">
          <a:solidFill>
            <a:srgbClr val="4472C4">
              <a:hueOff val="0"/>
              <a:satOff val="0"/>
              <a:lumOff val="0"/>
              <a:alphaOff val="0"/>
            </a:srgbClr>
          </a:solidFill>
          <a:prstDash val="solid"/>
          <a:miter lim="800000"/>
        </a:ln>
        <a:effectLst/>
      </dgm:spPr>
      <dgm:t>
        <a:bodyPr/>
        <a:lstStyle/>
        <a:p>
          <a:pPr>
            <a:buNone/>
          </a:pPr>
          <a:r>
            <a:rPr lang="en-US" sz="1800">
              <a:solidFill>
                <a:srgbClr val="1B4971">
                  <a:hueOff val="0"/>
                  <a:satOff val="0"/>
                  <a:lumOff val="0"/>
                  <a:alphaOff val="0"/>
                </a:srgbClr>
              </a:solidFill>
              <a:latin typeface="Acumin Pro"/>
              <a:ea typeface="+mn-ea"/>
              <a:cs typeface="+mn-cs"/>
            </a:rPr>
            <a:t>This flyer is available today! </a:t>
          </a:r>
        </a:p>
      </dgm:t>
    </dgm:pt>
    <dgm:pt modelId="{C9B4F86C-E6D3-4596-A9D2-E3E790536D60}" type="parTrans" cxnId="{11398BF6-6C8C-4388-9DDE-445B18C58418}">
      <dgm:prSet/>
      <dgm:spPr/>
      <dgm:t>
        <a:bodyPr/>
        <a:lstStyle/>
        <a:p>
          <a:endParaRPr lang="en-US" sz="2000"/>
        </a:p>
      </dgm:t>
    </dgm:pt>
    <dgm:pt modelId="{3DE259EC-C472-4368-96BF-27C057F492EA}" type="sibTrans" cxnId="{11398BF6-6C8C-4388-9DDE-445B18C58418}">
      <dgm:prSet/>
      <dgm:spPr/>
      <dgm:t>
        <a:bodyPr/>
        <a:lstStyle/>
        <a:p>
          <a:endParaRPr lang="en-US" sz="2000"/>
        </a:p>
      </dgm:t>
    </dgm:pt>
    <dgm:pt modelId="{32B48716-8875-4AFC-8502-5C1D8E9E8236}" type="pres">
      <dgm:prSet presAssocID="{7102FABD-4166-4698-AEFA-80A7EB025B06}" presName="hierChild1" presStyleCnt="0">
        <dgm:presLayoutVars>
          <dgm:chPref val="1"/>
          <dgm:dir/>
          <dgm:animOne val="branch"/>
          <dgm:animLvl val="lvl"/>
          <dgm:resizeHandles/>
        </dgm:presLayoutVars>
      </dgm:prSet>
      <dgm:spPr/>
    </dgm:pt>
    <dgm:pt modelId="{963E67FB-15DB-4873-AF6F-2761E93BCBD5}" type="pres">
      <dgm:prSet presAssocID="{F91BC881-D49B-407F-A16D-2E1FB95448C7}" presName="hierRoot1" presStyleCnt="0"/>
      <dgm:spPr/>
    </dgm:pt>
    <dgm:pt modelId="{DF3FF4F1-98FB-4CF6-A719-02278B801D5E}" type="pres">
      <dgm:prSet presAssocID="{F91BC881-D49B-407F-A16D-2E1FB95448C7}" presName="composite" presStyleCnt="0"/>
      <dgm:spPr/>
    </dgm:pt>
    <dgm:pt modelId="{52E0D1B0-CB51-455D-B51A-50E8D9802E27}" type="pres">
      <dgm:prSet presAssocID="{F91BC881-D49B-407F-A16D-2E1FB95448C7}" presName="background" presStyleLbl="node0" presStyleIdx="0" presStyleCnt="3"/>
      <dgm:spPr>
        <a:xfrm>
          <a:off x="0" y="986208"/>
          <a:ext cx="1830378" cy="1162290"/>
        </a:xfrm>
        <a:prstGeom prst="roundRect">
          <a:avLst>
            <a:gd name="adj" fmla="val 10000"/>
          </a:avLst>
        </a:prstGeom>
        <a:solidFill>
          <a:srgbClr val="ED3293"/>
        </a:solidFill>
        <a:ln w="12700" cap="flat" cmpd="sng" algn="ctr">
          <a:solidFill>
            <a:srgbClr val="4472C4">
              <a:lumMod val="40000"/>
              <a:lumOff val="60000"/>
            </a:srgbClr>
          </a:solidFill>
          <a:prstDash val="solid"/>
          <a:miter lim="800000"/>
        </a:ln>
        <a:effectLst/>
      </dgm:spPr>
    </dgm:pt>
    <dgm:pt modelId="{210D33D4-A350-4FB4-9571-3697ABF4200C}" type="pres">
      <dgm:prSet presAssocID="{F91BC881-D49B-407F-A16D-2E1FB95448C7}" presName="text" presStyleLbl="fgAcc0" presStyleIdx="0" presStyleCnt="3">
        <dgm:presLayoutVars>
          <dgm:chPref val="3"/>
        </dgm:presLayoutVars>
      </dgm:prSet>
      <dgm:spPr/>
    </dgm:pt>
    <dgm:pt modelId="{6101DFE4-3410-4CAC-B094-8735C0091639}" type="pres">
      <dgm:prSet presAssocID="{F91BC881-D49B-407F-A16D-2E1FB95448C7}" presName="hierChild2" presStyleCnt="0"/>
      <dgm:spPr/>
    </dgm:pt>
    <dgm:pt modelId="{D672EFA2-901C-45C7-80D0-8D4919D3D3B8}" type="pres">
      <dgm:prSet presAssocID="{F82020AF-3C65-4F8B-852E-4B310A12CEEA}" presName="hierRoot1" presStyleCnt="0"/>
      <dgm:spPr/>
    </dgm:pt>
    <dgm:pt modelId="{A2B84510-9E9F-4CA8-B24B-B98D9B1B35D1}" type="pres">
      <dgm:prSet presAssocID="{F82020AF-3C65-4F8B-852E-4B310A12CEEA}" presName="composite" presStyleCnt="0"/>
      <dgm:spPr/>
    </dgm:pt>
    <dgm:pt modelId="{C54CD807-AF12-4AD3-9FC2-D17D183057FB}" type="pres">
      <dgm:prSet presAssocID="{F82020AF-3C65-4F8B-852E-4B310A12CEEA}" presName="background" presStyleLbl="node0" presStyleIdx="1" presStyleCnt="3"/>
      <dgm:spPr>
        <a:xfrm>
          <a:off x="2237129" y="986208"/>
          <a:ext cx="1830378" cy="1162290"/>
        </a:xfrm>
        <a:prstGeom prst="roundRect">
          <a:avLst>
            <a:gd name="adj" fmla="val 10000"/>
          </a:avLst>
        </a:prstGeom>
        <a:solidFill>
          <a:srgbClr val="AABE52"/>
        </a:solidFill>
        <a:ln w="12700" cap="flat" cmpd="sng" algn="ctr">
          <a:solidFill>
            <a:srgbClr val="FFFFFF">
              <a:hueOff val="0"/>
              <a:satOff val="0"/>
              <a:lumOff val="0"/>
              <a:alphaOff val="0"/>
            </a:srgbClr>
          </a:solidFill>
          <a:prstDash val="solid"/>
          <a:miter lim="800000"/>
        </a:ln>
        <a:effectLst/>
      </dgm:spPr>
    </dgm:pt>
    <dgm:pt modelId="{640C5826-6D64-42D9-8D58-0BCC448B5910}" type="pres">
      <dgm:prSet presAssocID="{F82020AF-3C65-4F8B-852E-4B310A12CEEA}" presName="text" presStyleLbl="fgAcc0" presStyleIdx="1" presStyleCnt="3">
        <dgm:presLayoutVars>
          <dgm:chPref val="3"/>
        </dgm:presLayoutVars>
      </dgm:prSet>
      <dgm:spPr/>
    </dgm:pt>
    <dgm:pt modelId="{E65D1641-12B2-41FB-A76B-873F2D63ED44}" type="pres">
      <dgm:prSet presAssocID="{F82020AF-3C65-4F8B-852E-4B310A12CEEA}" presName="hierChild2" presStyleCnt="0"/>
      <dgm:spPr/>
    </dgm:pt>
    <dgm:pt modelId="{6BB004B4-D4AC-43AD-957C-486A07F6FEB1}" type="pres">
      <dgm:prSet presAssocID="{5B6F42C9-4F9F-4399-849B-CB2BC62DB65C}" presName="hierRoot1" presStyleCnt="0"/>
      <dgm:spPr/>
    </dgm:pt>
    <dgm:pt modelId="{8559CE58-AA42-4285-8199-E011037C81A6}" type="pres">
      <dgm:prSet presAssocID="{5B6F42C9-4F9F-4399-849B-CB2BC62DB65C}" presName="composite" presStyleCnt="0"/>
      <dgm:spPr/>
    </dgm:pt>
    <dgm:pt modelId="{3D2BC0E5-02E7-404A-B219-EB8022E99F34}" type="pres">
      <dgm:prSet presAssocID="{5B6F42C9-4F9F-4399-849B-CB2BC62DB65C}" presName="background" presStyleLbl="node0" presStyleIdx="2" presStyleCnt="3"/>
      <dgm:spPr>
        <a:xfrm>
          <a:off x="4474258" y="986208"/>
          <a:ext cx="1830378" cy="1162290"/>
        </a:xfrm>
        <a:prstGeom prst="roundRect">
          <a:avLst>
            <a:gd name="adj" fmla="val 10000"/>
          </a:avLst>
        </a:prstGeom>
        <a:solidFill>
          <a:srgbClr val="4472C4">
            <a:hueOff val="0"/>
            <a:satOff val="0"/>
            <a:lumOff val="0"/>
            <a:alphaOff val="0"/>
          </a:srgbClr>
        </a:solidFill>
        <a:ln w="12700" cap="flat" cmpd="sng" algn="ctr">
          <a:solidFill>
            <a:srgbClr val="FFFFFF">
              <a:hueOff val="0"/>
              <a:satOff val="0"/>
              <a:lumOff val="0"/>
              <a:alphaOff val="0"/>
            </a:srgbClr>
          </a:solidFill>
          <a:prstDash val="solid"/>
          <a:miter lim="800000"/>
        </a:ln>
        <a:effectLst/>
      </dgm:spPr>
    </dgm:pt>
    <dgm:pt modelId="{BC52177C-5A58-4A01-8A60-C03F30169C4C}" type="pres">
      <dgm:prSet presAssocID="{5B6F42C9-4F9F-4399-849B-CB2BC62DB65C}" presName="text" presStyleLbl="fgAcc0" presStyleIdx="2" presStyleCnt="3">
        <dgm:presLayoutVars>
          <dgm:chPref val="3"/>
        </dgm:presLayoutVars>
      </dgm:prSet>
      <dgm:spPr/>
    </dgm:pt>
    <dgm:pt modelId="{C19D5D7E-D0AA-4958-92E5-38E6BB478786}" type="pres">
      <dgm:prSet presAssocID="{5B6F42C9-4F9F-4399-849B-CB2BC62DB65C}" presName="hierChild2" presStyleCnt="0"/>
      <dgm:spPr/>
    </dgm:pt>
  </dgm:ptLst>
  <dgm:cxnLst>
    <dgm:cxn modelId="{8ACF1206-E070-4B8F-B6A4-CA65EFF84879}" type="presOf" srcId="{F82020AF-3C65-4F8B-852E-4B310A12CEEA}" destId="{640C5826-6D64-42D9-8D58-0BCC448B5910}" srcOrd="0" destOrd="0" presId="urn:microsoft.com/office/officeart/2005/8/layout/hierarchy1"/>
    <dgm:cxn modelId="{A6FC5857-9F9F-4BAE-88BE-92AFCD97220F}" srcId="{7102FABD-4166-4698-AEFA-80A7EB025B06}" destId="{F91BC881-D49B-407F-A16D-2E1FB95448C7}" srcOrd="0" destOrd="0" parTransId="{E0431868-0DE1-4680-9802-DF6CEE6198F3}" sibTransId="{3B76C978-9565-4AC3-BA0B-00865587381B}"/>
    <dgm:cxn modelId="{BF8DFBA7-6CE6-4A69-BA76-79D0733A4C97}" srcId="{7102FABD-4166-4698-AEFA-80A7EB025B06}" destId="{F82020AF-3C65-4F8B-852E-4B310A12CEEA}" srcOrd="1" destOrd="0" parTransId="{7BC14679-D9AC-48CD-8ED4-3C7848585765}" sibTransId="{2A84B9CB-F178-4D3A-8105-EB6A0BF710A9}"/>
    <dgm:cxn modelId="{C2C23ED5-A496-40F2-BF3A-3E843B6399EC}" type="presOf" srcId="{7102FABD-4166-4698-AEFA-80A7EB025B06}" destId="{32B48716-8875-4AFC-8502-5C1D8E9E8236}" srcOrd="0" destOrd="0" presId="urn:microsoft.com/office/officeart/2005/8/layout/hierarchy1"/>
    <dgm:cxn modelId="{A528E0E8-5012-47BA-A415-419BDAD2E59D}" type="presOf" srcId="{F91BC881-D49B-407F-A16D-2E1FB95448C7}" destId="{210D33D4-A350-4FB4-9571-3697ABF4200C}" srcOrd="0" destOrd="0" presId="urn:microsoft.com/office/officeart/2005/8/layout/hierarchy1"/>
    <dgm:cxn modelId="{11398BF6-6C8C-4388-9DDE-445B18C58418}" srcId="{7102FABD-4166-4698-AEFA-80A7EB025B06}" destId="{5B6F42C9-4F9F-4399-849B-CB2BC62DB65C}" srcOrd="2" destOrd="0" parTransId="{C9B4F86C-E6D3-4596-A9D2-E3E790536D60}" sibTransId="{3DE259EC-C472-4368-96BF-27C057F492EA}"/>
    <dgm:cxn modelId="{77DA5AFD-CDED-4AAE-B8E6-535E882CFAC5}" type="presOf" srcId="{5B6F42C9-4F9F-4399-849B-CB2BC62DB65C}" destId="{BC52177C-5A58-4A01-8A60-C03F30169C4C}" srcOrd="0" destOrd="0" presId="urn:microsoft.com/office/officeart/2005/8/layout/hierarchy1"/>
    <dgm:cxn modelId="{05A8513E-E3DF-468B-BF6D-1457F713DEA3}" type="presParOf" srcId="{32B48716-8875-4AFC-8502-5C1D8E9E8236}" destId="{963E67FB-15DB-4873-AF6F-2761E93BCBD5}" srcOrd="0" destOrd="0" presId="urn:microsoft.com/office/officeart/2005/8/layout/hierarchy1"/>
    <dgm:cxn modelId="{4999616E-B0AA-4A68-B7B5-88A962A51215}" type="presParOf" srcId="{963E67FB-15DB-4873-AF6F-2761E93BCBD5}" destId="{DF3FF4F1-98FB-4CF6-A719-02278B801D5E}" srcOrd="0" destOrd="0" presId="urn:microsoft.com/office/officeart/2005/8/layout/hierarchy1"/>
    <dgm:cxn modelId="{64124C37-CA6D-4EDE-94AB-939F40EF0852}" type="presParOf" srcId="{DF3FF4F1-98FB-4CF6-A719-02278B801D5E}" destId="{52E0D1B0-CB51-455D-B51A-50E8D9802E27}" srcOrd="0" destOrd="0" presId="urn:microsoft.com/office/officeart/2005/8/layout/hierarchy1"/>
    <dgm:cxn modelId="{99E254A1-ED5F-42C0-B887-DF69B6A1E5BD}" type="presParOf" srcId="{DF3FF4F1-98FB-4CF6-A719-02278B801D5E}" destId="{210D33D4-A350-4FB4-9571-3697ABF4200C}" srcOrd="1" destOrd="0" presId="urn:microsoft.com/office/officeart/2005/8/layout/hierarchy1"/>
    <dgm:cxn modelId="{394F3AD6-B3B6-44C4-8B7C-9006EA24BD27}" type="presParOf" srcId="{963E67FB-15DB-4873-AF6F-2761E93BCBD5}" destId="{6101DFE4-3410-4CAC-B094-8735C0091639}" srcOrd="1" destOrd="0" presId="urn:microsoft.com/office/officeart/2005/8/layout/hierarchy1"/>
    <dgm:cxn modelId="{95C6F8AD-C097-450F-BE9E-16CC61FFF68E}" type="presParOf" srcId="{32B48716-8875-4AFC-8502-5C1D8E9E8236}" destId="{D672EFA2-901C-45C7-80D0-8D4919D3D3B8}" srcOrd="1" destOrd="0" presId="urn:microsoft.com/office/officeart/2005/8/layout/hierarchy1"/>
    <dgm:cxn modelId="{06EE9603-A570-4628-9B38-3D26F2EE919E}" type="presParOf" srcId="{D672EFA2-901C-45C7-80D0-8D4919D3D3B8}" destId="{A2B84510-9E9F-4CA8-B24B-B98D9B1B35D1}" srcOrd="0" destOrd="0" presId="urn:microsoft.com/office/officeart/2005/8/layout/hierarchy1"/>
    <dgm:cxn modelId="{7F96797F-57CA-442F-B1DF-DF70B807E36B}" type="presParOf" srcId="{A2B84510-9E9F-4CA8-B24B-B98D9B1B35D1}" destId="{C54CD807-AF12-4AD3-9FC2-D17D183057FB}" srcOrd="0" destOrd="0" presId="urn:microsoft.com/office/officeart/2005/8/layout/hierarchy1"/>
    <dgm:cxn modelId="{3D9C1C8B-888D-49D0-92D8-8550381AD4EE}" type="presParOf" srcId="{A2B84510-9E9F-4CA8-B24B-B98D9B1B35D1}" destId="{640C5826-6D64-42D9-8D58-0BCC448B5910}" srcOrd="1" destOrd="0" presId="urn:microsoft.com/office/officeart/2005/8/layout/hierarchy1"/>
    <dgm:cxn modelId="{7CA9BBBD-6932-4132-842F-DDD4D62C9B1F}" type="presParOf" srcId="{D672EFA2-901C-45C7-80D0-8D4919D3D3B8}" destId="{E65D1641-12B2-41FB-A76B-873F2D63ED44}" srcOrd="1" destOrd="0" presId="urn:microsoft.com/office/officeart/2005/8/layout/hierarchy1"/>
    <dgm:cxn modelId="{9D74D52F-D68D-41D4-8D4A-3D89D49A5BEB}" type="presParOf" srcId="{32B48716-8875-4AFC-8502-5C1D8E9E8236}" destId="{6BB004B4-D4AC-43AD-957C-486A07F6FEB1}" srcOrd="2" destOrd="0" presId="urn:microsoft.com/office/officeart/2005/8/layout/hierarchy1"/>
    <dgm:cxn modelId="{B81AF473-8FFB-4B54-AA8A-BD9F24C39920}" type="presParOf" srcId="{6BB004B4-D4AC-43AD-957C-486A07F6FEB1}" destId="{8559CE58-AA42-4285-8199-E011037C81A6}" srcOrd="0" destOrd="0" presId="urn:microsoft.com/office/officeart/2005/8/layout/hierarchy1"/>
    <dgm:cxn modelId="{47B410F7-A85E-4D1B-8E82-CB46ACE7C96C}" type="presParOf" srcId="{8559CE58-AA42-4285-8199-E011037C81A6}" destId="{3D2BC0E5-02E7-404A-B219-EB8022E99F34}" srcOrd="0" destOrd="0" presId="urn:microsoft.com/office/officeart/2005/8/layout/hierarchy1"/>
    <dgm:cxn modelId="{8986F0D2-996C-42ED-BB16-A4294B4315D9}" type="presParOf" srcId="{8559CE58-AA42-4285-8199-E011037C81A6}" destId="{BC52177C-5A58-4A01-8A60-C03F30169C4C}" srcOrd="1" destOrd="0" presId="urn:microsoft.com/office/officeart/2005/8/layout/hierarchy1"/>
    <dgm:cxn modelId="{3D029CC8-14C8-4147-B1CF-A9313EE4AC37}" type="presParOf" srcId="{6BB004B4-D4AC-43AD-957C-486A07F6FEB1}" destId="{C19D5D7E-D0AA-4958-92E5-38E6BB478786}" srcOrd="1" destOrd="0" presId="urn:microsoft.com/office/officeart/2005/8/layout/hierarchy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F88D064-D67C-44E0-A290-CB45EE91A2D9}" type="doc">
      <dgm:prSet loTypeId="urn:microsoft.com/office/officeart/2005/8/layout/pList2" loCatId="picture" qsTypeId="urn:microsoft.com/office/officeart/2005/8/quickstyle/simple1" qsCatId="simple" csTypeId="urn:microsoft.com/office/officeart/2005/8/colors/accent1_2" csCatId="accent1" phldr="1"/>
      <dgm:spPr/>
      <dgm:t>
        <a:bodyPr/>
        <a:lstStyle/>
        <a:p>
          <a:endParaRPr lang="en-US"/>
        </a:p>
      </dgm:t>
    </dgm:pt>
    <dgm:pt modelId="{B3EAD2E9-DBCE-4ACD-B8E7-5C8822E7FC88}">
      <dgm:prSet phldrT="[Text]"/>
      <dgm:spPr>
        <a:solidFill>
          <a:srgbClr val="2270B5"/>
        </a:solidFill>
      </dgm:spPr>
      <dgm:t>
        <a:bodyPr/>
        <a:lstStyle/>
        <a:p>
          <a:r>
            <a:rPr lang="en-US"/>
            <a:t>-Ordered to-go at end of meal</a:t>
          </a:r>
        </a:p>
        <a:p>
          <a:r>
            <a:rPr lang="en-US"/>
            <a:t>-Not sealed but it was in a plastic bag</a:t>
          </a:r>
        </a:p>
        <a:p>
          <a:r>
            <a:rPr lang="en-US"/>
            <a:t>-No attached receipt</a:t>
          </a:r>
        </a:p>
      </dgm:t>
    </dgm:pt>
    <dgm:pt modelId="{B042D253-3B7E-4A0C-8558-1EC9355E4C41}" type="sibTrans" cxnId="{85965A8A-C462-453D-B3DF-CEC15C6CA7FD}">
      <dgm:prSet/>
      <dgm:spPr/>
      <dgm:t>
        <a:bodyPr/>
        <a:lstStyle/>
        <a:p>
          <a:endParaRPr lang="en-US"/>
        </a:p>
      </dgm:t>
    </dgm:pt>
    <dgm:pt modelId="{892806E7-4D20-4171-BF8F-5ED94531BB94}" type="parTrans" cxnId="{85965A8A-C462-453D-B3DF-CEC15C6CA7FD}">
      <dgm:prSet/>
      <dgm:spPr/>
      <dgm:t>
        <a:bodyPr/>
        <a:lstStyle/>
        <a:p>
          <a:endParaRPr lang="en-US"/>
        </a:p>
      </dgm:t>
    </dgm:pt>
    <dgm:pt modelId="{335E2EC8-D4EF-4AB6-9871-BF134D3F2BB8}">
      <dgm:prSet phldrT="[Text]"/>
      <dgm:spPr>
        <a:solidFill>
          <a:srgbClr val="2270B5"/>
        </a:solidFill>
      </dgm:spPr>
      <dgm:t>
        <a:bodyPr/>
        <a:lstStyle/>
        <a:p>
          <a:r>
            <a:rPr lang="en-US"/>
            <a:t>-Ordered to-go at end of meal</a:t>
          </a:r>
        </a:p>
        <a:p>
          <a:r>
            <a:rPr lang="en-US"/>
            <a:t>-Sealed</a:t>
          </a:r>
        </a:p>
        <a:p>
          <a:r>
            <a:rPr lang="en-US"/>
            <a:t>-No bag</a:t>
          </a:r>
        </a:p>
        <a:p>
          <a:r>
            <a:rPr lang="en-US"/>
            <a:t>-No attached receipt </a:t>
          </a:r>
        </a:p>
      </dgm:t>
    </dgm:pt>
    <dgm:pt modelId="{FFBA9462-D506-46F5-87BF-A32FD7F6A432}" type="sibTrans" cxnId="{81C81625-FE66-4CE9-AD27-FD2CC277ED01}">
      <dgm:prSet/>
      <dgm:spPr/>
      <dgm:t>
        <a:bodyPr/>
        <a:lstStyle/>
        <a:p>
          <a:endParaRPr lang="en-US"/>
        </a:p>
      </dgm:t>
    </dgm:pt>
    <dgm:pt modelId="{671A0AF9-8B13-4DB3-B8FB-E7C6B625BA5E}" type="parTrans" cxnId="{81C81625-FE66-4CE9-AD27-FD2CC277ED01}">
      <dgm:prSet/>
      <dgm:spPr/>
      <dgm:t>
        <a:bodyPr/>
        <a:lstStyle/>
        <a:p>
          <a:endParaRPr lang="en-US"/>
        </a:p>
      </dgm:t>
    </dgm:pt>
    <dgm:pt modelId="{0654EE4B-F1E4-4889-93CC-1B97D842041A}">
      <dgm:prSet/>
      <dgm:spPr>
        <a:solidFill>
          <a:srgbClr val="2270B5"/>
        </a:solidFill>
      </dgm:spPr>
      <dgm:t>
        <a:bodyPr/>
        <a:lstStyle/>
        <a:p>
          <a:r>
            <a:rPr lang="en-US"/>
            <a:t>-Ordered to-go at end of meal</a:t>
          </a:r>
        </a:p>
        <a:p>
          <a:r>
            <a:rPr lang="en-US"/>
            <a:t>-Brought glass &amp; empty cup</a:t>
          </a:r>
        </a:p>
        <a:p>
          <a:r>
            <a:rPr lang="en-US"/>
            <a:t>-No bag</a:t>
          </a:r>
        </a:p>
        <a:p>
          <a:r>
            <a:rPr lang="en-US"/>
            <a:t>-Receipt was electronic &amp; did not ask to print it</a:t>
          </a:r>
        </a:p>
      </dgm:t>
    </dgm:pt>
    <dgm:pt modelId="{D9A50FF0-5FC4-40F1-82A3-76C55E6F2F5F}" type="parTrans" cxnId="{8C7A1950-214C-465D-A988-A191905EA61A}">
      <dgm:prSet/>
      <dgm:spPr/>
      <dgm:t>
        <a:bodyPr/>
        <a:lstStyle/>
        <a:p>
          <a:endParaRPr lang="en-US"/>
        </a:p>
      </dgm:t>
    </dgm:pt>
    <dgm:pt modelId="{BEBCF537-0361-4280-90A1-BE65206B2957}" type="sibTrans" cxnId="{8C7A1950-214C-465D-A988-A191905EA61A}">
      <dgm:prSet/>
      <dgm:spPr/>
      <dgm:t>
        <a:bodyPr/>
        <a:lstStyle/>
        <a:p>
          <a:endParaRPr lang="en-US"/>
        </a:p>
      </dgm:t>
    </dgm:pt>
    <dgm:pt modelId="{7D722C70-E261-4187-B20B-F0BE3DE0CD2D}">
      <dgm:prSet/>
      <dgm:spPr>
        <a:solidFill>
          <a:srgbClr val="2270B5"/>
        </a:solidFill>
      </dgm:spPr>
      <dgm:t>
        <a:bodyPr/>
        <a:lstStyle/>
        <a:p>
          <a:r>
            <a:rPr lang="en-US"/>
            <a:t>-Ordered to-go at end of meal</a:t>
          </a:r>
        </a:p>
        <a:p>
          <a:r>
            <a:rPr lang="en-US"/>
            <a:t>-Not sealed but in a plastic bag</a:t>
          </a:r>
        </a:p>
        <a:p>
          <a:r>
            <a:rPr lang="en-US"/>
            <a:t>-Offered to print credit card receipt (does not show sale of food)</a:t>
          </a:r>
        </a:p>
      </dgm:t>
    </dgm:pt>
    <dgm:pt modelId="{AE6531EA-C8B7-4448-833F-C938936ED0C0}" type="parTrans" cxnId="{557E20B5-81BC-455A-BD4C-0E967BFD4770}">
      <dgm:prSet/>
      <dgm:spPr/>
      <dgm:t>
        <a:bodyPr/>
        <a:lstStyle/>
        <a:p>
          <a:endParaRPr lang="en-US"/>
        </a:p>
      </dgm:t>
    </dgm:pt>
    <dgm:pt modelId="{B476A16A-C2DE-4CC3-8E02-525E20A5D5AE}" type="sibTrans" cxnId="{557E20B5-81BC-455A-BD4C-0E967BFD4770}">
      <dgm:prSet/>
      <dgm:spPr/>
      <dgm:t>
        <a:bodyPr/>
        <a:lstStyle/>
        <a:p>
          <a:endParaRPr lang="en-US"/>
        </a:p>
      </dgm:t>
    </dgm:pt>
    <dgm:pt modelId="{B1D5A660-16F2-48F8-9465-400349D3AF1C}" type="pres">
      <dgm:prSet presAssocID="{1F88D064-D67C-44E0-A290-CB45EE91A2D9}" presName="Name0" presStyleCnt="0">
        <dgm:presLayoutVars>
          <dgm:dir/>
          <dgm:resizeHandles val="exact"/>
        </dgm:presLayoutVars>
      </dgm:prSet>
      <dgm:spPr/>
    </dgm:pt>
    <dgm:pt modelId="{96DE8813-0510-434F-8660-6512D95F2B74}" type="pres">
      <dgm:prSet presAssocID="{1F88D064-D67C-44E0-A290-CB45EE91A2D9}" presName="bkgdShp" presStyleLbl="alignAccFollowNode1" presStyleIdx="0" presStyleCnt="1" custLinFactNeighborX="-8047" custLinFactNeighborY="-20670"/>
      <dgm:spPr>
        <a:solidFill>
          <a:schemeClr val="accent3">
            <a:lumMod val="40000"/>
            <a:lumOff val="60000"/>
            <a:alpha val="90000"/>
          </a:schemeClr>
        </a:solidFill>
      </dgm:spPr>
    </dgm:pt>
    <dgm:pt modelId="{1D8FA3E8-D406-425E-B61A-3A07C848AB47}" type="pres">
      <dgm:prSet presAssocID="{1F88D064-D67C-44E0-A290-CB45EE91A2D9}" presName="linComp" presStyleCnt="0"/>
      <dgm:spPr/>
    </dgm:pt>
    <dgm:pt modelId="{171A3E47-7EEA-4AA6-AABF-DAAF129ADFE9}" type="pres">
      <dgm:prSet presAssocID="{335E2EC8-D4EF-4AB6-9871-BF134D3F2BB8}" presName="compNode" presStyleCnt="0"/>
      <dgm:spPr/>
    </dgm:pt>
    <dgm:pt modelId="{63AA692B-D582-4D5C-85D6-4DDB294737BF}" type="pres">
      <dgm:prSet presAssocID="{335E2EC8-D4EF-4AB6-9871-BF134D3F2BB8}" presName="node" presStyleLbl="node1" presStyleIdx="0" presStyleCnt="4">
        <dgm:presLayoutVars>
          <dgm:bulletEnabled val="1"/>
        </dgm:presLayoutVars>
      </dgm:prSet>
      <dgm:spPr/>
    </dgm:pt>
    <dgm:pt modelId="{2A89A31A-158B-4F2A-AC66-BCD048B739E6}" type="pres">
      <dgm:prSet presAssocID="{335E2EC8-D4EF-4AB6-9871-BF134D3F2BB8}" presName="invisiNode" presStyleLbl="node1" presStyleIdx="0" presStyleCnt="4"/>
      <dgm:spPr/>
    </dgm:pt>
    <dgm:pt modelId="{9A052E6F-42D3-4BC4-A141-BCA9AF42ED5D}" type="pres">
      <dgm:prSet presAssocID="{335E2EC8-D4EF-4AB6-9871-BF134D3F2BB8}" presName="imagNode" presStyleLbl="fgImgPlace1" presStyleIdx="0" presStyleCnt="4"/>
      <dgm:spPr>
        <a:blipFill>
          <a:blip xmlns:r="http://schemas.openxmlformats.org/officeDocument/2006/relationships" r:embed="rId1">
            <a:extLst>
              <a:ext uri="{28A0092B-C50C-407E-A947-70E740481C1C}">
                <a14:useLocalDpi xmlns:a14="http://schemas.microsoft.com/office/drawing/2010/main" val="0"/>
              </a:ext>
            </a:extLst>
          </a:blip>
          <a:srcRect/>
          <a:stretch>
            <a:fillRect t="-17000" b="-17000"/>
          </a:stretch>
        </a:blipFill>
      </dgm:spPr>
    </dgm:pt>
    <dgm:pt modelId="{43B20A9A-56C7-435E-94B6-D8256446049C}" type="pres">
      <dgm:prSet presAssocID="{FFBA9462-D506-46F5-87BF-A32FD7F6A432}" presName="sibTrans" presStyleLbl="sibTrans2D1" presStyleIdx="0" presStyleCnt="0"/>
      <dgm:spPr/>
    </dgm:pt>
    <dgm:pt modelId="{6A715AB1-1ABE-417C-80BD-C2B902FD4224}" type="pres">
      <dgm:prSet presAssocID="{B3EAD2E9-DBCE-4ACD-B8E7-5C8822E7FC88}" presName="compNode" presStyleCnt="0"/>
      <dgm:spPr/>
    </dgm:pt>
    <dgm:pt modelId="{01B59F88-0827-48EA-A119-132E38A4D099}" type="pres">
      <dgm:prSet presAssocID="{B3EAD2E9-DBCE-4ACD-B8E7-5C8822E7FC88}" presName="node" presStyleLbl="node1" presStyleIdx="1" presStyleCnt="4">
        <dgm:presLayoutVars>
          <dgm:bulletEnabled val="1"/>
        </dgm:presLayoutVars>
      </dgm:prSet>
      <dgm:spPr/>
    </dgm:pt>
    <dgm:pt modelId="{D85C8A92-4798-4654-9892-E3B3439BF2DB}" type="pres">
      <dgm:prSet presAssocID="{B3EAD2E9-DBCE-4ACD-B8E7-5C8822E7FC88}" presName="invisiNode" presStyleLbl="node1" presStyleIdx="1" presStyleCnt="4"/>
      <dgm:spPr/>
    </dgm:pt>
    <dgm:pt modelId="{83451775-EEB5-431D-9B8C-932025D06BCB}" type="pres">
      <dgm:prSet presAssocID="{B3EAD2E9-DBCE-4ACD-B8E7-5C8822E7FC88}" presName="imagNode" presStyleLbl="fgImgPlace1" presStyleIdx="1" presStyleCnt="4"/>
      <dgm:spPr>
        <a:blipFill>
          <a:blip xmlns:r="http://schemas.openxmlformats.org/officeDocument/2006/relationships" r:embed="rId2">
            <a:extLst>
              <a:ext uri="{96DAC541-7B7A-43D3-8B79-37D633B846F1}">
                <asvg:svgBlip xmlns:asvg="http://schemas.microsoft.com/office/drawing/2016/SVG/main" r:embed="rId3"/>
              </a:ext>
            </a:extLst>
          </a:blip>
          <a:srcRect/>
          <a:stretch>
            <a:fillRect l="-9000" r="-9000"/>
          </a:stretch>
        </a:blipFill>
      </dgm:spPr>
    </dgm:pt>
    <dgm:pt modelId="{63AE29B1-9306-41DF-8BDA-B1DBE509EBD6}" type="pres">
      <dgm:prSet presAssocID="{B042D253-3B7E-4A0C-8558-1EC9355E4C41}" presName="sibTrans" presStyleLbl="sibTrans2D1" presStyleIdx="0" presStyleCnt="0"/>
      <dgm:spPr/>
    </dgm:pt>
    <dgm:pt modelId="{ADC2E335-C71D-4223-8DA5-0E71B385E1B6}" type="pres">
      <dgm:prSet presAssocID="{0654EE4B-F1E4-4889-93CC-1B97D842041A}" presName="compNode" presStyleCnt="0"/>
      <dgm:spPr/>
    </dgm:pt>
    <dgm:pt modelId="{DE861760-98F9-4A9C-A3FD-13660441490A}" type="pres">
      <dgm:prSet presAssocID="{0654EE4B-F1E4-4889-93CC-1B97D842041A}" presName="node" presStyleLbl="node1" presStyleIdx="2" presStyleCnt="4">
        <dgm:presLayoutVars>
          <dgm:bulletEnabled val="1"/>
        </dgm:presLayoutVars>
      </dgm:prSet>
      <dgm:spPr/>
    </dgm:pt>
    <dgm:pt modelId="{AE43D173-E462-476E-A6C8-F25FACBD3A63}" type="pres">
      <dgm:prSet presAssocID="{0654EE4B-F1E4-4889-93CC-1B97D842041A}" presName="invisiNode" presStyleLbl="node1" presStyleIdx="2" presStyleCnt="4"/>
      <dgm:spPr/>
    </dgm:pt>
    <dgm:pt modelId="{DB1293A8-44EE-4BD5-9992-4C7EA747BC6D}" type="pres">
      <dgm:prSet presAssocID="{0654EE4B-F1E4-4889-93CC-1B97D842041A}" presName="imagNode" presStyleLbl="fgImgPlace1" presStyleIdx="2" presStyleCnt="4"/>
      <dgm:spPr>
        <a:blipFill>
          <a:blip xmlns:r="http://schemas.openxmlformats.org/officeDocument/2006/relationships" r:embed="rId4"/>
          <a:srcRect/>
          <a:stretch>
            <a:fillRect t="-16000" b="-16000"/>
          </a:stretch>
        </a:blipFill>
      </dgm:spPr>
    </dgm:pt>
    <dgm:pt modelId="{921AE91F-E640-4523-91F9-F014EC5B63D7}" type="pres">
      <dgm:prSet presAssocID="{BEBCF537-0361-4280-90A1-BE65206B2957}" presName="sibTrans" presStyleLbl="sibTrans2D1" presStyleIdx="0" presStyleCnt="0"/>
      <dgm:spPr/>
    </dgm:pt>
    <dgm:pt modelId="{920A4B02-F9B4-4017-BEE7-0CE31493B472}" type="pres">
      <dgm:prSet presAssocID="{7D722C70-E261-4187-B20B-F0BE3DE0CD2D}" presName="compNode" presStyleCnt="0"/>
      <dgm:spPr/>
    </dgm:pt>
    <dgm:pt modelId="{3F164F5D-4ED6-454B-822B-7CCCE30D9F60}" type="pres">
      <dgm:prSet presAssocID="{7D722C70-E261-4187-B20B-F0BE3DE0CD2D}" presName="node" presStyleLbl="node1" presStyleIdx="3" presStyleCnt="4">
        <dgm:presLayoutVars>
          <dgm:bulletEnabled val="1"/>
        </dgm:presLayoutVars>
      </dgm:prSet>
      <dgm:spPr/>
    </dgm:pt>
    <dgm:pt modelId="{3F9A4D15-1B7E-4EEC-8903-BA6622E2B938}" type="pres">
      <dgm:prSet presAssocID="{7D722C70-E261-4187-B20B-F0BE3DE0CD2D}" presName="invisiNode" presStyleLbl="node1" presStyleIdx="3" presStyleCnt="4"/>
      <dgm:spPr/>
    </dgm:pt>
    <dgm:pt modelId="{62637400-D2ED-49F5-BF0D-D17BA0CEB5EE}" type="pres">
      <dgm:prSet presAssocID="{7D722C70-E261-4187-B20B-F0BE3DE0CD2D}" presName="imagNode" presStyleLbl="fgImgPlace1" presStyleIdx="3" presStyleCnt="4"/>
      <dgm:spPr>
        <a:blipFill>
          <a:blip xmlns:r="http://schemas.openxmlformats.org/officeDocument/2006/relationships" r:embed="rId5"/>
          <a:srcRect/>
          <a:stretch>
            <a:fillRect t="-17000" b="-17000"/>
          </a:stretch>
        </a:blipFill>
      </dgm:spPr>
    </dgm:pt>
  </dgm:ptLst>
  <dgm:cxnLst>
    <dgm:cxn modelId="{E7A4CF03-AE73-4010-80B7-8FA016A6D65A}" type="presOf" srcId="{B042D253-3B7E-4A0C-8558-1EC9355E4C41}" destId="{63AE29B1-9306-41DF-8BDA-B1DBE509EBD6}" srcOrd="0" destOrd="0" presId="urn:microsoft.com/office/officeart/2005/8/layout/pList2"/>
    <dgm:cxn modelId="{81C81625-FE66-4CE9-AD27-FD2CC277ED01}" srcId="{1F88D064-D67C-44E0-A290-CB45EE91A2D9}" destId="{335E2EC8-D4EF-4AB6-9871-BF134D3F2BB8}" srcOrd="0" destOrd="0" parTransId="{671A0AF9-8B13-4DB3-B8FB-E7C6B625BA5E}" sibTransId="{FFBA9462-D506-46F5-87BF-A32FD7F6A432}"/>
    <dgm:cxn modelId="{F60C4128-3CDD-4C7C-B158-AFE1615B707F}" type="presOf" srcId="{BEBCF537-0361-4280-90A1-BE65206B2957}" destId="{921AE91F-E640-4523-91F9-F014EC5B63D7}" srcOrd="0" destOrd="0" presId="urn:microsoft.com/office/officeart/2005/8/layout/pList2"/>
    <dgm:cxn modelId="{301C9D31-71BD-4EC8-933D-9BFDAF700C1E}" type="presOf" srcId="{FFBA9462-D506-46F5-87BF-A32FD7F6A432}" destId="{43B20A9A-56C7-435E-94B6-D8256446049C}" srcOrd="0" destOrd="0" presId="urn:microsoft.com/office/officeart/2005/8/layout/pList2"/>
    <dgm:cxn modelId="{0B534A36-BAF1-4204-9560-3D17107A7446}" type="presOf" srcId="{7D722C70-E261-4187-B20B-F0BE3DE0CD2D}" destId="{3F164F5D-4ED6-454B-822B-7CCCE30D9F60}" srcOrd="0" destOrd="0" presId="urn:microsoft.com/office/officeart/2005/8/layout/pList2"/>
    <dgm:cxn modelId="{8C7A1950-214C-465D-A988-A191905EA61A}" srcId="{1F88D064-D67C-44E0-A290-CB45EE91A2D9}" destId="{0654EE4B-F1E4-4889-93CC-1B97D842041A}" srcOrd="2" destOrd="0" parTransId="{D9A50FF0-5FC4-40F1-82A3-76C55E6F2F5F}" sibTransId="{BEBCF537-0361-4280-90A1-BE65206B2957}"/>
    <dgm:cxn modelId="{85965A8A-C462-453D-B3DF-CEC15C6CA7FD}" srcId="{1F88D064-D67C-44E0-A290-CB45EE91A2D9}" destId="{B3EAD2E9-DBCE-4ACD-B8E7-5C8822E7FC88}" srcOrd="1" destOrd="0" parTransId="{892806E7-4D20-4171-BF8F-5ED94531BB94}" sibTransId="{B042D253-3B7E-4A0C-8558-1EC9355E4C41}"/>
    <dgm:cxn modelId="{74D56D91-6C08-4CA4-9810-DD95F49E8750}" type="presOf" srcId="{0654EE4B-F1E4-4889-93CC-1B97D842041A}" destId="{DE861760-98F9-4A9C-A3FD-13660441490A}" srcOrd="0" destOrd="0" presId="urn:microsoft.com/office/officeart/2005/8/layout/pList2"/>
    <dgm:cxn modelId="{FB68A3A6-61BF-4350-94FC-7F942A806975}" type="presOf" srcId="{335E2EC8-D4EF-4AB6-9871-BF134D3F2BB8}" destId="{63AA692B-D582-4D5C-85D6-4DDB294737BF}" srcOrd="0" destOrd="0" presId="urn:microsoft.com/office/officeart/2005/8/layout/pList2"/>
    <dgm:cxn modelId="{557E20B5-81BC-455A-BD4C-0E967BFD4770}" srcId="{1F88D064-D67C-44E0-A290-CB45EE91A2D9}" destId="{7D722C70-E261-4187-B20B-F0BE3DE0CD2D}" srcOrd="3" destOrd="0" parTransId="{AE6531EA-C8B7-4448-833F-C938936ED0C0}" sibTransId="{B476A16A-C2DE-4CC3-8E02-525E20A5D5AE}"/>
    <dgm:cxn modelId="{EFC2BEB7-E9AD-46C3-BAC0-2666E6DF5A38}" type="presOf" srcId="{B3EAD2E9-DBCE-4ACD-B8E7-5C8822E7FC88}" destId="{01B59F88-0827-48EA-A119-132E38A4D099}" srcOrd="0" destOrd="0" presId="urn:microsoft.com/office/officeart/2005/8/layout/pList2"/>
    <dgm:cxn modelId="{6C7491CA-394C-45CB-9C2C-60CA2A7B5194}" type="presOf" srcId="{1F88D064-D67C-44E0-A290-CB45EE91A2D9}" destId="{B1D5A660-16F2-48F8-9465-400349D3AF1C}" srcOrd="0" destOrd="0" presId="urn:microsoft.com/office/officeart/2005/8/layout/pList2"/>
    <dgm:cxn modelId="{552B20AA-E718-45A4-BC90-017AEEF9C743}" type="presParOf" srcId="{B1D5A660-16F2-48F8-9465-400349D3AF1C}" destId="{96DE8813-0510-434F-8660-6512D95F2B74}" srcOrd="0" destOrd="0" presId="urn:microsoft.com/office/officeart/2005/8/layout/pList2"/>
    <dgm:cxn modelId="{4EDF476A-5768-4A35-9B16-A74EB982A59D}" type="presParOf" srcId="{B1D5A660-16F2-48F8-9465-400349D3AF1C}" destId="{1D8FA3E8-D406-425E-B61A-3A07C848AB47}" srcOrd="1" destOrd="0" presId="urn:microsoft.com/office/officeart/2005/8/layout/pList2"/>
    <dgm:cxn modelId="{DB310C61-7A37-4491-8B6F-23A4BFCBE1FC}" type="presParOf" srcId="{1D8FA3E8-D406-425E-B61A-3A07C848AB47}" destId="{171A3E47-7EEA-4AA6-AABF-DAAF129ADFE9}" srcOrd="0" destOrd="0" presId="urn:microsoft.com/office/officeart/2005/8/layout/pList2"/>
    <dgm:cxn modelId="{35F382AC-DA7D-4D61-94E0-F0EC922578EC}" type="presParOf" srcId="{171A3E47-7EEA-4AA6-AABF-DAAF129ADFE9}" destId="{63AA692B-D582-4D5C-85D6-4DDB294737BF}" srcOrd="0" destOrd="0" presId="urn:microsoft.com/office/officeart/2005/8/layout/pList2"/>
    <dgm:cxn modelId="{63221577-2BCC-4119-844E-9C5E85684104}" type="presParOf" srcId="{171A3E47-7EEA-4AA6-AABF-DAAF129ADFE9}" destId="{2A89A31A-158B-4F2A-AC66-BCD048B739E6}" srcOrd="1" destOrd="0" presId="urn:microsoft.com/office/officeart/2005/8/layout/pList2"/>
    <dgm:cxn modelId="{C97864F3-BF16-4568-ADC8-5421CE27AF79}" type="presParOf" srcId="{171A3E47-7EEA-4AA6-AABF-DAAF129ADFE9}" destId="{9A052E6F-42D3-4BC4-A141-BCA9AF42ED5D}" srcOrd="2" destOrd="0" presId="urn:microsoft.com/office/officeart/2005/8/layout/pList2"/>
    <dgm:cxn modelId="{65B85A84-736B-4530-9BBE-DDB2E844DBF3}" type="presParOf" srcId="{1D8FA3E8-D406-425E-B61A-3A07C848AB47}" destId="{43B20A9A-56C7-435E-94B6-D8256446049C}" srcOrd="1" destOrd="0" presId="urn:microsoft.com/office/officeart/2005/8/layout/pList2"/>
    <dgm:cxn modelId="{0B3891B8-6C52-45FE-8749-D5A19467C279}" type="presParOf" srcId="{1D8FA3E8-D406-425E-B61A-3A07C848AB47}" destId="{6A715AB1-1ABE-417C-80BD-C2B902FD4224}" srcOrd="2" destOrd="0" presId="urn:microsoft.com/office/officeart/2005/8/layout/pList2"/>
    <dgm:cxn modelId="{E6A9B7B9-1E18-43ED-A21C-FB395E6CAF10}" type="presParOf" srcId="{6A715AB1-1ABE-417C-80BD-C2B902FD4224}" destId="{01B59F88-0827-48EA-A119-132E38A4D099}" srcOrd="0" destOrd="0" presId="urn:microsoft.com/office/officeart/2005/8/layout/pList2"/>
    <dgm:cxn modelId="{949D4DED-D6A0-4F0A-9E64-57334D6C11A7}" type="presParOf" srcId="{6A715AB1-1ABE-417C-80BD-C2B902FD4224}" destId="{D85C8A92-4798-4654-9892-E3B3439BF2DB}" srcOrd="1" destOrd="0" presId="urn:microsoft.com/office/officeart/2005/8/layout/pList2"/>
    <dgm:cxn modelId="{1FFF88F9-E08F-4D8B-81D8-7636789E9220}" type="presParOf" srcId="{6A715AB1-1ABE-417C-80BD-C2B902FD4224}" destId="{83451775-EEB5-431D-9B8C-932025D06BCB}" srcOrd="2" destOrd="0" presId="urn:microsoft.com/office/officeart/2005/8/layout/pList2"/>
    <dgm:cxn modelId="{A6494073-99BB-48D0-94B4-7803DC96AD18}" type="presParOf" srcId="{1D8FA3E8-D406-425E-B61A-3A07C848AB47}" destId="{63AE29B1-9306-41DF-8BDA-B1DBE509EBD6}" srcOrd="3" destOrd="0" presId="urn:microsoft.com/office/officeart/2005/8/layout/pList2"/>
    <dgm:cxn modelId="{E56DE611-BD09-4084-B9A1-A5138B37699B}" type="presParOf" srcId="{1D8FA3E8-D406-425E-B61A-3A07C848AB47}" destId="{ADC2E335-C71D-4223-8DA5-0E71B385E1B6}" srcOrd="4" destOrd="0" presId="urn:microsoft.com/office/officeart/2005/8/layout/pList2"/>
    <dgm:cxn modelId="{918AC4F3-A18E-4EEF-BB6C-B49FB0ABC3CB}" type="presParOf" srcId="{ADC2E335-C71D-4223-8DA5-0E71B385E1B6}" destId="{DE861760-98F9-4A9C-A3FD-13660441490A}" srcOrd="0" destOrd="0" presId="urn:microsoft.com/office/officeart/2005/8/layout/pList2"/>
    <dgm:cxn modelId="{ACBF0FA2-F3B1-4A5B-BF42-DC588C268D3B}" type="presParOf" srcId="{ADC2E335-C71D-4223-8DA5-0E71B385E1B6}" destId="{AE43D173-E462-476E-A6C8-F25FACBD3A63}" srcOrd="1" destOrd="0" presId="urn:microsoft.com/office/officeart/2005/8/layout/pList2"/>
    <dgm:cxn modelId="{BB18059A-E5DB-49EA-BF20-B8DCB0321084}" type="presParOf" srcId="{ADC2E335-C71D-4223-8DA5-0E71B385E1B6}" destId="{DB1293A8-44EE-4BD5-9992-4C7EA747BC6D}" srcOrd="2" destOrd="0" presId="urn:microsoft.com/office/officeart/2005/8/layout/pList2"/>
    <dgm:cxn modelId="{52D22B70-E43B-47D0-A356-AD1F5598996C}" type="presParOf" srcId="{1D8FA3E8-D406-425E-B61A-3A07C848AB47}" destId="{921AE91F-E640-4523-91F9-F014EC5B63D7}" srcOrd="5" destOrd="0" presId="urn:microsoft.com/office/officeart/2005/8/layout/pList2"/>
    <dgm:cxn modelId="{A3C85BA2-8763-43D4-898E-7D82F1708DEF}" type="presParOf" srcId="{1D8FA3E8-D406-425E-B61A-3A07C848AB47}" destId="{920A4B02-F9B4-4017-BEE7-0CE31493B472}" srcOrd="6" destOrd="0" presId="urn:microsoft.com/office/officeart/2005/8/layout/pList2"/>
    <dgm:cxn modelId="{A16F0D8E-266B-4179-9E81-FC4AC38234BD}" type="presParOf" srcId="{920A4B02-F9B4-4017-BEE7-0CE31493B472}" destId="{3F164F5D-4ED6-454B-822B-7CCCE30D9F60}" srcOrd="0" destOrd="0" presId="urn:microsoft.com/office/officeart/2005/8/layout/pList2"/>
    <dgm:cxn modelId="{D5669277-0992-415A-9B4F-771CDDC959E0}" type="presParOf" srcId="{920A4B02-F9B4-4017-BEE7-0CE31493B472}" destId="{3F9A4D15-1B7E-4EEC-8903-BA6622E2B938}" srcOrd="1" destOrd="0" presId="urn:microsoft.com/office/officeart/2005/8/layout/pList2"/>
    <dgm:cxn modelId="{74588042-72AC-43C9-BEDD-AA02D4EA9993}" type="presParOf" srcId="{920A4B02-F9B4-4017-BEE7-0CE31493B472}" destId="{62637400-D2ED-49F5-BF0D-D17BA0CEB5EE}" srcOrd="2" destOrd="0" presId="urn:microsoft.com/office/officeart/2005/8/layout/p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5B2B5F-275C-4B33-A8EB-EEAE8CB46CF9}">
      <dsp:nvSpPr>
        <dsp:cNvPr id="0" name=""/>
        <dsp:cNvSpPr/>
      </dsp:nvSpPr>
      <dsp:spPr>
        <a:xfrm>
          <a:off x="6398" y="1340789"/>
          <a:ext cx="2763486" cy="2062884"/>
        </a:xfrm>
        <a:prstGeom prst="round2SameRect">
          <a:avLst>
            <a:gd name="adj1" fmla="val 8000"/>
            <a:gd name="adj2" fmla="val 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228600" rIns="76200" bIns="76200" numCol="1" spcCol="1270" anchor="t" anchorCtr="0">
          <a:noAutofit/>
        </a:bodyPr>
        <a:lstStyle/>
        <a:p>
          <a:pPr marL="285750" lvl="1" indent="-285750" algn="ctr" defTabSz="2667000">
            <a:lnSpc>
              <a:spcPct val="90000"/>
            </a:lnSpc>
            <a:spcBef>
              <a:spcPct val="0"/>
            </a:spcBef>
            <a:spcAft>
              <a:spcPct val="15000"/>
            </a:spcAft>
            <a:buNone/>
          </a:pPr>
          <a:r>
            <a:rPr lang="en-US" sz="6000" kern="1200"/>
            <a:t>174,429</a:t>
          </a:r>
        </a:p>
      </dsp:txBody>
      <dsp:txXfrm>
        <a:off x="54734" y="1389125"/>
        <a:ext cx="2666814" cy="2014548"/>
      </dsp:txXfrm>
    </dsp:sp>
    <dsp:sp modelId="{9211E784-9C12-49DE-98F9-A1ADCECB8711}">
      <dsp:nvSpPr>
        <dsp:cNvPr id="0" name=""/>
        <dsp:cNvSpPr/>
      </dsp:nvSpPr>
      <dsp:spPr>
        <a:xfrm>
          <a:off x="6398" y="3403674"/>
          <a:ext cx="2763486" cy="887040"/>
        </a:xfrm>
        <a:prstGeom prst="rect">
          <a:avLst/>
        </a:prstGeom>
        <a:solidFill>
          <a:srgbClr val="AABE52"/>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0" rIns="26670" bIns="0" numCol="1" spcCol="1270" anchor="ctr" anchorCtr="0">
          <a:noAutofit/>
        </a:bodyPr>
        <a:lstStyle/>
        <a:p>
          <a:pPr marL="0" lvl="0" indent="0" algn="ctr" defTabSz="933450">
            <a:lnSpc>
              <a:spcPct val="90000"/>
            </a:lnSpc>
            <a:spcBef>
              <a:spcPct val="0"/>
            </a:spcBef>
            <a:spcAft>
              <a:spcPct val="35000"/>
            </a:spcAft>
            <a:buNone/>
          </a:pPr>
          <a:r>
            <a:rPr lang="en-US" sz="2100" kern="1200"/>
            <a:t>Involuntary Examinations</a:t>
          </a:r>
        </a:p>
      </dsp:txBody>
      <dsp:txXfrm>
        <a:off x="6398" y="3403674"/>
        <a:ext cx="1946117" cy="887040"/>
      </dsp:txXfrm>
    </dsp:sp>
    <dsp:sp modelId="{0246784D-F74A-4D64-B45E-151A17DC7328}">
      <dsp:nvSpPr>
        <dsp:cNvPr id="0" name=""/>
        <dsp:cNvSpPr/>
      </dsp:nvSpPr>
      <dsp:spPr>
        <a:xfrm>
          <a:off x="2030690" y="3544572"/>
          <a:ext cx="967220" cy="967220"/>
        </a:xfrm>
        <a:prstGeom prst="ellipse">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tx2">
              <a:alpha val="90000"/>
            </a:schemeClr>
          </a:solidFill>
          <a:prstDash val="solid"/>
          <a:miter lim="800000"/>
        </a:ln>
        <a:effectLst/>
      </dsp:spPr>
      <dsp:style>
        <a:lnRef idx="2">
          <a:scrgbClr r="0" g="0" b="0"/>
        </a:lnRef>
        <a:fillRef idx="1">
          <a:scrgbClr r="0" g="0" b="0"/>
        </a:fillRef>
        <a:effectRef idx="0">
          <a:scrgbClr r="0" g="0" b="0"/>
        </a:effectRef>
        <a:fontRef idx="minor"/>
      </dsp:style>
    </dsp:sp>
    <dsp:sp modelId="{C32EF8A2-0F71-45E8-9915-5A0788DC79BC}">
      <dsp:nvSpPr>
        <dsp:cNvPr id="0" name=""/>
        <dsp:cNvSpPr/>
      </dsp:nvSpPr>
      <dsp:spPr>
        <a:xfrm>
          <a:off x="3237533" y="1340789"/>
          <a:ext cx="2763486" cy="2062884"/>
        </a:xfrm>
        <a:prstGeom prst="round2SameRect">
          <a:avLst>
            <a:gd name="adj1" fmla="val 8000"/>
            <a:gd name="adj2" fmla="val 0"/>
          </a:avLst>
        </a:prstGeom>
        <a:solidFill>
          <a:schemeClr val="lt1">
            <a:alpha val="90000"/>
            <a:hueOff val="0"/>
            <a:satOff val="0"/>
            <a:lumOff val="0"/>
            <a:alphaOff val="0"/>
          </a:schemeClr>
        </a:solidFill>
        <a:ln w="12700" cap="flat" cmpd="sng" algn="ctr">
          <a:solidFill>
            <a:schemeClr val="accent2">
              <a:hueOff val="7683780"/>
              <a:satOff val="19708"/>
              <a:lumOff val="39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228600" rIns="76200" bIns="76200" numCol="1" spcCol="1270" anchor="t" anchorCtr="0">
          <a:noAutofit/>
        </a:bodyPr>
        <a:lstStyle/>
        <a:p>
          <a:pPr marL="285750" lvl="1" indent="-285750" algn="ctr" defTabSz="2667000">
            <a:lnSpc>
              <a:spcPct val="90000"/>
            </a:lnSpc>
            <a:spcBef>
              <a:spcPct val="0"/>
            </a:spcBef>
            <a:spcAft>
              <a:spcPct val="15000"/>
            </a:spcAft>
            <a:buNone/>
          </a:pPr>
          <a:r>
            <a:rPr lang="en-US" sz="6000" kern="1200"/>
            <a:t>125,526</a:t>
          </a:r>
        </a:p>
      </dsp:txBody>
      <dsp:txXfrm>
        <a:off x="3285869" y="1389125"/>
        <a:ext cx="2666814" cy="2014548"/>
      </dsp:txXfrm>
    </dsp:sp>
    <dsp:sp modelId="{1D0ECAFB-151B-4E40-B346-D7E001E421EC}">
      <dsp:nvSpPr>
        <dsp:cNvPr id="0" name=""/>
        <dsp:cNvSpPr/>
      </dsp:nvSpPr>
      <dsp:spPr>
        <a:xfrm>
          <a:off x="3237533" y="3403674"/>
          <a:ext cx="2763486" cy="887040"/>
        </a:xfrm>
        <a:prstGeom prst="rect">
          <a:avLst/>
        </a:prstGeom>
        <a:solidFill>
          <a:srgbClr val="2270B5"/>
        </a:solidFill>
        <a:ln w="12700" cap="flat" cmpd="sng" algn="ctr">
          <a:solidFill>
            <a:schemeClr val="accent2">
              <a:hueOff val="7683780"/>
              <a:satOff val="19708"/>
              <a:lumOff val="39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0" rIns="26670" bIns="0" numCol="1" spcCol="1270" anchor="ctr" anchorCtr="0">
          <a:noAutofit/>
        </a:bodyPr>
        <a:lstStyle/>
        <a:p>
          <a:pPr marL="0" lvl="0" indent="0" algn="ctr" defTabSz="933450">
            <a:lnSpc>
              <a:spcPct val="90000"/>
            </a:lnSpc>
            <a:spcBef>
              <a:spcPct val="0"/>
            </a:spcBef>
            <a:spcAft>
              <a:spcPct val="35000"/>
            </a:spcAft>
            <a:buNone/>
          </a:pPr>
          <a:r>
            <a:rPr lang="en-US" sz="2100" kern="1200"/>
            <a:t>Distinct Individuals Examined</a:t>
          </a:r>
        </a:p>
      </dsp:txBody>
      <dsp:txXfrm>
        <a:off x="3237533" y="3403674"/>
        <a:ext cx="1946117" cy="887040"/>
      </dsp:txXfrm>
    </dsp:sp>
    <dsp:sp modelId="{94CDDA9B-2675-4C9B-8EAC-2B25AF182882}">
      <dsp:nvSpPr>
        <dsp:cNvPr id="0" name=""/>
        <dsp:cNvSpPr/>
      </dsp:nvSpPr>
      <dsp:spPr>
        <a:xfrm>
          <a:off x="5261825" y="3544572"/>
          <a:ext cx="967220" cy="967220"/>
        </a:xfrm>
        <a:prstGeom prst="ellipse">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solidFill>
            <a:schemeClr val="tx2">
              <a:alpha val="90000"/>
            </a:schemeClr>
          </a:solidFill>
          <a:prstDash val="solid"/>
          <a:miter lim="800000"/>
        </a:ln>
        <a:effectLst/>
      </dsp:spPr>
      <dsp:style>
        <a:lnRef idx="2">
          <a:scrgbClr r="0" g="0" b="0"/>
        </a:lnRef>
        <a:fillRef idx="1">
          <a:scrgbClr r="0" g="0" b="0"/>
        </a:fillRef>
        <a:effectRef idx="0">
          <a:scrgbClr r="0" g="0" b="0"/>
        </a:effectRef>
        <a:fontRef idx="minor"/>
      </dsp:style>
    </dsp:sp>
    <dsp:sp modelId="{6EE50052-B03E-468F-A866-6A8B562617C6}">
      <dsp:nvSpPr>
        <dsp:cNvPr id="0" name=""/>
        <dsp:cNvSpPr/>
      </dsp:nvSpPr>
      <dsp:spPr>
        <a:xfrm>
          <a:off x="6468669" y="1340789"/>
          <a:ext cx="2763486" cy="2062884"/>
        </a:xfrm>
        <a:prstGeom prst="round2SameRect">
          <a:avLst>
            <a:gd name="adj1" fmla="val 8000"/>
            <a:gd name="adj2" fmla="val 0"/>
          </a:avLst>
        </a:prstGeom>
        <a:solidFill>
          <a:schemeClr val="lt1">
            <a:alpha val="90000"/>
            <a:hueOff val="0"/>
            <a:satOff val="0"/>
            <a:lumOff val="0"/>
            <a:alphaOff val="0"/>
          </a:schemeClr>
        </a:solidFill>
        <a:ln w="12700" cap="flat" cmpd="sng" algn="ctr">
          <a:solidFill>
            <a:schemeClr val="accent2">
              <a:hueOff val="15367560"/>
              <a:satOff val="39415"/>
              <a:lumOff val="78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228600" rIns="76200" bIns="76200" numCol="1" spcCol="1270" anchor="t" anchorCtr="0">
          <a:noAutofit/>
        </a:bodyPr>
        <a:lstStyle/>
        <a:p>
          <a:pPr marL="285750" lvl="1" indent="-285750" algn="ctr" defTabSz="2667000">
            <a:lnSpc>
              <a:spcPct val="90000"/>
            </a:lnSpc>
            <a:spcBef>
              <a:spcPct val="0"/>
            </a:spcBef>
            <a:spcAft>
              <a:spcPct val="15000"/>
            </a:spcAft>
            <a:buNone/>
          </a:pPr>
          <a:r>
            <a:rPr lang="en-US" sz="6000" kern="1200"/>
            <a:t>9,785</a:t>
          </a:r>
        </a:p>
      </dsp:txBody>
      <dsp:txXfrm>
        <a:off x="6517005" y="1389125"/>
        <a:ext cx="2666814" cy="2014548"/>
      </dsp:txXfrm>
    </dsp:sp>
    <dsp:sp modelId="{5A65D895-45A1-4D7C-B2D1-3285B2E1FE83}">
      <dsp:nvSpPr>
        <dsp:cNvPr id="0" name=""/>
        <dsp:cNvSpPr/>
      </dsp:nvSpPr>
      <dsp:spPr>
        <a:xfrm>
          <a:off x="6468669" y="3403674"/>
          <a:ext cx="2763486" cy="887040"/>
        </a:xfrm>
        <a:prstGeom prst="rect">
          <a:avLst/>
        </a:prstGeom>
        <a:solidFill>
          <a:schemeClr val="accent2">
            <a:hueOff val="15367560"/>
            <a:satOff val="39415"/>
            <a:lumOff val="784"/>
            <a:alphaOff val="0"/>
          </a:schemeClr>
        </a:solidFill>
        <a:ln w="12700" cap="flat" cmpd="sng" algn="ctr">
          <a:solidFill>
            <a:schemeClr val="accent2">
              <a:hueOff val="15367560"/>
              <a:satOff val="39415"/>
              <a:lumOff val="78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0" rIns="26670" bIns="0" numCol="1" spcCol="1270" anchor="ctr" anchorCtr="0">
          <a:noAutofit/>
        </a:bodyPr>
        <a:lstStyle/>
        <a:p>
          <a:pPr marL="0" lvl="0" indent="0" algn="ctr" defTabSz="933450">
            <a:lnSpc>
              <a:spcPct val="90000"/>
            </a:lnSpc>
            <a:spcBef>
              <a:spcPct val="0"/>
            </a:spcBef>
            <a:spcAft>
              <a:spcPct val="35000"/>
            </a:spcAft>
            <a:buNone/>
          </a:pPr>
          <a:r>
            <a:rPr lang="en-US" sz="2100" kern="1200"/>
            <a:t>High Utilizers</a:t>
          </a:r>
        </a:p>
      </dsp:txBody>
      <dsp:txXfrm>
        <a:off x="6468669" y="3403674"/>
        <a:ext cx="1946117" cy="887040"/>
      </dsp:txXfrm>
    </dsp:sp>
    <dsp:sp modelId="{DF846A5A-8BB0-48D0-9999-7A28112DD28B}">
      <dsp:nvSpPr>
        <dsp:cNvPr id="0" name=""/>
        <dsp:cNvSpPr/>
      </dsp:nvSpPr>
      <dsp:spPr>
        <a:xfrm>
          <a:off x="8492961" y="3544572"/>
          <a:ext cx="967220" cy="967220"/>
        </a:xfrm>
        <a:prstGeom prst="ellipse">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solidFill>
            <a:schemeClr val="tx2">
              <a:alpha val="9000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5B2B5F-275C-4B33-A8EB-EEAE8CB46CF9}">
      <dsp:nvSpPr>
        <dsp:cNvPr id="0" name=""/>
        <dsp:cNvSpPr/>
      </dsp:nvSpPr>
      <dsp:spPr>
        <a:xfrm>
          <a:off x="6398" y="1340789"/>
          <a:ext cx="2763486" cy="2062884"/>
        </a:xfrm>
        <a:prstGeom prst="round2SameRect">
          <a:avLst>
            <a:gd name="adj1" fmla="val 8000"/>
            <a:gd name="adj2" fmla="val 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2550" tIns="247650" rIns="82550" bIns="82550" numCol="1" spcCol="1270" anchor="t" anchorCtr="0">
          <a:noAutofit/>
        </a:bodyPr>
        <a:lstStyle/>
        <a:p>
          <a:pPr marL="285750" lvl="1" indent="-285750" algn="ctr" defTabSz="2889250">
            <a:lnSpc>
              <a:spcPct val="90000"/>
            </a:lnSpc>
            <a:spcBef>
              <a:spcPct val="0"/>
            </a:spcBef>
            <a:spcAft>
              <a:spcPct val="15000"/>
            </a:spcAft>
            <a:buNone/>
          </a:pPr>
          <a:r>
            <a:rPr lang="en-US" sz="6500" kern="1200"/>
            <a:t>24,139</a:t>
          </a:r>
        </a:p>
      </dsp:txBody>
      <dsp:txXfrm>
        <a:off x="54734" y="1389125"/>
        <a:ext cx="2666814" cy="2014548"/>
      </dsp:txXfrm>
    </dsp:sp>
    <dsp:sp modelId="{9211E784-9C12-49DE-98F9-A1ADCECB8711}">
      <dsp:nvSpPr>
        <dsp:cNvPr id="0" name=""/>
        <dsp:cNvSpPr/>
      </dsp:nvSpPr>
      <dsp:spPr>
        <a:xfrm>
          <a:off x="6398" y="3403674"/>
          <a:ext cx="2763486" cy="887040"/>
        </a:xfrm>
        <a:prstGeom prst="rect">
          <a:avLst/>
        </a:prstGeom>
        <a:solidFill>
          <a:srgbClr val="AABE52"/>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0" rIns="26670" bIns="0" numCol="1" spcCol="1270" anchor="ctr" anchorCtr="0">
          <a:noAutofit/>
        </a:bodyPr>
        <a:lstStyle/>
        <a:p>
          <a:pPr marL="0" lvl="0" indent="0" algn="ctr" defTabSz="933450">
            <a:lnSpc>
              <a:spcPct val="90000"/>
            </a:lnSpc>
            <a:spcBef>
              <a:spcPct val="0"/>
            </a:spcBef>
            <a:spcAft>
              <a:spcPct val="35000"/>
            </a:spcAft>
            <a:buNone/>
          </a:pPr>
          <a:r>
            <a:rPr lang="en-US" sz="2100" kern="1200"/>
            <a:t>Involuntary Examinations</a:t>
          </a:r>
        </a:p>
      </dsp:txBody>
      <dsp:txXfrm>
        <a:off x="6398" y="3403674"/>
        <a:ext cx="1946117" cy="887040"/>
      </dsp:txXfrm>
    </dsp:sp>
    <dsp:sp modelId="{0246784D-F74A-4D64-B45E-151A17DC7328}">
      <dsp:nvSpPr>
        <dsp:cNvPr id="0" name=""/>
        <dsp:cNvSpPr/>
      </dsp:nvSpPr>
      <dsp:spPr>
        <a:xfrm>
          <a:off x="2030690" y="3544572"/>
          <a:ext cx="967220" cy="967220"/>
        </a:xfrm>
        <a:prstGeom prst="ellipse">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tx2">
              <a:alpha val="90000"/>
            </a:schemeClr>
          </a:solidFill>
          <a:prstDash val="solid"/>
          <a:miter lim="800000"/>
        </a:ln>
        <a:effectLst/>
      </dsp:spPr>
      <dsp:style>
        <a:lnRef idx="2">
          <a:scrgbClr r="0" g="0" b="0"/>
        </a:lnRef>
        <a:fillRef idx="1">
          <a:scrgbClr r="0" g="0" b="0"/>
        </a:fillRef>
        <a:effectRef idx="0">
          <a:scrgbClr r="0" g="0" b="0"/>
        </a:effectRef>
        <a:fontRef idx="minor"/>
      </dsp:style>
    </dsp:sp>
    <dsp:sp modelId="{C32EF8A2-0F71-45E8-9915-5A0788DC79BC}">
      <dsp:nvSpPr>
        <dsp:cNvPr id="0" name=""/>
        <dsp:cNvSpPr/>
      </dsp:nvSpPr>
      <dsp:spPr>
        <a:xfrm>
          <a:off x="3237533" y="1340789"/>
          <a:ext cx="2763486" cy="2062884"/>
        </a:xfrm>
        <a:prstGeom prst="round2SameRect">
          <a:avLst>
            <a:gd name="adj1" fmla="val 8000"/>
            <a:gd name="adj2" fmla="val 0"/>
          </a:avLst>
        </a:prstGeom>
        <a:solidFill>
          <a:schemeClr val="lt1">
            <a:alpha val="90000"/>
            <a:hueOff val="0"/>
            <a:satOff val="0"/>
            <a:lumOff val="0"/>
            <a:alphaOff val="0"/>
          </a:schemeClr>
        </a:solidFill>
        <a:ln w="12700" cap="flat" cmpd="sng" algn="ctr">
          <a:solidFill>
            <a:schemeClr val="accent2">
              <a:hueOff val="7683780"/>
              <a:satOff val="19708"/>
              <a:lumOff val="39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2550" tIns="247650" rIns="82550" bIns="82550" numCol="1" spcCol="1270" anchor="t" anchorCtr="0">
          <a:noAutofit/>
        </a:bodyPr>
        <a:lstStyle/>
        <a:p>
          <a:pPr marL="285750" lvl="1" indent="-285750" algn="ctr" defTabSz="2889250">
            <a:lnSpc>
              <a:spcPct val="90000"/>
            </a:lnSpc>
            <a:spcBef>
              <a:spcPct val="0"/>
            </a:spcBef>
            <a:spcAft>
              <a:spcPct val="15000"/>
            </a:spcAft>
            <a:buNone/>
          </a:pPr>
          <a:r>
            <a:rPr lang="en-US" sz="6500" kern="1200"/>
            <a:t>17,479</a:t>
          </a:r>
        </a:p>
      </dsp:txBody>
      <dsp:txXfrm>
        <a:off x="3285869" y="1389125"/>
        <a:ext cx="2666814" cy="2014548"/>
      </dsp:txXfrm>
    </dsp:sp>
    <dsp:sp modelId="{1D0ECAFB-151B-4E40-B346-D7E001E421EC}">
      <dsp:nvSpPr>
        <dsp:cNvPr id="0" name=""/>
        <dsp:cNvSpPr/>
      </dsp:nvSpPr>
      <dsp:spPr>
        <a:xfrm>
          <a:off x="3237533" y="3403674"/>
          <a:ext cx="2763486" cy="887040"/>
        </a:xfrm>
        <a:prstGeom prst="rect">
          <a:avLst/>
        </a:prstGeom>
        <a:solidFill>
          <a:srgbClr val="2270B5"/>
        </a:solidFill>
        <a:ln w="12700" cap="flat" cmpd="sng" algn="ctr">
          <a:solidFill>
            <a:schemeClr val="accent2">
              <a:hueOff val="7683780"/>
              <a:satOff val="19708"/>
              <a:lumOff val="39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0" rIns="26670" bIns="0" numCol="1" spcCol="1270" anchor="ctr" anchorCtr="0">
          <a:noAutofit/>
        </a:bodyPr>
        <a:lstStyle/>
        <a:p>
          <a:pPr marL="0" lvl="0" indent="0" algn="ctr" defTabSz="933450">
            <a:lnSpc>
              <a:spcPct val="90000"/>
            </a:lnSpc>
            <a:spcBef>
              <a:spcPct val="0"/>
            </a:spcBef>
            <a:spcAft>
              <a:spcPct val="35000"/>
            </a:spcAft>
            <a:buNone/>
          </a:pPr>
          <a:r>
            <a:rPr lang="en-US" sz="2100" kern="1200"/>
            <a:t>Distinct Individuals Examined</a:t>
          </a:r>
        </a:p>
      </dsp:txBody>
      <dsp:txXfrm>
        <a:off x="3237533" y="3403674"/>
        <a:ext cx="1946117" cy="887040"/>
      </dsp:txXfrm>
    </dsp:sp>
    <dsp:sp modelId="{94CDDA9B-2675-4C9B-8EAC-2B25AF182882}">
      <dsp:nvSpPr>
        <dsp:cNvPr id="0" name=""/>
        <dsp:cNvSpPr/>
      </dsp:nvSpPr>
      <dsp:spPr>
        <a:xfrm>
          <a:off x="5261825" y="3544572"/>
          <a:ext cx="967220" cy="967220"/>
        </a:xfrm>
        <a:prstGeom prst="ellipse">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solidFill>
            <a:schemeClr val="tx2">
              <a:alpha val="90000"/>
            </a:schemeClr>
          </a:solidFill>
          <a:prstDash val="solid"/>
          <a:miter lim="800000"/>
        </a:ln>
        <a:effectLst/>
      </dsp:spPr>
      <dsp:style>
        <a:lnRef idx="2">
          <a:scrgbClr r="0" g="0" b="0"/>
        </a:lnRef>
        <a:fillRef idx="1">
          <a:scrgbClr r="0" g="0" b="0"/>
        </a:fillRef>
        <a:effectRef idx="0">
          <a:scrgbClr r="0" g="0" b="0"/>
        </a:effectRef>
        <a:fontRef idx="minor"/>
      </dsp:style>
    </dsp:sp>
    <dsp:sp modelId="{6EE50052-B03E-468F-A866-6A8B562617C6}">
      <dsp:nvSpPr>
        <dsp:cNvPr id="0" name=""/>
        <dsp:cNvSpPr/>
      </dsp:nvSpPr>
      <dsp:spPr>
        <a:xfrm>
          <a:off x="6468669" y="1340789"/>
          <a:ext cx="2763486" cy="2062884"/>
        </a:xfrm>
        <a:prstGeom prst="round2SameRect">
          <a:avLst>
            <a:gd name="adj1" fmla="val 8000"/>
            <a:gd name="adj2" fmla="val 0"/>
          </a:avLst>
        </a:prstGeom>
        <a:solidFill>
          <a:schemeClr val="lt1">
            <a:alpha val="90000"/>
            <a:hueOff val="0"/>
            <a:satOff val="0"/>
            <a:lumOff val="0"/>
            <a:alphaOff val="0"/>
          </a:schemeClr>
        </a:solidFill>
        <a:ln w="12700" cap="flat" cmpd="sng" algn="ctr">
          <a:solidFill>
            <a:schemeClr val="accent2">
              <a:hueOff val="15367560"/>
              <a:satOff val="39415"/>
              <a:lumOff val="78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2550" tIns="247650" rIns="82550" bIns="82550" numCol="1" spcCol="1270" anchor="t" anchorCtr="0">
          <a:noAutofit/>
        </a:bodyPr>
        <a:lstStyle/>
        <a:p>
          <a:pPr marL="285750" lvl="1" indent="-285750" algn="ctr" defTabSz="2889250">
            <a:lnSpc>
              <a:spcPct val="90000"/>
            </a:lnSpc>
            <a:spcBef>
              <a:spcPct val="0"/>
            </a:spcBef>
            <a:spcAft>
              <a:spcPct val="15000"/>
            </a:spcAft>
            <a:buNone/>
          </a:pPr>
          <a:r>
            <a:rPr lang="en-US" sz="6500" kern="1200"/>
            <a:t>1,574</a:t>
          </a:r>
        </a:p>
      </dsp:txBody>
      <dsp:txXfrm>
        <a:off x="6517005" y="1389125"/>
        <a:ext cx="2666814" cy="2014548"/>
      </dsp:txXfrm>
    </dsp:sp>
    <dsp:sp modelId="{5A65D895-45A1-4D7C-B2D1-3285B2E1FE83}">
      <dsp:nvSpPr>
        <dsp:cNvPr id="0" name=""/>
        <dsp:cNvSpPr/>
      </dsp:nvSpPr>
      <dsp:spPr>
        <a:xfrm>
          <a:off x="6468669" y="3403674"/>
          <a:ext cx="2763486" cy="887040"/>
        </a:xfrm>
        <a:prstGeom prst="rect">
          <a:avLst/>
        </a:prstGeom>
        <a:solidFill>
          <a:schemeClr val="accent2">
            <a:hueOff val="15367560"/>
            <a:satOff val="39415"/>
            <a:lumOff val="784"/>
            <a:alphaOff val="0"/>
          </a:schemeClr>
        </a:solidFill>
        <a:ln w="12700" cap="flat" cmpd="sng" algn="ctr">
          <a:solidFill>
            <a:schemeClr val="accent2">
              <a:hueOff val="15367560"/>
              <a:satOff val="39415"/>
              <a:lumOff val="78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0" rIns="26670" bIns="0" numCol="1" spcCol="1270" anchor="ctr" anchorCtr="0">
          <a:noAutofit/>
        </a:bodyPr>
        <a:lstStyle/>
        <a:p>
          <a:pPr marL="0" lvl="0" indent="0" algn="ctr" defTabSz="933450">
            <a:lnSpc>
              <a:spcPct val="90000"/>
            </a:lnSpc>
            <a:spcBef>
              <a:spcPct val="0"/>
            </a:spcBef>
            <a:spcAft>
              <a:spcPct val="35000"/>
            </a:spcAft>
            <a:buNone/>
          </a:pPr>
          <a:r>
            <a:rPr lang="en-US" sz="2100" kern="1200"/>
            <a:t>High Utilizers</a:t>
          </a:r>
        </a:p>
      </dsp:txBody>
      <dsp:txXfrm>
        <a:off x="6468669" y="3403674"/>
        <a:ext cx="1946117" cy="887040"/>
      </dsp:txXfrm>
    </dsp:sp>
    <dsp:sp modelId="{DF846A5A-8BB0-48D0-9999-7A28112DD28B}">
      <dsp:nvSpPr>
        <dsp:cNvPr id="0" name=""/>
        <dsp:cNvSpPr/>
      </dsp:nvSpPr>
      <dsp:spPr>
        <a:xfrm>
          <a:off x="8492961" y="3544572"/>
          <a:ext cx="967220" cy="967220"/>
        </a:xfrm>
        <a:prstGeom prst="ellipse">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solidFill>
            <a:schemeClr val="tx2">
              <a:alpha val="9000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5B2B5F-275C-4B33-A8EB-EEAE8CB46CF9}">
      <dsp:nvSpPr>
        <dsp:cNvPr id="0" name=""/>
        <dsp:cNvSpPr/>
      </dsp:nvSpPr>
      <dsp:spPr>
        <a:xfrm>
          <a:off x="6398" y="1340789"/>
          <a:ext cx="2763486" cy="2062884"/>
        </a:xfrm>
        <a:prstGeom prst="round2SameRect">
          <a:avLst>
            <a:gd name="adj1" fmla="val 8000"/>
            <a:gd name="adj2" fmla="val 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1280" tIns="243840" rIns="81280" bIns="81280" numCol="1" spcCol="1270" anchor="t" anchorCtr="0">
          <a:noAutofit/>
        </a:bodyPr>
        <a:lstStyle/>
        <a:p>
          <a:pPr marL="285750" lvl="1" indent="-285750" algn="ctr" defTabSz="2844800">
            <a:lnSpc>
              <a:spcPct val="90000"/>
            </a:lnSpc>
            <a:spcBef>
              <a:spcPct val="0"/>
            </a:spcBef>
            <a:spcAft>
              <a:spcPct val="15000"/>
            </a:spcAft>
            <a:buNone/>
          </a:pPr>
          <a:r>
            <a:rPr lang="en-US" sz="6400" kern="1200"/>
            <a:t>42.3%</a:t>
          </a:r>
        </a:p>
      </dsp:txBody>
      <dsp:txXfrm>
        <a:off x="54734" y="1389125"/>
        <a:ext cx="2666814" cy="2014548"/>
      </dsp:txXfrm>
    </dsp:sp>
    <dsp:sp modelId="{9211E784-9C12-49DE-98F9-A1ADCECB8711}">
      <dsp:nvSpPr>
        <dsp:cNvPr id="0" name=""/>
        <dsp:cNvSpPr/>
      </dsp:nvSpPr>
      <dsp:spPr>
        <a:xfrm>
          <a:off x="6398" y="3403674"/>
          <a:ext cx="2763486" cy="887040"/>
        </a:xfrm>
        <a:prstGeom prst="rect">
          <a:avLst/>
        </a:prstGeom>
        <a:solidFill>
          <a:srgbClr val="AABE52"/>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0" rIns="26670" bIns="0" numCol="1" spcCol="1270" anchor="ctr" anchorCtr="0">
          <a:noAutofit/>
        </a:bodyPr>
        <a:lstStyle/>
        <a:p>
          <a:pPr marL="0" lvl="0" indent="0" algn="ctr" defTabSz="933450">
            <a:lnSpc>
              <a:spcPct val="90000"/>
            </a:lnSpc>
            <a:spcBef>
              <a:spcPct val="0"/>
            </a:spcBef>
            <a:spcAft>
              <a:spcPct val="35000"/>
            </a:spcAft>
            <a:buNone/>
          </a:pPr>
          <a:r>
            <a:rPr lang="en-US" sz="2100" kern="1200"/>
            <a:t>Repeat Examinations</a:t>
          </a:r>
        </a:p>
      </dsp:txBody>
      <dsp:txXfrm>
        <a:off x="6398" y="3403674"/>
        <a:ext cx="1946117" cy="887040"/>
      </dsp:txXfrm>
    </dsp:sp>
    <dsp:sp modelId="{0246784D-F74A-4D64-B45E-151A17DC7328}">
      <dsp:nvSpPr>
        <dsp:cNvPr id="0" name=""/>
        <dsp:cNvSpPr/>
      </dsp:nvSpPr>
      <dsp:spPr>
        <a:xfrm>
          <a:off x="2030690" y="3544572"/>
          <a:ext cx="967220" cy="967220"/>
        </a:xfrm>
        <a:prstGeom prst="ellipse">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tx2">
              <a:alpha val="90000"/>
            </a:schemeClr>
          </a:solidFill>
          <a:prstDash val="solid"/>
          <a:miter lim="800000"/>
        </a:ln>
        <a:effectLst/>
      </dsp:spPr>
      <dsp:style>
        <a:lnRef idx="2">
          <a:scrgbClr r="0" g="0" b="0"/>
        </a:lnRef>
        <a:fillRef idx="1">
          <a:scrgbClr r="0" g="0" b="0"/>
        </a:fillRef>
        <a:effectRef idx="0">
          <a:scrgbClr r="0" g="0" b="0"/>
        </a:effectRef>
        <a:fontRef idx="minor"/>
      </dsp:style>
    </dsp:sp>
    <dsp:sp modelId="{C32EF8A2-0F71-45E8-9915-5A0788DC79BC}">
      <dsp:nvSpPr>
        <dsp:cNvPr id="0" name=""/>
        <dsp:cNvSpPr/>
      </dsp:nvSpPr>
      <dsp:spPr>
        <a:xfrm>
          <a:off x="3237533" y="1340789"/>
          <a:ext cx="2763486" cy="2062884"/>
        </a:xfrm>
        <a:prstGeom prst="round2SameRect">
          <a:avLst>
            <a:gd name="adj1" fmla="val 8000"/>
            <a:gd name="adj2" fmla="val 0"/>
          </a:avLst>
        </a:prstGeom>
        <a:solidFill>
          <a:schemeClr val="lt1">
            <a:alpha val="90000"/>
            <a:hueOff val="0"/>
            <a:satOff val="0"/>
            <a:lumOff val="0"/>
            <a:alphaOff val="0"/>
          </a:schemeClr>
        </a:solidFill>
        <a:ln w="12700" cap="flat" cmpd="sng" algn="ctr">
          <a:solidFill>
            <a:schemeClr val="accent2">
              <a:hueOff val="7683780"/>
              <a:satOff val="19708"/>
              <a:lumOff val="39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1280" tIns="243840" rIns="81280" bIns="81280" numCol="1" spcCol="1270" anchor="t" anchorCtr="0">
          <a:noAutofit/>
        </a:bodyPr>
        <a:lstStyle/>
        <a:p>
          <a:pPr marL="285750" lvl="1" indent="-285750" algn="ctr" defTabSz="2844800">
            <a:lnSpc>
              <a:spcPct val="90000"/>
            </a:lnSpc>
            <a:spcBef>
              <a:spcPct val="0"/>
            </a:spcBef>
            <a:spcAft>
              <a:spcPct val="15000"/>
            </a:spcAft>
            <a:buNone/>
          </a:pPr>
          <a:r>
            <a:rPr lang="en-US" sz="6400" kern="1200"/>
            <a:t>9%</a:t>
          </a:r>
        </a:p>
      </dsp:txBody>
      <dsp:txXfrm>
        <a:off x="3285869" y="1389125"/>
        <a:ext cx="2666814" cy="2014548"/>
      </dsp:txXfrm>
    </dsp:sp>
    <dsp:sp modelId="{1D0ECAFB-151B-4E40-B346-D7E001E421EC}">
      <dsp:nvSpPr>
        <dsp:cNvPr id="0" name=""/>
        <dsp:cNvSpPr/>
      </dsp:nvSpPr>
      <dsp:spPr>
        <a:xfrm>
          <a:off x="3237533" y="3403674"/>
          <a:ext cx="2763486" cy="887040"/>
        </a:xfrm>
        <a:prstGeom prst="rect">
          <a:avLst/>
        </a:prstGeom>
        <a:solidFill>
          <a:srgbClr val="2270B5"/>
        </a:solidFill>
        <a:ln w="12700" cap="flat" cmpd="sng" algn="ctr">
          <a:solidFill>
            <a:schemeClr val="accent2">
              <a:hueOff val="7683780"/>
              <a:satOff val="19708"/>
              <a:lumOff val="39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0" rIns="26670" bIns="0" numCol="1" spcCol="1270" anchor="ctr" anchorCtr="0">
          <a:noAutofit/>
        </a:bodyPr>
        <a:lstStyle/>
        <a:p>
          <a:pPr marL="0" lvl="0" indent="0" algn="ctr" defTabSz="933450">
            <a:lnSpc>
              <a:spcPct val="90000"/>
            </a:lnSpc>
            <a:spcBef>
              <a:spcPct val="0"/>
            </a:spcBef>
            <a:spcAft>
              <a:spcPct val="35000"/>
            </a:spcAft>
            <a:buNone/>
          </a:pPr>
          <a:r>
            <a:rPr lang="en-US" sz="2100" kern="1200"/>
            <a:t>High Utilizers</a:t>
          </a:r>
        </a:p>
      </dsp:txBody>
      <dsp:txXfrm>
        <a:off x="3237533" y="3403674"/>
        <a:ext cx="1946117" cy="887040"/>
      </dsp:txXfrm>
    </dsp:sp>
    <dsp:sp modelId="{94CDDA9B-2675-4C9B-8EAC-2B25AF182882}">
      <dsp:nvSpPr>
        <dsp:cNvPr id="0" name=""/>
        <dsp:cNvSpPr/>
      </dsp:nvSpPr>
      <dsp:spPr>
        <a:xfrm>
          <a:off x="5261825" y="3544572"/>
          <a:ext cx="967220" cy="967220"/>
        </a:xfrm>
        <a:prstGeom prst="ellipse">
          <a:avLst/>
        </a:prstGeom>
        <a:blipFill>
          <a:blip xmlns:r="http://schemas.openxmlformats.org/officeDocument/2006/relationships" r:embed="rId3">
            <a:duotone>
              <a:schemeClr val="accent2">
                <a:alpha val="90000"/>
                <a:hueOff val="7907501"/>
                <a:satOff val="21276"/>
                <a:lumOff val="1216"/>
                <a:alphaOff val="0"/>
                <a:shade val="20000"/>
                <a:satMod val="200000"/>
              </a:schemeClr>
              <a:schemeClr val="accent2">
                <a:alpha val="90000"/>
                <a:hueOff val="7907501"/>
                <a:satOff val="21276"/>
                <a:lumOff val="1216"/>
                <a:alphaOff val="0"/>
                <a:tint val="12000"/>
                <a:satMod val="190000"/>
              </a:schemeClr>
            </a:duotone>
            <a:extLst>
              <a:ext uri="{28A0092B-C50C-407E-A947-70E740481C1C}">
                <a14:useLocalDpi xmlns:a14="http://schemas.microsoft.com/office/drawing/2010/main" val="0"/>
              </a:ext>
            </a:extLst>
          </a:blip>
          <a:srcRect/>
          <a:stretch>
            <a:fillRect/>
          </a:stretch>
        </a:blipFill>
        <a:ln w="12700" cap="flat" cmpd="sng" algn="ctr">
          <a:solidFill>
            <a:schemeClr val="tx2">
              <a:alpha val="90000"/>
            </a:schemeClr>
          </a:solidFill>
          <a:prstDash val="solid"/>
          <a:miter lim="800000"/>
        </a:ln>
        <a:effectLst/>
      </dsp:spPr>
      <dsp:style>
        <a:lnRef idx="2">
          <a:scrgbClr r="0" g="0" b="0"/>
        </a:lnRef>
        <a:fillRef idx="1">
          <a:scrgbClr r="0" g="0" b="0"/>
        </a:fillRef>
        <a:effectRef idx="0">
          <a:scrgbClr r="0" g="0" b="0"/>
        </a:effectRef>
        <a:fontRef idx="minor"/>
      </dsp:style>
    </dsp:sp>
    <dsp:sp modelId="{6EE50052-B03E-468F-A866-6A8B562617C6}">
      <dsp:nvSpPr>
        <dsp:cNvPr id="0" name=""/>
        <dsp:cNvSpPr/>
      </dsp:nvSpPr>
      <dsp:spPr>
        <a:xfrm>
          <a:off x="6468669" y="1340789"/>
          <a:ext cx="2763486" cy="2062884"/>
        </a:xfrm>
        <a:prstGeom prst="round2SameRect">
          <a:avLst>
            <a:gd name="adj1" fmla="val 8000"/>
            <a:gd name="adj2" fmla="val 0"/>
          </a:avLst>
        </a:prstGeom>
        <a:solidFill>
          <a:schemeClr val="lt1">
            <a:alpha val="90000"/>
            <a:hueOff val="0"/>
            <a:satOff val="0"/>
            <a:lumOff val="0"/>
            <a:alphaOff val="0"/>
          </a:schemeClr>
        </a:solidFill>
        <a:ln w="12700" cap="flat" cmpd="sng" algn="ctr">
          <a:solidFill>
            <a:schemeClr val="accent2">
              <a:hueOff val="15367560"/>
              <a:satOff val="39415"/>
              <a:lumOff val="78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1280" tIns="243840" rIns="81280" bIns="81280" numCol="1" spcCol="1270" anchor="t" anchorCtr="0">
          <a:noAutofit/>
        </a:bodyPr>
        <a:lstStyle/>
        <a:p>
          <a:pPr marL="285750" lvl="1" indent="-285750" algn="ctr" defTabSz="2844800">
            <a:lnSpc>
              <a:spcPct val="90000"/>
            </a:lnSpc>
            <a:spcBef>
              <a:spcPct val="0"/>
            </a:spcBef>
            <a:spcAft>
              <a:spcPct val="15000"/>
            </a:spcAft>
            <a:buNone/>
          </a:pPr>
          <a:r>
            <a:rPr lang="en-US" sz="6400" kern="1200"/>
            <a:t>76 days</a:t>
          </a:r>
        </a:p>
      </dsp:txBody>
      <dsp:txXfrm>
        <a:off x="6517005" y="1389125"/>
        <a:ext cx="2666814" cy="2014548"/>
      </dsp:txXfrm>
    </dsp:sp>
    <dsp:sp modelId="{5A65D895-45A1-4D7C-B2D1-3285B2E1FE83}">
      <dsp:nvSpPr>
        <dsp:cNvPr id="0" name=""/>
        <dsp:cNvSpPr/>
      </dsp:nvSpPr>
      <dsp:spPr>
        <a:xfrm>
          <a:off x="6468669" y="3403674"/>
          <a:ext cx="2763486" cy="887040"/>
        </a:xfrm>
        <a:prstGeom prst="rect">
          <a:avLst/>
        </a:prstGeom>
        <a:solidFill>
          <a:schemeClr val="accent2">
            <a:hueOff val="15367560"/>
            <a:satOff val="39415"/>
            <a:lumOff val="784"/>
            <a:alphaOff val="0"/>
          </a:schemeClr>
        </a:solidFill>
        <a:ln w="12700" cap="flat" cmpd="sng" algn="ctr">
          <a:solidFill>
            <a:schemeClr val="accent2">
              <a:hueOff val="15367560"/>
              <a:satOff val="39415"/>
              <a:lumOff val="78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0" rIns="26670" bIns="0" numCol="1" spcCol="1270" anchor="ctr" anchorCtr="0">
          <a:noAutofit/>
        </a:bodyPr>
        <a:lstStyle/>
        <a:p>
          <a:pPr marL="0" lvl="0" indent="0" algn="ctr" defTabSz="933450">
            <a:lnSpc>
              <a:spcPct val="90000"/>
            </a:lnSpc>
            <a:spcBef>
              <a:spcPct val="0"/>
            </a:spcBef>
            <a:spcAft>
              <a:spcPct val="35000"/>
            </a:spcAft>
            <a:buNone/>
          </a:pPr>
          <a:r>
            <a:rPr lang="en-US" sz="2100" kern="1200"/>
            <a:t>Median Days Between Repeat Examination</a:t>
          </a:r>
        </a:p>
      </dsp:txBody>
      <dsp:txXfrm>
        <a:off x="6468669" y="3403674"/>
        <a:ext cx="1946117" cy="887040"/>
      </dsp:txXfrm>
    </dsp:sp>
    <dsp:sp modelId="{DF846A5A-8BB0-48D0-9999-7A28112DD28B}">
      <dsp:nvSpPr>
        <dsp:cNvPr id="0" name=""/>
        <dsp:cNvSpPr/>
      </dsp:nvSpPr>
      <dsp:spPr>
        <a:xfrm>
          <a:off x="8492961" y="3544572"/>
          <a:ext cx="967220" cy="967220"/>
        </a:xfrm>
        <a:prstGeom prst="ellipse">
          <a:avLst/>
        </a:prstGeom>
        <a:blipFill>
          <a:blip xmlns:r="http://schemas.openxmlformats.org/officeDocument/2006/relationships" r:embed="rId4">
            <a:extLst>
              <a:ext uri="{96DAC541-7B7A-43D3-8B79-37D633B846F1}">
                <asvg:svgBlip xmlns:asvg="http://schemas.microsoft.com/office/drawing/2016/SVG/main" r:embed="rId5"/>
              </a:ext>
            </a:extLst>
          </a:blip>
          <a:srcRect/>
          <a:stretch>
            <a:fillRect/>
          </a:stretch>
        </a:blipFill>
        <a:ln w="12700" cap="flat" cmpd="sng" algn="ctr">
          <a:solidFill>
            <a:schemeClr val="tx2">
              <a:alpha val="9000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9C8790-776B-47E9-84CB-833559C32731}">
      <dsp:nvSpPr>
        <dsp:cNvPr id="0" name=""/>
        <dsp:cNvSpPr/>
      </dsp:nvSpPr>
      <dsp:spPr>
        <a:xfrm>
          <a:off x="351068" y="297125"/>
          <a:ext cx="1094783" cy="1094783"/>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718EE2E-CE5F-46C1-A2C9-0E004CB4D826}">
      <dsp:nvSpPr>
        <dsp:cNvPr id="0" name=""/>
        <dsp:cNvSpPr/>
      </dsp:nvSpPr>
      <dsp:spPr>
        <a:xfrm>
          <a:off x="584383" y="530440"/>
          <a:ext cx="628154" cy="628154"/>
        </a:xfrm>
        <a:prstGeom prst="rect">
          <a:avLst/>
        </a:prstGeom>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0613581-0E72-44D2-A215-47BEEAD6626B}">
      <dsp:nvSpPr>
        <dsp:cNvPr id="0" name=""/>
        <dsp:cNvSpPr/>
      </dsp:nvSpPr>
      <dsp:spPr>
        <a:xfrm>
          <a:off x="1097" y="1732907"/>
          <a:ext cx="1794726" cy="9937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r>
            <a:rPr lang="en-US" sz="1600" b="1" kern="1200"/>
            <a:t>37.5% </a:t>
          </a:r>
          <a:r>
            <a:rPr lang="en-US" sz="1600" kern="1200"/>
            <a:t>of students reported being in school sports</a:t>
          </a:r>
        </a:p>
      </dsp:txBody>
      <dsp:txXfrm>
        <a:off x="1097" y="1732907"/>
        <a:ext cx="1794726" cy="993742"/>
      </dsp:txXfrm>
    </dsp:sp>
    <dsp:sp modelId="{9E6F205A-0F39-4ABE-9E0E-E95DD325CC1F}">
      <dsp:nvSpPr>
        <dsp:cNvPr id="0" name=""/>
        <dsp:cNvSpPr/>
      </dsp:nvSpPr>
      <dsp:spPr>
        <a:xfrm>
          <a:off x="2459872" y="297125"/>
          <a:ext cx="1094783" cy="1094783"/>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E13D271-E17F-4799-8B6D-FACBD303819B}">
      <dsp:nvSpPr>
        <dsp:cNvPr id="0" name=""/>
        <dsp:cNvSpPr/>
      </dsp:nvSpPr>
      <dsp:spPr>
        <a:xfrm>
          <a:off x="2693187" y="530440"/>
          <a:ext cx="628154" cy="62815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D3FA507-FB98-45CB-B543-F69A9AA994CF}">
      <dsp:nvSpPr>
        <dsp:cNvPr id="0" name=""/>
        <dsp:cNvSpPr/>
      </dsp:nvSpPr>
      <dsp:spPr>
        <a:xfrm>
          <a:off x="2109901" y="1732907"/>
          <a:ext cx="1794726" cy="9937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r>
            <a:rPr lang="en-US" sz="1600" b="1" kern="1200"/>
            <a:t>30.6% </a:t>
          </a:r>
          <a:r>
            <a:rPr lang="en-US" sz="1600" kern="1200"/>
            <a:t>of students reported being in organized sports outside of school</a:t>
          </a:r>
        </a:p>
      </dsp:txBody>
      <dsp:txXfrm>
        <a:off x="2109901" y="1732907"/>
        <a:ext cx="1794726" cy="993742"/>
      </dsp:txXfrm>
    </dsp:sp>
    <dsp:sp modelId="{0C18274C-5ACA-4E91-BF74-3B2501E411F0}">
      <dsp:nvSpPr>
        <dsp:cNvPr id="0" name=""/>
        <dsp:cNvSpPr/>
      </dsp:nvSpPr>
      <dsp:spPr>
        <a:xfrm>
          <a:off x="4568676" y="297125"/>
          <a:ext cx="1094783" cy="1094783"/>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231742C-04A5-44DC-814E-157A99D0ED51}">
      <dsp:nvSpPr>
        <dsp:cNvPr id="0" name=""/>
        <dsp:cNvSpPr/>
      </dsp:nvSpPr>
      <dsp:spPr>
        <a:xfrm>
          <a:off x="4801990" y="530440"/>
          <a:ext cx="628154" cy="62815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A18AD69-5110-46E7-8123-D0AB099D992A}">
      <dsp:nvSpPr>
        <dsp:cNvPr id="0" name=""/>
        <dsp:cNvSpPr/>
      </dsp:nvSpPr>
      <dsp:spPr>
        <a:xfrm>
          <a:off x="4218704" y="1732907"/>
          <a:ext cx="1794726" cy="9937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r>
            <a:rPr lang="en-US" sz="1600" b="1" kern="1200"/>
            <a:t>9.7% </a:t>
          </a:r>
          <a:r>
            <a:rPr lang="en-US" sz="1600" kern="1200"/>
            <a:t>of students reported being in the school band</a:t>
          </a:r>
        </a:p>
      </dsp:txBody>
      <dsp:txXfrm>
        <a:off x="4218704" y="1732907"/>
        <a:ext cx="1794726" cy="993742"/>
      </dsp:txXfrm>
    </dsp:sp>
    <dsp:sp modelId="{EB850A5E-4AE9-424D-8B04-A6B2CD809288}">
      <dsp:nvSpPr>
        <dsp:cNvPr id="0" name=""/>
        <dsp:cNvSpPr/>
      </dsp:nvSpPr>
      <dsp:spPr>
        <a:xfrm>
          <a:off x="6677480" y="297125"/>
          <a:ext cx="1094783" cy="1094783"/>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C129B4B-7CDD-463E-B246-D4A611279BC4}">
      <dsp:nvSpPr>
        <dsp:cNvPr id="0" name=""/>
        <dsp:cNvSpPr/>
      </dsp:nvSpPr>
      <dsp:spPr>
        <a:xfrm>
          <a:off x="6910794" y="530440"/>
          <a:ext cx="628154" cy="62815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92122D7-CAB6-4E31-9617-F5DCD977C53F}">
      <dsp:nvSpPr>
        <dsp:cNvPr id="0" name=""/>
        <dsp:cNvSpPr/>
      </dsp:nvSpPr>
      <dsp:spPr>
        <a:xfrm>
          <a:off x="6327508" y="1732907"/>
          <a:ext cx="1794726" cy="9937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r>
            <a:rPr lang="en-US" sz="1600" b="1" kern="1200"/>
            <a:t>25.2% </a:t>
          </a:r>
          <a:r>
            <a:rPr lang="en-US" sz="1600" kern="1200"/>
            <a:t>reported being in school clubs</a:t>
          </a:r>
        </a:p>
      </dsp:txBody>
      <dsp:txXfrm>
        <a:off x="6327508" y="1732907"/>
        <a:ext cx="1794726" cy="993742"/>
      </dsp:txXfrm>
    </dsp:sp>
    <dsp:sp modelId="{1F643471-E6C1-49CA-8B57-1920E811A0A0}">
      <dsp:nvSpPr>
        <dsp:cNvPr id="0" name=""/>
        <dsp:cNvSpPr/>
      </dsp:nvSpPr>
      <dsp:spPr>
        <a:xfrm>
          <a:off x="8786283" y="297125"/>
          <a:ext cx="1094783" cy="1094783"/>
        </a:xfrm>
        <a:prstGeom prst="ellipse">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61E7DA2-F45D-41F3-8F66-8DDC3AB97E64}">
      <dsp:nvSpPr>
        <dsp:cNvPr id="0" name=""/>
        <dsp:cNvSpPr/>
      </dsp:nvSpPr>
      <dsp:spPr>
        <a:xfrm>
          <a:off x="9019598" y="530440"/>
          <a:ext cx="628154" cy="628154"/>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A52220A-B1EE-4E87-96C4-65B113AB5ECD}">
      <dsp:nvSpPr>
        <dsp:cNvPr id="0" name=""/>
        <dsp:cNvSpPr/>
      </dsp:nvSpPr>
      <dsp:spPr>
        <a:xfrm>
          <a:off x="8436312" y="1732907"/>
          <a:ext cx="1794726" cy="9937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r>
            <a:rPr lang="en-US" sz="1600" b="1" kern="1200"/>
            <a:t>10.7% </a:t>
          </a:r>
          <a:r>
            <a:rPr lang="en-US" sz="1600" kern="1200"/>
            <a:t>reported being in community clubs</a:t>
          </a:r>
        </a:p>
      </dsp:txBody>
      <dsp:txXfrm>
        <a:off x="8436312" y="1732907"/>
        <a:ext cx="1794726" cy="99374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E0D1B0-CB51-455D-B51A-50E8D9802E27}">
      <dsp:nvSpPr>
        <dsp:cNvPr id="0" name=""/>
        <dsp:cNvSpPr/>
      </dsp:nvSpPr>
      <dsp:spPr>
        <a:xfrm>
          <a:off x="0" y="824527"/>
          <a:ext cx="1745260" cy="1108240"/>
        </a:xfrm>
        <a:prstGeom prst="roundRect">
          <a:avLst>
            <a:gd name="adj" fmla="val 10000"/>
          </a:avLst>
        </a:prstGeom>
        <a:solidFill>
          <a:srgbClr val="ED3293"/>
        </a:solidFill>
        <a:ln w="12700" cap="flat" cmpd="sng" algn="ctr">
          <a:solidFill>
            <a:srgbClr val="4472C4">
              <a:lumMod val="40000"/>
              <a:lumOff val="60000"/>
            </a:srgb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10D33D4-A350-4FB4-9571-3697ABF4200C}">
      <dsp:nvSpPr>
        <dsp:cNvPr id="0" name=""/>
        <dsp:cNvSpPr/>
      </dsp:nvSpPr>
      <dsp:spPr>
        <a:xfrm>
          <a:off x="193917" y="1008749"/>
          <a:ext cx="1745260" cy="1108240"/>
        </a:xfrm>
        <a:prstGeom prst="roundRect">
          <a:avLst>
            <a:gd name="adj" fmla="val 10000"/>
          </a:avLst>
        </a:prstGeom>
        <a:solidFill>
          <a:srgbClr val="FFFFFF">
            <a:alpha val="90000"/>
            <a:hueOff val="0"/>
            <a:satOff val="0"/>
            <a:lumOff val="0"/>
            <a:alphaOff val="0"/>
          </a:srgbClr>
        </a:solidFill>
        <a:ln w="12700" cap="flat" cmpd="sng" algn="ctr">
          <a:solidFill>
            <a:srgbClr val="ED3293">
              <a:lumMod val="40000"/>
              <a:lumOff val="6000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solidFill>
                <a:srgbClr val="1B4971">
                  <a:hueOff val="0"/>
                  <a:satOff val="0"/>
                  <a:lumOff val="0"/>
                  <a:alphaOff val="0"/>
                </a:srgbClr>
              </a:solidFill>
              <a:latin typeface="Acumin Pro"/>
              <a:ea typeface="+mn-ea"/>
              <a:cs typeface="+mn-cs"/>
            </a:rPr>
            <a:t>Next meeting is April 5</a:t>
          </a:r>
          <a:r>
            <a:rPr lang="en-US" sz="1800" kern="1200" baseline="30000">
              <a:solidFill>
                <a:srgbClr val="1B4971">
                  <a:hueOff val="0"/>
                  <a:satOff val="0"/>
                  <a:lumOff val="0"/>
                  <a:alphaOff val="0"/>
                </a:srgbClr>
              </a:solidFill>
              <a:latin typeface="Acumin Pro"/>
              <a:ea typeface="+mn-ea"/>
              <a:cs typeface="+mn-cs"/>
            </a:rPr>
            <a:t>th</a:t>
          </a:r>
          <a:r>
            <a:rPr lang="en-US" sz="1800" kern="1200">
              <a:solidFill>
                <a:srgbClr val="1B4971">
                  <a:hueOff val="0"/>
                  <a:satOff val="0"/>
                  <a:lumOff val="0"/>
                  <a:alphaOff val="0"/>
                </a:srgbClr>
              </a:solidFill>
              <a:latin typeface="Acumin Pro"/>
              <a:ea typeface="+mn-ea"/>
              <a:cs typeface="+mn-cs"/>
            </a:rPr>
            <a:t> at 10am</a:t>
          </a:r>
        </a:p>
      </dsp:txBody>
      <dsp:txXfrm>
        <a:off x="226376" y="1041208"/>
        <a:ext cx="1680342" cy="1043322"/>
      </dsp:txXfrm>
    </dsp:sp>
    <dsp:sp modelId="{C54CD807-AF12-4AD3-9FC2-D17D183057FB}">
      <dsp:nvSpPr>
        <dsp:cNvPr id="0" name=""/>
        <dsp:cNvSpPr/>
      </dsp:nvSpPr>
      <dsp:spPr>
        <a:xfrm>
          <a:off x="2133095" y="824527"/>
          <a:ext cx="1745260" cy="1108240"/>
        </a:xfrm>
        <a:prstGeom prst="roundRect">
          <a:avLst>
            <a:gd name="adj" fmla="val 10000"/>
          </a:avLst>
        </a:prstGeom>
        <a:solidFill>
          <a:srgbClr val="AABE52"/>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40C5826-6D64-42D9-8D58-0BCC448B5910}">
      <dsp:nvSpPr>
        <dsp:cNvPr id="0" name=""/>
        <dsp:cNvSpPr/>
      </dsp:nvSpPr>
      <dsp:spPr>
        <a:xfrm>
          <a:off x="2327013" y="1008749"/>
          <a:ext cx="1745260" cy="1108240"/>
        </a:xfrm>
        <a:prstGeom prst="roundRect">
          <a:avLst>
            <a:gd name="adj" fmla="val 10000"/>
          </a:avLst>
        </a:prstGeom>
        <a:solidFill>
          <a:srgbClr val="FFFFFF">
            <a:alpha val="90000"/>
            <a:hueOff val="0"/>
            <a:satOff val="0"/>
            <a:lumOff val="0"/>
            <a:alphaOff val="0"/>
          </a:srgbClr>
        </a:solidFill>
        <a:ln w="12700" cap="flat" cmpd="sng" algn="ctr">
          <a:solidFill>
            <a:srgbClr val="AABE52"/>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solidFill>
                <a:srgbClr val="1B4971">
                  <a:hueOff val="0"/>
                  <a:satOff val="0"/>
                  <a:lumOff val="0"/>
                  <a:alphaOff val="0"/>
                </a:srgbClr>
              </a:solidFill>
              <a:latin typeface="Acumin Pro"/>
              <a:ea typeface="+mn-ea"/>
              <a:cs typeface="+mn-cs"/>
            </a:rPr>
            <a:t>Share with your community partners</a:t>
          </a:r>
        </a:p>
      </dsp:txBody>
      <dsp:txXfrm>
        <a:off x="2359472" y="1041208"/>
        <a:ext cx="1680342" cy="1043322"/>
      </dsp:txXfrm>
    </dsp:sp>
    <dsp:sp modelId="{3D2BC0E5-02E7-404A-B219-EB8022E99F34}">
      <dsp:nvSpPr>
        <dsp:cNvPr id="0" name=""/>
        <dsp:cNvSpPr/>
      </dsp:nvSpPr>
      <dsp:spPr>
        <a:xfrm>
          <a:off x="4266191" y="824527"/>
          <a:ext cx="1745260" cy="1108240"/>
        </a:xfrm>
        <a:prstGeom prst="roundRect">
          <a:avLst>
            <a:gd name="adj" fmla="val 10000"/>
          </a:avLst>
        </a:prstGeom>
        <a:solidFill>
          <a:srgbClr val="4472C4">
            <a:hueOff val="0"/>
            <a:satOff val="0"/>
            <a:lumOff val="0"/>
            <a:alphaOff val="0"/>
          </a:srgbClr>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C52177C-5A58-4A01-8A60-C03F30169C4C}">
      <dsp:nvSpPr>
        <dsp:cNvPr id="0" name=""/>
        <dsp:cNvSpPr/>
      </dsp:nvSpPr>
      <dsp:spPr>
        <a:xfrm>
          <a:off x="4460109" y="1008749"/>
          <a:ext cx="1745260" cy="1108240"/>
        </a:xfrm>
        <a:prstGeom prst="roundRect">
          <a:avLst>
            <a:gd name="adj" fmla="val 10000"/>
          </a:avLst>
        </a:prstGeom>
        <a:solidFill>
          <a:srgbClr val="FFFFFF">
            <a:alpha val="90000"/>
            <a:hueOff val="0"/>
            <a:satOff val="0"/>
            <a:lumOff val="0"/>
            <a:alphaOff val="0"/>
          </a:srgb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solidFill>
                <a:srgbClr val="1B4971">
                  <a:hueOff val="0"/>
                  <a:satOff val="0"/>
                  <a:lumOff val="0"/>
                  <a:alphaOff val="0"/>
                </a:srgbClr>
              </a:solidFill>
              <a:latin typeface="Acumin Pro"/>
              <a:ea typeface="+mn-ea"/>
              <a:cs typeface="+mn-cs"/>
            </a:rPr>
            <a:t>This flyer is available today! </a:t>
          </a:r>
        </a:p>
      </dsp:txBody>
      <dsp:txXfrm>
        <a:off x="4492568" y="1041208"/>
        <a:ext cx="1680342" cy="104332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DE8813-0510-434F-8660-6512D95F2B74}">
      <dsp:nvSpPr>
        <dsp:cNvPr id="0" name=""/>
        <dsp:cNvSpPr/>
      </dsp:nvSpPr>
      <dsp:spPr>
        <a:xfrm>
          <a:off x="0" y="0"/>
          <a:ext cx="11221720" cy="2654236"/>
        </a:xfrm>
        <a:prstGeom prst="roundRect">
          <a:avLst>
            <a:gd name="adj" fmla="val 10000"/>
          </a:avLst>
        </a:prstGeom>
        <a:solidFill>
          <a:schemeClr val="accent3">
            <a:lumMod val="40000"/>
            <a:lumOff val="60000"/>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A052E6F-42D3-4BC4-A141-BCA9AF42ED5D}">
      <dsp:nvSpPr>
        <dsp:cNvPr id="0" name=""/>
        <dsp:cNvSpPr/>
      </dsp:nvSpPr>
      <dsp:spPr>
        <a:xfrm>
          <a:off x="339741" y="353898"/>
          <a:ext cx="2451682" cy="1946439"/>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17000" b="-1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3AA692B-D582-4D5C-85D6-4DDB294737BF}">
      <dsp:nvSpPr>
        <dsp:cNvPr id="0" name=""/>
        <dsp:cNvSpPr/>
      </dsp:nvSpPr>
      <dsp:spPr>
        <a:xfrm rot="10800000">
          <a:off x="339741" y="2654236"/>
          <a:ext cx="2451682" cy="3244066"/>
        </a:xfrm>
        <a:prstGeom prst="round2SameRect">
          <a:avLst>
            <a:gd name="adj1" fmla="val 10500"/>
            <a:gd name="adj2" fmla="val 0"/>
          </a:avLst>
        </a:prstGeom>
        <a:solidFill>
          <a:srgbClr val="2270B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t" anchorCtr="0">
          <a:noAutofit/>
        </a:bodyPr>
        <a:lstStyle/>
        <a:p>
          <a:pPr marL="0" lvl="0" indent="0" algn="ctr" defTabSz="933450">
            <a:lnSpc>
              <a:spcPct val="90000"/>
            </a:lnSpc>
            <a:spcBef>
              <a:spcPct val="0"/>
            </a:spcBef>
            <a:spcAft>
              <a:spcPct val="35000"/>
            </a:spcAft>
            <a:buNone/>
          </a:pPr>
          <a:r>
            <a:rPr lang="en-US" sz="2100" kern="1200"/>
            <a:t>-Ordered to-go at end of meal</a:t>
          </a:r>
        </a:p>
        <a:p>
          <a:pPr marL="0" lvl="0" indent="0" algn="ctr" defTabSz="933450">
            <a:lnSpc>
              <a:spcPct val="90000"/>
            </a:lnSpc>
            <a:spcBef>
              <a:spcPct val="0"/>
            </a:spcBef>
            <a:spcAft>
              <a:spcPct val="35000"/>
            </a:spcAft>
            <a:buNone/>
          </a:pPr>
          <a:r>
            <a:rPr lang="en-US" sz="2100" kern="1200"/>
            <a:t>-Sealed</a:t>
          </a:r>
        </a:p>
        <a:p>
          <a:pPr marL="0" lvl="0" indent="0" algn="ctr" defTabSz="933450">
            <a:lnSpc>
              <a:spcPct val="90000"/>
            </a:lnSpc>
            <a:spcBef>
              <a:spcPct val="0"/>
            </a:spcBef>
            <a:spcAft>
              <a:spcPct val="35000"/>
            </a:spcAft>
            <a:buNone/>
          </a:pPr>
          <a:r>
            <a:rPr lang="en-US" sz="2100" kern="1200"/>
            <a:t>-No bag</a:t>
          </a:r>
        </a:p>
        <a:p>
          <a:pPr marL="0" lvl="0" indent="0" algn="ctr" defTabSz="933450">
            <a:lnSpc>
              <a:spcPct val="90000"/>
            </a:lnSpc>
            <a:spcBef>
              <a:spcPct val="0"/>
            </a:spcBef>
            <a:spcAft>
              <a:spcPct val="35000"/>
            </a:spcAft>
            <a:buNone/>
          </a:pPr>
          <a:r>
            <a:rPr lang="en-US" sz="2100" kern="1200"/>
            <a:t>-No attached receipt </a:t>
          </a:r>
        </a:p>
      </dsp:txBody>
      <dsp:txXfrm rot="10800000">
        <a:off x="415139" y="2654236"/>
        <a:ext cx="2300886" cy="3168668"/>
      </dsp:txXfrm>
    </dsp:sp>
    <dsp:sp modelId="{83451775-EEB5-431D-9B8C-932025D06BCB}">
      <dsp:nvSpPr>
        <dsp:cNvPr id="0" name=""/>
        <dsp:cNvSpPr/>
      </dsp:nvSpPr>
      <dsp:spPr>
        <a:xfrm>
          <a:off x="3036593" y="353898"/>
          <a:ext cx="2451682" cy="1946439"/>
        </a:xfrm>
        <a:prstGeom prst="roundRect">
          <a:avLst>
            <a:gd name="adj" fmla="val 10000"/>
          </a:avLst>
        </a:prstGeom>
        <a:blipFill>
          <a:blip xmlns:r="http://schemas.openxmlformats.org/officeDocument/2006/relationships" r:embed="rId2">
            <a:extLst>
              <a:ext uri="{96DAC541-7B7A-43D3-8B79-37D633B846F1}">
                <asvg:svgBlip xmlns:asvg="http://schemas.microsoft.com/office/drawing/2016/SVG/main" r:embed="rId3"/>
              </a:ext>
            </a:extLst>
          </a:blip>
          <a:srcRect/>
          <a:stretch>
            <a:fillRect l="-9000" r="-9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1B59F88-0827-48EA-A119-132E38A4D099}">
      <dsp:nvSpPr>
        <dsp:cNvPr id="0" name=""/>
        <dsp:cNvSpPr/>
      </dsp:nvSpPr>
      <dsp:spPr>
        <a:xfrm rot="10800000">
          <a:off x="3036593" y="2654236"/>
          <a:ext cx="2451682" cy="3244066"/>
        </a:xfrm>
        <a:prstGeom prst="round2SameRect">
          <a:avLst>
            <a:gd name="adj1" fmla="val 10500"/>
            <a:gd name="adj2" fmla="val 0"/>
          </a:avLst>
        </a:prstGeom>
        <a:solidFill>
          <a:srgbClr val="2270B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t" anchorCtr="0">
          <a:noAutofit/>
        </a:bodyPr>
        <a:lstStyle/>
        <a:p>
          <a:pPr marL="0" lvl="0" indent="0" algn="ctr" defTabSz="933450">
            <a:lnSpc>
              <a:spcPct val="90000"/>
            </a:lnSpc>
            <a:spcBef>
              <a:spcPct val="0"/>
            </a:spcBef>
            <a:spcAft>
              <a:spcPct val="35000"/>
            </a:spcAft>
            <a:buNone/>
          </a:pPr>
          <a:r>
            <a:rPr lang="en-US" sz="2100" kern="1200"/>
            <a:t>-Ordered to-go at end of meal</a:t>
          </a:r>
        </a:p>
        <a:p>
          <a:pPr marL="0" lvl="0" indent="0" algn="ctr" defTabSz="933450">
            <a:lnSpc>
              <a:spcPct val="90000"/>
            </a:lnSpc>
            <a:spcBef>
              <a:spcPct val="0"/>
            </a:spcBef>
            <a:spcAft>
              <a:spcPct val="35000"/>
            </a:spcAft>
            <a:buNone/>
          </a:pPr>
          <a:r>
            <a:rPr lang="en-US" sz="2100" kern="1200"/>
            <a:t>-Not sealed but it was in a plastic bag</a:t>
          </a:r>
        </a:p>
        <a:p>
          <a:pPr marL="0" lvl="0" indent="0" algn="ctr" defTabSz="933450">
            <a:lnSpc>
              <a:spcPct val="90000"/>
            </a:lnSpc>
            <a:spcBef>
              <a:spcPct val="0"/>
            </a:spcBef>
            <a:spcAft>
              <a:spcPct val="35000"/>
            </a:spcAft>
            <a:buNone/>
          </a:pPr>
          <a:r>
            <a:rPr lang="en-US" sz="2100" kern="1200"/>
            <a:t>-No attached receipt</a:t>
          </a:r>
        </a:p>
      </dsp:txBody>
      <dsp:txXfrm rot="10800000">
        <a:off x="3111991" y="2654236"/>
        <a:ext cx="2300886" cy="3168668"/>
      </dsp:txXfrm>
    </dsp:sp>
    <dsp:sp modelId="{DB1293A8-44EE-4BD5-9992-4C7EA747BC6D}">
      <dsp:nvSpPr>
        <dsp:cNvPr id="0" name=""/>
        <dsp:cNvSpPr/>
      </dsp:nvSpPr>
      <dsp:spPr>
        <a:xfrm>
          <a:off x="5733444" y="353898"/>
          <a:ext cx="2451682" cy="1946439"/>
        </a:xfrm>
        <a:prstGeom prst="roundRect">
          <a:avLst>
            <a:gd name="adj" fmla="val 10000"/>
          </a:avLst>
        </a:prstGeom>
        <a:blipFill>
          <a:blip xmlns:r="http://schemas.openxmlformats.org/officeDocument/2006/relationships" r:embed="rId4"/>
          <a:srcRect/>
          <a:stretch>
            <a:fillRect t="-16000" b="-1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E861760-98F9-4A9C-A3FD-13660441490A}">
      <dsp:nvSpPr>
        <dsp:cNvPr id="0" name=""/>
        <dsp:cNvSpPr/>
      </dsp:nvSpPr>
      <dsp:spPr>
        <a:xfrm rot="10800000">
          <a:off x="5733444" y="2654236"/>
          <a:ext cx="2451682" cy="3244066"/>
        </a:xfrm>
        <a:prstGeom prst="round2SameRect">
          <a:avLst>
            <a:gd name="adj1" fmla="val 10500"/>
            <a:gd name="adj2" fmla="val 0"/>
          </a:avLst>
        </a:prstGeom>
        <a:solidFill>
          <a:srgbClr val="2270B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t" anchorCtr="0">
          <a:noAutofit/>
        </a:bodyPr>
        <a:lstStyle/>
        <a:p>
          <a:pPr marL="0" lvl="0" indent="0" algn="ctr" defTabSz="933450">
            <a:lnSpc>
              <a:spcPct val="90000"/>
            </a:lnSpc>
            <a:spcBef>
              <a:spcPct val="0"/>
            </a:spcBef>
            <a:spcAft>
              <a:spcPct val="35000"/>
            </a:spcAft>
            <a:buNone/>
          </a:pPr>
          <a:r>
            <a:rPr lang="en-US" sz="2100" kern="1200"/>
            <a:t>-Ordered to-go at end of meal</a:t>
          </a:r>
        </a:p>
        <a:p>
          <a:pPr marL="0" lvl="0" indent="0" algn="ctr" defTabSz="933450">
            <a:lnSpc>
              <a:spcPct val="90000"/>
            </a:lnSpc>
            <a:spcBef>
              <a:spcPct val="0"/>
            </a:spcBef>
            <a:spcAft>
              <a:spcPct val="35000"/>
            </a:spcAft>
            <a:buNone/>
          </a:pPr>
          <a:r>
            <a:rPr lang="en-US" sz="2100" kern="1200"/>
            <a:t>-Brought glass &amp; empty cup</a:t>
          </a:r>
        </a:p>
        <a:p>
          <a:pPr marL="0" lvl="0" indent="0" algn="ctr" defTabSz="933450">
            <a:lnSpc>
              <a:spcPct val="90000"/>
            </a:lnSpc>
            <a:spcBef>
              <a:spcPct val="0"/>
            </a:spcBef>
            <a:spcAft>
              <a:spcPct val="35000"/>
            </a:spcAft>
            <a:buNone/>
          </a:pPr>
          <a:r>
            <a:rPr lang="en-US" sz="2100" kern="1200"/>
            <a:t>-No bag</a:t>
          </a:r>
        </a:p>
        <a:p>
          <a:pPr marL="0" lvl="0" indent="0" algn="ctr" defTabSz="933450">
            <a:lnSpc>
              <a:spcPct val="90000"/>
            </a:lnSpc>
            <a:spcBef>
              <a:spcPct val="0"/>
            </a:spcBef>
            <a:spcAft>
              <a:spcPct val="35000"/>
            </a:spcAft>
            <a:buNone/>
          </a:pPr>
          <a:r>
            <a:rPr lang="en-US" sz="2100" kern="1200"/>
            <a:t>-Receipt was electronic &amp; did not ask to print it</a:t>
          </a:r>
        </a:p>
      </dsp:txBody>
      <dsp:txXfrm rot="10800000">
        <a:off x="5808842" y="2654236"/>
        <a:ext cx="2300886" cy="3168668"/>
      </dsp:txXfrm>
    </dsp:sp>
    <dsp:sp modelId="{62637400-D2ED-49F5-BF0D-D17BA0CEB5EE}">
      <dsp:nvSpPr>
        <dsp:cNvPr id="0" name=""/>
        <dsp:cNvSpPr/>
      </dsp:nvSpPr>
      <dsp:spPr>
        <a:xfrm>
          <a:off x="8430295" y="353898"/>
          <a:ext cx="2451682" cy="1946439"/>
        </a:xfrm>
        <a:prstGeom prst="roundRect">
          <a:avLst>
            <a:gd name="adj" fmla="val 10000"/>
          </a:avLst>
        </a:prstGeom>
        <a:blipFill>
          <a:blip xmlns:r="http://schemas.openxmlformats.org/officeDocument/2006/relationships" r:embed="rId5"/>
          <a:srcRect/>
          <a:stretch>
            <a:fillRect t="-17000" b="-1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F164F5D-4ED6-454B-822B-7CCCE30D9F60}">
      <dsp:nvSpPr>
        <dsp:cNvPr id="0" name=""/>
        <dsp:cNvSpPr/>
      </dsp:nvSpPr>
      <dsp:spPr>
        <a:xfrm rot="10800000">
          <a:off x="8430295" y="2654236"/>
          <a:ext cx="2451682" cy="3244066"/>
        </a:xfrm>
        <a:prstGeom prst="round2SameRect">
          <a:avLst>
            <a:gd name="adj1" fmla="val 10500"/>
            <a:gd name="adj2" fmla="val 0"/>
          </a:avLst>
        </a:prstGeom>
        <a:solidFill>
          <a:srgbClr val="2270B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t" anchorCtr="0">
          <a:noAutofit/>
        </a:bodyPr>
        <a:lstStyle/>
        <a:p>
          <a:pPr marL="0" lvl="0" indent="0" algn="ctr" defTabSz="933450">
            <a:lnSpc>
              <a:spcPct val="90000"/>
            </a:lnSpc>
            <a:spcBef>
              <a:spcPct val="0"/>
            </a:spcBef>
            <a:spcAft>
              <a:spcPct val="35000"/>
            </a:spcAft>
            <a:buNone/>
          </a:pPr>
          <a:r>
            <a:rPr lang="en-US" sz="2100" kern="1200"/>
            <a:t>-Ordered to-go at end of meal</a:t>
          </a:r>
        </a:p>
        <a:p>
          <a:pPr marL="0" lvl="0" indent="0" algn="ctr" defTabSz="933450">
            <a:lnSpc>
              <a:spcPct val="90000"/>
            </a:lnSpc>
            <a:spcBef>
              <a:spcPct val="0"/>
            </a:spcBef>
            <a:spcAft>
              <a:spcPct val="35000"/>
            </a:spcAft>
            <a:buNone/>
          </a:pPr>
          <a:r>
            <a:rPr lang="en-US" sz="2100" kern="1200"/>
            <a:t>-Not sealed but in a plastic bag</a:t>
          </a:r>
        </a:p>
        <a:p>
          <a:pPr marL="0" lvl="0" indent="0" algn="ctr" defTabSz="933450">
            <a:lnSpc>
              <a:spcPct val="90000"/>
            </a:lnSpc>
            <a:spcBef>
              <a:spcPct val="0"/>
            </a:spcBef>
            <a:spcAft>
              <a:spcPct val="35000"/>
            </a:spcAft>
            <a:buNone/>
          </a:pPr>
          <a:r>
            <a:rPr lang="en-US" sz="2100" kern="1200"/>
            <a:t>-Offered to print credit card receipt (does not show sale of food)</a:t>
          </a:r>
        </a:p>
      </dsp:txBody>
      <dsp:txXfrm rot="10800000">
        <a:off x="8505693" y="2654236"/>
        <a:ext cx="2300886" cy="3168668"/>
      </dsp:txXfrm>
    </dsp:sp>
  </dsp:spTree>
</dsp:drawing>
</file>

<file path=ppt/diagrams/layout1.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5.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B7D7D1-0022-4AE4-BD96-B71D57E7A2DA}" type="datetimeFigureOut">
              <a:rPr lang="en-US" smtClean="0"/>
              <a:t>3/27/2024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72F94E-249A-47AB-903F-5E88472035E7}" type="slidenum">
              <a:rPr lang="en-US" smtClean="0"/>
              <a:t>‹#›</a:t>
            </a:fld>
            <a:endParaRPr lang="en-US"/>
          </a:p>
        </p:txBody>
      </p:sp>
    </p:spTree>
    <p:extLst>
      <p:ext uri="{BB962C8B-B14F-4D97-AF65-F5344CB8AC3E}">
        <p14:creationId xmlns:p14="http://schemas.microsoft.com/office/powerpoint/2010/main" val="41035187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solutions.crediblemind.com/a-2-pronged-approach-to-community-wide-mental-health-support/"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Hi All, </a:t>
            </a:r>
          </a:p>
          <a:p>
            <a:r>
              <a:rPr lang="en-US"/>
              <a:t>I want to thank you again for being here today. I am Vanessa Salmo, CCAs Epidemiology and Evaluation Director</a:t>
            </a:r>
          </a:p>
          <a:p>
            <a:endParaRPr lang="en-US"/>
          </a:p>
        </p:txBody>
      </p:sp>
      <p:sp>
        <p:nvSpPr>
          <p:cNvPr id="4" name="Slide Number Placeholder 3"/>
          <p:cNvSpPr>
            <a:spLocks noGrp="1"/>
          </p:cNvSpPr>
          <p:nvPr>
            <p:ph type="sldNum" sz="quarter" idx="5"/>
          </p:nvPr>
        </p:nvSpPr>
        <p:spPr/>
        <p:txBody>
          <a:bodyPr/>
          <a:lstStyle/>
          <a:p>
            <a:fld id="{6C72F94E-249A-47AB-903F-5E88472035E7}" type="slidenum">
              <a:rPr lang="en-US" smtClean="0"/>
              <a:t>1</a:t>
            </a:fld>
            <a:endParaRPr lang="en-US"/>
          </a:p>
        </p:txBody>
      </p:sp>
    </p:spTree>
    <p:extLst>
      <p:ext uri="{BB962C8B-B14F-4D97-AF65-F5344CB8AC3E}">
        <p14:creationId xmlns:p14="http://schemas.microsoft.com/office/powerpoint/2010/main" val="25589727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shows the longitudinal change for several counties in Northeast Florida. In Duval County we have seen decreases in involuntary examinations. We do see increases in some counties</a:t>
            </a:r>
          </a:p>
        </p:txBody>
      </p:sp>
      <p:sp>
        <p:nvSpPr>
          <p:cNvPr id="4" name="Slide Number Placeholder 3"/>
          <p:cNvSpPr>
            <a:spLocks noGrp="1"/>
          </p:cNvSpPr>
          <p:nvPr>
            <p:ph type="sldNum" sz="quarter" idx="5"/>
          </p:nvPr>
        </p:nvSpPr>
        <p:spPr/>
        <p:txBody>
          <a:bodyPr/>
          <a:lstStyle/>
          <a:p>
            <a:fld id="{6C72F94E-249A-47AB-903F-5E88472035E7}" type="slidenum">
              <a:rPr lang="en-US" smtClean="0"/>
              <a:t>10</a:t>
            </a:fld>
            <a:endParaRPr lang="en-US"/>
          </a:p>
        </p:txBody>
      </p:sp>
    </p:spTree>
    <p:extLst>
      <p:ext uri="{BB962C8B-B14F-4D97-AF65-F5344CB8AC3E}">
        <p14:creationId xmlns:p14="http://schemas.microsoft.com/office/powerpoint/2010/main" val="24951088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 wanted to remove </a:t>
            </a:r>
            <a:r>
              <a:rPr lang="en-US" err="1"/>
              <a:t>duval</a:t>
            </a:r>
            <a:r>
              <a:rPr lang="en-US"/>
              <a:t> county which has a higher overall count and when included on the graphs can mask trends. </a:t>
            </a:r>
          </a:p>
          <a:p>
            <a:endParaRPr lang="en-US"/>
          </a:p>
          <a:p>
            <a:r>
              <a:rPr lang="en-US"/>
              <a:t>Here we see that so far in fiscal year 23-24, clay county has had a 25% increase compared to FY 22-23 surpassed counts for the 4 previous years </a:t>
            </a:r>
          </a:p>
          <a:p>
            <a:endParaRPr lang="en-US"/>
          </a:p>
          <a:p>
            <a:r>
              <a:rPr lang="en-US"/>
              <a:t>We also see that Nassau has had an 8% increase and St. Johns has had a 6.2% increase, </a:t>
            </a:r>
          </a:p>
          <a:p>
            <a:endParaRPr lang="en-US"/>
          </a:p>
          <a:p>
            <a:r>
              <a:rPr lang="en-US"/>
              <a:t>BUT keep in mind that the FY doesn’t end until June 30 2024 so these counts and percentage increases are provisional and will likely increase. </a:t>
            </a:r>
          </a:p>
        </p:txBody>
      </p:sp>
      <p:sp>
        <p:nvSpPr>
          <p:cNvPr id="4" name="Slide Number Placeholder 3"/>
          <p:cNvSpPr>
            <a:spLocks noGrp="1"/>
          </p:cNvSpPr>
          <p:nvPr>
            <p:ph type="sldNum" sz="quarter" idx="5"/>
          </p:nvPr>
        </p:nvSpPr>
        <p:spPr/>
        <p:txBody>
          <a:bodyPr/>
          <a:lstStyle/>
          <a:p>
            <a:fld id="{6C72F94E-249A-47AB-903F-5E88472035E7}" type="slidenum">
              <a:rPr lang="en-US" smtClean="0"/>
              <a:t>11</a:t>
            </a:fld>
            <a:endParaRPr lang="en-US"/>
          </a:p>
        </p:txBody>
      </p:sp>
    </p:spTree>
    <p:extLst>
      <p:ext uri="{BB962C8B-B14F-4D97-AF65-F5344CB8AC3E}">
        <p14:creationId xmlns:p14="http://schemas.microsoft.com/office/powerpoint/2010/main" val="34289694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counties in Northeast Florida with the highest count of involuntary examinations include Duval, Volusia, Alachua, St. Johns, Clay, and Flagler. These six counties account for 57% of the involuntary examinations in Northeast Florida. </a:t>
            </a:r>
          </a:p>
        </p:txBody>
      </p:sp>
      <p:sp>
        <p:nvSpPr>
          <p:cNvPr id="4" name="Slide Number Placeholder 3"/>
          <p:cNvSpPr>
            <a:spLocks noGrp="1"/>
          </p:cNvSpPr>
          <p:nvPr>
            <p:ph type="sldNum" sz="quarter" idx="5"/>
          </p:nvPr>
        </p:nvSpPr>
        <p:spPr/>
        <p:txBody>
          <a:bodyPr/>
          <a:lstStyle/>
          <a:p>
            <a:fld id="{6C72F94E-249A-47AB-903F-5E88472035E7}" type="slidenum">
              <a:rPr lang="en-US" smtClean="0"/>
              <a:t>12</a:t>
            </a:fld>
            <a:endParaRPr lang="en-US"/>
          </a:p>
        </p:txBody>
      </p:sp>
    </p:spTree>
    <p:extLst>
      <p:ext uri="{BB962C8B-B14F-4D97-AF65-F5344CB8AC3E}">
        <p14:creationId xmlns:p14="http://schemas.microsoft.com/office/powerpoint/2010/main" val="19172726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At the time of the baker act most people are at home or in the community setting. Approximately 1500 people are experiencing homelessness. Around 400 at in school and another 400 are in jail. 300 youth are involved in the child welfare system. And about 200 are in an assisted living facility. </a:t>
            </a:r>
          </a:p>
        </p:txBody>
      </p:sp>
      <p:sp>
        <p:nvSpPr>
          <p:cNvPr id="4" name="Slide Number Placeholder 3"/>
          <p:cNvSpPr>
            <a:spLocks noGrp="1"/>
          </p:cNvSpPr>
          <p:nvPr>
            <p:ph type="sldNum" sz="quarter" idx="5"/>
          </p:nvPr>
        </p:nvSpPr>
        <p:spPr/>
        <p:txBody>
          <a:bodyPr/>
          <a:lstStyle/>
          <a:p>
            <a:fld id="{6C72F94E-249A-47AB-903F-5E88472035E7}" type="slidenum">
              <a:rPr lang="en-US" smtClean="0"/>
              <a:t>13</a:t>
            </a:fld>
            <a:endParaRPr lang="en-US"/>
          </a:p>
        </p:txBody>
      </p:sp>
    </p:spTree>
    <p:extLst>
      <p:ext uri="{BB962C8B-B14F-4D97-AF65-F5344CB8AC3E}">
        <p14:creationId xmlns:p14="http://schemas.microsoft.com/office/powerpoint/2010/main" val="14825772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61.3% of Baker Acts are initiated by law enforcement</a:t>
            </a:r>
          </a:p>
          <a:p>
            <a:r>
              <a:rPr lang="en-US"/>
              <a:t>35.5% are initiated by a health professional </a:t>
            </a:r>
          </a:p>
          <a:p>
            <a:r>
              <a:rPr lang="en-US"/>
              <a:t>And </a:t>
            </a:r>
          </a:p>
          <a:p>
            <a:r>
              <a:rPr lang="en-US"/>
              <a:t>3.1% are court ordered </a:t>
            </a:r>
          </a:p>
          <a:p>
            <a:endParaRPr lang="en-US"/>
          </a:p>
        </p:txBody>
      </p:sp>
      <p:sp>
        <p:nvSpPr>
          <p:cNvPr id="4" name="Slide Number Placeholder 3"/>
          <p:cNvSpPr>
            <a:spLocks noGrp="1"/>
          </p:cNvSpPr>
          <p:nvPr>
            <p:ph type="sldNum" sz="quarter" idx="5"/>
          </p:nvPr>
        </p:nvSpPr>
        <p:spPr/>
        <p:txBody>
          <a:bodyPr/>
          <a:lstStyle/>
          <a:p>
            <a:fld id="{6C72F94E-249A-47AB-903F-5E88472035E7}" type="slidenum">
              <a:rPr lang="en-US" smtClean="0"/>
              <a:t>14</a:t>
            </a:fld>
            <a:endParaRPr lang="en-US"/>
          </a:p>
        </p:txBody>
      </p:sp>
    </p:spTree>
    <p:extLst>
      <p:ext uri="{BB962C8B-B14F-4D97-AF65-F5344CB8AC3E}">
        <p14:creationId xmlns:p14="http://schemas.microsoft.com/office/powerpoint/2010/main" val="34929683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around 13 thousand cases harm was the reason for the baker act</a:t>
            </a:r>
          </a:p>
          <a:p>
            <a:r>
              <a:rPr lang="en-US"/>
              <a:t>Harm and self neglect was the reason for nearly 8 thousand baker acts in northeast </a:t>
            </a:r>
            <a:r>
              <a:rPr lang="en-US" err="1"/>
              <a:t>florida</a:t>
            </a:r>
            <a:endParaRPr lang="en-US"/>
          </a:p>
          <a:p>
            <a:r>
              <a:rPr lang="en-US"/>
              <a:t>Self neglect alone was identified in nearly 2000 baker acts</a:t>
            </a:r>
          </a:p>
          <a:p>
            <a:endParaRPr lang="en-US"/>
          </a:p>
          <a:p>
            <a:r>
              <a:rPr lang="en-US"/>
              <a:t>------</a:t>
            </a:r>
          </a:p>
          <a:p>
            <a:r>
              <a:rPr lang="en-US"/>
              <a:t>Where harm was identified – harm to self was the contributing factor for nearly 14K cases</a:t>
            </a:r>
          </a:p>
          <a:p>
            <a:r>
              <a:rPr lang="en-US"/>
              <a:t>Whereas harm to self and others was the reason for 5 thousand baker acts </a:t>
            </a:r>
          </a:p>
          <a:p>
            <a:r>
              <a:rPr lang="en-US"/>
              <a:t>In 1200 cases, harm to others was identified as a reason for the baker act </a:t>
            </a:r>
          </a:p>
        </p:txBody>
      </p:sp>
      <p:sp>
        <p:nvSpPr>
          <p:cNvPr id="4" name="Slide Number Placeholder 3"/>
          <p:cNvSpPr>
            <a:spLocks noGrp="1"/>
          </p:cNvSpPr>
          <p:nvPr>
            <p:ph type="sldNum" sz="quarter" idx="5"/>
          </p:nvPr>
        </p:nvSpPr>
        <p:spPr/>
        <p:txBody>
          <a:bodyPr/>
          <a:lstStyle/>
          <a:p>
            <a:fld id="{6C72F94E-249A-47AB-903F-5E88472035E7}" type="slidenum">
              <a:rPr lang="en-US" smtClean="0"/>
              <a:t>15</a:t>
            </a:fld>
            <a:endParaRPr lang="en-US"/>
          </a:p>
        </p:txBody>
      </p:sp>
    </p:spTree>
    <p:extLst>
      <p:ext uri="{BB962C8B-B14F-4D97-AF65-F5344CB8AC3E}">
        <p14:creationId xmlns:p14="http://schemas.microsoft.com/office/powerpoint/2010/main" val="38242874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When examining the demographics of those who have experienced a baker act, we find that around 64% are white, 28% are Black, and around 1% are Asian. </a:t>
            </a:r>
          </a:p>
          <a:p>
            <a:r>
              <a:rPr lang="en-US"/>
              <a:t>5.6% are Hispanic, </a:t>
            </a:r>
          </a:p>
          <a:p>
            <a:r>
              <a:rPr lang="en-US"/>
              <a:t>51.3% are make and 48% are female</a:t>
            </a:r>
          </a:p>
          <a:p>
            <a:endParaRPr lang="en-US"/>
          </a:p>
          <a:p>
            <a:r>
              <a:rPr lang="en-US"/>
              <a:t>Youth ages 12-17 are experiencing the highest number of baker acts &amp; among this age group around 7&amp; are Hispanic, and around 60% are female. </a:t>
            </a:r>
          </a:p>
          <a:p>
            <a:endParaRPr lang="en-US"/>
          </a:p>
          <a:p>
            <a:r>
              <a:rPr lang="en-US"/>
              <a:t>Among adults – the 30-32 year olds have the highest number of baker acts</a:t>
            </a:r>
          </a:p>
          <a:p>
            <a:endParaRPr lang="en-US"/>
          </a:p>
        </p:txBody>
      </p:sp>
      <p:sp>
        <p:nvSpPr>
          <p:cNvPr id="4" name="Slide Number Placeholder 3"/>
          <p:cNvSpPr>
            <a:spLocks noGrp="1"/>
          </p:cNvSpPr>
          <p:nvPr>
            <p:ph type="sldNum" sz="quarter" idx="5"/>
          </p:nvPr>
        </p:nvSpPr>
        <p:spPr/>
        <p:txBody>
          <a:bodyPr/>
          <a:lstStyle/>
          <a:p>
            <a:fld id="{6C72F94E-249A-47AB-903F-5E88472035E7}" type="slidenum">
              <a:rPr lang="en-US" smtClean="0"/>
              <a:t>16</a:t>
            </a:fld>
            <a:endParaRPr lang="en-US"/>
          </a:p>
        </p:txBody>
      </p:sp>
    </p:spTree>
    <p:extLst>
      <p:ext uri="{BB962C8B-B14F-4D97-AF65-F5344CB8AC3E}">
        <p14:creationId xmlns:p14="http://schemas.microsoft.com/office/powerpoint/2010/main" val="29742387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northeast Florida 42.3% of individuals have multiple baker acts</a:t>
            </a:r>
          </a:p>
          <a:p>
            <a:r>
              <a:rPr lang="en-US"/>
              <a:t>9% of individuals are high utilizers </a:t>
            </a:r>
          </a:p>
          <a:p>
            <a:r>
              <a:rPr lang="en-US"/>
              <a:t>And there are about 76 days in between repeat examinations </a:t>
            </a:r>
          </a:p>
        </p:txBody>
      </p:sp>
      <p:sp>
        <p:nvSpPr>
          <p:cNvPr id="4" name="Slide Number Placeholder 3"/>
          <p:cNvSpPr>
            <a:spLocks noGrp="1"/>
          </p:cNvSpPr>
          <p:nvPr>
            <p:ph type="sldNum" sz="quarter" idx="5"/>
          </p:nvPr>
        </p:nvSpPr>
        <p:spPr/>
        <p:txBody>
          <a:bodyPr/>
          <a:lstStyle/>
          <a:p>
            <a:fld id="{6C72F94E-249A-47AB-903F-5E88472035E7}" type="slidenum">
              <a:rPr lang="en-US" smtClean="0"/>
              <a:t>17</a:t>
            </a:fld>
            <a:endParaRPr lang="en-US"/>
          </a:p>
        </p:txBody>
      </p:sp>
    </p:spTree>
    <p:extLst>
      <p:ext uri="{BB962C8B-B14F-4D97-AF65-F5344CB8AC3E}">
        <p14:creationId xmlns:p14="http://schemas.microsoft.com/office/powerpoint/2010/main" val="4742789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buNone/>
            </a:pPr>
            <a:r>
              <a:rPr lang="en-US"/>
              <a:t>Most individuals have </a:t>
            </a:r>
            <a:r>
              <a:rPr lang="en-US">
                <a:solidFill>
                  <a:schemeClr val="accent3"/>
                </a:solidFill>
              </a:rPr>
              <a:t>one (10.1K) </a:t>
            </a:r>
            <a:r>
              <a:rPr lang="en-US"/>
              <a:t>repeat examination. </a:t>
            </a:r>
          </a:p>
          <a:p>
            <a:pPr marL="0" indent="0" algn="l">
              <a:buNone/>
            </a:pPr>
            <a:endParaRPr lang="en-US"/>
          </a:p>
          <a:p>
            <a:pPr marL="0" indent="0" algn="l">
              <a:buNone/>
            </a:pPr>
            <a:r>
              <a:rPr lang="en-US">
                <a:solidFill>
                  <a:schemeClr val="accent3"/>
                </a:solidFill>
              </a:rPr>
              <a:t>2.8K</a:t>
            </a:r>
            <a:r>
              <a:rPr lang="en-US"/>
              <a:t> individuals have </a:t>
            </a:r>
            <a:r>
              <a:rPr lang="en-US">
                <a:solidFill>
                  <a:schemeClr val="accent3"/>
                </a:solidFill>
              </a:rPr>
              <a:t>two</a:t>
            </a:r>
            <a:r>
              <a:rPr lang="en-US"/>
              <a:t> repeat examinations. </a:t>
            </a:r>
          </a:p>
          <a:p>
            <a:pPr algn="l"/>
            <a:endParaRPr lang="en-US"/>
          </a:p>
        </p:txBody>
      </p:sp>
      <p:sp>
        <p:nvSpPr>
          <p:cNvPr id="4" name="Slide Number Placeholder 3"/>
          <p:cNvSpPr>
            <a:spLocks noGrp="1"/>
          </p:cNvSpPr>
          <p:nvPr>
            <p:ph type="sldNum" sz="quarter" idx="5"/>
          </p:nvPr>
        </p:nvSpPr>
        <p:spPr/>
        <p:txBody>
          <a:bodyPr/>
          <a:lstStyle/>
          <a:p>
            <a:fld id="{6C72F94E-249A-47AB-903F-5E88472035E7}" type="slidenum">
              <a:rPr lang="en-US" smtClean="0"/>
              <a:t>18</a:t>
            </a:fld>
            <a:endParaRPr lang="en-US"/>
          </a:p>
        </p:txBody>
      </p:sp>
    </p:spTree>
    <p:extLst>
      <p:ext uri="{BB962C8B-B14F-4D97-AF65-F5344CB8AC3E}">
        <p14:creationId xmlns:p14="http://schemas.microsoft.com/office/powerpoint/2010/main" val="21118674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buNone/>
            </a:pPr>
            <a:r>
              <a:rPr lang="en-US"/>
              <a:t>Repeat examinations </a:t>
            </a:r>
            <a:r>
              <a:rPr lang="en-US">
                <a:solidFill>
                  <a:schemeClr val="accent3"/>
                </a:solidFill>
              </a:rPr>
              <a:t>peaked</a:t>
            </a:r>
            <a:r>
              <a:rPr lang="en-US"/>
              <a:t> in </a:t>
            </a:r>
            <a:r>
              <a:rPr lang="en-US">
                <a:solidFill>
                  <a:schemeClr val="accent3"/>
                </a:solidFill>
              </a:rPr>
              <a:t>FY20-21</a:t>
            </a:r>
            <a:r>
              <a:rPr lang="en-US"/>
              <a:t> and have since decreased.</a:t>
            </a:r>
          </a:p>
          <a:p>
            <a:pPr marL="0" indent="0" algn="l">
              <a:buNone/>
            </a:pPr>
            <a:endParaRPr lang="en-US"/>
          </a:p>
          <a:p>
            <a:pPr marL="0" indent="0" algn="l">
              <a:buNone/>
            </a:pPr>
            <a:r>
              <a:rPr lang="en-US"/>
              <a:t>Keep in mind that FY23-24 is provisional and incomplete. </a:t>
            </a:r>
          </a:p>
          <a:p>
            <a:pPr algn="l"/>
            <a:endParaRPr lang="en-US"/>
          </a:p>
        </p:txBody>
      </p:sp>
      <p:sp>
        <p:nvSpPr>
          <p:cNvPr id="4" name="Slide Number Placeholder 3"/>
          <p:cNvSpPr>
            <a:spLocks noGrp="1"/>
          </p:cNvSpPr>
          <p:nvPr>
            <p:ph type="sldNum" sz="quarter" idx="5"/>
          </p:nvPr>
        </p:nvSpPr>
        <p:spPr/>
        <p:txBody>
          <a:bodyPr/>
          <a:lstStyle/>
          <a:p>
            <a:fld id="{6C72F94E-249A-47AB-903F-5E88472035E7}" type="slidenum">
              <a:rPr lang="en-US" smtClean="0"/>
              <a:t>19</a:t>
            </a:fld>
            <a:endParaRPr lang="en-US"/>
          </a:p>
        </p:txBody>
      </p:sp>
    </p:spTree>
    <p:extLst>
      <p:ext uri="{BB962C8B-B14F-4D97-AF65-F5344CB8AC3E}">
        <p14:creationId xmlns:p14="http://schemas.microsoft.com/office/powerpoint/2010/main" val="23351495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Today I will present some of the data from the Florida youth substance abuse survey or the </a:t>
            </a:r>
            <a:r>
              <a:rPr lang="en-US" err="1"/>
              <a:t>fysas</a:t>
            </a:r>
            <a:r>
              <a:rPr lang="en-US"/>
              <a:t> </a:t>
            </a:r>
          </a:p>
          <a:p>
            <a:r>
              <a:rPr lang="en-US"/>
              <a:t>We have been working with our interns to extract data from FL Health Charts, we also recently received this data in raw form, and we are working on analyzing and sharing 2023 data which is state level data </a:t>
            </a:r>
          </a:p>
          <a:p>
            <a:endParaRPr lang="en-US"/>
          </a:p>
          <a:p>
            <a:r>
              <a:rPr lang="en-US"/>
              <a:t>If you have an interest in this survey data, I encourage you to attend our regional drug epidemiology network meeting which is being held in Jacksonville on march 28 . During the meeting a representative from the FYSAS survey is coming to present </a:t>
            </a:r>
          </a:p>
          <a:p>
            <a:endParaRPr lang="en-US"/>
          </a:p>
        </p:txBody>
      </p:sp>
      <p:sp>
        <p:nvSpPr>
          <p:cNvPr id="4" name="Slide Number Placeholder 3"/>
          <p:cNvSpPr>
            <a:spLocks noGrp="1"/>
          </p:cNvSpPr>
          <p:nvPr>
            <p:ph type="sldNum" sz="quarter" idx="5"/>
          </p:nvPr>
        </p:nvSpPr>
        <p:spPr/>
        <p:txBody>
          <a:bodyPr/>
          <a:lstStyle/>
          <a:p>
            <a:fld id="{6C72F94E-249A-47AB-903F-5E88472035E7}" type="slidenum">
              <a:rPr lang="en-US" smtClean="0"/>
              <a:t>2</a:t>
            </a:fld>
            <a:endParaRPr lang="en-US"/>
          </a:p>
        </p:txBody>
      </p:sp>
    </p:spTree>
    <p:extLst>
      <p:ext uri="{BB962C8B-B14F-4D97-AF65-F5344CB8AC3E}">
        <p14:creationId xmlns:p14="http://schemas.microsoft.com/office/powerpoint/2010/main" val="25943339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hlinkClick r:id="rId3"/>
              </a:rPr>
              <a:t>https://solutions.crediblemind.com/a-2-pronged-approach-to-community-wide-mental-health-support/</a:t>
            </a:r>
            <a:r>
              <a:rPr lang="en-US" sz="1200"/>
              <a:t> </a:t>
            </a:r>
          </a:p>
          <a:p>
            <a:endParaRPr lang="en-US"/>
          </a:p>
        </p:txBody>
      </p:sp>
      <p:sp>
        <p:nvSpPr>
          <p:cNvPr id="4" name="Slide Number Placeholder 3"/>
          <p:cNvSpPr>
            <a:spLocks noGrp="1"/>
          </p:cNvSpPr>
          <p:nvPr>
            <p:ph type="sldNum" sz="quarter" idx="5"/>
          </p:nvPr>
        </p:nvSpPr>
        <p:spPr/>
        <p:txBody>
          <a:bodyPr/>
          <a:lstStyle/>
          <a:p>
            <a:fld id="{6C72F94E-249A-47AB-903F-5E88472035E7}" type="slidenum">
              <a:rPr lang="en-US" smtClean="0"/>
              <a:t>20</a:t>
            </a:fld>
            <a:endParaRPr lang="en-US"/>
          </a:p>
        </p:txBody>
      </p:sp>
    </p:spTree>
    <p:extLst>
      <p:ext uri="{BB962C8B-B14F-4D97-AF65-F5344CB8AC3E}">
        <p14:creationId xmlns:p14="http://schemas.microsoft.com/office/powerpoint/2010/main" val="14789925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 know we heard from our FYSAS expert today but I did want to share some of the ACEs data since CCA coordinates a workgroup that addresses this topic. </a:t>
            </a:r>
          </a:p>
        </p:txBody>
      </p:sp>
      <p:sp>
        <p:nvSpPr>
          <p:cNvPr id="4" name="Slide Number Placeholder 3"/>
          <p:cNvSpPr>
            <a:spLocks noGrp="1"/>
          </p:cNvSpPr>
          <p:nvPr>
            <p:ph type="sldNum" sz="quarter" idx="5"/>
          </p:nvPr>
        </p:nvSpPr>
        <p:spPr/>
        <p:txBody>
          <a:bodyPr/>
          <a:lstStyle/>
          <a:p>
            <a:fld id="{6C72F94E-249A-47AB-903F-5E88472035E7}" type="slidenum">
              <a:rPr lang="en-US" smtClean="0"/>
              <a:t>22</a:t>
            </a:fld>
            <a:endParaRPr lang="en-US"/>
          </a:p>
        </p:txBody>
      </p:sp>
    </p:spTree>
    <p:extLst>
      <p:ext uri="{BB962C8B-B14F-4D97-AF65-F5344CB8AC3E}">
        <p14:creationId xmlns:p14="http://schemas.microsoft.com/office/powerpoint/2010/main" val="19061715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Adverse Childhood Experiences (ACEs) are defined as potentially traumatic events that occur in childhood. ACEs can include violence, abuse, and growing up in a family with mental health or substance use problems.</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1"/>
              <a:t>Positive Childhood Experiences (PCEs)</a:t>
            </a:r>
            <a:r>
              <a:rPr lang="en-US"/>
              <a:t> are defined as childhood experiences which stem from safe, stable, nurturing relationships and environments, and have the power to prevent or protect children from traumatic events, toxic stress, or Adverse Childhood Experiences (ACEs). </a:t>
            </a:r>
          </a:p>
          <a:p>
            <a:endParaRPr lang="en-US"/>
          </a:p>
          <a:p>
            <a:endParaRPr lang="en-US"/>
          </a:p>
          <a:p>
            <a:r>
              <a:rPr lang="en-US"/>
              <a:t>This data was only collected among high school students </a:t>
            </a:r>
          </a:p>
          <a:p>
            <a:r>
              <a:rPr lang="en-US"/>
              <a:t>When compared to the state, our region has a higher percentage of students reporting ACEs in all categories with the most common being divorce or separation, mental illness in the household, and emotional neglect</a:t>
            </a:r>
          </a:p>
        </p:txBody>
      </p:sp>
      <p:sp>
        <p:nvSpPr>
          <p:cNvPr id="4" name="Slide Number Placeholder 3"/>
          <p:cNvSpPr>
            <a:spLocks noGrp="1"/>
          </p:cNvSpPr>
          <p:nvPr>
            <p:ph type="sldNum" sz="quarter" idx="5"/>
          </p:nvPr>
        </p:nvSpPr>
        <p:spPr/>
        <p:txBody>
          <a:bodyPr/>
          <a:lstStyle/>
          <a:p>
            <a:fld id="{6C72F94E-249A-47AB-903F-5E88472035E7}" type="slidenum">
              <a:rPr lang="en-US" smtClean="0"/>
              <a:t>23</a:t>
            </a:fld>
            <a:endParaRPr lang="en-US"/>
          </a:p>
        </p:txBody>
      </p:sp>
    </p:spTree>
    <p:extLst>
      <p:ext uri="{BB962C8B-B14F-4D97-AF65-F5344CB8AC3E}">
        <p14:creationId xmlns:p14="http://schemas.microsoft.com/office/powerpoint/2010/main" val="18115353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Bullying although it is not a part of the original ACE study it is a potentially traumatic experience </a:t>
            </a:r>
          </a:p>
          <a:p>
            <a:endParaRPr lang="en-US"/>
          </a:p>
          <a:p>
            <a:r>
              <a:rPr lang="en-US"/>
              <a:t>This data shows that bullying is more commonly reported among middle school students </a:t>
            </a:r>
          </a:p>
          <a:p>
            <a:endParaRPr lang="en-US"/>
          </a:p>
          <a:p>
            <a:r>
              <a:rPr lang="en-US"/>
              <a:t>For all age group being taunted or teased is most common </a:t>
            </a:r>
          </a:p>
          <a:p>
            <a:endParaRPr lang="en-US"/>
          </a:p>
          <a:p>
            <a:r>
              <a:rPr lang="en-US"/>
              <a:t>In middle school being kicked or shoved is second most common </a:t>
            </a:r>
          </a:p>
          <a:p>
            <a:endParaRPr lang="en-US"/>
          </a:p>
          <a:p>
            <a:r>
              <a:rPr lang="en-US"/>
              <a:t>In high school, being a victim of cyber bullying is second most common </a:t>
            </a:r>
          </a:p>
        </p:txBody>
      </p:sp>
      <p:sp>
        <p:nvSpPr>
          <p:cNvPr id="4" name="Slide Number Placeholder 3"/>
          <p:cNvSpPr>
            <a:spLocks noGrp="1"/>
          </p:cNvSpPr>
          <p:nvPr>
            <p:ph type="sldNum" sz="quarter" idx="5"/>
          </p:nvPr>
        </p:nvSpPr>
        <p:spPr/>
        <p:txBody>
          <a:bodyPr/>
          <a:lstStyle/>
          <a:p>
            <a:fld id="{6C72F94E-249A-47AB-903F-5E88472035E7}" type="slidenum">
              <a:rPr lang="en-US" smtClean="0"/>
              <a:t>24</a:t>
            </a:fld>
            <a:endParaRPr lang="en-US"/>
          </a:p>
        </p:txBody>
      </p:sp>
    </p:spTree>
    <p:extLst>
      <p:ext uri="{BB962C8B-B14F-4D97-AF65-F5344CB8AC3E}">
        <p14:creationId xmlns:p14="http://schemas.microsoft.com/office/powerpoint/2010/main" val="17737409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FYSAS measures PCEs through measuring </a:t>
            </a:r>
            <a:r>
              <a:rPr lang="en-US" sz="1200"/>
              <a:t>opportunities and rewards for prosocial involvement</a:t>
            </a:r>
          </a:p>
          <a:p>
            <a:endParaRPr lang="en-US" sz="120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The northeast region reports </a:t>
            </a:r>
            <a:r>
              <a:rPr lang="en-US" sz="1200" b="1"/>
              <a:t>lower</a:t>
            </a:r>
            <a:r>
              <a:rPr lang="en-US" sz="1200"/>
              <a:t> protective factor prevalence when it comes to school opportunities and rewards for prosocial involvement, but has </a:t>
            </a:r>
            <a:r>
              <a:rPr lang="en-US" sz="1200" b="1"/>
              <a:t>comparable</a:t>
            </a:r>
            <a:r>
              <a:rPr lang="en-US" sz="1200"/>
              <a:t> rates of opportunities for family, peer, and individual prosocial involvement.</a:t>
            </a:r>
          </a:p>
          <a:p>
            <a:endParaRPr lang="en-US" sz="1200"/>
          </a:p>
          <a:p>
            <a:r>
              <a:rPr lang="en-US" sz="1200"/>
              <a:t>It is good that we see over 30% of students involved in sports activities and a quarter of students are involved in school clubs</a:t>
            </a:r>
            <a:endParaRPr lang="en-US"/>
          </a:p>
        </p:txBody>
      </p:sp>
      <p:sp>
        <p:nvSpPr>
          <p:cNvPr id="4" name="Slide Number Placeholder 3"/>
          <p:cNvSpPr>
            <a:spLocks noGrp="1"/>
          </p:cNvSpPr>
          <p:nvPr>
            <p:ph type="sldNum" sz="quarter" idx="5"/>
          </p:nvPr>
        </p:nvSpPr>
        <p:spPr/>
        <p:txBody>
          <a:bodyPr/>
          <a:lstStyle/>
          <a:p>
            <a:fld id="{6C72F94E-249A-47AB-903F-5E88472035E7}" type="slidenum">
              <a:rPr lang="en-US" smtClean="0"/>
              <a:t>25</a:t>
            </a:fld>
            <a:endParaRPr lang="en-US"/>
          </a:p>
        </p:txBody>
      </p:sp>
    </p:spTree>
    <p:extLst>
      <p:ext uri="{BB962C8B-B14F-4D97-AF65-F5344CB8AC3E}">
        <p14:creationId xmlns:p14="http://schemas.microsoft.com/office/powerpoint/2010/main" val="37832822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CCA coordinates a bi-monthly workgroup meeting where We would love to invite you to join this collaborative workgroup. In this meeting we are going to collaboratively develop an educational curriculum that can help communities become more PACEs informed. We also offer opportunities for continuing education and training which can help us become trauma informed leaders. </a:t>
            </a:r>
          </a:p>
          <a:p>
            <a:endParaRPr lang="en-US"/>
          </a:p>
          <a:p>
            <a:endParaRPr lang="en-US"/>
          </a:p>
          <a:p>
            <a:r>
              <a:rPr lang="en-US"/>
              <a:t>In the months where the workgroup is not meeting, CCA is going to offer opportunities for continuing education on resilience and other topics. We also learn about positive and adverse childhood experiences through data share outs. </a:t>
            </a:r>
          </a:p>
          <a:p>
            <a:endParaRPr lang="en-US"/>
          </a:p>
          <a:p>
            <a:r>
              <a:rPr lang="en-US"/>
              <a:t>This is our flyer and we would like to ask for you to take some from the table to share with your local community partners </a:t>
            </a:r>
          </a:p>
          <a:p>
            <a:endParaRPr lang="en-US"/>
          </a:p>
          <a:p>
            <a:r>
              <a:rPr lang="en-US"/>
              <a:t>Our next meeting is April 5</a:t>
            </a:r>
            <a:r>
              <a:rPr lang="en-US" baseline="30000"/>
              <a:t>th</a:t>
            </a:r>
            <a:r>
              <a:rPr lang="en-US"/>
              <a:t> at 10am </a:t>
            </a:r>
          </a:p>
        </p:txBody>
      </p:sp>
      <p:sp>
        <p:nvSpPr>
          <p:cNvPr id="4" name="Slide Number Placeholder 3"/>
          <p:cNvSpPr>
            <a:spLocks noGrp="1"/>
          </p:cNvSpPr>
          <p:nvPr>
            <p:ph type="sldNum" sz="quarter" idx="5"/>
          </p:nvPr>
        </p:nvSpPr>
        <p:spPr/>
        <p:txBody>
          <a:bodyPr/>
          <a:lstStyle/>
          <a:p>
            <a:fld id="{6C72F94E-249A-47AB-903F-5E88472035E7}" type="slidenum">
              <a:rPr lang="en-US" smtClean="0"/>
              <a:t>26</a:t>
            </a:fld>
            <a:endParaRPr lang="en-US"/>
          </a:p>
        </p:txBody>
      </p:sp>
    </p:spTree>
    <p:extLst>
      <p:ext uri="{BB962C8B-B14F-4D97-AF65-F5344CB8AC3E}">
        <p14:creationId xmlns:p14="http://schemas.microsoft.com/office/powerpoint/2010/main" val="19890372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i="1">
                <a:effectLst/>
                <a:latin typeface="Century Gothic" panose="020B0502020202020204" pitchFamily="34" charset="0"/>
                <a:ea typeface="Century Gothic" panose="020B0502020202020204" pitchFamily="34" charset="0"/>
                <a:cs typeface="Century Gothic" panose="020B0502020202020204" pitchFamily="34" charset="0"/>
              </a:rPr>
              <a:t>Jacksonville City Council will strengthen the required safety procedures and education for to-</a:t>
            </a:r>
            <a:r>
              <a:rPr lang="en-US" sz="1200" i="1">
                <a:latin typeface="Century Gothic" panose="020B0502020202020204" pitchFamily="34" charset="0"/>
                <a:ea typeface="Century Gothic" panose="020B0502020202020204" pitchFamily="34" charset="0"/>
                <a:cs typeface="Century Gothic" panose="020B0502020202020204" pitchFamily="34" charset="0"/>
              </a:rPr>
              <a:t>go drink policy </a:t>
            </a:r>
            <a:r>
              <a:rPr lang="en-US" sz="1200" i="1">
                <a:effectLst/>
                <a:latin typeface="Century Gothic" panose="020B0502020202020204" pitchFamily="34" charset="0"/>
                <a:ea typeface="Century Gothic" panose="020B0502020202020204" pitchFamily="34" charset="0"/>
                <a:cs typeface="Century Gothic" panose="020B0502020202020204" pitchFamily="34" charset="0"/>
              </a:rPr>
              <a:t>in Health Zone 2 by collaborating with JSO through regular compliance checks per quarter to hold restaurants accountable for adhering to the law to reduce public intoxication, DUIs and underage drinking. </a:t>
            </a:r>
          </a:p>
          <a:p>
            <a:pPr marL="0" marR="0">
              <a:spcBef>
                <a:spcPts val="0"/>
              </a:spcBef>
              <a:spcAft>
                <a:spcPts val="0"/>
              </a:spcAft>
            </a:pPr>
            <a:endParaRPr lang="en-US" sz="1200" i="1">
              <a:effectLst/>
              <a:latin typeface="Century Gothic" panose="020B0502020202020204" pitchFamily="34" charset="0"/>
              <a:ea typeface="Century Gothic" panose="020B0502020202020204" pitchFamily="34" charset="0"/>
              <a:cs typeface="Century Gothic" panose="020B0502020202020204" pitchFamily="34" charset="0"/>
            </a:endParaRPr>
          </a:p>
          <a:p>
            <a:pPr marL="0" marR="0">
              <a:spcBef>
                <a:spcPts val="0"/>
              </a:spcBef>
              <a:spcAft>
                <a:spcPts val="0"/>
              </a:spcAft>
            </a:pPr>
            <a:endParaRPr lang="en-US" sz="1200" i="1">
              <a:effectLst/>
              <a:latin typeface="Century Gothic" panose="020B0502020202020204" pitchFamily="34" charset="0"/>
              <a:ea typeface="Century Gothic" panose="020B0502020202020204" pitchFamily="34" charset="0"/>
              <a:cs typeface="Century Gothic" panose="020B0502020202020204" pitchFamily="34" charset="0"/>
            </a:endParaRPr>
          </a:p>
          <a:p>
            <a:pPr marL="0" marR="0">
              <a:spcBef>
                <a:spcPts val="0"/>
              </a:spcBef>
              <a:spcAft>
                <a:spcPts val="0"/>
              </a:spcAft>
            </a:pPr>
            <a:endParaRPr lang="en-US" sz="1200" i="1">
              <a:effectLst/>
              <a:latin typeface="Century Gothic" panose="020B0502020202020204" pitchFamily="34" charset="0"/>
              <a:ea typeface="Century Gothic" panose="020B0502020202020204" pitchFamily="34" charset="0"/>
              <a:cs typeface="Century Gothic" panose="020B0502020202020204" pitchFamily="34" charset="0"/>
            </a:endParaRPr>
          </a:p>
          <a:p>
            <a:pPr marL="0" marR="0">
              <a:spcBef>
                <a:spcPts val="0"/>
              </a:spcBef>
              <a:spcAft>
                <a:spcPts val="0"/>
              </a:spcAft>
            </a:pPr>
            <a:endParaRPr lang="en-US" sz="1200" i="1">
              <a:effectLst/>
              <a:latin typeface="Century Gothic" panose="020B0502020202020204" pitchFamily="34" charset="0"/>
              <a:ea typeface="Century Gothic" panose="020B0502020202020204" pitchFamily="34" charset="0"/>
              <a:cs typeface="Century Gothic" panose="020B0502020202020204" pitchFamily="34" charset="0"/>
            </a:endParaRPr>
          </a:p>
        </p:txBody>
      </p:sp>
      <p:sp>
        <p:nvSpPr>
          <p:cNvPr id="4" name="Slide Number Placeholder 3"/>
          <p:cNvSpPr>
            <a:spLocks noGrp="1"/>
          </p:cNvSpPr>
          <p:nvPr>
            <p:ph type="sldNum" sz="quarter" idx="5"/>
          </p:nvPr>
        </p:nvSpPr>
        <p:spPr/>
        <p:txBody>
          <a:bodyPr/>
          <a:lstStyle/>
          <a:p>
            <a:fld id="{6C72F94E-249A-47AB-903F-5E88472035E7}" type="slidenum">
              <a:rPr lang="en-US" smtClean="0"/>
              <a:t>27</a:t>
            </a:fld>
            <a:endParaRPr lang="en-US"/>
          </a:p>
        </p:txBody>
      </p:sp>
    </p:spTree>
    <p:extLst>
      <p:ext uri="{BB962C8B-B14F-4D97-AF65-F5344CB8AC3E}">
        <p14:creationId xmlns:p14="http://schemas.microsoft.com/office/powerpoint/2010/main" val="40348139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a:solidFill>
                  <a:srgbClr val="000000"/>
                </a:solidFill>
                <a:latin typeface="Arial" panose="020B0604020202020204" pitchFamily="34" charset="0"/>
              </a:rPr>
              <a:t> In February 2022, the bureau of Law Enforcement initiated a “Drinks to Go” Operation to ensure licensed establishments complied with the language of the new law. </a:t>
            </a:r>
          </a:p>
          <a:p>
            <a:r>
              <a:rPr lang="en-US" sz="1800" b="0" i="0" u="none" strike="noStrike" baseline="0">
                <a:solidFill>
                  <a:srgbClr val="000000"/>
                </a:solidFill>
                <a:latin typeface="Arial" panose="020B0604020202020204" pitchFamily="34" charset="0"/>
              </a:rPr>
              <a:t> The operation required specific offices around the state to initiate an operation and visit applicable establishment to determine if they were complying with the paraments set forth within the law. The goal was to provide guidance and education to those establishments who were found to be out of compliance. </a:t>
            </a:r>
          </a:p>
          <a:p>
            <a:endParaRPr lang="en-US" sz="1800" b="0" i="0" u="none" strike="noStrike" baseline="0">
              <a:solidFill>
                <a:srgbClr val="000000"/>
              </a:solidFill>
              <a:latin typeface="Arial" panose="020B0604020202020204" pitchFamily="34" charset="0"/>
            </a:endParaRPr>
          </a:p>
          <a:p>
            <a:r>
              <a:rPr lang="en-US" sz="1800" b="0" i="0" u="none" strike="noStrike" baseline="0">
                <a:solidFill>
                  <a:srgbClr val="000000"/>
                </a:solidFill>
                <a:latin typeface="Arial" panose="020B0604020202020204" pitchFamily="34" charset="0"/>
              </a:rPr>
              <a:t>Establishments where the only violation was that they did not sell food during the same order were marked as in compliance even though this is a component of the law. </a:t>
            </a:r>
          </a:p>
          <a:p>
            <a:endParaRPr lang="en-US"/>
          </a:p>
        </p:txBody>
      </p:sp>
      <p:sp>
        <p:nvSpPr>
          <p:cNvPr id="4" name="Slide Number Placeholder 3"/>
          <p:cNvSpPr>
            <a:spLocks noGrp="1"/>
          </p:cNvSpPr>
          <p:nvPr>
            <p:ph type="sldNum" sz="quarter" idx="5"/>
          </p:nvPr>
        </p:nvSpPr>
        <p:spPr/>
        <p:txBody>
          <a:bodyPr/>
          <a:lstStyle/>
          <a:p>
            <a:fld id="{6C72F94E-249A-47AB-903F-5E88472035E7}" type="slidenum">
              <a:rPr lang="en-US" smtClean="0"/>
              <a:t>28</a:t>
            </a:fld>
            <a:endParaRPr lang="en-US"/>
          </a:p>
        </p:txBody>
      </p:sp>
    </p:spTree>
    <p:extLst>
      <p:ext uri="{BB962C8B-B14F-4D97-AF65-F5344CB8AC3E}">
        <p14:creationId xmlns:p14="http://schemas.microsoft.com/office/powerpoint/2010/main" val="35385337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baseline="0">
                <a:solidFill>
                  <a:srgbClr val="000000"/>
                </a:solidFill>
                <a:latin typeface="Arial" panose="020B0604020202020204" pitchFamily="34" charset="0"/>
              </a:rPr>
              <a:t> Senate Bill 148 amended Florida Statute 561.20(2)(a)4, F.S., which authorized public food service establishments that have a specialty alcoholic beverage license for consumption on premises, to sell manufacturer-sealed containers of wine, malt beverages, or any alcoholic beverage drink prepared by the vendor. This included any wine-based and liquor-based drinks, sold in containers and sealed by the licensee or employees for consumption off of the licensed premises. </a:t>
            </a:r>
          </a:p>
          <a:p>
            <a:endParaRPr lang="en-US"/>
          </a:p>
        </p:txBody>
      </p:sp>
      <p:sp>
        <p:nvSpPr>
          <p:cNvPr id="4" name="Slide Number Placeholder 3"/>
          <p:cNvSpPr>
            <a:spLocks noGrp="1"/>
          </p:cNvSpPr>
          <p:nvPr>
            <p:ph type="sldNum" sz="quarter" idx="5"/>
          </p:nvPr>
        </p:nvSpPr>
        <p:spPr/>
        <p:txBody>
          <a:bodyPr/>
          <a:lstStyle/>
          <a:p>
            <a:fld id="{6C72F94E-249A-47AB-903F-5E88472035E7}" type="slidenum">
              <a:rPr lang="en-US" smtClean="0"/>
              <a:t>29</a:t>
            </a:fld>
            <a:endParaRPr lang="en-US"/>
          </a:p>
        </p:txBody>
      </p:sp>
    </p:spTree>
    <p:extLst>
      <p:ext uri="{BB962C8B-B14F-4D97-AF65-F5344CB8AC3E}">
        <p14:creationId xmlns:p14="http://schemas.microsoft.com/office/powerpoint/2010/main" val="110293993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Thank you so much for your time, If you have any questions I am happy to answer them today and if you would like to brainstorm about community data or evaluation please reach out to me anytime! </a:t>
            </a:r>
          </a:p>
        </p:txBody>
      </p:sp>
      <p:sp>
        <p:nvSpPr>
          <p:cNvPr id="4" name="Slide Number Placeholder 3"/>
          <p:cNvSpPr>
            <a:spLocks noGrp="1"/>
          </p:cNvSpPr>
          <p:nvPr>
            <p:ph type="sldNum" sz="quarter" idx="5"/>
          </p:nvPr>
        </p:nvSpPr>
        <p:spPr/>
        <p:txBody>
          <a:bodyPr/>
          <a:lstStyle/>
          <a:p>
            <a:fld id="{61FE7881-C510-4213-8504-2452C74E0BC1}" type="slidenum">
              <a:rPr lang="en-US" smtClean="0"/>
              <a:t>30</a:t>
            </a:fld>
            <a:endParaRPr lang="en-US"/>
          </a:p>
        </p:txBody>
      </p:sp>
    </p:spTree>
    <p:extLst>
      <p:ext uri="{BB962C8B-B14F-4D97-AF65-F5344CB8AC3E}">
        <p14:creationId xmlns:p14="http://schemas.microsoft.com/office/powerpoint/2010/main" val="16880654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fiscal year 22-23, there were over 125 individuals who were baker acted in Florida. Of those, around 9700 were high utilizers.  </a:t>
            </a:r>
          </a:p>
        </p:txBody>
      </p:sp>
      <p:sp>
        <p:nvSpPr>
          <p:cNvPr id="4" name="Slide Number Placeholder 3"/>
          <p:cNvSpPr>
            <a:spLocks noGrp="1"/>
          </p:cNvSpPr>
          <p:nvPr>
            <p:ph type="sldNum" sz="quarter" idx="5"/>
          </p:nvPr>
        </p:nvSpPr>
        <p:spPr/>
        <p:txBody>
          <a:bodyPr/>
          <a:lstStyle/>
          <a:p>
            <a:fld id="{6C72F94E-249A-47AB-903F-5E88472035E7}" type="slidenum">
              <a:rPr lang="en-US" smtClean="0"/>
              <a:t>3</a:t>
            </a:fld>
            <a:endParaRPr lang="en-US"/>
          </a:p>
        </p:txBody>
      </p:sp>
    </p:spTree>
    <p:extLst>
      <p:ext uri="{BB962C8B-B14F-4D97-AF65-F5344CB8AC3E}">
        <p14:creationId xmlns:p14="http://schemas.microsoft.com/office/powerpoint/2010/main" val="6045282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Southern and Northeast regions also have the highest rate of high utilizers and distinct individuals </a:t>
            </a:r>
          </a:p>
        </p:txBody>
      </p:sp>
      <p:sp>
        <p:nvSpPr>
          <p:cNvPr id="4" name="Slide Number Placeholder 3"/>
          <p:cNvSpPr>
            <a:spLocks noGrp="1"/>
          </p:cNvSpPr>
          <p:nvPr>
            <p:ph type="sldNum" sz="quarter" idx="5"/>
          </p:nvPr>
        </p:nvSpPr>
        <p:spPr/>
        <p:txBody>
          <a:bodyPr/>
          <a:lstStyle/>
          <a:p>
            <a:fld id="{6C72F94E-249A-47AB-903F-5E88472035E7}" type="slidenum">
              <a:rPr lang="en-US" smtClean="0"/>
              <a:t>4</a:t>
            </a:fld>
            <a:endParaRPr lang="en-US"/>
          </a:p>
        </p:txBody>
      </p:sp>
    </p:spTree>
    <p:extLst>
      <p:ext uri="{BB962C8B-B14F-4D97-AF65-F5344CB8AC3E}">
        <p14:creationId xmlns:p14="http://schemas.microsoft.com/office/powerpoint/2010/main" val="13011962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Madison County has the highest rate of involuntary examinations in Florida with 15.12 per 1000 residents having baker acts</a:t>
            </a:r>
          </a:p>
        </p:txBody>
      </p:sp>
      <p:sp>
        <p:nvSpPr>
          <p:cNvPr id="4" name="Slide Number Placeholder 3"/>
          <p:cNvSpPr>
            <a:spLocks noGrp="1"/>
          </p:cNvSpPr>
          <p:nvPr>
            <p:ph type="sldNum" sz="quarter" idx="5"/>
          </p:nvPr>
        </p:nvSpPr>
        <p:spPr/>
        <p:txBody>
          <a:bodyPr/>
          <a:lstStyle/>
          <a:p>
            <a:fld id="{6C72F94E-249A-47AB-903F-5E88472035E7}" type="slidenum">
              <a:rPr lang="en-US" smtClean="0"/>
              <a:t>5</a:t>
            </a:fld>
            <a:endParaRPr lang="en-US"/>
          </a:p>
        </p:txBody>
      </p:sp>
    </p:spTree>
    <p:extLst>
      <p:ext uri="{BB962C8B-B14F-4D97-AF65-F5344CB8AC3E}">
        <p14:creationId xmlns:p14="http://schemas.microsoft.com/office/powerpoint/2010/main" val="32265856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Jefferson County and Madison County have the highest rate of high utilizers in Florida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As you can see several rural northeast </a:t>
            </a:r>
            <a:r>
              <a:rPr lang="en-US" err="1"/>
              <a:t>florida</a:t>
            </a:r>
            <a:r>
              <a:rPr lang="en-US"/>
              <a:t> counties have high rates which might signify limited access to routine mental health care without a baker act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You also see that the rank order changes when assessing high utilization</a:t>
            </a:r>
          </a:p>
        </p:txBody>
      </p:sp>
      <p:sp>
        <p:nvSpPr>
          <p:cNvPr id="4" name="Slide Number Placeholder 3"/>
          <p:cNvSpPr>
            <a:spLocks noGrp="1"/>
          </p:cNvSpPr>
          <p:nvPr>
            <p:ph type="sldNum" sz="quarter" idx="5"/>
          </p:nvPr>
        </p:nvSpPr>
        <p:spPr/>
        <p:txBody>
          <a:bodyPr/>
          <a:lstStyle/>
          <a:p>
            <a:fld id="{6C72F94E-249A-47AB-903F-5E88472035E7}" type="slidenum">
              <a:rPr lang="en-US" smtClean="0"/>
              <a:t>6</a:t>
            </a:fld>
            <a:endParaRPr lang="en-US"/>
          </a:p>
        </p:txBody>
      </p:sp>
    </p:spTree>
    <p:extLst>
      <p:ext uri="{BB962C8B-B14F-4D97-AF65-F5344CB8AC3E}">
        <p14:creationId xmlns:p14="http://schemas.microsoft.com/office/powerpoint/2010/main" val="30454064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the Northeast region there were over 24 thousand involuntary examinations between July 1 2022 and June 30 2023. </a:t>
            </a:r>
          </a:p>
          <a:p>
            <a:endParaRPr lang="en-US"/>
          </a:p>
          <a:p>
            <a:r>
              <a:rPr lang="en-US"/>
              <a:t>Northeast accounts for 13.8% of involuntary examinations and 16% of the high utilizers in Florida</a:t>
            </a:r>
          </a:p>
        </p:txBody>
      </p:sp>
      <p:sp>
        <p:nvSpPr>
          <p:cNvPr id="4" name="Slide Number Placeholder 3"/>
          <p:cNvSpPr>
            <a:spLocks noGrp="1"/>
          </p:cNvSpPr>
          <p:nvPr>
            <p:ph type="sldNum" sz="quarter" idx="5"/>
          </p:nvPr>
        </p:nvSpPr>
        <p:spPr/>
        <p:txBody>
          <a:bodyPr/>
          <a:lstStyle/>
          <a:p>
            <a:fld id="{6C72F94E-249A-47AB-903F-5E88472035E7}" type="slidenum">
              <a:rPr lang="en-US" smtClean="0"/>
              <a:t>7</a:t>
            </a:fld>
            <a:endParaRPr lang="en-US"/>
          </a:p>
        </p:txBody>
      </p:sp>
    </p:spTree>
    <p:extLst>
      <p:ext uri="{BB962C8B-B14F-4D97-AF65-F5344CB8AC3E}">
        <p14:creationId xmlns:p14="http://schemas.microsoft.com/office/powerpoint/2010/main" val="2333787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In Northeast Florida involuntary examinations have decreased Over time </a:t>
            </a:r>
          </a:p>
        </p:txBody>
      </p:sp>
      <p:sp>
        <p:nvSpPr>
          <p:cNvPr id="4" name="Slide Number Placeholder 3"/>
          <p:cNvSpPr>
            <a:spLocks noGrp="1"/>
          </p:cNvSpPr>
          <p:nvPr>
            <p:ph type="sldNum" sz="quarter" idx="5"/>
          </p:nvPr>
        </p:nvSpPr>
        <p:spPr/>
        <p:txBody>
          <a:bodyPr/>
          <a:lstStyle/>
          <a:p>
            <a:fld id="{6C72F94E-249A-47AB-903F-5E88472035E7}" type="slidenum">
              <a:rPr lang="en-US" smtClean="0"/>
              <a:t>8</a:t>
            </a:fld>
            <a:endParaRPr lang="en-US"/>
          </a:p>
        </p:txBody>
      </p:sp>
    </p:spTree>
    <p:extLst>
      <p:ext uri="{BB962C8B-B14F-4D97-AF65-F5344CB8AC3E}">
        <p14:creationId xmlns:p14="http://schemas.microsoft.com/office/powerpoint/2010/main" val="14714521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Here we see the monthly count of </a:t>
            </a:r>
            <a:r>
              <a:rPr lang="en-US" b="1">
                <a:latin typeface="+mn-lt"/>
              </a:rPr>
              <a:t>Involuntary Examinations in Northeast Florida for FY 22-23</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a:latin typeface="+mn-lt"/>
              </a:rPr>
              <a:t>This seems to peak in September (which is around the time school begins)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a:latin typeface="+mn-lt"/>
              </a:rPr>
              <a:t>In January around the holidays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a:latin typeface="+mn-lt"/>
              </a:rPr>
              <a:t>And during the summer months </a:t>
            </a:r>
          </a:p>
        </p:txBody>
      </p:sp>
      <p:sp>
        <p:nvSpPr>
          <p:cNvPr id="4" name="Slide Number Placeholder 3"/>
          <p:cNvSpPr>
            <a:spLocks noGrp="1"/>
          </p:cNvSpPr>
          <p:nvPr>
            <p:ph type="sldNum" sz="quarter" idx="5"/>
          </p:nvPr>
        </p:nvSpPr>
        <p:spPr/>
        <p:txBody>
          <a:bodyPr/>
          <a:lstStyle/>
          <a:p>
            <a:fld id="{6C72F94E-249A-47AB-903F-5E88472035E7}" type="slidenum">
              <a:rPr lang="en-US" smtClean="0"/>
              <a:t>9</a:t>
            </a:fld>
            <a:endParaRPr lang="en-US"/>
          </a:p>
        </p:txBody>
      </p:sp>
    </p:spTree>
    <p:extLst>
      <p:ext uri="{BB962C8B-B14F-4D97-AF65-F5344CB8AC3E}">
        <p14:creationId xmlns:p14="http://schemas.microsoft.com/office/powerpoint/2010/main" val="40801947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1430CE-3039-3D1D-6D3B-DA2D831B79B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F50938F-4E2C-3D09-C0A9-CDB7515B51B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0B26EDF-A335-FBBB-A0A1-AF7DE9D7438B}"/>
              </a:ext>
            </a:extLst>
          </p:cNvPr>
          <p:cNvSpPr>
            <a:spLocks noGrp="1"/>
          </p:cNvSpPr>
          <p:nvPr>
            <p:ph type="dt" sz="half" idx="10"/>
          </p:nvPr>
        </p:nvSpPr>
        <p:spPr/>
        <p:txBody>
          <a:bodyPr/>
          <a:lstStyle/>
          <a:p>
            <a:fld id="{1F4AA310-2DFE-48E5-870A-A876626E6ACB}" type="datetimeFigureOut">
              <a:rPr lang="en-US" smtClean="0"/>
              <a:t>3/27/2024</a:t>
            </a:fld>
            <a:endParaRPr lang="en-US"/>
          </a:p>
        </p:txBody>
      </p:sp>
      <p:sp>
        <p:nvSpPr>
          <p:cNvPr id="5" name="Footer Placeholder 4">
            <a:extLst>
              <a:ext uri="{FF2B5EF4-FFF2-40B4-BE49-F238E27FC236}">
                <a16:creationId xmlns:a16="http://schemas.microsoft.com/office/drawing/2014/main" id="{452A50D4-3D2D-7649-F561-248AB2D060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0D86EE-2B9D-257E-7577-00BFDAD895DA}"/>
              </a:ext>
            </a:extLst>
          </p:cNvPr>
          <p:cNvSpPr>
            <a:spLocks noGrp="1"/>
          </p:cNvSpPr>
          <p:nvPr>
            <p:ph type="sldNum" sz="quarter" idx="12"/>
          </p:nvPr>
        </p:nvSpPr>
        <p:spPr/>
        <p:txBody>
          <a:bodyPr/>
          <a:lstStyle/>
          <a:p>
            <a:fld id="{7054884E-82E6-4F0F-924A-0C75BC8F5864}" type="slidenum">
              <a:rPr lang="en-US" smtClean="0"/>
              <a:t>‹#›</a:t>
            </a:fld>
            <a:endParaRPr lang="en-US"/>
          </a:p>
        </p:txBody>
      </p:sp>
    </p:spTree>
    <p:extLst>
      <p:ext uri="{BB962C8B-B14F-4D97-AF65-F5344CB8AC3E}">
        <p14:creationId xmlns:p14="http://schemas.microsoft.com/office/powerpoint/2010/main" val="17855931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9BDB73-16B0-DD1A-936F-51F14E7ACC6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8DB81DC-E660-6539-34B8-BF679C34BD6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9AC4CE-9C49-48B1-6CFD-66B4819F0643}"/>
              </a:ext>
            </a:extLst>
          </p:cNvPr>
          <p:cNvSpPr>
            <a:spLocks noGrp="1"/>
          </p:cNvSpPr>
          <p:nvPr>
            <p:ph type="dt" sz="half" idx="10"/>
          </p:nvPr>
        </p:nvSpPr>
        <p:spPr/>
        <p:txBody>
          <a:bodyPr/>
          <a:lstStyle/>
          <a:p>
            <a:fld id="{1F4AA310-2DFE-48E5-870A-A876626E6ACB}" type="datetimeFigureOut">
              <a:rPr lang="en-US" smtClean="0"/>
              <a:t>3/27/2024</a:t>
            </a:fld>
            <a:endParaRPr lang="en-US"/>
          </a:p>
        </p:txBody>
      </p:sp>
      <p:sp>
        <p:nvSpPr>
          <p:cNvPr id="5" name="Footer Placeholder 4">
            <a:extLst>
              <a:ext uri="{FF2B5EF4-FFF2-40B4-BE49-F238E27FC236}">
                <a16:creationId xmlns:a16="http://schemas.microsoft.com/office/drawing/2014/main" id="{08F8E908-870F-A068-B90A-F078393BA2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3A5978-DCD0-DF78-FCA5-43F0CD5F5077}"/>
              </a:ext>
            </a:extLst>
          </p:cNvPr>
          <p:cNvSpPr>
            <a:spLocks noGrp="1"/>
          </p:cNvSpPr>
          <p:nvPr>
            <p:ph type="sldNum" sz="quarter" idx="12"/>
          </p:nvPr>
        </p:nvSpPr>
        <p:spPr/>
        <p:txBody>
          <a:bodyPr/>
          <a:lstStyle/>
          <a:p>
            <a:fld id="{7054884E-82E6-4F0F-924A-0C75BC8F5864}" type="slidenum">
              <a:rPr lang="en-US" smtClean="0"/>
              <a:t>‹#›</a:t>
            </a:fld>
            <a:endParaRPr lang="en-US"/>
          </a:p>
        </p:txBody>
      </p:sp>
    </p:spTree>
    <p:extLst>
      <p:ext uri="{BB962C8B-B14F-4D97-AF65-F5344CB8AC3E}">
        <p14:creationId xmlns:p14="http://schemas.microsoft.com/office/powerpoint/2010/main" val="37866740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73691D1-3669-5502-CCCE-86FDB5A5B93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7E21043-7D16-8B1E-8555-8BAFF7EAC95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D91ACC-6D55-DCFE-6C0A-38B3000A7A08}"/>
              </a:ext>
            </a:extLst>
          </p:cNvPr>
          <p:cNvSpPr>
            <a:spLocks noGrp="1"/>
          </p:cNvSpPr>
          <p:nvPr>
            <p:ph type="dt" sz="half" idx="10"/>
          </p:nvPr>
        </p:nvSpPr>
        <p:spPr/>
        <p:txBody>
          <a:bodyPr/>
          <a:lstStyle/>
          <a:p>
            <a:fld id="{1F4AA310-2DFE-48E5-870A-A876626E6ACB}" type="datetimeFigureOut">
              <a:rPr lang="en-US" smtClean="0"/>
              <a:t>3/27/2024</a:t>
            </a:fld>
            <a:endParaRPr lang="en-US"/>
          </a:p>
        </p:txBody>
      </p:sp>
      <p:sp>
        <p:nvSpPr>
          <p:cNvPr id="5" name="Footer Placeholder 4">
            <a:extLst>
              <a:ext uri="{FF2B5EF4-FFF2-40B4-BE49-F238E27FC236}">
                <a16:creationId xmlns:a16="http://schemas.microsoft.com/office/drawing/2014/main" id="{B49C08FA-E0FD-7C78-5896-B3EBF4C3D4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4F3522-B5C4-0E3D-8013-71A6173DFAE8}"/>
              </a:ext>
            </a:extLst>
          </p:cNvPr>
          <p:cNvSpPr>
            <a:spLocks noGrp="1"/>
          </p:cNvSpPr>
          <p:nvPr>
            <p:ph type="sldNum" sz="quarter" idx="12"/>
          </p:nvPr>
        </p:nvSpPr>
        <p:spPr/>
        <p:txBody>
          <a:bodyPr/>
          <a:lstStyle/>
          <a:p>
            <a:fld id="{7054884E-82E6-4F0F-924A-0C75BC8F5864}" type="slidenum">
              <a:rPr lang="en-US" smtClean="0"/>
              <a:t>‹#›</a:t>
            </a:fld>
            <a:endParaRPr lang="en-US"/>
          </a:p>
        </p:txBody>
      </p:sp>
    </p:spTree>
    <p:extLst>
      <p:ext uri="{BB962C8B-B14F-4D97-AF65-F5344CB8AC3E}">
        <p14:creationId xmlns:p14="http://schemas.microsoft.com/office/powerpoint/2010/main" val="12686635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Full Imag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12192000" cy="6858000"/>
          </a:xfrm>
          <a:prstGeom prst="rect">
            <a:avLst/>
          </a:prstGeom>
        </p:spPr>
        <p:txBody>
          <a:bodyPr/>
          <a:lstStyle/>
          <a:p>
            <a:endParaRPr lang="en-US"/>
          </a:p>
        </p:txBody>
      </p:sp>
      <p:pic>
        <p:nvPicPr>
          <p:cNvPr id="2" name="Graphic 1">
            <a:extLst>
              <a:ext uri="{FF2B5EF4-FFF2-40B4-BE49-F238E27FC236}">
                <a16:creationId xmlns:a16="http://schemas.microsoft.com/office/drawing/2014/main" id="{541A7A22-CB7D-1934-E157-FFDA0B8D5B6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 y="6258165"/>
            <a:ext cx="6611195" cy="611168"/>
          </a:xfrm>
          <a:prstGeom prst="rect">
            <a:avLst/>
          </a:prstGeom>
        </p:spPr>
      </p:pic>
    </p:spTree>
    <p:extLst>
      <p:ext uri="{BB962C8B-B14F-4D97-AF65-F5344CB8AC3E}">
        <p14:creationId xmlns:p14="http://schemas.microsoft.com/office/powerpoint/2010/main" val="42539444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5756FB-E05E-443F-88A1-CFC90638997C}"/>
              </a:ext>
            </a:extLst>
          </p:cNvPr>
          <p:cNvSpPr>
            <a:spLocks noGrp="1"/>
          </p:cNvSpPr>
          <p:nvPr>
            <p:ph type="ctrTitle"/>
          </p:nvPr>
        </p:nvSpPr>
        <p:spPr>
          <a:xfrm>
            <a:off x="1084727" y="1597961"/>
            <a:ext cx="9144000" cy="3162300"/>
          </a:xfrm>
        </p:spPr>
        <p:txBody>
          <a:bodyPr anchor="b">
            <a:normAutofit/>
          </a:bodyPr>
          <a:lstStyle>
            <a:lvl1pPr algn="l">
              <a:defRPr sz="3200"/>
            </a:lvl1pPr>
          </a:lstStyle>
          <a:p>
            <a:r>
              <a:rPr lang="en-US"/>
              <a:t>Click to edit Master title style</a:t>
            </a:r>
          </a:p>
        </p:txBody>
      </p:sp>
      <p:sp>
        <p:nvSpPr>
          <p:cNvPr id="3" name="Subtitle 2">
            <a:extLst>
              <a:ext uri="{FF2B5EF4-FFF2-40B4-BE49-F238E27FC236}">
                <a16:creationId xmlns:a16="http://schemas.microsoft.com/office/drawing/2014/main" id="{3C5DA97A-281B-4A77-9D2C-C5E6A860E645}"/>
              </a:ext>
            </a:extLst>
          </p:cNvPr>
          <p:cNvSpPr>
            <a:spLocks noGrp="1"/>
          </p:cNvSpPr>
          <p:nvPr>
            <p:ph type="subTitle" idx="1"/>
          </p:nvPr>
        </p:nvSpPr>
        <p:spPr>
          <a:xfrm>
            <a:off x="1084727" y="4902488"/>
            <a:ext cx="9144000" cy="985075"/>
          </a:xfrm>
        </p:spPr>
        <p:txBody>
          <a:bodyPr>
            <a:norm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5FD7BAE-E194-4223-BB4E-5E487863F5BE}"/>
              </a:ext>
            </a:extLst>
          </p:cNvPr>
          <p:cNvSpPr>
            <a:spLocks noGrp="1"/>
          </p:cNvSpPr>
          <p:nvPr>
            <p:ph type="dt" sz="half" idx="10"/>
          </p:nvPr>
        </p:nvSpPr>
        <p:spPr/>
        <p:txBody>
          <a:bodyPr/>
          <a:lstStyle/>
          <a:p>
            <a:fld id="{8C28A28C-4C6A-46EA-90C0-4EE0B89CC5C7}" type="datetimeFigureOut">
              <a:rPr lang="en-US" smtClean="0"/>
              <a:t>3/27/2024</a:t>
            </a:fld>
            <a:endParaRPr lang="en-US"/>
          </a:p>
        </p:txBody>
      </p:sp>
      <p:sp>
        <p:nvSpPr>
          <p:cNvPr id="5" name="Footer Placeholder 4">
            <a:extLst>
              <a:ext uri="{FF2B5EF4-FFF2-40B4-BE49-F238E27FC236}">
                <a16:creationId xmlns:a16="http://schemas.microsoft.com/office/drawing/2014/main" id="{9721F6C9-7279-4DF8-9462-3EFEFA03FB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457072-0A38-49AD-8D0D-0E42DD488E4F}"/>
              </a:ext>
            </a:extLst>
          </p:cNvPr>
          <p:cNvSpPr>
            <a:spLocks noGrp="1"/>
          </p:cNvSpPr>
          <p:nvPr>
            <p:ph type="sldNum" sz="quarter" idx="12"/>
          </p:nvPr>
        </p:nvSpPr>
        <p:spPr/>
        <p:txBody>
          <a:bodyPr/>
          <a:lstStyle/>
          <a:p>
            <a:fld id="{5DEF7F31-0B8A-474A-B86C-91F381754329}" type="slidenum">
              <a:rPr lang="en-US" smtClean="0"/>
              <a:t>‹#›</a:t>
            </a:fld>
            <a:endParaRPr lang="en-US"/>
          </a:p>
        </p:txBody>
      </p:sp>
    </p:spTree>
    <p:extLst>
      <p:ext uri="{BB962C8B-B14F-4D97-AF65-F5344CB8AC3E}">
        <p14:creationId xmlns:p14="http://schemas.microsoft.com/office/powerpoint/2010/main" val="29832155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398199-C6CF-4DFF-A750-435F06CC748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2F2D5EB-F993-411F-9DBA-971321FC006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A5D216-27F9-4078-8349-ABC9F614A5E7}"/>
              </a:ext>
            </a:extLst>
          </p:cNvPr>
          <p:cNvSpPr>
            <a:spLocks noGrp="1"/>
          </p:cNvSpPr>
          <p:nvPr>
            <p:ph type="dt" sz="half" idx="10"/>
          </p:nvPr>
        </p:nvSpPr>
        <p:spPr/>
        <p:txBody>
          <a:bodyPr/>
          <a:lstStyle/>
          <a:p>
            <a:fld id="{8C28A28C-4C6A-46EA-90C0-4EE0B89CC5C7}" type="datetimeFigureOut">
              <a:rPr lang="en-US" smtClean="0"/>
              <a:t>3/27/2024</a:t>
            </a:fld>
            <a:endParaRPr lang="en-US"/>
          </a:p>
        </p:txBody>
      </p:sp>
      <p:sp>
        <p:nvSpPr>
          <p:cNvPr id="5" name="Footer Placeholder 4">
            <a:extLst>
              <a:ext uri="{FF2B5EF4-FFF2-40B4-BE49-F238E27FC236}">
                <a16:creationId xmlns:a16="http://schemas.microsoft.com/office/drawing/2014/main" id="{4384F8A8-FBA7-4F25-ADEA-AF346495DE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4609F8-5897-4724-8FA6-3EFDE8F2DD79}"/>
              </a:ext>
            </a:extLst>
          </p:cNvPr>
          <p:cNvSpPr>
            <a:spLocks noGrp="1"/>
          </p:cNvSpPr>
          <p:nvPr>
            <p:ph type="sldNum" sz="quarter" idx="12"/>
          </p:nvPr>
        </p:nvSpPr>
        <p:spPr/>
        <p:txBody>
          <a:bodyPr/>
          <a:lstStyle/>
          <a:p>
            <a:fld id="{5DEF7F31-0B8A-474A-B86C-91F381754329}" type="slidenum">
              <a:rPr lang="en-US" smtClean="0"/>
              <a:t>‹#›</a:t>
            </a:fld>
            <a:endParaRPr lang="en-US"/>
          </a:p>
        </p:txBody>
      </p:sp>
    </p:spTree>
    <p:extLst>
      <p:ext uri="{BB962C8B-B14F-4D97-AF65-F5344CB8AC3E}">
        <p14:creationId xmlns:p14="http://schemas.microsoft.com/office/powerpoint/2010/main" val="2959634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C0F0C-7BA8-490D-B4C9-CCE145DCD19A}"/>
              </a:ext>
            </a:extLst>
          </p:cNvPr>
          <p:cNvSpPr>
            <a:spLocks noGrp="1"/>
          </p:cNvSpPr>
          <p:nvPr>
            <p:ph type="title"/>
          </p:nvPr>
        </p:nvSpPr>
        <p:spPr>
          <a:xfrm>
            <a:off x="1084726" y="1709738"/>
            <a:ext cx="9143999" cy="3050523"/>
          </a:xfrm>
        </p:spPr>
        <p:txBody>
          <a:bodyPr anchor="b">
            <a:normAutofit/>
          </a:bodyPr>
          <a:lstStyle>
            <a:lvl1pPr>
              <a:defRPr sz="4400"/>
            </a:lvl1pPr>
          </a:lstStyle>
          <a:p>
            <a:r>
              <a:rPr lang="en-US"/>
              <a:t>Click to edit Master title style</a:t>
            </a:r>
          </a:p>
        </p:txBody>
      </p:sp>
      <p:sp>
        <p:nvSpPr>
          <p:cNvPr id="3" name="Text Placeholder 2">
            <a:extLst>
              <a:ext uri="{FF2B5EF4-FFF2-40B4-BE49-F238E27FC236}">
                <a16:creationId xmlns:a16="http://schemas.microsoft.com/office/drawing/2014/main" id="{84290E61-B837-4BE4-9BC7-6AF706BCCA42}"/>
              </a:ext>
            </a:extLst>
          </p:cNvPr>
          <p:cNvSpPr>
            <a:spLocks noGrp="1"/>
          </p:cNvSpPr>
          <p:nvPr>
            <p:ph type="body" idx="1"/>
          </p:nvPr>
        </p:nvSpPr>
        <p:spPr>
          <a:xfrm>
            <a:off x="1084726" y="4902488"/>
            <a:ext cx="9143999" cy="985075"/>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E52E15F-E46D-44C6-9FB9-07B0BC545AEF}"/>
              </a:ext>
            </a:extLst>
          </p:cNvPr>
          <p:cNvSpPr>
            <a:spLocks noGrp="1"/>
          </p:cNvSpPr>
          <p:nvPr>
            <p:ph type="dt" sz="half" idx="10"/>
          </p:nvPr>
        </p:nvSpPr>
        <p:spPr/>
        <p:txBody>
          <a:bodyPr/>
          <a:lstStyle/>
          <a:p>
            <a:fld id="{8C28A28C-4C6A-46EA-90C0-4EE0B89CC5C7}" type="datetimeFigureOut">
              <a:rPr lang="en-US" smtClean="0"/>
              <a:t>3/27/2024</a:t>
            </a:fld>
            <a:endParaRPr lang="en-US"/>
          </a:p>
        </p:txBody>
      </p:sp>
      <p:sp>
        <p:nvSpPr>
          <p:cNvPr id="5" name="Footer Placeholder 4">
            <a:extLst>
              <a:ext uri="{FF2B5EF4-FFF2-40B4-BE49-F238E27FC236}">
                <a16:creationId xmlns:a16="http://schemas.microsoft.com/office/drawing/2014/main" id="{2EBF6955-3667-4857-B35A-9E12F79886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14B309-D15E-4FA1-9B8D-8C1F3B56C375}"/>
              </a:ext>
            </a:extLst>
          </p:cNvPr>
          <p:cNvSpPr>
            <a:spLocks noGrp="1"/>
          </p:cNvSpPr>
          <p:nvPr>
            <p:ph type="sldNum" sz="quarter" idx="12"/>
          </p:nvPr>
        </p:nvSpPr>
        <p:spPr/>
        <p:txBody>
          <a:bodyPr/>
          <a:lstStyle/>
          <a:p>
            <a:fld id="{5DEF7F31-0B8A-474A-B86C-91F381754329}" type="slidenum">
              <a:rPr lang="en-US" smtClean="0"/>
              <a:t>‹#›</a:t>
            </a:fld>
            <a:endParaRPr lang="en-US"/>
          </a:p>
        </p:txBody>
      </p:sp>
    </p:spTree>
    <p:extLst>
      <p:ext uri="{BB962C8B-B14F-4D97-AF65-F5344CB8AC3E}">
        <p14:creationId xmlns:p14="http://schemas.microsoft.com/office/powerpoint/2010/main" val="2824662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E219AB-91F9-4F80-9B5D-2E6FE925F0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F19F334-D0CF-4DFD-BAA9-3ECD639B1F1E}"/>
              </a:ext>
            </a:extLst>
          </p:cNvPr>
          <p:cNvSpPr>
            <a:spLocks noGrp="1"/>
          </p:cNvSpPr>
          <p:nvPr>
            <p:ph sz="half" idx="1"/>
          </p:nvPr>
        </p:nvSpPr>
        <p:spPr>
          <a:xfrm>
            <a:off x="1077362" y="2227809"/>
            <a:ext cx="4942438" cy="394915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15E0B5D-4613-4DA7-BA20-58B19BE8A496}"/>
              </a:ext>
            </a:extLst>
          </p:cNvPr>
          <p:cNvSpPr>
            <a:spLocks noGrp="1"/>
          </p:cNvSpPr>
          <p:nvPr>
            <p:ph sz="half" idx="2"/>
          </p:nvPr>
        </p:nvSpPr>
        <p:spPr>
          <a:xfrm>
            <a:off x="6172200" y="2227809"/>
            <a:ext cx="4855265" cy="394915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4F311AB-0603-424D-BC42-0CEAB3562BA4}"/>
              </a:ext>
            </a:extLst>
          </p:cNvPr>
          <p:cNvSpPr>
            <a:spLocks noGrp="1"/>
          </p:cNvSpPr>
          <p:nvPr>
            <p:ph type="dt" sz="half" idx="10"/>
          </p:nvPr>
        </p:nvSpPr>
        <p:spPr/>
        <p:txBody>
          <a:bodyPr/>
          <a:lstStyle/>
          <a:p>
            <a:fld id="{8C28A28C-4C6A-46EA-90C0-4EE0B89CC5C7}" type="datetimeFigureOut">
              <a:rPr lang="en-US" smtClean="0"/>
              <a:t>3/27/2024</a:t>
            </a:fld>
            <a:endParaRPr lang="en-US"/>
          </a:p>
        </p:txBody>
      </p:sp>
      <p:sp>
        <p:nvSpPr>
          <p:cNvPr id="6" name="Footer Placeholder 5">
            <a:extLst>
              <a:ext uri="{FF2B5EF4-FFF2-40B4-BE49-F238E27FC236}">
                <a16:creationId xmlns:a16="http://schemas.microsoft.com/office/drawing/2014/main" id="{7A3AA2AC-0C5F-4835-BE47-D780C29890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06C54C0-DFDA-4778-9EE8-5E5C30E05412}"/>
              </a:ext>
            </a:extLst>
          </p:cNvPr>
          <p:cNvSpPr>
            <a:spLocks noGrp="1"/>
          </p:cNvSpPr>
          <p:nvPr>
            <p:ph type="sldNum" sz="quarter" idx="12"/>
          </p:nvPr>
        </p:nvSpPr>
        <p:spPr/>
        <p:txBody>
          <a:bodyPr/>
          <a:lstStyle/>
          <a:p>
            <a:fld id="{5DEF7F31-0B8A-474A-B86C-91F381754329}" type="slidenum">
              <a:rPr lang="en-US" smtClean="0"/>
              <a:t>‹#›</a:t>
            </a:fld>
            <a:endParaRPr lang="en-US"/>
          </a:p>
        </p:txBody>
      </p:sp>
    </p:spTree>
    <p:extLst>
      <p:ext uri="{BB962C8B-B14F-4D97-AF65-F5344CB8AC3E}">
        <p14:creationId xmlns:p14="http://schemas.microsoft.com/office/powerpoint/2010/main" val="33032218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9F3603-5B09-4916-8324-A6BDAB4E060E}"/>
              </a:ext>
            </a:extLst>
          </p:cNvPr>
          <p:cNvSpPr>
            <a:spLocks noGrp="1"/>
          </p:cNvSpPr>
          <p:nvPr>
            <p:ph type="title"/>
          </p:nvPr>
        </p:nvSpPr>
        <p:spPr>
          <a:xfrm>
            <a:off x="1084726" y="365125"/>
            <a:ext cx="9942739"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074073C-C15B-4218-9B84-6758955176E7}"/>
              </a:ext>
            </a:extLst>
          </p:cNvPr>
          <p:cNvSpPr>
            <a:spLocks noGrp="1"/>
          </p:cNvSpPr>
          <p:nvPr>
            <p:ph type="body" idx="1"/>
          </p:nvPr>
        </p:nvSpPr>
        <p:spPr>
          <a:xfrm>
            <a:off x="1084725" y="1681163"/>
            <a:ext cx="491285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4116D27-36F6-440B-A9BE-8B9499047CEF}"/>
              </a:ext>
            </a:extLst>
          </p:cNvPr>
          <p:cNvSpPr>
            <a:spLocks noGrp="1"/>
          </p:cNvSpPr>
          <p:nvPr>
            <p:ph sz="half" idx="2"/>
          </p:nvPr>
        </p:nvSpPr>
        <p:spPr>
          <a:xfrm>
            <a:off x="1084726" y="2505075"/>
            <a:ext cx="4912849"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C12010D-7AC4-4A70-A211-6A29274119DB}"/>
              </a:ext>
            </a:extLst>
          </p:cNvPr>
          <p:cNvSpPr>
            <a:spLocks noGrp="1"/>
          </p:cNvSpPr>
          <p:nvPr>
            <p:ph type="body" sz="quarter" idx="3"/>
          </p:nvPr>
        </p:nvSpPr>
        <p:spPr>
          <a:xfrm>
            <a:off x="6172200" y="1681163"/>
            <a:ext cx="4855265"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6AE85B5-3350-49A4-86A1-E5DAED491624}"/>
              </a:ext>
            </a:extLst>
          </p:cNvPr>
          <p:cNvSpPr>
            <a:spLocks noGrp="1"/>
          </p:cNvSpPr>
          <p:nvPr>
            <p:ph sz="quarter" idx="4"/>
          </p:nvPr>
        </p:nvSpPr>
        <p:spPr>
          <a:xfrm>
            <a:off x="6172200" y="2505075"/>
            <a:ext cx="4855265"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A73E874-D08B-4D81-B82D-5DF242E4A1AA}"/>
              </a:ext>
            </a:extLst>
          </p:cNvPr>
          <p:cNvSpPr>
            <a:spLocks noGrp="1"/>
          </p:cNvSpPr>
          <p:nvPr>
            <p:ph type="dt" sz="half" idx="10"/>
          </p:nvPr>
        </p:nvSpPr>
        <p:spPr/>
        <p:txBody>
          <a:bodyPr/>
          <a:lstStyle/>
          <a:p>
            <a:fld id="{8C28A28C-4C6A-46EA-90C0-4EE0B89CC5C7}" type="datetimeFigureOut">
              <a:rPr lang="en-US" smtClean="0"/>
              <a:t>3/27/2024</a:t>
            </a:fld>
            <a:endParaRPr lang="en-US"/>
          </a:p>
        </p:txBody>
      </p:sp>
      <p:sp>
        <p:nvSpPr>
          <p:cNvPr id="8" name="Footer Placeholder 7">
            <a:extLst>
              <a:ext uri="{FF2B5EF4-FFF2-40B4-BE49-F238E27FC236}">
                <a16:creationId xmlns:a16="http://schemas.microsoft.com/office/drawing/2014/main" id="{AE174067-0FFA-41C3-A3A6-E8907CC32DE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7947985-FBC0-4118-8877-2E327F637DF5}"/>
              </a:ext>
            </a:extLst>
          </p:cNvPr>
          <p:cNvSpPr>
            <a:spLocks noGrp="1"/>
          </p:cNvSpPr>
          <p:nvPr>
            <p:ph type="sldNum" sz="quarter" idx="12"/>
          </p:nvPr>
        </p:nvSpPr>
        <p:spPr/>
        <p:txBody>
          <a:bodyPr/>
          <a:lstStyle/>
          <a:p>
            <a:fld id="{5DEF7F31-0B8A-474A-B86C-91F381754329}" type="slidenum">
              <a:rPr lang="en-US" smtClean="0"/>
              <a:t>‹#›</a:t>
            </a:fld>
            <a:endParaRPr lang="en-US"/>
          </a:p>
        </p:txBody>
      </p:sp>
    </p:spTree>
    <p:extLst>
      <p:ext uri="{BB962C8B-B14F-4D97-AF65-F5344CB8AC3E}">
        <p14:creationId xmlns:p14="http://schemas.microsoft.com/office/powerpoint/2010/main" val="6219171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CE0282-3DE7-4AB9-83AC-AFEDD22AF34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1A7436C-706A-443F-86CD-4444C82818B2}"/>
              </a:ext>
            </a:extLst>
          </p:cNvPr>
          <p:cNvSpPr>
            <a:spLocks noGrp="1"/>
          </p:cNvSpPr>
          <p:nvPr>
            <p:ph type="dt" sz="half" idx="10"/>
          </p:nvPr>
        </p:nvSpPr>
        <p:spPr/>
        <p:txBody>
          <a:bodyPr/>
          <a:lstStyle/>
          <a:p>
            <a:fld id="{8C28A28C-4C6A-46EA-90C0-4EE0B89CC5C7}" type="datetimeFigureOut">
              <a:rPr lang="en-US" smtClean="0"/>
              <a:t>3/27/2024</a:t>
            </a:fld>
            <a:endParaRPr lang="en-US"/>
          </a:p>
        </p:txBody>
      </p:sp>
      <p:sp>
        <p:nvSpPr>
          <p:cNvPr id="4" name="Footer Placeholder 3">
            <a:extLst>
              <a:ext uri="{FF2B5EF4-FFF2-40B4-BE49-F238E27FC236}">
                <a16:creationId xmlns:a16="http://schemas.microsoft.com/office/drawing/2014/main" id="{09B53292-7EA5-45D0-957F-636A44FC06D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476F59D-34BB-462C-B506-040B9E982FCB}"/>
              </a:ext>
            </a:extLst>
          </p:cNvPr>
          <p:cNvSpPr>
            <a:spLocks noGrp="1"/>
          </p:cNvSpPr>
          <p:nvPr>
            <p:ph type="sldNum" sz="quarter" idx="12"/>
          </p:nvPr>
        </p:nvSpPr>
        <p:spPr/>
        <p:txBody>
          <a:bodyPr/>
          <a:lstStyle/>
          <a:p>
            <a:fld id="{5DEF7F31-0B8A-474A-B86C-91F381754329}" type="slidenum">
              <a:rPr lang="en-US" smtClean="0"/>
              <a:t>‹#›</a:t>
            </a:fld>
            <a:endParaRPr lang="en-US"/>
          </a:p>
        </p:txBody>
      </p:sp>
    </p:spTree>
    <p:extLst>
      <p:ext uri="{BB962C8B-B14F-4D97-AF65-F5344CB8AC3E}">
        <p14:creationId xmlns:p14="http://schemas.microsoft.com/office/powerpoint/2010/main" val="22117553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BE55245-AB52-41B4-9B28-55E6527DA2F8}"/>
              </a:ext>
            </a:extLst>
          </p:cNvPr>
          <p:cNvSpPr>
            <a:spLocks noGrp="1"/>
          </p:cNvSpPr>
          <p:nvPr>
            <p:ph type="dt" sz="half" idx="10"/>
          </p:nvPr>
        </p:nvSpPr>
        <p:spPr/>
        <p:txBody>
          <a:bodyPr/>
          <a:lstStyle/>
          <a:p>
            <a:fld id="{8C28A28C-4C6A-46EA-90C0-4EE0B89CC5C7}" type="datetimeFigureOut">
              <a:rPr lang="en-US" smtClean="0"/>
              <a:t>3/27/2024</a:t>
            </a:fld>
            <a:endParaRPr lang="en-US"/>
          </a:p>
        </p:txBody>
      </p:sp>
      <p:sp>
        <p:nvSpPr>
          <p:cNvPr id="3" name="Footer Placeholder 2">
            <a:extLst>
              <a:ext uri="{FF2B5EF4-FFF2-40B4-BE49-F238E27FC236}">
                <a16:creationId xmlns:a16="http://schemas.microsoft.com/office/drawing/2014/main" id="{CA73B8AE-58B0-4FDF-8430-9D8D3DD5372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79E4D91-8619-43C1-841B-B5F47DE01739}"/>
              </a:ext>
            </a:extLst>
          </p:cNvPr>
          <p:cNvSpPr>
            <a:spLocks noGrp="1"/>
          </p:cNvSpPr>
          <p:nvPr>
            <p:ph type="sldNum" sz="quarter" idx="12"/>
          </p:nvPr>
        </p:nvSpPr>
        <p:spPr/>
        <p:txBody>
          <a:bodyPr/>
          <a:lstStyle/>
          <a:p>
            <a:fld id="{5DEF7F31-0B8A-474A-B86C-91F381754329}" type="slidenum">
              <a:rPr lang="en-US" smtClean="0"/>
              <a:t>‹#›</a:t>
            </a:fld>
            <a:endParaRPr lang="en-US"/>
          </a:p>
        </p:txBody>
      </p:sp>
    </p:spTree>
    <p:extLst>
      <p:ext uri="{BB962C8B-B14F-4D97-AF65-F5344CB8AC3E}">
        <p14:creationId xmlns:p14="http://schemas.microsoft.com/office/powerpoint/2010/main" val="23021569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7A4A90-52D9-A583-30A4-2B072B8F82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28B9D5B-F3A4-5979-76F4-E2710BE374E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C0FCF9-8C99-4641-42DB-EC55034E084C}"/>
              </a:ext>
            </a:extLst>
          </p:cNvPr>
          <p:cNvSpPr>
            <a:spLocks noGrp="1"/>
          </p:cNvSpPr>
          <p:nvPr>
            <p:ph type="dt" sz="half" idx="10"/>
          </p:nvPr>
        </p:nvSpPr>
        <p:spPr/>
        <p:txBody>
          <a:bodyPr/>
          <a:lstStyle/>
          <a:p>
            <a:fld id="{1F4AA310-2DFE-48E5-870A-A876626E6ACB}" type="datetimeFigureOut">
              <a:rPr lang="en-US" smtClean="0"/>
              <a:t>3/27/2024</a:t>
            </a:fld>
            <a:endParaRPr lang="en-US"/>
          </a:p>
        </p:txBody>
      </p:sp>
      <p:sp>
        <p:nvSpPr>
          <p:cNvPr id="5" name="Footer Placeholder 4">
            <a:extLst>
              <a:ext uri="{FF2B5EF4-FFF2-40B4-BE49-F238E27FC236}">
                <a16:creationId xmlns:a16="http://schemas.microsoft.com/office/drawing/2014/main" id="{5669C21A-D325-C3CB-26D5-4690939DA5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CE018D-EA3F-F322-EF3F-8F1D522EFE15}"/>
              </a:ext>
            </a:extLst>
          </p:cNvPr>
          <p:cNvSpPr>
            <a:spLocks noGrp="1"/>
          </p:cNvSpPr>
          <p:nvPr>
            <p:ph type="sldNum" sz="quarter" idx="12"/>
          </p:nvPr>
        </p:nvSpPr>
        <p:spPr/>
        <p:txBody>
          <a:bodyPr/>
          <a:lstStyle/>
          <a:p>
            <a:fld id="{7054884E-82E6-4F0F-924A-0C75BC8F5864}" type="slidenum">
              <a:rPr lang="en-US" smtClean="0"/>
              <a:t>‹#›</a:t>
            </a:fld>
            <a:endParaRPr lang="en-US"/>
          </a:p>
        </p:txBody>
      </p:sp>
    </p:spTree>
    <p:extLst>
      <p:ext uri="{BB962C8B-B14F-4D97-AF65-F5344CB8AC3E}">
        <p14:creationId xmlns:p14="http://schemas.microsoft.com/office/powerpoint/2010/main" val="38146654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5DA660-DF93-4947-B93F-BF118D3B5F80}"/>
              </a:ext>
            </a:extLst>
          </p:cNvPr>
          <p:cNvSpPr>
            <a:spLocks noGrp="1"/>
          </p:cNvSpPr>
          <p:nvPr>
            <p:ph type="title"/>
          </p:nvPr>
        </p:nvSpPr>
        <p:spPr>
          <a:xfrm>
            <a:off x="1084727" y="457200"/>
            <a:ext cx="3687298"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2F0292E-B3E1-4FD6-A7FA-C165BAC21C28}"/>
              </a:ext>
            </a:extLst>
          </p:cNvPr>
          <p:cNvSpPr>
            <a:spLocks noGrp="1"/>
          </p:cNvSpPr>
          <p:nvPr>
            <p:ph idx="1"/>
          </p:nvPr>
        </p:nvSpPr>
        <p:spPr>
          <a:xfrm>
            <a:off x="5183188" y="987425"/>
            <a:ext cx="5844277" cy="4873625"/>
          </a:xfrm>
        </p:spPr>
        <p:txBody>
          <a:bodyPr>
            <a:normAutofit/>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EFB0ECC-817B-4A71-AFB5-FC60A2BC3ABC}"/>
              </a:ext>
            </a:extLst>
          </p:cNvPr>
          <p:cNvSpPr>
            <a:spLocks noGrp="1"/>
          </p:cNvSpPr>
          <p:nvPr>
            <p:ph type="body" sz="half" idx="2"/>
          </p:nvPr>
        </p:nvSpPr>
        <p:spPr>
          <a:xfrm>
            <a:off x="1084727" y="2253343"/>
            <a:ext cx="3687298" cy="361564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7788E0B-6135-4F59-A35A-2CA1A8BA4ED2}"/>
              </a:ext>
            </a:extLst>
          </p:cNvPr>
          <p:cNvSpPr>
            <a:spLocks noGrp="1"/>
          </p:cNvSpPr>
          <p:nvPr>
            <p:ph type="dt" sz="half" idx="10"/>
          </p:nvPr>
        </p:nvSpPr>
        <p:spPr/>
        <p:txBody>
          <a:bodyPr/>
          <a:lstStyle/>
          <a:p>
            <a:fld id="{8C28A28C-4C6A-46EA-90C0-4EE0B89CC5C7}" type="datetimeFigureOut">
              <a:rPr lang="en-US" smtClean="0"/>
              <a:t>3/27/2024</a:t>
            </a:fld>
            <a:endParaRPr lang="en-US"/>
          </a:p>
        </p:txBody>
      </p:sp>
      <p:sp>
        <p:nvSpPr>
          <p:cNvPr id="6" name="Footer Placeholder 5">
            <a:extLst>
              <a:ext uri="{FF2B5EF4-FFF2-40B4-BE49-F238E27FC236}">
                <a16:creationId xmlns:a16="http://schemas.microsoft.com/office/drawing/2014/main" id="{FD0DEF36-4037-4E6D-988F-CC8E3F11C63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5C0D2D-D878-4723-A002-5A601EFB48A0}"/>
              </a:ext>
            </a:extLst>
          </p:cNvPr>
          <p:cNvSpPr>
            <a:spLocks noGrp="1"/>
          </p:cNvSpPr>
          <p:nvPr>
            <p:ph type="sldNum" sz="quarter" idx="12"/>
          </p:nvPr>
        </p:nvSpPr>
        <p:spPr/>
        <p:txBody>
          <a:bodyPr/>
          <a:lstStyle/>
          <a:p>
            <a:fld id="{5DEF7F31-0B8A-474A-B86C-91F381754329}" type="slidenum">
              <a:rPr lang="en-US" smtClean="0"/>
              <a:t>‹#›</a:t>
            </a:fld>
            <a:endParaRPr lang="en-US"/>
          </a:p>
        </p:txBody>
      </p:sp>
    </p:spTree>
    <p:extLst>
      <p:ext uri="{BB962C8B-B14F-4D97-AF65-F5344CB8AC3E}">
        <p14:creationId xmlns:p14="http://schemas.microsoft.com/office/powerpoint/2010/main" val="10893255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5C59D5-B8A1-4C9C-A61F-E082A44330BB}"/>
              </a:ext>
            </a:extLst>
          </p:cNvPr>
          <p:cNvSpPr>
            <a:spLocks noGrp="1"/>
          </p:cNvSpPr>
          <p:nvPr>
            <p:ph type="title"/>
          </p:nvPr>
        </p:nvSpPr>
        <p:spPr>
          <a:xfrm>
            <a:off x="1084727" y="720433"/>
            <a:ext cx="3687298" cy="1587337"/>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4CB4F5F-E6E7-45C3-B35C-80F81FB1A5E8}"/>
              </a:ext>
            </a:extLst>
          </p:cNvPr>
          <p:cNvSpPr>
            <a:spLocks noGrp="1"/>
          </p:cNvSpPr>
          <p:nvPr>
            <p:ph type="pic" idx="1"/>
          </p:nvPr>
        </p:nvSpPr>
        <p:spPr>
          <a:xfrm>
            <a:off x="5183188" y="987425"/>
            <a:ext cx="5827712"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6633AB7-4F8E-4A9F-AC15-89E6A6E00347}"/>
              </a:ext>
            </a:extLst>
          </p:cNvPr>
          <p:cNvSpPr>
            <a:spLocks noGrp="1"/>
          </p:cNvSpPr>
          <p:nvPr>
            <p:ph type="body" sz="half" idx="2"/>
          </p:nvPr>
        </p:nvSpPr>
        <p:spPr>
          <a:xfrm>
            <a:off x="1084727" y="2449286"/>
            <a:ext cx="3687298" cy="341970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074B526-866D-4E11-A7F9-081BD4EDF484}"/>
              </a:ext>
            </a:extLst>
          </p:cNvPr>
          <p:cNvSpPr>
            <a:spLocks noGrp="1"/>
          </p:cNvSpPr>
          <p:nvPr>
            <p:ph type="dt" sz="half" idx="10"/>
          </p:nvPr>
        </p:nvSpPr>
        <p:spPr/>
        <p:txBody>
          <a:bodyPr/>
          <a:lstStyle/>
          <a:p>
            <a:fld id="{8C28A28C-4C6A-46EA-90C0-4EE0B89CC5C7}" type="datetimeFigureOut">
              <a:rPr lang="en-US" smtClean="0"/>
              <a:t>3/27/2024</a:t>
            </a:fld>
            <a:endParaRPr lang="en-US"/>
          </a:p>
        </p:txBody>
      </p:sp>
      <p:sp>
        <p:nvSpPr>
          <p:cNvPr id="6" name="Footer Placeholder 5">
            <a:extLst>
              <a:ext uri="{FF2B5EF4-FFF2-40B4-BE49-F238E27FC236}">
                <a16:creationId xmlns:a16="http://schemas.microsoft.com/office/drawing/2014/main" id="{CD758BF8-E962-4367-8495-62438FDD483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FC20AE1-C97D-4E6C-9DB2-B2904C2CF247}"/>
              </a:ext>
            </a:extLst>
          </p:cNvPr>
          <p:cNvSpPr>
            <a:spLocks noGrp="1"/>
          </p:cNvSpPr>
          <p:nvPr>
            <p:ph type="sldNum" sz="quarter" idx="12"/>
          </p:nvPr>
        </p:nvSpPr>
        <p:spPr/>
        <p:txBody>
          <a:bodyPr/>
          <a:lstStyle/>
          <a:p>
            <a:fld id="{5DEF7F31-0B8A-474A-B86C-91F381754329}" type="slidenum">
              <a:rPr lang="en-US" smtClean="0"/>
              <a:t>‹#›</a:t>
            </a:fld>
            <a:endParaRPr lang="en-US"/>
          </a:p>
        </p:txBody>
      </p:sp>
    </p:spTree>
    <p:extLst>
      <p:ext uri="{BB962C8B-B14F-4D97-AF65-F5344CB8AC3E}">
        <p14:creationId xmlns:p14="http://schemas.microsoft.com/office/powerpoint/2010/main" val="9312248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489E81-5CFF-4A28-B9C8-5D54E51DF20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58A4CC8-DCB0-4E94-98A7-236E3D18667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D1F802-21C2-44B2-A419-55469D826571}"/>
              </a:ext>
            </a:extLst>
          </p:cNvPr>
          <p:cNvSpPr>
            <a:spLocks noGrp="1"/>
          </p:cNvSpPr>
          <p:nvPr>
            <p:ph type="dt" sz="half" idx="10"/>
          </p:nvPr>
        </p:nvSpPr>
        <p:spPr/>
        <p:txBody>
          <a:bodyPr/>
          <a:lstStyle/>
          <a:p>
            <a:fld id="{8C28A28C-4C6A-46EA-90C0-4EE0B89CC5C7}" type="datetimeFigureOut">
              <a:rPr lang="en-US" smtClean="0"/>
              <a:t>3/27/2024</a:t>
            </a:fld>
            <a:endParaRPr lang="en-US"/>
          </a:p>
        </p:txBody>
      </p:sp>
      <p:sp>
        <p:nvSpPr>
          <p:cNvPr id="5" name="Footer Placeholder 4">
            <a:extLst>
              <a:ext uri="{FF2B5EF4-FFF2-40B4-BE49-F238E27FC236}">
                <a16:creationId xmlns:a16="http://schemas.microsoft.com/office/drawing/2014/main" id="{84BDB709-08FF-4C4A-8670-4CCA9146F9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395375-1CC8-4950-8439-877451C4266D}"/>
              </a:ext>
            </a:extLst>
          </p:cNvPr>
          <p:cNvSpPr>
            <a:spLocks noGrp="1"/>
          </p:cNvSpPr>
          <p:nvPr>
            <p:ph type="sldNum" sz="quarter" idx="12"/>
          </p:nvPr>
        </p:nvSpPr>
        <p:spPr/>
        <p:txBody>
          <a:bodyPr/>
          <a:lstStyle/>
          <a:p>
            <a:fld id="{5DEF7F31-0B8A-474A-B86C-91F381754329}" type="slidenum">
              <a:rPr lang="en-US" smtClean="0"/>
              <a:t>‹#›</a:t>
            </a:fld>
            <a:endParaRPr lang="en-US"/>
          </a:p>
        </p:txBody>
      </p:sp>
    </p:spTree>
    <p:extLst>
      <p:ext uri="{BB962C8B-B14F-4D97-AF65-F5344CB8AC3E}">
        <p14:creationId xmlns:p14="http://schemas.microsoft.com/office/powerpoint/2010/main" val="23572681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CE8BDF0-A155-454D-B3E2-AD15D0905A62}"/>
              </a:ext>
            </a:extLst>
          </p:cNvPr>
          <p:cNvSpPr>
            <a:spLocks noGrp="1"/>
          </p:cNvSpPr>
          <p:nvPr>
            <p:ph type="title" orient="vert"/>
          </p:nvPr>
        </p:nvSpPr>
        <p:spPr>
          <a:xfrm>
            <a:off x="9073242" y="827313"/>
            <a:ext cx="2280557" cy="50618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7244E0D-96EC-4B35-BA5C-5DAFCC7281AE}"/>
              </a:ext>
            </a:extLst>
          </p:cNvPr>
          <p:cNvSpPr>
            <a:spLocks noGrp="1"/>
          </p:cNvSpPr>
          <p:nvPr>
            <p:ph type="body" orient="vert" idx="1"/>
          </p:nvPr>
        </p:nvSpPr>
        <p:spPr>
          <a:xfrm>
            <a:off x="838200" y="827313"/>
            <a:ext cx="8115300" cy="50618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3ADC4E-9FB1-439F-B0FB-47F47B3421A7}"/>
              </a:ext>
            </a:extLst>
          </p:cNvPr>
          <p:cNvSpPr>
            <a:spLocks noGrp="1"/>
          </p:cNvSpPr>
          <p:nvPr>
            <p:ph type="dt" sz="half" idx="10"/>
          </p:nvPr>
        </p:nvSpPr>
        <p:spPr/>
        <p:txBody>
          <a:bodyPr/>
          <a:lstStyle/>
          <a:p>
            <a:fld id="{8C28A28C-4C6A-46EA-90C0-4EE0B89CC5C7}" type="datetimeFigureOut">
              <a:rPr lang="en-US" smtClean="0"/>
              <a:t>3/27/2024</a:t>
            </a:fld>
            <a:endParaRPr lang="en-US"/>
          </a:p>
        </p:txBody>
      </p:sp>
      <p:sp>
        <p:nvSpPr>
          <p:cNvPr id="5" name="Footer Placeholder 4">
            <a:extLst>
              <a:ext uri="{FF2B5EF4-FFF2-40B4-BE49-F238E27FC236}">
                <a16:creationId xmlns:a16="http://schemas.microsoft.com/office/drawing/2014/main" id="{637EE406-061A-4440-BA75-3B684FC848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A6D93CF-F5F3-4897-A51E-47D577FDD344}"/>
              </a:ext>
            </a:extLst>
          </p:cNvPr>
          <p:cNvSpPr>
            <a:spLocks noGrp="1"/>
          </p:cNvSpPr>
          <p:nvPr>
            <p:ph type="sldNum" sz="quarter" idx="12"/>
          </p:nvPr>
        </p:nvSpPr>
        <p:spPr/>
        <p:txBody>
          <a:bodyPr/>
          <a:lstStyle/>
          <a:p>
            <a:fld id="{5DEF7F31-0B8A-474A-B86C-91F381754329}" type="slidenum">
              <a:rPr lang="en-US" smtClean="0"/>
              <a:t>‹#›</a:t>
            </a:fld>
            <a:endParaRPr lang="en-US"/>
          </a:p>
        </p:txBody>
      </p:sp>
    </p:spTree>
    <p:extLst>
      <p:ext uri="{BB962C8B-B14F-4D97-AF65-F5344CB8AC3E}">
        <p14:creationId xmlns:p14="http://schemas.microsoft.com/office/powerpoint/2010/main" val="26320700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0B6E50-E895-E3B1-D283-E92529D8E4B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7D4E1CB-1709-269C-E2AC-CA610AD8B37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2DE8955-B48A-E294-AD51-40EF0E6C7048}"/>
              </a:ext>
            </a:extLst>
          </p:cNvPr>
          <p:cNvSpPr>
            <a:spLocks noGrp="1"/>
          </p:cNvSpPr>
          <p:nvPr>
            <p:ph type="dt" sz="half" idx="10"/>
          </p:nvPr>
        </p:nvSpPr>
        <p:spPr/>
        <p:txBody>
          <a:bodyPr/>
          <a:lstStyle/>
          <a:p>
            <a:fld id="{1F4AA310-2DFE-48E5-870A-A876626E6ACB}" type="datetimeFigureOut">
              <a:rPr lang="en-US" smtClean="0"/>
              <a:t>3/27/2024</a:t>
            </a:fld>
            <a:endParaRPr lang="en-US"/>
          </a:p>
        </p:txBody>
      </p:sp>
      <p:sp>
        <p:nvSpPr>
          <p:cNvPr id="5" name="Footer Placeholder 4">
            <a:extLst>
              <a:ext uri="{FF2B5EF4-FFF2-40B4-BE49-F238E27FC236}">
                <a16:creationId xmlns:a16="http://schemas.microsoft.com/office/drawing/2014/main" id="{4384916A-F8C5-5B73-F2DB-30CC704E32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30FFC2-A477-86F1-EBF2-35EEE69BD37D}"/>
              </a:ext>
            </a:extLst>
          </p:cNvPr>
          <p:cNvSpPr>
            <a:spLocks noGrp="1"/>
          </p:cNvSpPr>
          <p:nvPr>
            <p:ph type="sldNum" sz="quarter" idx="12"/>
          </p:nvPr>
        </p:nvSpPr>
        <p:spPr/>
        <p:txBody>
          <a:bodyPr/>
          <a:lstStyle/>
          <a:p>
            <a:fld id="{7054884E-82E6-4F0F-924A-0C75BC8F5864}" type="slidenum">
              <a:rPr lang="en-US" smtClean="0"/>
              <a:t>‹#›</a:t>
            </a:fld>
            <a:endParaRPr lang="en-US"/>
          </a:p>
        </p:txBody>
      </p:sp>
    </p:spTree>
    <p:extLst>
      <p:ext uri="{BB962C8B-B14F-4D97-AF65-F5344CB8AC3E}">
        <p14:creationId xmlns:p14="http://schemas.microsoft.com/office/powerpoint/2010/main" val="18482716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5EC76-096C-58DC-515D-AA853DB1379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6EAE630-B331-48F4-94C0-0E7977DAAD9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C530AA6-2CF6-A8DB-D950-EA1DD26328B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9B6E4FB-BE02-D644-D713-80FA5709130E}"/>
              </a:ext>
            </a:extLst>
          </p:cNvPr>
          <p:cNvSpPr>
            <a:spLocks noGrp="1"/>
          </p:cNvSpPr>
          <p:nvPr>
            <p:ph type="dt" sz="half" idx="10"/>
          </p:nvPr>
        </p:nvSpPr>
        <p:spPr/>
        <p:txBody>
          <a:bodyPr/>
          <a:lstStyle/>
          <a:p>
            <a:fld id="{1F4AA310-2DFE-48E5-870A-A876626E6ACB}" type="datetimeFigureOut">
              <a:rPr lang="en-US" smtClean="0"/>
              <a:t>3/27/2024</a:t>
            </a:fld>
            <a:endParaRPr lang="en-US"/>
          </a:p>
        </p:txBody>
      </p:sp>
      <p:sp>
        <p:nvSpPr>
          <p:cNvPr id="6" name="Footer Placeholder 5">
            <a:extLst>
              <a:ext uri="{FF2B5EF4-FFF2-40B4-BE49-F238E27FC236}">
                <a16:creationId xmlns:a16="http://schemas.microsoft.com/office/drawing/2014/main" id="{8861F6B1-78D3-F7C4-CC85-1773BE8F8DE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5331EC6-5331-DDE8-30F2-2324B739D583}"/>
              </a:ext>
            </a:extLst>
          </p:cNvPr>
          <p:cNvSpPr>
            <a:spLocks noGrp="1"/>
          </p:cNvSpPr>
          <p:nvPr>
            <p:ph type="sldNum" sz="quarter" idx="12"/>
          </p:nvPr>
        </p:nvSpPr>
        <p:spPr/>
        <p:txBody>
          <a:bodyPr/>
          <a:lstStyle/>
          <a:p>
            <a:fld id="{7054884E-82E6-4F0F-924A-0C75BC8F5864}" type="slidenum">
              <a:rPr lang="en-US" smtClean="0"/>
              <a:t>‹#›</a:t>
            </a:fld>
            <a:endParaRPr lang="en-US"/>
          </a:p>
        </p:txBody>
      </p:sp>
    </p:spTree>
    <p:extLst>
      <p:ext uri="{BB962C8B-B14F-4D97-AF65-F5344CB8AC3E}">
        <p14:creationId xmlns:p14="http://schemas.microsoft.com/office/powerpoint/2010/main" val="28870879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DF1028-9BB9-DDA8-EA4A-034B408E542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2C7C65B-A302-2A9A-495F-9FBC6663858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73AC232-2523-9646-AC17-C943EF60181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F4990B0-D4A8-D34E-0BE6-D759739A2F1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CEA3BC7-CBB2-5C49-79D1-4AF70934F88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981E7FE-4149-4AE8-BFC9-2CD4CDB4A470}"/>
              </a:ext>
            </a:extLst>
          </p:cNvPr>
          <p:cNvSpPr>
            <a:spLocks noGrp="1"/>
          </p:cNvSpPr>
          <p:nvPr>
            <p:ph type="dt" sz="half" idx="10"/>
          </p:nvPr>
        </p:nvSpPr>
        <p:spPr/>
        <p:txBody>
          <a:bodyPr/>
          <a:lstStyle/>
          <a:p>
            <a:fld id="{1F4AA310-2DFE-48E5-870A-A876626E6ACB}" type="datetimeFigureOut">
              <a:rPr lang="en-US" smtClean="0"/>
              <a:t>3/27/2024</a:t>
            </a:fld>
            <a:endParaRPr lang="en-US"/>
          </a:p>
        </p:txBody>
      </p:sp>
      <p:sp>
        <p:nvSpPr>
          <p:cNvPr id="8" name="Footer Placeholder 7">
            <a:extLst>
              <a:ext uri="{FF2B5EF4-FFF2-40B4-BE49-F238E27FC236}">
                <a16:creationId xmlns:a16="http://schemas.microsoft.com/office/drawing/2014/main" id="{E3180E78-77DD-607D-4980-315BA5D947E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D3271FA-20E0-EFD6-F00A-F8B9F599C9F0}"/>
              </a:ext>
            </a:extLst>
          </p:cNvPr>
          <p:cNvSpPr>
            <a:spLocks noGrp="1"/>
          </p:cNvSpPr>
          <p:nvPr>
            <p:ph type="sldNum" sz="quarter" idx="12"/>
          </p:nvPr>
        </p:nvSpPr>
        <p:spPr/>
        <p:txBody>
          <a:bodyPr/>
          <a:lstStyle/>
          <a:p>
            <a:fld id="{7054884E-82E6-4F0F-924A-0C75BC8F5864}" type="slidenum">
              <a:rPr lang="en-US" smtClean="0"/>
              <a:t>‹#›</a:t>
            </a:fld>
            <a:endParaRPr lang="en-US"/>
          </a:p>
        </p:txBody>
      </p:sp>
    </p:spTree>
    <p:extLst>
      <p:ext uri="{BB962C8B-B14F-4D97-AF65-F5344CB8AC3E}">
        <p14:creationId xmlns:p14="http://schemas.microsoft.com/office/powerpoint/2010/main" val="37362796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1A810E-BB4A-1AAE-4851-B08C436D367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1DF087B-E64D-5276-542B-BABD0002A3CF}"/>
              </a:ext>
            </a:extLst>
          </p:cNvPr>
          <p:cNvSpPr>
            <a:spLocks noGrp="1"/>
          </p:cNvSpPr>
          <p:nvPr>
            <p:ph type="dt" sz="half" idx="10"/>
          </p:nvPr>
        </p:nvSpPr>
        <p:spPr/>
        <p:txBody>
          <a:bodyPr/>
          <a:lstStyle/>
          <a:p>
            <a:fld id="{1F4AA310-2DFE-48E5-870A-A876626E6ACB}" type="datetimeFigureOut">
              <a:rPr lang="en-US" smtClean="0"/>
              <a:t>3/27/2024</a:t>
            </a:fld>
            <a:endParaRPr lang="en-US"/>
          </a:p>
        </p:txBody>
      </p:sp>
      <p:sp>
        <p:nvSpPr>
          <p:cNvPr id="4" name="Footer Placeholder 3">
            <a:extLst>
              <a:ext uri="{FF2B5EF4-FFF2-40B4-BE49-F238E27FC236}">
                <a16:creationId xmlns:a16="http://schemas.microsoft.com/office/drawing/2014/main" id="{59F2DB8B-4D65-708E-634D-B7793FDAF40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6DC321B-B403-70BF-DCA4-5CF7BB5AE0B4}"/>
              </a:ext>
            </a:extLst>
          </p:cNvPr>
          <p:cNvSpPr>
            <a:spLocks noGrp="1"/>
          </p:cNvSpPr>
          <p:nvPr>
            <p:ph type="sldNum" sz="quarter" idx="12"/>
          </p:nvPr>
        </p:nvSpPr>
        <p:spPr/>
        <p:txBody>
          <a:bodyPr/>
          <a:lstStyle/>
          <a:p>
            <a:fld id="{7054884E-82E6-4F0F-924A-0C75BC8F5864}" type="slidenum">
              <a:rPr lang="en-US" smtClean="0"/>
              <a:t>‹#›</a:t>
            </a:fld>
            <a:endParaRPr lang="en-US"/>
          </a:p>
        </p:txBody>
      </p:sp>
    </p:spTree>
    <p:extLst>
      <p:ext uri="{BB962C8B-B14F-4D97-AF65-F5344CB8AC3E}">
        <p14:creationId xmlns:p14="http://schemas.microsoft.com/office/powerpoint/2010/main" val="29297991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AAAC692-21F4-CDFB-0A2C-1011023D1A19}"/>
              </a:ext>
            </a:extLst>
          </p:cNvPr>
          <p:cNvSpPr>
            <a:spLocks noGrp="1"/>
          </p:cNvSpPr>
          <p:nvPr>
            <p:ph type="dt" sz="half" idx="10"/>
          </p:nvPr>
        </p:nvSpPr>
        <p:spPr/>
        <p:txBody>
          <a:bodyPr/>
          <a:lstStyle/>
          <a:p>
            <a:fld id="{1F4AA310-2DFE-48E5-870A-A876626E6ACB}" type="datetimeFigureOut">
              <a:rPr lang="en-US" smtClean="0"/>
              <a:t>3/27/2024</a:t>
            </a:fld>
            <a:endParaRPr lang="en-US"/>
          </a:p>
        </p:txBody>
      </p:sp>
      <p:sp>
        <p:nvSpPr>
          <p:cNvPr id="3" name="Footer Placeholder 2">
            <a:extLst>
              <a:ext uri="{FF2B5EF4-FFF2-40B4-BE49-F238E27FC236}">
                <a16:creationId xmlns:a16="http://schemas.microsoft.com/office/drawing/2014/main" id="{C82A027C-3C11-9739-DDD2-72A049E7DE9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C5380F-D733-18E4-73A3-47AC4E2C49B6}"/>
              </a:ext>
            </a:extLst>
          </p:cNvPr>
          <p:cNvSpPr>
            <a:spLocks noGrp="1"/>
          </p:cNvSpPr>
          <p:nvPr>
            <p:ph type="sldNum" sz="quarter" idx="12"/>
          </p:nvPr>
        </p:nvSpPr>
        <p:spPr/>
        <p:txBody>
          <a:bodyPr/>
          <a:lstStyle/>
          <a:p>
            <a:fld id="{7054884E-82E6-4F0F-924A-0C75BC8F5864}" type="slidenum">
              <a:rPr lang="en-US" smtClean="0"/>
              <a:t>‹#›</a:t>
            </a:fld>
            <a:endParaRPr lang="en-US"/>
          </a:p>
        </p:txBody>
      </p:sp>
    </p:spTree>
    <p:extLst>
      <p:ext uri="{BB962C8B-B14F-4D97-AF65-F5344CB8AC3E}">
        <p14:creationId xmlns:p14="http://schemas.microsoft.com/office/powerpoint/2010/main" val="42342833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2C8CC7-0600-A9D0-450B-62406294556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14CBE61-8B1E-58BB-3FEE-5E523046189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0C450F3-CB97-8E82-4069-65FC453A13B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8CFB875-A055-398B-A62A-F57630F399BA}"/>
              </a:ext>
            </a:extLst>
          </p:cNvPr>
          <p:cNvSpPr>
            <a:spLocks noGrp="1"/>
          </p:cNvSpPr>
          <p:nvPr>
            <p:ph type="dt" sz="half" idx="10"/>
          </p:nvPr>
        </p:nvSpPr>
        <p:spPr/>
        <p:txBody>
          <a:bodyPr/>
          <a:lstStyle/>
          <a:p>
            <a:fld id="{1F4AA310-2DFE-48E5-870A-A876626E6ACB}" type="datetimeFigureOut">
              <a:rPr lang="en-US" smtClean="0"/>
              <a:t>3/27/2024</a:t>
            </a:fld>
            <a:endParaRPr lang="en-US"/>
          </a:p>
        </p:txBody>
      </p:sp>
      <p:sp>
        <p:nvSpPr>
          <p:cNvPr id="6" name="Footer Placeholder 5">
            <a:extLst>
              <a:ext uri="{FF2B5EF4-FFF2-40B4-BE49-F238E27FC236}">
                <a16:creationId xmlns:a16="http://schemas.microsoft.com/office/drawing/2014/main" id="{3482045F-EE3A-EFAA-345E-7EDD446BE29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17D2C93-5CE0-6DB6-EC6A-31EFDCBFE9D9}"/>
              </a:ext>
            </a:extLst>
          </p:cNvPr>
          <p:cNvSpPr>
            <a:spLocks noGrp="1"/>
          </p:cNvSpPr>
          <p:nvPr>
            <p:ph type="sldNum" sz="quarter" idx="12"/>
          </p:nvPr>
        </p:nvSpPr>
        <p:spPr/>
        <p:txBody>
          <a:bodyPr/>
          <a:lstStyle/>
          <a:p>
            <a:fld id="{7054884E-82E6-4F0F-924A-0C75BC8F5864}" type="slidenum">
              <a:rPr lang="en-US" smtClean="0"/>
              <a:t>‹#›</a:t>
            </a:fld>
            <a:endParaRPr lang="en-US"/>
          </a:p>
        </p:txBody>
      </p:sp>
    </p:spTree>
    <p:extLst>
      <p:ext uri="{BB962C8B-B14F-4D97-AF65-F5344CB8AC3E}">
        <p14:creationId xmlns:p14="http://schemas.microsoft.com/office/powerpoint/2010/main" val="18578328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AAFBB9-6F2E-B6C0-A0D4-92E8A10795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36DC1EF-4460-EC5E-FF08-8ACC5340107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7F8FC5A-232B-6951-CFE2-3AA5155B5B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3E61340-645B-2FA6-05C0-6AA44A534351}"/>
              </a:ext>
            </a:extLst>
          </p:cNvPr>
          <p:cNvSpPr>
            <a:spLocks noGrp="1"/>
          </p:cNvSpPr>
          <p:nvPr>
            <p:ph type="dt" sz="half" idx="10"/>
          </p:nvPr>
        </p:nvSpPr>
        <p:spPr/>
        <p:txBody>
          <a:bodyPr/>
          <a:lstStyle/>
          <a:p>
            <a:fld id="{1F4AA310-2DFE-48E5-870A-A876626E6ACB}" type="datetimeFigureOut">
              <a:rPr lang="en-US" smtClean="0"/>
              <a:t>3/27/2024</a:t>
            </a:fld>
            <a:endParaRPr lang="en-US"/>
          </a:p>
        </p:txBody>
      </p:sp>
      <p:sp>
        <p:nvSpPr>
          <p:cNvPr id="6" name="Footer Placeholder 5">
            <a:extLst>
              <a:ext uri="{FF2B5EF4-FFF2-40B4-BE49-F238E27FC236}">
                <a16:creationId xmlns:a16="http://schemas.microsoft.com/office/drawing/2014/main" id="{493014AB-B874-4139-1DE6-22B72AB95F8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C8B77BD-2F98-4576-77A2-A496FC4306CD}"/>
              </a:ext>
            </a:extLst>
          </p:cNvPr>
          <p:cNvSpPr>
            <a:spLocks noGrp="1"/>
          </p:cNvSpPr>
          <p:nvPr>
            <p:ph type="sldNum" sz="quarter" idx="12"/>
          </p:nvPr>
        </p:nvSpPr>
        <p:spPr/>
        <p:txBody>
          <a:bodyPr/>
          <a:lstStyle/>
          <a:p>
            <a:fld id="{7054884E-82E6-4F0F-924A-0C75BC8F5864}" type="slidenum">
              <a:rPr lang="en-US" smtClean="0"/>
              <a:t>‹#›</a:t>
            </a:fld>
            <a:endParaRPr lang="en-US"/>
          </a:p>
        </p:txBody>
      </p:sp>
    </p:spTree>
    <p:extLst>
      <p:ext uri="{BB962C8B-B14F-4D97-AF65-F5344CB8AC3E}">
        <p14:creationId xmlns:p14="http://schemas.microsoft.com/office/powerpoint/2010/main" val="40815743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5BFF62F-17E2-5502-3848-601D07E1768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362F2C-E90A-F5DC-6710-5A2F213BA81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7EF79F-5C65-BA0B-1CFA-B3C4C82DB6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4AA310-2DFE-48E5-870A-A876626E6ACB}" type="datetimeFigureOut">
              <a:rPr lang="en-US" smtClean="0"/>
              <a:t>3/27/2024</a:t>
            </a:fld>
            <a:endParaRPr lang="en-US"/>
          </a:p>
        </p:txBody>
      </p:sp>
      <p:sp>
        <p:nvSpPr>
          <p:cNvPr id="5" name="Footer Placeholder 4">
            <a:extLst>
              <a:ext uri="{FF2B5EF4-FFF2-40B4-BE49-F238E27FC236}">
                <a16:creationId xmlns:a16="http://schemas.microsoft.com/office/drawing/2014/main" id="{A0A458AE-6375-853E-1740-6BACCE37C17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3596419-A0E4-6A21-31A3-ECA73B02E0C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54884E-82E6-4F0F-924A-0C75BC8F5864}" type="slidenum">
              <a:rPr lang="en-US" smtClean="0"/>
              <a:t>‹#›</a:t>
            </a:fld>
            <a:endParaRPr lang="en-US"/>
          </a:p>
        </p:txBody>
      </p:sp>
    </p:spTree>
    <p:extLst>
      <p:ext uri="{BB962C8B-B14F-4D97-AF65-F5344CB8AC3E}">
        <p14:creationId xmlns:p14="http://schemas.microsoft.com/office/powerpoint/2010/main" val="24907337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AE192E3E-68A9-4F36-936C-1C8D0B9EF132}"/>
              </a:ext>
            </a:extLst>
          </p:cNvPr>
          <p:cNvSpPr/>
          <p:nvPr/>
        </p:nvSpPr>
        <p:spPr>
          <a:xfrm>
            <a:off x="8803792" y="3455896"/>
            <a:ext cx="3388208" cy="3406341"/>
          </a:xfrm>
          <a:custGeom>
            <a:avLst/>
            <a:gdLst>
              <a:gd name="connsiteX0" fmla="*/ 3388058 w 3388208"/>
              <a:gd name="connsiteY0" fmla="*/ 0 h 3406341"/>
              <a:gd name="connsiteX1" fmla="*/ 3388208 w 3388208"/>
              <a:gd name="connsiteY1" fmla="*/ 0 h 3406341"/>
              <a:gd name="connsiteX2" fmla="*/ 3388208 w 3388208"/>
              <a:gd name="connsiteY2" fmla="*/ 3406341 h 3406341"/>
              <a:gd name="connsiteX3" fmla="*/ 0 w 3388208"/>
              <a:gd name="connsiteY3" fmla="*/ 3406341 h 3406341"/>
              <a:gd name="connsiteX4" fmla="*/ 79006 w 3388208"/>
              <a:gd name="connsiteY4" fmla="*/ 3404386 h 3406341"/>
              <a:gd name="connsiteX5" fmla="*/ 3383947 w 3388208"/>
              <a:gd name="connsiteY5" fmla="*/ 164274 h 3406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88208" h="3406341">
                <a:moveTo>
                  <a:pt x="3388058" y="0"/>
                </a:moveTo>
                <a:lnTo>
                  <a:pt x="3388208" y="0"/>
                </a:lnTo>
                <a:lnTo>
                  <a:pt x="3388208" y="3406341"/>
                </a:lnTo>
                <a:lnTo>
                  <a:pt x="0" y="3406341"/>
                </a:lnTo>
                <a:lnTo>
                  <a:pt x="79006" y="3404386"/>
                </a:lnTo>
                <a:cubicBezTo>
                  <a:pt x="1864742" y="3315784"/>
                  <a:pt x="3296223" y="1912901"/>
                  <a:pt x="3383947" y="164274"/>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Placeholder 1">
            <a:extLst>
              <a:ext uri="{FF2B5EF4-FFF2-40B4-BE49-F238E27FC236}">
                <a16:creationId xmlns:a16="http://schemas.microsoft.com/office/drawing/2014/main" id="{3F214EB0-7E6D-4536-9350-5CB688B56F26}"/>
              </a:ext>
            </a:extLst>
          </p:cNvPr>
          <p:cNvSpPr>
            <a:spLocks noGrp="1"/>
          </p:cNvSpPr>
          <p:nvPr>
            <p:ph type="title"/>
          </p:nvPr>
        </p:nvSpPr>
        <p:spPr>
          <a:xfrm>
            <a:off x="1077362" y="720434"/>
            <a:ext cx="9950103" cy="1507376"/>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a:extLst>
              <a:ext uri="{FF2B5EF4-FFF2-40B4-BE49-F238E27FC236}">
                <a16:creationId xmlns:a16="http://schemas.microsoft.com/office/drawing/2014/main" id="{ABF5455E-4725-4924-BF7D-2E1FC9E391F8}"/>
              </a:ext>
            </a:extLst>
          </p:cNvPr>
          <p:cNvSpPr>
            <a:spLocks noGrp="1"/>
          </p:cNvSpPr>
          <p:nvPr>
            <p:ph type="body" idx="1"/>
          </p:nvPr>
        </p:nvSpPr>
        <p:spPr>
          <a:xfrm>
            <a:off x="1077362" y="2427316"/>
            <a:ext cx="9950103" cy="351351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CAD9D9-1A1D-4438-9F3D-E5E58FD72F1F}"/>
              </a:ext>
            </a:extLst>
          </p:cNvPr>
          <p:cNvSpPr>
            <a:spLocks noGrp="1"/>
          </p:cNvSpPr>
          <p:nvPr>
            <p:ph type="dt" sz="half" idx="2"/>
          </p:nvPr>
        </p:nvSpPr>
        <p:spPr>
          <a:xfrm>
            <a:off x="9243751" y="6356350"/>
            <a:ext cx="2296603" cy="365125"/>
          </a:xfrm>
          <a:prstGeom prst="rect">
            <a:avLst/>
          </a:prstGeom>
        </p:spPr>
        <p:txBody>
          <a:bodyPr vert="horz" lIns="91440" tIns="45720" rIns="91440" bIns="45720" rtlCol="0" anchor="ctr"/>
          <a:lstStyle>
            <a:lvl1pPr algn="r">
              <a:defRPr sz="900">
                <a:solidFill>
                  <a:schemeClr val="bg1"/>
                </a:solidFill>
              </a:defRPr>
            </a:lvl1pPr>
          </a:lstStyle>
          <a:p>
            <a:fld id="{8C28A28C-4C6A-46EA-90C0-4EE0B89CC5C7}" type="datetimeFigureOut">
              <a:rPr lang="en-US" smtClean="0"/>
              <a:pPr/>
              <a:t>3/27/2024</a:t>
            </a:fld>
            <a:endParaRPr lang="en-US"/>
          </a:p>
        </p:txBody>
      </p:sp>
      <p:sp>
        <p:nvSpPr>
          <p:cNvPr id="5" name="Footer Placeholder 4">
            <a:extLst>
              <a:ext uri="{FF2B5EF4-FFF2-40B4-BE49-F238E27FC236}">
                <a16:creationId xmlns:a16="http://schemas.microsoft.com/office/drawing/2014/main" id="{AE80A827-D7BF-4CA4-8C29-5AE54ADA4787}"/>
              </a:ext>
            </a:extLst>
          </p:cNvPr>
          <p:cNvSpPr>
            <a:spLocks noGrp="1"/>
          </p:cNvSpPr>
          <p:nvPr>
            <p:ph type="ftr" sz="quarter" idx="3"/>
          </p:nvPr>
        </p:nvSpPr>
        <p:spPr>
          <a:xfrm rot="5400000">
            <a:off x="-1610380" y="1926575"/>
            <a:ext cx="3830351" cy="365125"/>
          </a:xfrm>
          <a:prstGeom prst="rect">
            <a:avLst/>
          </a:prstGeom>
        </p:spPr>
        <p:txBody>
          <a:bodyPr vert="horz" lIns="91440" tIns="45720" rIns="91440" bIns="45720" rtlCol="0" anchor="ctr"/>
          <a:lstStyle>
            <a:lvl1pPr algn="l">
              <a:defRPr sz="900">
                <a:solidFill>
                  <a:schemeClr val="tx1"/>
                </a:solidFill>
              </a:defRPr>
            </a:lvl1pPr>
          </a:lstStyle>
          <a:p>
            <a:endParaRPr lang="en-US"/>
          </a:p>
        </p:txBody>
      </p:sp>
      <p:sp>
        <p:nvSpPr>
          <p:cNvPr id="6" name="Slide Number Placeholder 5">
            <a:extLst>
              <a:ext uri="{FF2B5EF4-FFF2-40B4-BE49-F238E27FC236}">
                <a16:creationId xmlns:a16="http://schemas.microsoft.com/office/drawing/2014/main" id="{06717188-1DE1-4DA5-8161-21179E4ADEAE}"/>
              </a:ext>
            </a:extLst>
          </p:cNvPr>
          <p:cNvSpPr>
            <a:spLocks noGrp="1"/>
          </p:cNvSpPr>
          <p:nvPr>
            <p:ph type="sldNum" sz="quarter" idx="4"/>
          </p:nvPr>
        </p:nvSpPr>
        <p:spPr>
          <a:xfrm>
            <a:off x="11540355" y="6356350"/>
            <a:ext cx="410973" cy="365125"/>
          </a:xfrm>
          <a:prstGeom prst="rect">
            <a:avLst/>
          </a:prstGeom>
        </p:spPr>
        <p:txBody>
          <a:bodyPr vert="horz" lIns="91440" tIns="45720" rIns="91440" bIns="45720" rtlCol="0" anchor="ctr"/>
          <a:lstStyle>
            <a:lvl1pPr algn="r">
              <a:defRPr sz="900">
                <a:solidFill>
                  <a:schemeClr val="bg1"/>
                </a:solidFill>
              </a:defRPr>
            </a:lvl1pPr>
          </a:lstStyle>
          <a:p>
            <a:fld id="{5DEF7F31-0B8A-474A-B86C-91F381754329}" type="slidenum">
              <a:rPr lang="en-US" smtClean="0"/>
              <a:pPr/>
              <a:t>‹#›</a:t>
            </a:fld>
            <a:endParaRPr lang="en-US"/>
          </a:p>
        </p:txBody>
      </p:sp>
    </p:spTree>
    <p:extLst>
      <p:ext uri="{BB962C8B-B14F-4D97-AF65-F5344CB8AC3E}">
        <p14:creationId xmlns:p14="http://schemas.microsoft.com/office/powerpoint/2010/main" val="3135180034"/>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914400" rtl="0" eaLnBrk="1" latinLnBrk="0" hangingPunct="1">
        <a:lnSpc>
          <a:spcPct val="110000"/>
        </a:lnSpc>
        <a:spcBef>
          <a:spcPct val="0"/>
        </a:spcBef>
        <a:buNone/>
        <a:defRPr sz="3200" b="1" kern="120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1800" kern="1200">
          <a:solidFill>
            <a:schemeClr val="tx1"/>
          </a:solidFill>
          <a:latin typeface="+mn-lt"/>
          <a:ea typeface="+mn-ea"/>
          <a:cs typeface="+mn-cs"/>
        </a:defRPr>
      </a:lvl1pPr>
      <a:lvl2pPr marL="274320" indent="0" algn="l" defTabSz="914400" rtl="0" eaLnBrk="1" latinLnBrk="0" hangingPunct="1">
        <a:lnSpc>
          <a:spcPct val="120000"/>
        </a:lnSpc>
        <a:spcBef>
          <a:spcPts val="500"/>
        </a:spcBef>
        <a:buFontTx/>
        <a:buNone/>
        <a:defRPr sz="1600" b="1" kern="1200">
          <a:solidFill>
            <a:schemeClr val="tx1"/>
          </a:solidFill>
          <a:latin typeface="+mn-lt"/>
          <a:ea typeface="+mn-ea"/>
          <a:cs typeface="+mn-cs"/>
        </a:defRPr>
      </a:lvl2pPr>
      <a:lvl3pPr marL="54864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594360" indent="0" algn="l" defTabSz="914400" rtl="0" eaLnBrk="1" latinLnBrk="0" hangingPunct="1">
        <a:lnSpc>
          <a:spcPct val="120000"/>
        </a:lnSpc>
        <a:spcBef>
          <a:spcPts val="500"/>
        </a:spcBef>
        <a:buFontTx/>
        <a:buNone/>
        <a:defRPr sz="1200" b="1" kern="1200">
          <a:solidFill>
            <a:schemeClr val="tx1"/>
          </a:solidFill>
          <a:latin typeface="+mn-lt"/>
          <a:ea typeface="+mn-ea"/>
          <a:cs typeface="+mn-cs"/>
        </a:defRPr>
      </a:lvl4pPr>
      <a:lvl5pPr marL="82296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9.sv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0.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4.xml"/><Relationship Id="rId1" Type="http://schemas.openxmlformats.org/officeDocument/2006/relationships/slideLayout" Target="../slideLayouts/slideLayout1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6.xml.rels><?xml version="1.0" encoding="UTF-8" standalone="yes"?>
<Relationships xmlns="http://schemas.openxmlformats.org/package/2006/relationships"><Relationship Id="rId8" Type="http://schemas.openxmlformats.org/officeDocument/2006/relationships/diagramQuickStyle" Target="../diagrams/quickStyle5.xml"/><Relationship Id="rId3" Type="http://schemas.openxmlformats.org/officeDocument/2006/relationships/image" Target="../media/image43.png"/><Relationship Id="rId7" Type="http://schemas.openxmlformats.org/officeDocument/2006/relationships/diagramLayout" Target="../diagrams/layout5.xml"/><Relationship Id="rId2" Type="http://schemas.openxmlformats.org/officeDocument/2006/relationships/notesSlide" Target="../notesSlides/notesSlide25.xml"/><Relationship Id="rId1" Type="http://schemas.openxmlformats.org/officeDocument/2006/relationships/slideLayout" Target="../slideLayouts/slideLayout12.xml"/><Relationship Id="rId6" Type="http://schemas.openxmlformats.org/officeDocument/2006/relationships/diagramData" Target="../diagrams/data5.xml"/><Relationship Id="rId5" Type="http://schemas.openxmlformats.org/officeDocument/2006/relationships/hyperlink" Target="https://www.pacesconnection.com/g/northeast-fl" TargetMode="External"/><Relationship Id="rId10" Type="http://schemas.microsoft.com/office/2007/relationships/diagramDrawing" Target="../diagrams/drawing5.xml"/><Relationship Id="rId4" Type="http://schemas.openxmlformats.org/officeDocument/2006/relationships/hyperlink" Target="http://www.pacesconnection.com/" TargetMode="External"/><Relationship Id="rId9" Type="http://schemas.openxmlformats.org/officeDocument/2006/relationships/diagramColors" Target="../diagrams/colors5.xml"/></Relationships>
</file>

<file path=ppt/slides/_rels/slide27.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notesSlide" Target="../notesSlides/notesSlide26.xml"/><Relationship Id="rId7" Type="http://schemas.openxmlformats.org/officeDocument/2006/relationships/image" Target="../media/image47.jpeg"/><Relationship Id="rId2" Type="http://schemas.openxmlformats.org/officeDocument/2006/relationships/slideLayout" Target="../slideLayouts/slideLayout13.xml"/><Relationship Id="rId1" Type="http://schemas.openxmlformats.org/officeDocument/2006/relationships/tags" Target="../tags/tag1.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jpeg"/><Relationship Id="rId9" Type="http://schemas.openxmlformats.org/officeDocument/2006/relationships/image" Target="../media/image49.png"/></Relationships>
</file>

<file path=ppt/slides/_rels/slide2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8.xml"/><Relationship Id="rId1" Type="http://schemas.openxmlformats.org/officeDocument/2006/relationships/slideLayout" Target="../slideLayouts/slideLayout1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hyperlink" Target="mailto:vsalmo@ccafl.org" TargetMode="External"/><Relationship Id="rId4" Type="http://schemas.openxmlformats.org/officeDocument/2006/relationships/image" Target="../media/image57.jpe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15.sv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AC8EEB0F-BA72-49AC-956F-331B60FDE7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pic>
        <p:nvPicPr>
          <p:cNvPr id="6" name="Picture 5" descr="Data displayed on screen">
            <a:extLst>
              <a:ext uri="{FF2B5EF4-FFF2-40B4-BE49-F238E27FC236}">
                <a16:creationId xmlns:a16="http://schemas.microsoft.com/office/drawing/2014/main" id="{92B25543-5DDF-E60E-0602-E190749231D8}"/>
              </a:ext>
            </a:extLst>
          </p:cNvPr>
          <p:cNvPicPr>
            <a:picLocks noChangeAspect="1"/>
          </p:cNvPicPr>
          <p:nvPr/>
        </p:nvPicPr>
        <p:blipFill rotWithShape="1">
          <a:blip r:embed="rId3">
            <a:extLst>
              <a:ext uri="{28A0092B-C50C-407E-A947-70E740481C1C}">
                <a14:useLocalDpi xmlns:a14="http://schemas.microsoft.com/office/drawing/2010/main" val="0"/>
              </a:ext>
            </a:extLst>
          </a:blip>
          <a:srcRect t="7855" r="-1" b="7854"/>
          <a:stretch/>
        </p:blipFill>
        <p:spPr>
          <a:xfrm>
            <a:off x="20" y="10"/>
            <a:ext cx="12188930" cy="6857990"/>
          </a:xfrm>
          <a:prstGeom prst="rect">
            <a:avLst/>
          </a:prstGeom>
        </p:spPr>
      </p:pic>
      <p:sp>
        <p:nvSpPr>
          <p:cNvPr id="13" name="Freeform: Shape 12">
            <a:extLst>
              <a:ext uri="{FF2B5EF4-FFF2-40B4-BE49-F238E27FC236}">
                <a16:creationId xmlns:a16="http://schemas.microsoft.com/office/drawing/2014/main" id="{1BE70332-ECAF-47BB-8C7B-BD049452F6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0337" y="875758"/>
            <a:ext cx="5219885" cy="5109539"/>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solidFill>
            <a:srgbClr val="FFFFFF">
              <a:alpha val="60000"/>
            </a:srgb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716D9361-A35A-4DC8-AAB9-04FD2D6FEE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1986" y="673591"/>
            <a:ext cx="5565913" cy="5415406"/>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noFill/>
          <a:ln w="19050">
            <a:solidFill>
              <a:srgbClr val="FFFFFF">
                <a:alpha val="7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16">
            <a:extLst>
              <a:ext uri="{FF2B5EF4-FFF2-40B4-BE49-F238E27FC236}">
                <a16:creationId xmlns:a16="http://schemas.microsoft.com/office/drawing/2014/main" id="{87FC31AD-FBB3-4219-A758-D6F7594A0A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7734" y="1041621"/>
            <a:ext cx="4953365" cy="4801521"/>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eiryo"/>
            </a:endParaRPr>
          </a:p>
        </p:txBody>
      </p:sp>
      <p:sp>
        <p:nvSpPr>
          <p:cNvPr id="2" name="Title 1">
            <a:extLst>
              <a:ext uri="{FF2B5EF4-FFF2-40B4-BE49-F238E27FC236}">
                <a16:creationId xmlns:a16="http://schemas.microsoft.com/office/drawing/2014/main" id="{6D3B55E9-D91A-B6C0-B54A-24001A5CB018}"/>
              </a:ext>
            </a:extLst>
          </p:cNvPr>
          <p:cNvSpPr>
            <a:spLocks noGrp="1"/>
          </p:cNvSpPr>
          <p:nvPr>
            <p:ph type="ctrTitle"/>
          </p:nvPr>
        </p:nvSpPr>
        <p:spPr>
          <a:xfrm>
            <a:off x="1394220" y="1925063"/>
            <a:ext cx="4181444" cy="1693104"/>
          </a:xfrm>
        </p:spPr>
        <p:txBody>
          <a:bodyPr anchor="b">
            <a:normAutofit fontScale="90000"/>
          </a:bodyPr>
          <a:lstStyle/>
          <a:p>
            <a:r>
              <a:rPr lang="en-US" sz="4800" b="1">
                <a:solidFill>
                  <a:schemeClr val="tx1">
                    <a:lumMod val="75000"/>
                    <a:lumOff val="25000"/>
                  </a:schemeClr>
                </a:solidFill>
              </a:rPr>
              <a:t>Regional Drug Epidemiology Network </a:t>
            </a:r>
          </a:p>
        </p:txBody>
      </p:sp>
      <p:sp>
        <p:nvSpPr>
          <p:cNvPr id="3" name="Subtitle 2">
            <a:extLst>
              <a:ext uri="{FF2B5EF4-FFF2-40B4-BE49-F238E27FC236}">
                <a16:creationId xmlns:a16="http://schemas.microsoft.com/office/drawing/2014/main" id="{04D81DA3-F791-95A9-D750-3CD199EAFBE3}"/>
              </a:ext>
            </a:extLst>
          </p:cNvPr>
          <p:cNvSpPr>
            <a:spLocks noGrp="1"/>
          </p:cNvSpPr>
          <p:nvPr>
            <p:ph type="subTitle" idx="1"/>
          </p:nvPr>
        </p:nvSpPr>
        <p:spPr>
          <a:xfrm>
            <a:off x="1471234" y="3719250"/>
            <a:ext cx="3978089" cy="1434711"/>
          </a:xfrm>
        </p:spPr>
        <p:txBody>
          <a:bodyPr anchor="t">
            <a:normAutofit/>
          </a:bodyPr>
          <a:lstStyle/>
          <a:p>
            <a:r>
              <a:rPr lang="en-US" sz="1800" b="1">
                <a:solidFill>
                  <a:schemeClr val="tx1">
                    <a:lumMod val="75000"/>
                    <a:lumOff val="25000"/>
                  </a:schemeClr>
                </a:solidFill>
              </a:rPr>
              <a:t>Presented by Vanessa Salmo, MPH</a:t>
            </a:r>
          </a:p>
          <a:p>
            <a:r>
              <a:rPr lang="en-US" sz="1800" b="1">
                <a:solidFill>
                  <a:schemeClr val="tx1">
                    <a:lumMod val="75000"/>
                    <a:lumOff val="25000"/>
                  </a:schemeClr>
                </a:solidFill>
              </a:rPr>
              <a:t>Epidemiology &amp; Evaluation Director</a:t>
            </a:r>
          </a:p>
          <a:p>
            <a:r>
              <a:rPr lang="en-US" sz="1800" b="1">
                <a:solidFill>
                  <a:schemeClr val="tx1">
                    <a:lumMod val="75000"/>
                    <a:lumOff val="25000"/>
                  </a:schemeClr>
                </a:solidFill>
              </a:rPr>
              <a:t>Community Coalition Alliance, Inc.</a:t>
            </a:r>
          </a:p>
        </p:txBody>
      </p:sp>
    </p:spTree>
    <p:extLst>
      <p:ext uri="{BB962C8B-B14F-4D97-AF65-F5344CB8AC3E}">
        <p14:creationId xmlns:p14="http://schemas.microsoft.com/office/powerpoint/2010/main" val="8082214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076DFDAB-7850-B619-837B-B5B05921DAD8}"/>
              </a:ext>
            </a:extLst>
          </p:cNvPr>
          <p:cNvPicPr>
            <a:picLocks noGrp="1" noChangeAspect="1"/>
          </p:cNvPicPr>
          <p:nvPr>
            <p:ph idx="1"/>
          </p:nvPr>
        </p:nvPicPr>
        <p:blipFill>
          <a:blip r:embed="rId3"/>
          <a:stretch>
            <a:fillRect/>
          </a:stretch>
        </p:blipFill>
        <p:spPr>
          <a:xfrm>
            <a:off x="1459753" y="1576388"/>
            <a:ext cx="9272493" cy="4953953"/>
          </a:xfrm>
          <a:prstGeom prst="rect">
            <a:avLst/>
          </a:prstGeom>
        </p:spPr>
      </p:pic>
      <p:sp>
        <p:nvSpPr>
          <p:cNvPr id="10" name="Title 1">
            <a:extLst>
              <a:ext uri="{FF2B5EF4-FFF2-40B4-BE49-F238E27FC236}">
                <a16:creationId xmlns:a16="http://schemas.microsoft.com/office/drawing/2014/main" id="{1FA323AF-A39A-1B0D-CE12-797253868775}"/>
              </a:ext>
            </a:extLst>
          </p:cNvPr>
          <p:cNvSpPr txBox="1">
            <a:spLocks/>
          </p:cNvSpPr>
          <p:nvPr/>
        </p:nvSpPr>
        <p:spPr>
          <a:xfrm>
            <a:off x="0" y="250825"/>
            <a:ext cx="121920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a:latin typeface="+mn-lt"/>
              </a:rPr>
              <a:t>Involuntary Examinations in Northeast Florida</a:t>
            </a:r>
          </a:p>
          <a:p>
            <a:pPr algn="ctr"/>
            <a:r>
              <a:rPr lang="en-US" sz="3600" b="1">
                <a:latin typeface="+mn-lt"/>
              </a:rPr>
              <a:t>FY 17-18 through FY 23-24</a:t>
            </a:r>
          </a:p>
        </p:txBody>
      </p:sp>
    </p:spTree>
    <p:extLst>
      <p:ext uri="{BB962C8B-B14F-4D97-AF65-F5344CB8AC3E}">
        <p14:creationId xmlns:p14="http://schemas.microsoft.com/office/powerpoint/2010/main" val="13137124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076DFDAB-7850-B619-837B-B5B05921DAD8}"/>
              </a:ext>
            </a:extLst>
          </p:cNvPr>
          <p:cNvPicPr>
            <a:picLocks noGrp="1" noChangeAspect="1"/>
          </p:cNvPicPr>
          <p:nvPr>
            <p:ph idx="1"/>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459753" y="1576388"/>
            <a:ext cx="9272493" cy="4953953"/>
          </a:xfrm>
          <a:prstGeom prst="rect">
            <a:avLst/>
          </a:prstGeom>
        </p:spPr>
      </p:pic>
      <p:sp>
        <p:nvSpPr>
          <p:cNvPr id="10" name="Title 1">
            <a:extLst>
              <a:ext uri="{FF2B5EF4-FFF2-40B4-BE49-F238E27FC236}">
                <a16:creationId xmlns:a16="http://schemas.microsoft.com/office/drawing/2014/main" id="{1FA323AF-A39A-1B0D-CE12-797253868775}"/>
              </a:ext>
            </a:extLst>
          </p:cNvPr>
          <p:cNvSpPr txBox="1">
            <a:spLocks/>
          </p:cNvSpPr>
          <p:nvPr/>
        </p:nvSpPr>
        <p:spPr>
          <a:xfrm>
            <a:off x="0" y="250825"/>
            <a:ext cx="121920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a:latin typeface="+mn-lt"/>
              </a:rPr>
              <a:t>Involuntary Examinations in Northeast Florida</a:t>
            </a:r>
          </a:p>
          <a:p>
            <a:pPr algn="ctr"/>
            <a:r>
              <a:rPr lang="en-US" sz="3600" b="1">
                <a:latin typeface="+mn-lt"/>
              </a:rPr>
              <a:t>FY 17-18 through FY 23-24</a:t>
            </a:r>
          </a:p>
        </p:txBody>
      </p:sp>
    </p:spTree>
    <p:extLst>
      <p:ext uri="{BB962C8B-B14F-4D97-AF65-F5344CB8AC3E}">
        <p14:creationId xmlns:p14="http://schemas.microsoft.com/office/powerpoint/2010/main" val="4136625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8961773A-DBA9-87CC-FFA9-222B8686D7CA}"/>
              </a:ext>
            </a:extLst>
          </p:cNvPr>
          <p:cNvSpPr txBox="1">
            <a:spLocks/>
          </p:cNvSpPr>
          <p:nvPr/>
        </p:nvSpPr>
        <p:spPr>
          <a:xfrm>
            <a:off x="272415" y="1253331"/>
            <a:ext cx="1164717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US"/>
          </a:p>
        </p:txBody>
      </p:sp>
      <p:pic>
        <p:nvPicPr>
          <p:cNvPr id="6" name="Picture 5">
            <a:extLst>
              <a:ext uri="{FF2B5EF4-FFF2-40B4-BE49-F238E27FC236}">
                <a16:creationId xmlns:a16="http://schemas.microsoft.com/office/drawing/2014/main" id="{F04B300A-A820-8AE8-6D49-EA12ED8E6451}"/>
              </a:ext>
            </a:extLst>
          </p:cNvPr>
          <p:cNvPicPr>
            <a:picLocks noChangeAspect="1"/>
          </p:cNvPicPr>
          <p:nvPr/>
        </p:nvPicPr>
        <p:blipFill>
          <a:blip r:embed="rId3"/>
          <a:stretch>
            <a:fillRect/>
          </a:stretch>
        </p:blipFill>
        <p:spPr>
          <a:xfrm>
            <a:off x="703738" y="1026220"/>
            <a:ext cx="10784523" cy="5248850"/>
          </a:xfrm>
          <a:prstGeom prst="rect">
            <a:avLst/>
          </a:prstGeom>
        </p:spPr>
      </p:pic>
      <p:sp>
        <p:nvSpPr>
          <p:cNvPr id="3" name="Title 1">
            <a:extLst>
              <a:ext uri="{FF2B5EF4-FFF2-40B4-BE49-F238E27FC236}">
                <a16:creationId xmlns:a16="http://schemas.microsoft.com/office/drawing/2014/main" id="{1A4B2172-AD6B-DEFE-82A8-F0256B607B19}"/>
              </a:ext>
            </a:extLst>
          </p:cNvPr>
          <p:cNvSpPr txBox="1">
            <a:spLocks/>
          </p:cNvSpPr>
          <p:nvPr/>
        </p:nvSpPr>
        <p:spPr>
          <a:xfrm>
            <a:off x="0" y="365125"/>
            <a:ext cx="121920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a:latin typeface="+mn-lt"/>
              </a:rPr>
              <a:t>Involuntary Examinations in Northeast Florida by County</a:t>
            </a:r>
          </a:p>
          <a:p>
            <a:pPr algn="ctr"/>
            <a:r>
              <a:rPr lang="en-US" sz="2800" b="1">
                <a:latin typeface="+mn-lt"/>
              </a:rPr>
              <a:t> July 1, 2022 – June 30, 2023</a:t>
            </a:r>
          </a:p>
          <a:p>
            <a:pPr algn="ctr"/>
            <a:endParaRPr lang="en-US" sz="3600" b="1">
              <a:latin typeface="+mn-lt"/>
            </a:endParaRPr>
          </a:p>
        </p:txBody>
      </p:sp>
    </p:spTree>
    <p:extLst>
      <p:ext uri="{BB962C8B-B14F-4D97-AF65-F5344CB8AC3E}">
        <p14:creationId xmlns:p14="http://schemas.microsoft.com/office/powerpoint/2010/main" val="5005477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5AA5FD0-D91D-833D-19D6-34DD8672F93F}"/>
              </a:ext>
            </a:extLst>
          </p:cNvPr>
          <p:cNvPicPr>
            <a:picLocks noChangeAspect="1"/>
          </p:cNvPicPr>
          <p:nvPr/>
        </p:nvPicPr>
        <p:blipFill rotWithShape="1">
          <a:blip r:embed="rId3"/>
          <a:srcRect t="1025"/>
          <a:stretch/>
        </p:blipFill>
        <p:spPr>
          <a:xfrm>
            <a:off x="1580520" y="1645920"/>
            <a:ext cx="9030960" cy="4506913"/>
          </a:xfrm>
          <a:prstGeom prst="rect">
            <a:avLst/>
          </a:prstGeom>
        </p:spPr>
      </p:pic>
      <p:sp>
        <p:nvSpPr>
          <p:cNvPr id="6" name="Title 1">
            <a:extLst>
              <a:ext uri="{FF2B5EF4-FFF2-40B4-BE49-F238E27FC236}">
                <a16:creationId xmlns:a16="http://schemas.microsoft.com/office/drawing/2014/main" id="{E8B98C9C-09C7-0FA4-D60F-53AFF8FED39F}"/>
              </a:ext>
            </a:extLst>
          </p:cNvPr>
          <p:cNvSpPr txBox="1">
            <a:spLocks/>
          </p:cNvSpPr>
          <p:nvPr/>
        </p:nvSpPr>
        <p:spPr>
          <a:xfrm>
            <a:off x="0" y="365125"/>
            <a:ext cx="121920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a:latin typeface="+mn-lt"/>
              </a:rPr>
              <a:t>Involuntary Examinations in Northeast Florida</a:t>
            </a:r>
          </a:p>
          <a:p>
            <a:pPr algn="ctr"/>
            <a:r>
              <a:rPr lang="en-US" b="1">
                <a:latin typeface="+mn-lt"/>
              </a:rPr>
              <a:t> July 1, 2022 – June 30, 2023</a:t>
            </a:r>
          </a:p>
        </p:txBody>
      </p:sp>
    </p:spTree>
    <p:extLst>
      <p:ext uri="{BB962C8B-B14F-4D97-AF65-F5344CB8AC3E}">
        <p14:creationId xmlns:p14="http://schemas.microsoft.com/office/powerpoint/2010/main" val="30900408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Title 1">
            <a:extLst>
              <a:ext uri="{FF2B5EF4-FFF2-40B4-BE49-F238E27FC236}">
                <a16:creationId xmlns:a16="http://schemas.microsoft.com/office/drawing/2014/main" id="{E8B98C9C-09C7-0FA4-D60F-53AFF8FED39F}"/>
              </a:ext>
            </a:extLst>
          </p:cNvPr>
          <p:cNvSpPr txBox="1">
            <a:spLocks/>
          </p:cNvSpPr>
          <p:nvPr/>
        </p:nvSpPr>
        <p:spPr>
          <a:xfrm>
            <a:off x="-6621" y="701637"/>
            <a:ext cx="3939989" cy="3071906"/>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sz="3400" b="1" kern="1200">
                <a:solidFill>
                  <a:srgbClr val="FFFFFF"/>
                </a:solidFill>
                <a:latin typeface="+mj-lt"/>
                <a:ea typeface="+mj-ea"/>
                <a:cs typeface="+mj-cs"/>
              </a:rPr>
              <a:t>Involuntary Examinations in Northeast Florida</a:t>
            </a:r>
          </a:p>
          <a:p>
            <a:pPr algn="ctr">
              <a:spcAft>
                <a:spcPts val="600"/>
              </a:spcAft>
            </a:pPr>
            <a:endParaRPr lang="en-US" sz="3400" b="1" kern="1200">
              <a:solidFill>
                <a:srgbClr val="FFFFFF"/>
              </a:solidFill>
              <a:latin typeface="+mj-lt"/>
              <a:ea typeface="+mj-ea"/>
              <a:cs typeface="+mj-cs"/>
            </a:endParaRPr>
          </a:p>
          <a:p>
            <a:pPr algn="ctr">
              <a:spcAft>
                <a:spcPts val="600"/>
              </a:spcAft>
            </a:pPr>
            <a:r>
              <a:rPr lang="en-US" sz="2400" b="1" kern="1200">
                <a:solidFill>
                  <a:srgbClr val="FFFFFF"/>
                </a:solidFill>
                <a:latin typeface="+mj-lt"/>
                <a:ea typeface="+mj-ea"/>
                <a:cs typeface="+mj-cs"/>
              </a:rPr>
              <a:t> July 1, 2022 – June 30, 2023</a:t>
            </a:r>
          </a:p>
        </p:txBody>
      </p:sp>
      <p:pic>
        <p:nvPicPr>
          <p:cNvPr id="5" name="Picture 4">
            <a:extLst>
              <a:ext uri="{FF2B5EF4-FFF2-40B4-BE49-F238E27FC236}">
                <a16:creationId xmlns:a16="http://schemas.microsoft.com/office/drawing/2014/main" id="{C8B19D3B-C7E3-5852-7191-4D9BDA3C88A8}"/>
              </a:ext>
            </a:extLst>
          </p:cNvPr>
          <p:cNvPicPr>
            <a:picLocks noChangeAspect="1"/>
          </p:cNvPicPr>
          <p:nvPr/>
        </p:nvPicPr>
        <p:blipFill rotWithShape="1">
          <a:blip r:embed="rId3"/>
          <a:srcRect l="1365" t="2633"/>
          <a:stretch/>
        </p:blipFill>
        <p:spPr>
          <a:xfrm>
            <a:off x="4495807" y="2501977"/>
            <a:ext cx="7127133" cy="3148381"/>
          </a:xfrm>
          <a:prstGeom prst="rect">
            <a:avLst/>
          </a:prstGeom>
        </p:spPr>
      </p:pic>
      <p:sp>
        <p:nvSpPr>
          <p:cNvPr id="7" name="Content Placeholder 2">
            <a:extLst>
              <a:ext uri="{FF2B5EF4-FFF2-40B4-BE49-F238E27FC236}">
                <a16:creationId xmlns:a16="http://schemas.microsoft.com/office/drawing/2014/main" id="{2EBA91B5-58FD-73DB-92E0-2B292A26494F}"/>
              </a:ext>
            </a:extLst>
          </p:cNvPr>
          <p:cNvSpPr txBox="1">
            <a:spLocks/>
          </p:cNvSpPr>
          <p:nvPr/>
        </p:nvSpPr>
        <p:spPr>
          <a:xfrm>
            <a:off x="4704129" y="819785"/>
            <a:ext cx="7203341"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p>
        </p:txBody>
      </p:sp>
    </p:spTree>
    <p:extLst>
      <p:ext uri="{BB962C8B-B14F-4D97-AF65-F5344CB8AC3E}">
        <p14:creationId xmlns:p14="http://schemas.microsoft.com/office/powerpoint/2010/main" val="37131515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Title 1">
            <a:extLst>
              <a:ext uri="{FF2B5EF4-FFF2-40B4-BE49-F238E27FC236}">
                <a16:creationId xmlns:a16="http://schemas.microsoft.com/office/drawing/2014/main" id="{E8B98C9C-09C7-0FA4-D60F-53AFF8FED39F}"/>
              </a:ext>
            </a:extLst>
          </p:cNvPr>
          <p:cNvSpPr txBox="1">
            <a:spLocks/>
          </p:cNvSpPr>
          <p:nvPr/>
        </p:nvSpPr>
        <p:spPr>
          <a:xfrm>
            <a:off x="-6621" y="701637"/>
            <a:ext cx="3939989" cy="3071906"/>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sz="3400" b="1" kern="1200">
                <a:solidFill>
                  <a:srgbClr val="FFFFFF"/>
                </a:solidFill>
                <a:latin typeface="+mj-lt"/>
                <a:ea typeface="+mj-ea"/>
                <a:cs typeface="+mj-cs"/>
              </a:rPr>
              <a:t>Involuntary Examinations in Northeast Florida</a:t>
            </a:r>
          </a:p>
          <a:p>
            <a:pPr algn="ctr">
              <a:spcAft>
                <a:spcPts val="600"/>
              </a:spcAft>
            </a:pPr>
            <a:endParaRPr lang="en-US" sz="3400" b="1" kern="1200">
              <a:solidFill>
                <a:srgbClr val="FFFFFF"/>
              </a:solidFill>
              <a:latin typeface="+mj-lt"/>
              <a:ea typeface="+mj-ea"/>
              <a:cs typeface="+mj-cs"/>
            </a:endParaRPr>
          </a:p>
          <a:p>
            <a:pPr algn="ctr">
              <a:spcAft>
                <a:spcPts val="600"/>
              </a:spcAft>
            </a:pPr>
            <a:r>
              <a:rPr lang="en-US" sz="2400" b="1" kern="1200">
                <a:solidFill>
                  <a:srgbClr val="FFFFFF"/>
                </a:solidFill>
                <a:latin typeface="+mj-lt"/>
                <a:ea typeface="+mj-ea"/>
                <a:cs typeface="+mj-cs"/>
              </a:rPr>
              <a:t> July 1, 2022 – June 30, 2023</a:t>
            </a:r>
          </a:p>
        </p:txBody>
      </p:sp>
      <p:sp>
        <p:nvSpPr>
          <p:cNvPr id="7" name="Content Placeholder 2">
            <a:extLst>
              <a:ext uri="{FF2B5EF4-FFF2-40B4-BE49-F238E27FC236}">
                <a16:creationId xmlns:a16="http://schemas.microsoft.com/office/drawing/2014/main" id="{2EBA91B5-58FD-73DB-92E0-2B292A26494F}"/>
              </a:ext>
            </a:extLst>
          </p:cNvPr>
          <p:cNvSpPr txBox="1">
            <a:spLocks/>
          </p:cNvSpPr>
          <p:nvPr/>
        </p:nvSpPr>
        <p:spPr>
          <a:xfrm>
            <a:off x="4704129" y="819785"/>
            <a:ext cx="7203341"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p>
        </p:txBody>
      </p:sp>
      <p:pic>
        <p:nvPicPr>
          <p:cNvPr id="3" name="Picture 2">
            <a:extLst>
              <a:ext uri="{FF2B5EF4-FFF2-40B4-BE49-F238E27FC236}">
                <a16:creationId xmlns:a16="http://schemas.microsoft.com/office/drawing/2014/main" id="{11F6C69C-4F6F-011C-E9C8-69818CFB3987}"/>
              </a:ext>
            </a:extLst>
          </p:cNvPr>
          <p:cNvPicPr>
            <a:picLocks noChangeAspect="1"/>
          </p:cNvPicPr>
          <p:nvPr/>
        </p:nvPicPr>
        <p:blipFill rotWithShape="1">
          <a:blip r:embed="rId3"/>
          <a:srcRect l="1746"/>
          <a:stretch/>
        </p:blipFill>
        <p:spPr>
          <a:xfrm>
            <a:off x="5419724" y="623364"/>
            <a:ext cx="5772150" cy="5610841"/>
          </a:xfrm>
          <a:prstGeom prst="rect">
            <a:avLst/>
          </a:prstGeom>
        </p:spPr>
      </p:pic>
    </p:spTree>
    <p:extLst>
      <p:ext uri="{BB962C8B-B14F-4D97-AF65-F5344CB8AC3E}">
        <p14:creationId xmlns:p14="http://schemas.microsoft.com/office/powerpoint/2010/main" val="41714667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013BD4BB-B6D9-08A9-D514-AD67DB827CCD}"/>
              </a:ext>
            </a:extLst>
          </p:cNvPr>
          <p:cNvSpPr txBox="1">
            <a:spLocks/>
          </p:cNvSpPr>
          <p:nvPr/>
        </p:nvSpPr>
        <p:spPr>
          <a:xfrm>
            <a:off x="0" y="136525"/>
            <a:ext cx="121920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a:latin typeface="+mn-lt"/>
              </a:rPr>
              <a:t>Involuntary Examinations in Northeast Florida</a:t>
            </a:r>
          </a:p>
          <a:p>
            <a:pPr algn="ctr"/>
            <a:r>
              <a:rPr lang="en-US" sz="3200" b="1">
                <a:latin typeface="+mn-lt"/>
              </a:rPr>
              <a:t> July 1, 2022 – June 30, 2023</a:t>
            </a:r>
          </a:p>
        </p:txBody>
      </p:sp>
      <p:pic>
        <p:nvPicPr>
          <p:cNvPr id="9" name="Picture 8">
            <a:extLst>
              <a:ext uri="{FF2B5EF4-FFF2-40B4-BE49-F238E27FC236}">
                <a16:creationId xmlns:a16="http://schemas.microsoft.com/office/drawing/2014/main" id="{0A00405E-E047-AE51-740D-30878E0A414E}"/>
              </a:ext>
            </a:extLst>
          </p:cNvPr>
          <p:cNvPicPr>
            <a:picLocks noChangeAspect="1"/>
          </p:cNvPicPr>
          <p:nvPr/>
        </p:nvPicPr>
        <p:blipFill>
          <a:blip r:embed="rId3"/>
          <a:stretch>
            <a:fillRect/>
          </a:stretch>
        </p:blipFill>
        <p:spPr>
          <a:xfrm>
            <a:off x="1304256" y="1347946"/>
            <a:ext cx="9583487" cy="5087060"/>
          </a:xfrm>
          <a:prstGeom prst="rect">
            <a:avLst/>
          </a:prstGeom>
        </p:spPr>
      </p:pic>
    </p:spTree>
    <p:extLst>
      <p:ext uri="{BB962C8B-B14F-4D97-AF65-F5344CB8AC3E}">
        <p14:creationId xmlns:p14="http://schemas.microsoft.com/office/powerpoint/2010/main" val="10010147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A4B2172-AD6B-DEFE-82A8-F0256B607B19}"/>
              </a:ext>
            </a:extLst>
          </p:cNvPr>
          <p:cNvSpPr txBox="1">
            <a:spLocks/>
          </p:cNvSpPr>
          <p:nvPr/>
        </p:nvSpPr>
        <p:spPr>
          <a:xfrm>
            <a:off x="0" y="365125"/>
            <a:ext cx="121920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a:latin typeface="+mn-lt"/>
              </a:rPr>
              <a:t>Repeat Examinations in Northeast Florida</a:t>
            </a:r>
          </a:p>
          <a:p>
            <a:pPr algn="ctr"/>
            <a:r>
              <a:rPr lang="en-US" b="1">
                <a:latin typeface="+mn-lt"/>
              </a:rPr>
              <a:t> July 1, 2022 – June 30, 2023</a:t>
            </a:r>
          </a:p>
        </p:txBody>
      </p:sp>
      <p:graphicFrame>
        <p:nvGraphicFramePr>
          <p:cNvPr id="2" name="Diagram 1">
            <a:extLst>
              <a:ext uri="{FF2B5EF4-FFF2-40B4-BE49-F238E27FC236}">
                <a16:creationId xmlns:a16="http://schemas.microsoft.com/office/drawing/2014/main" id="{3AF8210E-BABF-8138-DD84-DAAFD5B55690}"/>
              </a:ext>
            </a:extLst>
          </p:cNvPr>
          <p:cNvGraphicFramePr/>
          <p:nvPr>
            <p:extLst>
              <p:ext uri="{D42A27DB-BD31-4B8C-83A1-F6EECF244321}">
                <p14:modId xmlns:p14="http://schemas.microsoft.com/office/powerpoint/2010/main" val="2809830017"/>
              </p:ext>
            </p:extLst>
          </p:nvPr>
        </p:nvGraphicFramePr>
        <p:xfrm>
          <a:off x="1362710" y="1257300"/>
          <a:ext cx="9466580" cy="58525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699062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A4B2172-AD6B-DEFE-82A8-F0256B607B19}"/>
              </a:ext>
            </a:extLst>
          </p:cNvPr>
          <p:cNvSpPr txBox="1">
            <a:spLocks/>
          </p:cNvSpPr>
          <p:nvPr/>
        </p:nvSpPr>
        <p:spPr>
          <a:xfrm>
            <a:off x="0" y="365125"/>
            <a:ext cx="121920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a:latin typeface="+mn-lt"/>
              </a:rPr>
              <a:t>Repeat Examinations in Northeast Florida</a:t>
            </a:r>
          </a:p>
          <a:p>
            <a:pPr algn="ctr"/>
            <a:r>
              <a:rPr lang="en-US" b="1">
                <a:latin typeface="+mn-lt"/>
              </a:rPr>
              <a:t> July 1, 2022 – June 30, 2023</a:t>
            </a:r>
          </a:p>
        </p:txBody>
      </p:sp>
      <p:pic>
        <p:nvPicPr>
          <p:cNvPr id="4" name="Picture 3">
            <a:extLst>
              <a:ext uri="{FF2B5EF4-FFF2-40B4-BE49-F238E27FC236}">
                <a16:creationId xmlns:a16="http://schemas.microsoft.com/office/drawing/2014/main" id="{3523B5CE-2329-53F3-D4A1-36D408DF0F4B}"/>
              </a:ext>
            </a:extLst>
          </p:cNvPr>
          <p:cNvPicPr>
            <a:picLocks noChangeAspect="1"/>
          </p:cNvPicPr>
          <p:nvPr/>
        </p:nvPicPr>
        <p:blipFill rotWithShape="1">
          <a:blip r:embed="rId3"/>
          <a:srcRect l="1945" t="2778" r="2068" b="1814"/>
          <a:stretch/>
        </p:blipFill>
        <p:spPr>
          <a:xfrm>
            <a:off x="605789" y="1812785"/>
            <a:ext cx="5713880" cy="4351338"/>
          </a:xfrm>
          <a:prstGeom prst="rect">
            <a:avLst/>
          </a:prstGeom>
        </p:spPr>
      </p:pic>
      <p:sp>
        <p:nvSpPr>
          <p:cNvPr id="6" name="Content Placeholder 2">
            <a:extLst>
              <a:ext uri="{FF2B5EF4-FFF2-40B4-BE49-F238E27FC236}">
                <a16:creationId xmlns:a16="http://schemas.microsoft.com/office/drawing/2014/main" id="{BD73E8CD-E658-B88D-2222-84DBDE7B9137}"/>
              </a:ext>
            </a:extLst>
          </p:cNvPr>
          <p:cNvSpPr txBox="1">
            <a:spLocks/>
          </p:cNvSpPr>
          <p:nvPr/>
        </p:nvSpPr>
        <p:spPr>
          <a:xfrm>
            <a:off x="6473190" y="3101022"/>
            <a:ext cx="523113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t>Most individuals have </a:t>
            </a:r>
            <a:r>
              <a:rPr lang="en-US">
                <a:solidFill>
                  <a:schemeClr val="accent3"/>
                </a:solidFill>
              </a:rPr>
              <a:t>one (10.1K) </a:t>
            </a:r>
            <a:r>
              <a:rPr lang="en-US"/>
              <a:t>repeat examination. </a:t>
            </a:r>
          </a:p>
          <a:p>
            <a:pPr marL="0" indent="0" algn="ctr">
              <a:buNone/>
            </a:pPr>
            <a:endParaRPr lang="en-US"/>
          </a:p>
          <a:p>
            <a:pPr marL="0" indent="0" algn="ctr">
              <a:buNone/>
            </a:pPr>
            <a:r>
              <a:rPr lang="en-US">
                <a:solidFill>
                  <a:schemeClr val="accent3"/>
                </a:solidFill>
              </a:rPr>
              <a:t>2.8K</a:t>
            </a:r>
            <a:r>
              <a:rPr lang="en-US"/>
              <a:t> individuals have </a:t>
            </a:r>
            <a:r>
              <a:rPr lang="en-US">
                <a:solidFill>
                  <a:schemeClr val="accent3"/>
                </a:solidFill>
              </a:rPr>
              <a:t>two</a:t>
            </a:r>
            <a:r>
              <a:rPr lang="en-US"/>
              <a:t> repeat examinations. </a:t>
            </a:r>
          </a:p>
        </p:txBody>
      </p:sp>
    </p:spTree>
    <p:extLst>
      <p:ext uri="{BB962C8B-B14F-4D97-AF65-F5344CB8AC3E}">
        <p14:creationId xmlns:p14="http://schemas.microsoft.com/office/powerpoint/2010/main" val="37784640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A4B2172-AD6B-DEFE-82A8-F0256B607B19}"/>
              </a:ext>
            </a:extLst>
          </p:cNvPr>
          <p:cNvSpPr txBox="1">
            <a:spLocks/>
          </p:cNvSpPr>
          <p:nvPr/>
        </p:nvSpPr>
        <p:spPr>
          <a:xfrm>
            <a:off x="0" y="365125"/>
            <a:ext cx="121920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a:latin typeface="+mn-lt"/>
              </a:rPr>
              <a:t>Repeat Examinations in Northeast Florida</a:t>
            </a:r>
          </a:p>
          <a:p>
            <a:pPr algn="ctr"/>
            <a:r>
              <a:rPr lang="en-US" sz="4400" b="1">
                <a:latin typeface="+mn-lt"/>
              </a:rPr>
              <a:t>FY 17-18 through FY 23-24</a:t>
            </a:r>
          </a:p>
        </p:txBody>
      </p:sp>
      <p:sp>
        <p:nvSpPr>
          <p:cNvPr id="6" name="Content Placeholder 2">
            <a:extLst>
              <a:ext uri="{FF2B5EF4-FFF2-40B4-BE49-F238E27FC236}">
                <a16:creationId xmlns:a16="http://schemas.microsoft.com/office/drawing/2014/main" id="{BD73E8CD-E658-B88D-2222-84DBDE7B9137}"/>
              </a:ext>
            </a:extLst>
          </p:cNvPr>
          <p:cNvSpPr txBox="1">
            <a:spLocks/>
          </p:cNvSpPr>
          <p:nvPr/>
        </p:nvSpPr>
        <p:spPr>
          <a:xfrm>
            <a:off x="209550" y="2792412"/>
            <a:ext cx="523113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t>Repeat examinations </a:t>
            </a:r>
            <a:r>
              <a:rPr lang="en-US">
                <a:solidFill>
                  <a:schemeClr val="accent3"/>
                </a:solidFill>
              </a:rPr>
              <a:t>peaked</a:t>
            </a:r>
            <a:r>
              <a:rPr lang="en-US"/>
              <a:t> in </a:t>
            </a:r>
            <a:r>
              <a:rPr lang="en-US">
                <a:solidFill>
                  <a:schemeClr val="accent3"/>
                </a:solidFill>
              </a:rPr>
              <a:t>FY20-21</a:t>
            </a:r>
            <a:r>
              <a:rPr lang="en-US"/>
              <a:t> and have since decreased.</a:t>
            </a:r>
          </a:p>
          <a:p>
            <a:pPr marL="0" indent="0" algn="ctr">
              <a:buNone/>
            </a:pPr>
            <a:endParaRPr lang="en-US"/>
          </a:p>
          <a:p>
            <a:pPr marL="0" indent="0" algn="ctr">
              <a:buNone/>
            </a:pPr>
            <a:r>
              <a:rPr lang="en-US"/>
              <a:t>Keep in mind that FY23-24 is provisional and incomplete. </a:t>
            </a:r>
          </a:p>
        </p:txBody>
      </p:sp>
      <p:pic>
        <p:nvPicPr>
          <p:cNvPr id="5" name="Picture 4">
            <a:extLst>
              <a:ext uri="{FF2B5EF4-FFF2-40B4-BE49-F238E27FC236}">
                <a16:creationId xmlns:a16="http://schemas.microsoft.com/office/drawing/2014/main" id="{2884B08E-FE73-A42A-5202-586A3686D4FA}"/>
              </a:ext>
            </a:extLst>
          </p:cNvPr>
          <p:cNvPicPr>
            <a:picLocks noChangeAspect="1"/>
          </p:cNvPicPr>
          <p:nvPr/>
        </p:nvPicPr>
        <p:blipFill rotWithShape="1">
          <a:blip r:embed="rId3"/>
          <a:srcRect t="1832"/>
          <a:stretch/>
        </p:blipFill>
        <p:spPr>
          <a:xfrm>
            <a:off x="5892872" y="1927085"/>
            <a:ext cx="5986709" cy="4565790"/>
          </a:xfrm>
          <a:prstGeom prst="rect">
            <a:avLst/>
          </a:prstGeom>
        </p:spPr>
      </p:pic>
    </p:spTree>
    <p:extLst>
      <p:ext uri="{BB962C8B-B14F-4D97-AF65-F5344CB8AC3E}">
        <p14:creationId xmlns:p14="http://schemas.microsoft.com/office/powerpoint/2010/main" val="10058976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4E2001A-422E-C15A-F0A2-9E3350D7E47E}"/>
              </a:ext>
            </a:extLst>
          </p:cNvPr>
          <p:cNvSpPr txBox="1"/>
          <p:nvPr/>
        </p:nvSpPr>
        <p:spPr>
          <a:xfrm>
            <a:off x="432099" y="1274564"/>
            <a:ext cx="11327802" cy="4308872"/>
          </a:xfrm>
          <a:prstGeom prst="rect">
            <a:avLst/>
          </a:prstGeom>
          <a:noFill/>
        </p:spPr>
        <p:txBody>
          <a:bodyPr wrap="square" rtlCol="0">
            <a:spAutoFit/>
          </a:bodyPr>
          <a:lstStyle/>
          <a:p>
            <a:pPr algn="ctr"/>
            <a:r>
              <a:rPr lang="en-US" sz="4400"/>
              <a:t>Florida Department of Children and Families</a:t>
            </a:r>
            <a:endParaRPr lang="en-US" sz="3600">
              <a:effectLst>
                <a:outerShdw blurRad="38100" dist="38100" dir="2700000" algn="tl">
                  <a:srgbClr val="000000">
                    <a:alpha val="43137"/>
                  </a:srgbClr>
                </a:outerShdw>
              </a:effectLst>
            </a:endParaRPr>
          </a:p>
          <a:p>
            <a:pPr algn="ctr"/>
            <a:endParaRPr lang="en-US"/>
          </a:p>
          <a:p>
            <a:pPr algn="ctr"/>
            <a:r>
              <a:rPr lang="en-US" sz="4400" b="1"/>
              <a:t>Baker Act Dashboard</a:t>
            </a:r>
          </a:p>
          <a:p>
            <a:pPr algn="ctr"/>
            <a:endParaRPr lang="en-US" sz="2800"/>
          </a:p>
          <a:p>
            <a:pPr algn="ctr"/>
            <a:r>
              <a:rPr lang="en-US" sz="2800"/>
              <a:t>The data highlights characteristics and trends of involuntary Baker Act examinations in Florida including factors related to the initiation of examination.</a:t>
            </a:r>
          </a:p>
          <a:p>
            <a:pPr algn="ctr"/>
            <a:endParaRPr lang="en-US" sz="2800"/>
          </a:p>
          <a:p>
            <a:pPr algn="ctr"/>
            <a:r>
              <a:rPr lang="en-US" sz="2800"/>
              <a:t>The data within the dashboard are provisional and updated frequently.  </a:t>
            </a:r>
            <a:endParaRPr lang="en-US" sz="2000"/>
          </a:p>
        </p:txBody>
      </p:sp>
      <p:pic>
        <p:nvPicPr>
          <p:cNvPr id="7" name="Picture 6">
            <a:extLst>
              <a:ext uri="{FF2B5EF4-FFF2-40B4-BE49-F238E27FC236}">
                <a16:creationId xmlns:a16="http://schemas.microsoft.com/office/drawing/2014/main" id="{59D5F572-483F-918E-DE56-F32D5961DA55}"/>
              </a:ext>
            </a:extLst>
          </p:cNvPr>
          <p:cNvPicPr>
            <a:picLocks noChangeAspect="1"/>
          </p:cNvPicPr>
          <p:nvPr/>
        </p:nvPicPr>
        <p:blipFill>
          <a:blip r:embed="rId3"/>
          <a:stretch>
            <a:fillRect/>
          </a:stretch>
        </p:blipFill>
        <p:spPr>
          <a:xfrm>
            <a:off x="4638675" y="440055"/>
            <a:ext cx="2914650" cy="514350"/>
          </a:xfrm>
          <a:prstGeom prst="rect">
            <a:avLst/>
          </a:prstGeom>
        </p:spPr>
      </p:pic>
    </p:spTree>
    <p:extLst>
      <p:ext uri="{BB962C8B-B14F-4D97-AF65-F5344CB8AC3E}">
        <p14:creationId xmlns:p14="http://schemas.microsoft.com/office/powerpoint/2010/main" val="20225247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M-Pro-deryk-end-user">
            <a:hlinkClick r:id="" action="ppaction://media"/>
            <a:extLst>
              <a:ext uri="{FF2B5EF4-FFF2-40B4-BE49-F238E27FC236}">
                <a16:creationId xmlns:a16="http://schemas.microsoft.com/office/drawing/2014/main" id="{4D7DFC2D-248A-1F2B-51DF-B01BC5E1AA3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81100" y="125452"/>
            <a:ext cx="9410700" cy="5881688"/>
          </a:xfrm>
          <a:prstGeom prst="rect">
            <a:avLst/>
          </a:prstGeom>
        </p:spPr>
      </p:pic>
    </p:spTree>
    <p:extLst>
      <p:ext uri="{BB962C8B-B14F-4D97-AF65-F5344CB8AC3E}">
        <p14:creationId xmlns:p14="http://schemas.microsoft.com/office/powerpoint/2010/main" val="2353758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2766"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6">
            <a:extLst>
              <a:ext uri="{FF2B5EF4-FFF2-40B4-BE49-F238E27FC236}">
                <a16:creationId xmlns:a16="http://schemas.microsoft.com/office/drawing/2014/main" id="{69D184B2-2226-4E31-BCCB-4443307674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8533" y="918266"/>
            <a:ext cx="706127" cy="5863534"/>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Freeform 7">
            <a:extLst>
              <a:ext uri="{FF2B5EF4-FFF2-40B4-BE49-F238E27FC236}">
                <a16:creationId xmlns:a16="http://schemas.microsoft.com/office/drawing/2014/main" id="{1AC4D4E3-486A-464A-8EC8-D448810972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7879" y="643467"/>
            <a:ext cx="420307" cy="5668919"/>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Rectangle 11">
            <a:extLst>
              <a:ext uri="{FF2B5EF4-FFF2-40B4-BE49-F238E27FC236}">
                <a16:creationId xmlns:a16="http://schemas.microsoft.com/office/drawing/2014/main" id="{864DE13E-58EB-4475-B79C-0D4FC65123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38387" y="643467"/>
            <a:ext cx="10933503" cy="5391944"/>
          </a:xfrm>
          <a:prstGeom prst="rect">
            <a:avLst/>
          </a:prstGeom>
          <a:solidFill>
            <a:srgbClr val="FFFFFF"/>
          </a:solidFill>
          <a:ln w="12700">
            <a:solidFill>
              <a:schemeClr val="accent1"/>
            </a:solidFill>
            <a:miter lim="800000"/>
          </a:ln>
        </p:spPr>
        <p:txBody>
          <a:bodyPr vert="horz" wrap="square" lIns="91440" tIns="45720" rIns="91440" bIns="45720" numCol="1" anchor="t" anchorCtr="0" compatLnSpc="1">
            <a:prstTxWarp prst="textNoShape">
              <a:avLst/>
            </a:prstTxWarp>
          </a:bodyPr>
          <a:lstStyle/>
          <a:p>
            <a:endParaRPr lang="en-US"/>
          </a:p>
        </p:txBody>
      </p:sp>
      <p:pic>
        <p:nvPicPr>
          <p:cNvPr id="6" name="Picture 5" descr="A qr code with black squares&#10;&#10;Description automatically generated">
            <a:extLst>
              <a:ext uri="{FF2B5EF4-FFF2-40B4-BE49-F238E27FC236}">
                <a16:creationId xmlns:a16="http://schemas.microsoft.com/office/drawing/2014/main" id="{BCAD8550-3146-4931-B33F-1861568061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2476" y="1132764"/>
            <a:ext cx="4413350" cy="4413350"/>
          </a:xfrm>
          <a:prstGeom prst="rect">
            <a:avLst/>
          </a:prstGeom>
        </p:spPr>
      </p:pic>
      <p:cxnSp>
        <p:nvCxnSpPr>
          <p:cNvPr id="14" name="Straight Connector 13">
            <a:extLst>
              <a:ext uri="{FF2B5EF4-FFF2-40B4-BE49-F238E27FC236}">
                <a16:creationId xmlns:a16="http://schemas.microsoft.com/office/drawing/2014/main" id="{02E9B2EE-76CA-47F3-9977-3F2FCB7FD25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1739239"/>
            <a:ext cx="0" cy="320040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DD683F94-39B9-85F8-1BA7-57B9678EAFAA}"/>
              </a:ext>
            </a:extLst>
          </p:cNvPr>
          <p:cNvPicPr>
            <a:picLocks noChangeAspect="1"/>
          </p:cNvPicPr>
          <p:nvPr/>
        </p:nvPicPr>
        <p:blipFill>
          <a:blip r:embed="rId3"/>
          <a:stretch>
            <a:fillRect/>
          </a:stretch>
        </p:blipFill>
        <p:spPr>
          <a:xfrm>
            <a:off x="6468188" y="2373821"/>
            <a:ext cx="4644528" cy="592177"/>
          </a:xfrm>
          <a:prstGeom prst="rect">
            <a:avLst/>
          </a:prstGeom>
        </p:spPr>
      </p:pic>
      <p:sp>
        <p:nvSpPr>
          <p:cNvPr id="9" name="TextBox 8">
            <a:extLst>
              <a:ext uri="{FF2B5EF4-FFF2-40B4-BE49-F238E27FC236}">
                <a16:creationId xmlns:a16="http://schemas.microsoft.com/office/drawing/2014/main" id="{582079B0-A486-E3EC-8A1F-017F053FE33E}"/>
              </a:ext>
            </a:extLst>
          </p:cNvPr>
          <p:cNvSpPr txBox="1"/>
          <p:nvPr/>
        </p:nvSpPr>
        <p:spPr>
          <a:xfrm>
            <a:off x="6468188" y="3429000"/>
            <a:ext cx="4644528" cy="707886"/>
          </a:xfrm>
          <a:prstGeom prst="rect">
            <a:avLst/>
          </a:prstGeom>
          <a:noFill/>
        </p:spPr>
        <p:txBody>
          <a:bodyPr wrap="square" rtlCol="0">
            <a:spAutoFit/>
          </a:bodyPr>
          <a:lstStyle/>
          <a:p>
            <a:pPr algn="ctr"/>
            <a:r>
              <a:rPr lang="en-US" sz="4000" b="1"/>
              <a:t>Resource Directory</a:t>
            </a:r>
          </a:p>
        </p:txBody>
      </p:sp>
    </p:spTree>
    <p:extLst>
      <p:ext uri="{BB962C8B-B14F-4D97-AF65-F5344CB8AC3E}">
        <p14:creationId xmlns:p14="http://schemas.microsoft.com/office/powerpoint/2010/main" val="29599231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4E2001A-422E-C15A-F0A2-9E3350D7E47E}"/>
              </a:ext>
            </a:extLst>
          </p:cNvPr>
          <p:cNvSpPr txBox="1"/>
          <p:nvPr/>
        </p:nvSpPr>
        <p:spPr>
          <a:xfrm>
            <a:off x="432099" y="860611"/>
            <a:ext cx="11327802" cy="4801314"/>
          </a:xfrm>
          <a:prstGeom prst="rect">
            <a:avLst/>
          </a:prstGeom>
          <a:noFill/>
        </p:spPr>
        <p:txBody>
          <a:bodyPr wrap="square" rtlCol="0">
            <a:spAutoFit/>
          </a:bodyPr>
          <a:lstStyle/>
          <a:p>
            <a:pPr algn="ctr"/>
            <a:r>
              <a:rPr lang="en-US" sz="4400"/>
              <a:t>Florida Youth Substance Abuse Survey</a:t>
            </a:r>
          </a:p>
          <a:p>
            <a:pPr algn="ctr"/>
            <a:r>
              <a:rPr lang="en-US" sz="3600">
                <a:effectLst>
                  <a:outerShdw blurRad="38100" dist="38100" dir="2700000" algn="tl">
                    <a:srgbClr val="000000">
                      <a:alpha val="43137"/>
                    </a:srgbClr>
                  </a:outerShdw>
                </a:effectLst>
              </a:rPr>
              <a:t>(FYSAS)</a:t>
            </a:r>
          </a:p>
          <a:p>
            <a:pPr algn="ctr"/>
            <a:endParaRPr lang="en-US"/>
          </a:p>
          <a:p>
            <a:pPr algn="ctr"/>
            <a:r>
              <a:rPr lang="en-US" sz="2800"/>
              <a:t>Data is collected at the county, regional, and state levels on even years </a:t>
            </a:r>
          </a:p>
          <a:p>
            <a:pPr algn="ctr"/>
            <a:r>
              <a:rPr lang="en-US" sz="2800"/>
              <a:t>&amp; at the state level only on odd years</a:t>
            </a:r>
          </a:p>
          <a:p>
            <a:pPr algn="ctr"/>
            <a:endParaRPr lang="en-US" sz="2800"/>
          </a:p>
          <a:p>
            <a:pPr algn="ctr"/>
            <a:r>
              <a:rPr lang="en-US" sz="2800" b="1"/>
              <a:t>Regional data years included: </a:t>
            </a:r>
            <a:r>
              <a:rPr lang="en-US" sz="2800"/>
              <a:t>2018-2022</a:t>
            </a:r>
          </a:p>
          <a:p>
            <a:pPr algn="ctr"/>
            <a:r>
              <a:rPr lang="en-US" sz="2800" b="1"/>
              <a:t>State data years included: </a:t>
            </a:r>
            <a:r>
              <a:rPr lang="en-US" sz="2800"/>
              <a:t>2018-2023</a:t>
            </a:r>
          </a:p>
          <a:p>
            <a:pPr algn="ctr"/>
            <a:endParaRPr lang="en-US" sz="2800"/>
          </a:p>
          <a:p>
            <a:pPr algn="ctr"/>
            <a:r>
              <a:rPr lang="en-US" sz="2000"/>
              <a:t>*2024 is a new county-level release year</a:t>
            </a:r>
          </a:p>
          <a:p>
            <a:pPr algn="ctr"/>
            <a:r>
              <a:rPr lang="en-US" sz="2000"/>
              <a:t>Data will be shared when available</a:t>
            </a:r>
          </a:p>
        </p:txBody>
      </p:sp>
    </p:spTree>
    <p:extLst>
      <p:ext uri="{BB962C8B-B14F-4D97-AF65-F5344CB8AC3E}">
        <p14:creationId xmlns:p14="http://schemas.microsoft.com/office/powerpoint/2010/main" val="19970380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B741A7-F14F-0C53-0FF2-23CCF67B753D}"/>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03CFCB35-112D-6933-6000-0C52E11AABED}"/>
              </a:ext>
            </a:extLst>
          </p:cNvPr>
          <p:cNvSpPr txBox="1"/>
          <p:nvPr/>
        </p:nvSpPr>
        <p:spPr>
          <a:xfrm>
            <a:off x="561190" y="154469"/>
            <a:ext cx="11069619" cy="830997"/>
          </a:xfrm>
          <a:prstGeom prst="rect">
            <a:avLst/>
          </a:prstGeom>
          <a:noFill/>
        </p:spPr>
        <p:txBody>
          <a:bodyPr wrap="square" rtlCol="0">
            <a:spAutoFit/>
          </a:bodyPr>
          <a:lstStyle/>
          <a:p>
            <a:pPr algn="ctr"/>
            <a:r>
              <a:rPr lang="en-US" sz="3200" b="1"/>
              <a:t>Regional Adverse Childhood Events (ACES)</a:t>
            </a:r>
          </a:p>
          <a:p>
            <a:pPr algn="ctr"/>
            <a:r>
              <a:rPr lang="en-US" sz="1400" b="1"/>
              <a:t>*Only collected for high school, Ages 15-17</a:t>
            </a:r>
          </a:p>
        </p:txBody>
      </p:sp>
      <p:graphicFrame>
        <p:nvGraphicFramePr>
          <p:cNvPr id="5" name="Chart 4">
            <a:extLst>
              <a:ext uri="{FF2B5EF4-FFF2-40B4-BE49-F238E27FC236}">
                <a16:creationId xmlns:a16="http://schemas.microsoft.com/office/drawing/2014/main" id="{A0CD8305-CFFF-AF45-CB09-B70E415E7D48}"/>
              </a:ext>
            </a:extLst>
          </p:cNvPr>
          <p:cNvGraphicFramePr/>
          <p:nvPr>
            <p:extLst>
              <p:ext uri="{D42A27DB-BD31-4B8C-83A1-F6EECF244321}">
                <p14:modId xmlns:p14="http://schemas.microsoft.com/office/powerpoint/2010/main" val="4283821978"/>
              </p:ext>
            </p:extLst>
          </p:nvPr>
        </p:nvGraphicFramePr>
        <p:xfrm>
          <a:off x="0" y="904332"/>
          <a:ext cx="12192000" cy="5418667"/>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a:extLst>
              <a:ext uri="{FF2B5EF4-FFF2-40B4-BE49-F238E27FC236}">
                <a16:creationId xmlns:a16="http://schemas.microsoft.com/office/drawing/2014/main" id="{ABEE1763-6FFD-2076-163A-5D7EFE85CE9A}"/>
              </a:ext>
            </a:extLst>
          </p:cNvPr>
          <p:cNvSpPr txBox="1"/>
          <p:nvPr/>
        </p:nvSpPr>
        <p:spPr>
          <a:xfrm>
            <a:off x="10399341" y="6395754"/>
            <a:ext cx="1231468" cy="307777"/>
          </a:xfrm>
          <a:prstGeom prst="rect">
            <a:avLst/>
          </a:prstGeom>
          <a:noFill/>
        </p:spPr>
        <p:txBody>
          <a:bodyPr wrap="square" rtlCol="0">
            <a:spAutoFit/>
          </a:bodyPr>
          <a:lstStyle/>
          <a:p>
            <a:r>
              <a:rPr lang="en-US" sz="1400">
                <a:highlight>
                  <a:srgbClr val="C0C0C0"/>
                </a:highlight>
              </a:rPr>
              <a:t>(FYSAS, 2022)</a:t>
            </a:r>
          </a:p>
        </p:txBody>
      </p:sp>
    </p:spTree>
    <p:extLst>
      <p:ext uri="{BB962C8B-B14F-4D97-AF65-F5344CB8AC3E}">
        <p14:creationId xmlns:p14="http://schemas.microsoft.com/office/powerpoint/2010/main" val="3994574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39F5DD7-607F-E2C4-2755-30025160F3CE}"/>
              </a:ext>
            </a:extLst>
          </p:cNvPr>
          <p:cNvSpPr txBox="1"/>
          <p:nvPr/>
        </p:nvSpPr>
        <p:spPr>
          <a:xfrm>
            <a:off x="561190" y="154469"/>
            <a:ext cx="11069619" cy="584775"/>
          </a:xfrm>
          <a:prstGeom prst="rect">
            <a:avLst/>
          </a:prstGeom>
          <a:noFill/>
        </p:spPr>
        <p:txBody>
          <a:bodyPr wrap="square" rtlCol="0">
            <a:spAutoFit/>
          </a:bodyPr>
          <a:lstStyle/>
          <a:p>
            <a:pPr algn="ctr"/>
            <a:r>
              <a:rPr lang="en-US" sz="3200" b="1"/>
              <a:t>Regional Bullying</a:t>
            </a:r>
          </a:p>
        </p:txBody>
      </p:sp>
      <p:graphicFrame>
        <p:nvGraphicFramePr>
          <p:cNvPr id="5" name="Chart 4">
            <a:extLst>
              <a:ext uri="{FF2B5EF4-FFF2-40B4-BE49-F238E27FC236}">
                <a16:creationId xmlns:a16="http://schemas.microsoft.com/office/drawing/2014/main" id="{33EA92B3-FB14-A23F-0C90-7E7BAECF75D3}"/>
              </a:ext>
            </a:extLst>
          </p:cNvPr>
          <p:cNvGraphicFramePr/>
          <p:nvPr>
            <p:extLst>
              <p:ext uri="{D42A27DB-BD31-4B8C-83A1-F6EECF244321}">
                <p14:modId xmlns:p14="http://schemas.microsoft.com/office/powerpoint/2010/main" val="1478320170"/>
              </p:ext>
            </p:extLst>
          </p:nvPr>
        </p:nvGraphicFramePr>
        <p:xfrm>
          <a:off x="411480" y="781221"/>
          <a:ext cx="11219329" cy="5418667"/>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a:extLst>
              <a:ext uri="{FF2B5EF4-FFF2-40B4-BE49-F238E27FC236}">
                <a16:creationId xmlns:a16="http://schemas.microsoft.com/office/drawing/2014/main" id="{FA9CE79B-5E6B-3C53-6EE3-5DAE1B1737F4}"/>
              </a:ext>
            </a:extLst>
          </p:cNvPr>
          <p:cNvSpPr txBox="1"/>
          <p:nvPr/>
        </p:nvSpPr>
        <p:spPr>
          <a:xfrm>
            <a:off x="10110017" y="6241865"/>
            <a:ext cx="1231468" cy="307777"/>
          </a:xfrm>
          <a:prstGeom prst="rect">
            <a:avLst/>
          </a:prstGeom>
          <a:noFill/>
        </p:spPr>
        <p:txBody>
          <a:bodyPr wrap="square" rtlCol="0">
            <a:spAutoFit/>
          </a:bodyPr>
          <a:lstStyle/>
          <a:p>
            <a:r>
              <a:rPr lang="en-US" sz="1400">
                <a:highlight>
                  <a:srgbClr val="C0C0C0"/>
                </a:highlight>
              </a:rPr>
              <a:t>(FYSAS, 2022)</a:t>
            </a:r>
          </a:p>
        </p:txBody>
      </p:sp>
    </p:spTree>
    <p:extLst>
      <p:ext uri="{BB962C8B-B14F-4D97-AF65-F5344CB8AC3E}">
        <p14:creationId xmlns:p14="http://schemas.microsoft.com/office/powerpoint/2010/main" val="27126971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a:extLst>
            <a:ext uri="{FF2B5EF4-FFF2-40B4-BE49-F238E27FC236}">
              <a16:creationId xmlns:a16="http://schemas.microsoft.com/office/drawing/2014/main" id="{525F4AE5-F154-38E2-0FAB-94E8B63DA5CB}"/>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A92927A6-2B33-5A26-68CF-A3DF9D6CDD13}"/>
              </a:ext>
            </a:extLst>
          </p:cNvPr>
          <p:cNvSpPr txBox="1"/>
          <p:nvPr/>
        </p:nvSpPr>
        <p:spPr>
          <a:xfrm>
            <a:off x="1115568" y="509521"/>
            <a:ext cx="10232136" cy="1014984"/>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000" b="1" kern="1200">
                <a:solidFill>
                  <a:schemeClr val="tx1"/>
                </a:solidFill>
                <a:latin typeface="+mj-lt"/>
                <a:ea typeface="+mj-ea"/>
                <a:cs typeface="+mj-cs"/>
              </a:rPr>
              <a:t>Regional Positive Childhood Experiences (PCES)</a:t>
            </a:r>
          </a:p>
        </p:txBody>
      </p:sp>
      <p:graphicFrame>
        <p:nvGraphicFramePr>
          <p:cNvPr id="5" name="TextBox 1">
            <a:extLst>
              <a:ext uri="{FF2B5EF4-FFF2-40B4-BE49-F238E27FC236}">
                <a16:creationId xmlns:a16="http://schemas.microsoft.com/office/drawing/2014/main" id="{05F0267A-6180-618A-4C77-04E350E17343}"/>
              </a:ext>
            </a:extLst>
          </p:cNvPr>
          <p:cNvGraphicFramePr/>
          <p:nvPr>
            <p:extLst>
              <p:ext uri="{D42A27DB-BD31-4B8C-83A1-F6EECF244321}">
                <p14:modId xmlns:p14="http://schemas.microsoft.com/office/powerpoint/2010/main" val="3830735970"/>
              </p:ext>
            </p:extLst>
          </p:nvPr>
        </p:nvGraphicFramePr>
        <p:xfrm>
          <a:off x="1115568" y="2983832"/>
          <a:ext cx="10232136" cy="30237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C34C5D6D-BC5D-1D10-3C13-0650AAFD82DB}"/>
              </a:ext>
            </a:extLst>
          </p:cNvPr>
          <p:cNvSpPr txBox="1"/>
          <p:nvPr/>
        </p:nvSpPr>
        <p:spPr>
          <a:xfrm>
            <a:off x="1211179" y="1631935"/>
            <a:ext cx="9769642" cy="1166473"/>
          </a:xfrm>
          <a:prstGeom prst="rect">
            <a:avLst/>
          </a:prstGeom>
          <a:noFill/>
        </p:spPr>
        <p:txBody>
          <a:bodyPr wrap="square">
            <a:spAutoFit/>
          </a:bodyPr>
          <a:lstStyle/>
          <a:p>
            <a:pPr marL="57150">
              <a:lnSpc>
                <a:spcPct val="90000"/>
              </a:lnSpc>
              <a:spcAft>
                <a:spcPts val="600"/>
              </a:spcAft>
            </a:pPr>
            <a:r>
              <a:rPr lang="en-US" sz="1800"/>
              <a:t>The northeast region reports </a:t>
            </a:r>
            <a:r>
              <a:rPr lang="en-US" sz="1800" b="1"/>
              <a:t>lower</a:t>
            </a:r>
            <a:r>
              <a:rPr lang="en-US" sz="1800"/>
              <a:t> protective factor prevalence when it comes to school opportunities and rewards for prosocial involvement, but has </a:t>
            </a:r>
            <a:r>
              <a:rPr lang="en-US" sz="1800" b="1"/>
              <a:t>comparable</a:t>
            </a:r>
            <a:r>
              <a:rPr lang="en-US" sz="1800"/>
              <a:t> rates of opportunities for family, peer, and individual prosocial involvement.</a:t>
            </a:r>
          </a:p>
          <a:p>
            <a:pPr marL="57150">
              <a:lnSpc>
                <a:spcPct val="90000"/>
              </a:lnSpc>
              <a:spcAft>
                <a:spcPts val="600"/>
              </a:spcAft>
            </a:pPr>
            <a:r>
              <a:rPr lang="en-US" sz="1800" b="1"/>
              <a:t>Other student reports of protective factors in the northeast region of Florida:</a:t>
            </a:r>
          </a:p>
        </p:txBody>
      </p:sp>
      <p:sp>
        <p:nvSpPr>
          <p:cNvPr id="7" name="TextBox 6">
            <a:extLst>
              <a:ext uri="{FF2B5EF4-FFF2-40B4-BE49-F238E27FC236}">
                <a16:creationId xmlns:a16="http://schemas.microsoft.com/office/drawing/2014/main" id="{13368646-FB49-6A87-D986-7639E89E8C9E}"/>
              </a:ext>
            </a:extLst>
          </p:cNvPr>
          <p:cNvSpPr txBox="1"/>
          <p:nvPr/>
        </p:nvSpPr>
        <p:spPr>
          <a:xfrm>
            <a:off x="10110017" y="6241865"/>
            <a:ext cx="1231468" cy="307777"/>
          </a:xfrm>
          <a:prstGeom prst="rect">
            <a:avLst/>
          </a:prstGeom>
          <a:noFill/>
        </p:spPr>
        <p:txBody>
          <a:bodyPr wrap="square" rtlCol="0">
            <a:spAutoFit/>
          </a:bodyPr>
          <a:lstStyle/>
          <a:p>
            <a:r>
              <a:rPr lang="en-US" sz="1400">
                <a:highlight>
                  <a:srgbClr val="C0C0C0"/>
                </a:highlight>
              </a:rPr>
              <a:t>(FYSAS, 2022)</a:t>
            </a:r>
          </a:p>
        </p:txBody>
      </p:sp>
    </p:spTree>
    <p:extLst>
      <p:ext uri="{BB962C8B-B14F-4D97-AF65-F5344CB8AC3E}">
        <p14:creationId xmlns:p14="http://schemas.microsoft.com/office/powerpoint/2010/main" val="38871594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F65E48-F2CC-A6D6-4B61-21DFD1065B13}"/>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B8A18178-B885-9D6A-C51C-A4D5140FADE7}"/>
              </a:ext>
            </a:extLst>
          </p:cNvPr>
          <p:cNvSpPr txBox="1"/>
          <p:nvPr/>
        </p:nvSpPr>
        <p:spPr>
          <a:xfrm>
            <a:off x="339809" y="202595"/>
            <a:ext cx="6205370" cy="1200329"/>
          </a:xfrm>
          <a:prstGeom prst="rect">
            <a:avLst/>
          </a:prstGeom>
          <a:noFill/>
        </p:spPr>
        <p:txBody>
          <a:bodyPr wrap="square" rtlCol="0">
            <a:spAutoFit/>
          </a:bodyPr>
          <a:lstStyle/>
          <a:p>
            <a:pPr algn="ctr"/>
            <a:r>
              <a:rPr lang="en-US" sz="2400" b="1"/>
              <a:t>Join our </a:t>
            </a:r>
          </a:p>
          <a:p>
            <a:pPr algn="ctr"/>
            <a:r>
              <a:rPr lang="en-US" sz="2400" b="1"/>
              <a:t>Northeast Florida ACE Alliance (NFAA) </a:t>
            </a:r>
          </a:p>
          <a:p>
            <a:pPr algn="ctr"/>
            <a:r>
              <a:rPr lang="en-US" sz="2400" b="1"/>
              <a:t>PACES Community</a:t>
            </a:r>
          </a:p>
        </p:txBody>
      </p:sp>
      <p:pic>
        <p:nvPicPr>
          <p:cNvPr id="2" name="Picture 1">
            <a:extLst>
              <a:ext uri="{FF2B5EF4-FFF2-40B4-BE49-F238E27FC236}">
                <a16:creationId xmlns:a16="http://schemas.microsoft.com/office/drawing/2014/main" id="{20AB092A-953D-1024-FAAA-2A401ADB113B}"/>
              </a:ext>
            </a:extLst>
          </p:cNvPr>
          <p:cNvPicPr>
            <a:picLocks noChangeAspect="1"/>
          </p:cNvPicPr>
          <p:nvPr/>
        </p:nvPicPr>
        <p:blipFill>
          <a:blip r:embed="rId3"/>
          <a:stretch>
            <a:fillRect/>
          </a:stretch>
        </p:blipFill>
        <p:spPr>
          <a:xfrm>
            <a:off x="6894455" y="0"/>
            <a:ext cx="5297545" cy="6858000"/>
          </a:xfrm>
          <a:prstGeom prst="rect">
            <a:avLst/>
          </a:prstGeom>
        </p:spPr>
      </p:pic>
      <p:sp>
        <p:nvSpPr>
          <p:cNvPr id="5" name="TextBox 4">
            <a:extLst>
              <a:ext uri="{FF2B5EF4-FFF2-40B4-BE49-F238E27FC236}">
                <a16:creationId xmlns:a16="http://schemas.microsoft.com/office/drawing/2014/main" id="{6BA5B63B-F196-46B8-CFF6-E4D64BAE26F5}"/>
              </a:ext>
            </a:extLst>
          </p:cNvPr>
          <p:cNvSpPr txBox="1"/>
          <p:nvPr/>
        </p:nvSpPr>
        <p:spPr>
          <a:xfrm>
            <a:off x="395305" y="1676090"/>
            <a:ext cx="6094378" cy="3416320"/>
          </a:xfrm>
          <a:prstGeom prst="rect">
            <a:avLst/>
          </a:prstGeom>
          <a:noFill/>
        </p:spPr>
        <p:txBody>
          <a:bodyPr wrap="square">
            <a:spAutoFit/>
          </a:bodyPr>
          <a:lstStyle/>
          <a:p>
            <a:pPr algn="ctr"/>
            <a:r>
              <a:rPr lang="en-US" sz="2400">
                <a:solidFill>
                  <a:srgbClr val="1B4971"/>
                </a:solidFill>
              </a:rPr>
              <a:t>Review the website below for resources:</a:t>
            </a:r>
            <a:endParaRPr lang="en-US" sz="2400">
              <a:solidFill>
                <a:srgbClr val="1B4971"/>
              </a:solidFill>
              <a:hlinkClick r:id="rId4">
                <a:extLst>
                  <a:ext uri="{A12FA001-AC4F-418D-AE19-62706E023703}">
                    <ahyp:hlinkClr xmlns:ahyp="http://schemas.microsoft.com/office/drawing/2018/hyperlinkcolor" val="tx"/>
                  </a:ext>
                </a:extLst>
              </a:hlinkClick>
            </a:endParaRPr>
          </a:p>
          <a:p>
            <a:pPr algn="ctr"/>
            <a:r>
              <a:rPr lang="en-US" sz="2400">
                <a:solidFill>
                  <a:srgbClr val="1B4971"/>
                </a:solidFill>
                <a:hlinkClick r:id="rId4">
                  <a:extLst>
                    <a:ext uri="{A12FA001-AC4F-418D-AE19-62706E023703}">
                      <ahyp:hlinkClr xmlns:ahyp="http://schemas.microsoft.com/office/drawing/2018/hyperlinkcolor" val="tx"/>
                    </a:ext>
                  </a:extLst>
                </a:hlinkClick>
              </a:rPr>
              <a:t>www.pacesconnection.com</a:t>
            </a:r>
            <a:r>
              <a:rPr lang="en-US" sz="2400">
                <a:solidFill>
                  <a:srgbClr val="1B4971"/>
                </a:solidFill>
              </a:rPr>
              <a:t> </a:t>
            </a:r>
          </a:p>
          <a:p>
            <a:pPr algn="ctr"/>
            <a:endParaRPr lang="en-US" sz="2400">
              <a:solidFill>
                <a:srgbClr val="1B4971"/>
              </a:solidFill>
            </a:endParaRPr>
          </a:p>
          <a:p>
            <a:pPr algn="ctr"/>
            <a:r>
              <a:rPr lang="en-US" sz="2400">
                <a:solidFill>
                  <a:srgbClr val="1B4971"/>
                </a:solidFill>
              </a:rPr>
              <a:t>Please join our PACEs blog </a:t>
            </a:r>
          </a:p>
          <a:p>
            <a:pPr algn="ctr"/>
            <a:r>
              <a:rPr lang="en-US" sz="2400">
                <a:solidFill>
                  <a:srgbClr val="1B4971"/>
                </a:solidFill>
              </a:rPr>
              <a:t>We would love to share your work on this site!</a:t>
            </a:r>
          </a:p>
          <a:p>
            <a:pPr algn="ctr"/>
            <a:r>
              <a:rPr lang="en-US" sz="2400">
                <a:solidFill>
                  <a:srgbClr val="1B4971"/>
                </a:solidFill>
                <a:hlinkClick r:id="rId5">
                  <a:extLst>
                    <a:ext uri="{A12FA001-AC4F-418D-AE19-62706E023703}">
                      <ahyp:hlinkClr xmlns:ahyp="http://schemas.microsoft.com/office/drawing/2018/hyperlinkcolor" val="tx"/>
                    </a:ext>
                  </a:extLst>
                </a:hlinkClick>
              </a:rPr>
              <a:t>NFAA PACEs Connection</a:t>
            </a:r>
            <a:endParaRPr lang="en-US" sz="2400">
              <a:solidFill>
                <a:srgbClr val="1B4971"/>
              </a:solidFill>
            </a:endParaRPr>
          </a:p>
          <a:p>
            <a:pPr algn="ctr"/>
            <a:endParaRPr lang="en-US" sz="2400">
              <a:solidFill>
                <a:srgbClr val="1B4971"/>
              </a:solidFill>
            </a:endParaRPr>
          </a:p>
          <a:p>
            <a:pPr algn="ctr"/>
            <a:endParaRPr lang="en-US" sz="2400">
              <a:solidFill>
                <a:srgbClr val="1B4971"/>
              </a:solidFill>
            </a:endParaRPr>
          </a:p>
          <a:p>
            <a:pPr algn="ctr"/>
            <a:endParaRPr lang="en-US" sz="2400">
              <a:solidFill>
                <a:srgbClr val="1B4971"/>
              </a:solidFill>
            </a:endParaRPr>
          </a:p>
        </p:txBody>
      </p:sp>
      <p:graphicFrame>
        <p:nvGraphicFramePr>
          <p:cNvPr id="6" name="Content Placeholder 2">
            <a:extLst>
              <a:ext uri="{FF2B5EF4-FFF2-40B4-BE49-F238E27FC236}">
                <a16:creationId xmlns:a16="http://schemas.microsoft.com/office/drawing/2014/main" id="{E19AF596-6F7E-AA62-20A3-C1DBBF53EA45}"/>
              </a:ext>
            </a:extLst>
          </p:cNvPr>
          <p:cNvGraphicFramePr/>
          <p:nvPr>
            <p:extLst>
              <p:ext uri="{D42A27DB-BD31-4B8C-83A1-F6EECF244321}">
                <p14:modId xmlns:p14="http://schemas.microsoft.com/office/powerpoint/2010/main" val="2959901787"/>
              </p:ext>
            </p:extLst>
          </p:nvPr>
        </p:nvGraphicFramePr>
        <p:xfrm>
          <a:off x="339809" y="3711151"/>
          <a:ext cx="6205370" cy="2941517"/>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14953709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3" name="Rectangle 45">
            <a:extLst>
              <a:ext uri="{FF2B5EF4-FFF2-40B4-BE49-F238E27FC236}">
                <a16:creationId xmlns:a16="http://schemas.microsoft.com/office/drawing/2014/main" id="{4A4FF77E-8951-4B91-9543-56BC622DA2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Light"/>
              <a:ea typeface="+mn-ea"/>
              <a:cs typeface="+mn-cs"/>
            </a:endParaRPr>
          </a:p>
        </p:txBody>
      </p:sp>
      <p:sp>
        <p:nvSpPr>
          <p:cNvPr id="55" name="Freeform: Shape 47">
            <a:extLst>
              <a:ext uri="{FF2B5EF4-FFF2-40B4-BE49-F238E27FC236}">
                <a16:creationId xmlns:a16="http://schemas.microsoft.com/office/drawing/2014/main" id="{0DC54ECD-DD7C-4B44-997C-483D88FE11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18040" y="-2529"/>
            <a:ext cx="3482163" cy="3426894"/>
          </a:xfrm>
          <a:custGeom>
            <a:avLst/>
            <a:gdLst>
              <a:gd name="connsiteX0" fmla="*/ 0 w 3482163"/>
              <a:gd name="connsiteY0" fmla="*/ 0 h 3426894"/>
              <a:gd name="connsiteX1" fmla="*/ 3482163 w 3482163"/>
              <a:gd name="connsiteY1" fmla="*/ 0 h 3426894"/>
              <a:gd name="connsiteX2" fmla="*/ 3482163 w 3482163"/>
              <a:gd name="connsiteY2" fmla="*/ 2529 h 3426894"/>
              <a:gd name="connsiteX3" fmla="*/ 3418142 w 3482163"/>
              <a:gd name="connsiteY3" fmla="*/ 2529 h 3426894"/>
              <a:gd name="connsiteX4" fmla="*/ 0 w 3482163"/>
              <a:gd name="connsiteY4" fmla="*/ 3426894 h 34268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2163" h="3426894">
                <a:moveTo>
                  <a:pt x="0" y="0"/>
                </a:moveTo>
                <a:lnTo>
                  <a:pt x="3482163" y="0"/>
                </a:lnTo>
                <a:lnTo>
                  <a:pt x="3482163" y="2529"/>
                </a:lnTo>
                <a:lnTo>
                  <a:pt x="3418142" y="2529"/>
                </a:lnTo>
                <a:lnTo>
                  <a:pt x="0" y="3426894"/>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Light"/>
              <a:ea typeface="+mn-ea"/>
              <a:cs typeface="+mn-cs"/>
            </a:endParaRPr>
          </a:p>
        </p:txBody>
      </p:sp>
      <p:sp>
        <p:nvSpPr>
          <p:cNvPr id="56" name="Rectangle 49">
            <a:extLst>
              <a:ext uri="{FF2B5EF4-FFF2-40B4-BE49-F238E27FC236}">
                <a16:creationId xmlns:a16="http://schemas.microsoft.com/office/drawing/2014/main" id="{AF79A868-152F-4392-8D0D-C56B1C229B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18040" y="3427486"/>
            <a:ext cx="3483870" cy="34328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Light"/>
              <a:ea typeface="+mn-ea"/>
              <a:cs typeface="+mn-cs"/>
            </a:endParaRPr>
          </a:p>
        </p:txBody>
      </p:sp>
      <p:pic>
        <p:nvPicPr>
          <p:cNvPr id="57" name="Picture 3">
            <a:extLst>
              <a:ext uri="{FF2B5EF4-FFF2-40B4-BE49-F238E27FC236}">
                <a16:creationId xmlns:a16="http://schemas.microsoft.com/office/drawing/2014/main" id="{AF9D48E0-7F30-44FB-A8A5-2AB53900CF99}"/>
              </a:ext>
            </a:extLst>
          </p:cNvPr>
          <p:cNvPicPr>
            <a:picLocks noChangeAspect="1"/>
          </p:cNvPicPr>
          <p:nvPr/>
        </p:nvPicPr>
        <p:blipFill>
          <a:blip r:embed="rId4">
            <a:extLst>
              <a:ext uri="{28A0092B-C50C-407E-A947-70E740481C1C}">
                <a14:useLocalDpi xmlns:a14="http://schemas.microsoft.com/office/drawing/2010/main" val="0"/>
              </a:ext>
            </a:extLst>
          </a:blip>
          <a:srcRect t="12974" b="12974"/>
          <a:stretch/>
        </p:blipFill>
        <p:spPr>
          <a:xfrm>
            <a:off x="5211216" y="10"/>
            <a:ext cx="6980887" cy="3435230"/>
          </a:xfrm>
          <a:custGeom>
            <a:avLst/>
            <a:gdLst/>
            <a:ahLst/>
            <a:cxnLst/>
            <a:rect l="l" t="t" r="r" b="b"/>
            <a:pathLst>
              <a:path w="6980887" h="3435240">
                <a:moveTo>
                  <a:pt x="3425069" y="0"/>
                </a:moveTo>
                <a:lnTo>
                  <a:pt x="6980887" y="0"/>
                </a:lnTo>
                <a:lnTo>
                  <a:pt x="6980887" y="3435240"/>
                </a:lnTo>
                <a:lnTo>
                  <a:pt x="0" y="3435240"/>
                </a:lnTo>
                <a:lnTo>
                  <a:pt x="0" y="3431304"/>
                </a:lnTo>
                <a:close/>
              </a:path>
            </a:pathLst>
          </a:custGeom>
        </p:spPr>
      </p:pic>
      <p:sp>
        <p:nvSpPr>
          <p:cNvPr id="52" name="Rectangle 51">
            <a:extLst>
              <a:ext uri="{FF2B5EF4-FFF2-40B4-BE49-F238E27FC236}">
                <a16:creationId xmlns:a16="http://schemas.microsoft.com/office/drawing/2014/main" id="{DDE0C15E-B6BE-4D7A-86FE-9076B26893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09837" y="3431305"/>
            <a:ext cx="3482163" cy="3430264"/>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Light"/>
              <a:ea typeface="+mn-ea"/>
              <a:cs typeface="+mn-cs"/>
            </a:endParaRPr>
          </a:p>
        </p:txBody>
      </p:sp>
      <p:sp>
        <p:nvSpPr>
          <p:cNvPr id="54" name="Freeform: Shape 53">
            <a:extLst>
              <a:ext uri="{FF2B5EF4-FFF2-40B4-BE49-F238E27FC236}">
                <a16:creationId xmlns:a16="http://schemas.microsoft.com/office/drawing/2014/main" id="{13063C24-C163-4A04-8D0B-40A52400D6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8731258" y="3396388"/>
            <a:ext cx="3432752" cy="3502586"/>
          </a:xfrm>
          <a:custGeom>
            <a:avLst/>
            <a:gdLst>
              <a:gd name="connsiteX0" fmla="*/ 0 w 2559050"/>
              <a:gd name="connsiteY0" fmla="*/ 0 h 2559050"/>
              <a:gd name="connsiteX1" fmla="*/ 2559050 w 2559050"/>
              <a:gd name="connsiteY1" fmla="*/ 0 h 2559050"/>
              <a:gd name="connsiteX2" fmla="*/ 0 w 2559050"/>
              <a:gd name="connsiteY2" fmla="*/ 2559050 h 2559050"/>
            </a:gdLst>
            <a:ahLst/>
            <a:cxnLst>
              <a:cxn ang="0">
                <a:pos x="connsiteX0" y="connsiteY0"/>
              </a:cxn>
              <a:cxn ang="0">
                <a:pos x="connsiteX1" y="connsiteY1"/>
              </a:cxn>
              <a:cxn ang="0">
                <a:pos x="connsiteX2" y="connsiteY2"/>
              </a:cxn>
            </a:cxnLst>
            <a:rect l="l" t="t" r="r" b="b"/>
            <a:pathLst>
              <a:path w="2559050" h="2559050">
                <a:moveTo>
                  <a:pt x="0" y="0"/>
                </a:moveTo>
                <a:lnTo>
                  <a:pt x="2559050" y="0"/>
                </a:lnTo>
                <a:cubicBezTo>
                  <a:pt x="2559050" y="1413324"/>
                  <a:pt x="1413324" y="2559050"/>
                  <a:pt x="0" y="255905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venir Next LT Pro Light"/>
              <a:ea typeface="+mn-ea"/>
              <a:cs typeface="+mn-cs"/>
            </a:endParaRPr>
          </a:p>
        </p:txBody>
      </p:sp>
      <p:pic>
        <p:nvPicPr>
          <p:cNvPr id="7" name="Picture 6" descr="Graphical user interface, text, application&#10;&#10;Description automatically generated with medium confidence">
            <a:extLst>
              <a:ext uri="{FF2B5EF4-FFF2-40B4-BE49-F238E27FC236}">
                <a16:creationId xmlns:a16="http://schemas.microsoft.com/office/drawing/2014/main" id="{8F16405E-A0C5-4CA9-B1BC-AA3AD0E09F0F}"/>
              </a:ext>
            </a:extLst>
          </p:cNvPr>
          <p:cNvPicPr>
            <a:picLocks noChangeAspect="1"/>
          </p:cNvPicPr>
          <p:nvPr/>
        </p:nvPicPr>
        <p:blipFill rotWithShape="1">
          <a:blip r:embed="rId5">
            <a:extLst>
              <a:ext uri="{28A0092B-C50C-407E-A947-70E740481C1C}">
                <a14:useLocalDpi xmlns:a14="http://schemas.microsoft.com/office/drawing/2010/main" val="0"/>
              </a:ext>
            </a:extLst>
          </a:blip>
          <a:srcRect r="44021"/>
          <a:stretch/>
        </p:blipFill>
        <p:spPr>
          <a:xfrm>
            <a:off x="174467" y="318730"/>
            <a:ext cx="2799331" cy="1398895"/>
          </a:xfrm>
          <a:prstGeom prst="rect">
            <a:avLst/>
          </a:prstGeom>
        </p:spPr>
      </p:pic>
      <p:pic>
        <p:nvPicPr>
          <p:cNvPr id="6" name="Image 3">
            <a:extLst>
              <a:ext uri="{FF2B5EF4-FFF2-40B4-BE49-F238E27FC236}">
                <a16:creationId xmlns:a16="http://schemas.microsoft.com/office/drawing/2014/main" id="{4D25E9E0-F3E6-6C6D-9685-A1B1E6C733C7}"/>
              </a:ext>
            </a:extLst>
          </p:cNvPr>
          <p:cNvPicPr>
            <a:picLocks/>
          </p:cNvPicPr>
          <p:nvPr/>
        </p:nvPicPr>
        <p:blipFill>
          <a:blip r:embed="rId6" cstate="print"/>
          <a:stretch>
            <a:fillRect/>
          </a:stretch>
        </p:blipFill>
        <p:spPr>
          <a:xfrm>
            <a:off x="3121274" y="283697"/>
            <a:ext cx="1942465" cy="1494790"/>
          </a:xfrm>
          <a:prstGeom prst="rect">
            <a:avLst/>
          </a:prstGeom>
        </p:spPr>
      </p:pic>
      <p:pic>
        <p:nvPicPr>
          <p:cNvPr id="8" name="Picture 7" descr="How Liquor Businesses Are Fighting To Stay Open During COVID-19 | Alcohol  Professor">
            <a:extLst>
              <a:ext uri="{FF2B5EF4-FFF2-40B4-BE49-F238E27FC236}">
                <a16:creationId xmlns:a16="http://schemas.microsoft.com/office/drawing/2014/main" id="{9B7588DE-06AF-A0D5-D4AC-3DD942A91EF2}"/>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2" b="26157"/>
          <a:stretch/>
        </p:blipFill>
        <p:spPr bwMode="auto">
          <a:xfrm>
            <a:off x="5343298" y="3614201"/>
            <a:ext cx="3231645" cy="3075936"/>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a:extLst>
              <a:ext uri="{FF2B5EF4-FFF2-40B4-BE49-F238E27FC236}">
                <a16:creationId xmlns:a16="http://schemas.microsoft.com/office/drawing/2014/main" id="{CC29759A-24C7-D522-6502-32FC4E0DD372}"/>
              </a:ext>
            </a:extLst>
          </p:cNvPr>
          <p:cNvSpPr txBox="1">
            <a:spLocks/>
          </p:cNvSpPr>
          <p:nvPr/>
        </p:nvSpPr>
        <p:spPr>
          <a:xfrm>
            <a:off x="370538" y="2087610"/>
            <a:ext cx="4357262" cy="1507376"/>
          </a:xfr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a:ln>
                  <a:noFill/>
                </a:ln>
                <a:solidFill>
                  <a:srgbClr val="1B4971"/>
                </a:solidFill>
                <a:effectLst/>
                <a:uLnTx/>
                <a:uFillTx/>
                <a:latin typeface="Merriweather"/>
                <a:ea typeface="+mj-ea"/>
                <a:cs typeface="+mj-cs"/>
              </a:rPr>
              <a:t>To-Go Drinks</a:t>
            </a:r>
          </a:p>
        </p:txBody>
      </p:sp>
      <p:pic>
        <p:nvPicPr>
          <p:cNvPr id="12" name="Picture 2" descr="New Alcohol To-Go Labels">
            <a:extLst>
              <a:ext uri="{FF2B5EF4-FFF2-40B4-BE49-F238E27FC236}">
                <a16:creationId xmlns:a16="http://schemas.microsoft.com/office/drawing/2014/main" id="{63629F42-321D-F34D-9CA5-3D408EC77106}"/>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2914" r="21088" b="4"/>
          <a:stretch/>
        </p:blipFill>
        <p:spPr bwMode="auto">
          <a:xfrm>
            <a:off x="8823308" y="3460629"/>
            <a:ext cx="2788536" cy="2514717"/>
          </a:xfrm>
          <a:custGeom>
            <a:avLst/>
            <a:gdLst/>
            <a:ahLst/>
            <a:cxnLst/>
            <a:rect l="l" t="t" r="r" b="b"/>
            <a:pathLst>
              <a:path w="3070456" h="3070456">
                <a:moveTo>
                  <a:pt x="1535228" y="0"/>
                </a:moveTo>
                <a:cubicBezTo>
                  <a:pt x="2383111" y="0"/>
                  <a:pt x="3070456" y="687345"/>
                  <a:pt x="3070456" y="1535228"/>
                </a:cubicBezTo>
                <a:cubicBezTo>
                  <a:pt x="3070456" y="2383111"/>
                  <a:pt x="2383111" y="3070456"/>
                  <a:pt x="1535228" y="3070456"/>
                </a:cubicBezTo>
                <a:cubicBezTo>
                  <a:pt x="687345" y="3070456"/>
                  <a:pt x="0" y="2383111"/>
                  <a:pt x="0" y="1535228"/>
                </a:cubicBezTo>
                <a:cubicBezTo>
                  <a:pt x="0" y="687345"/>
                  <a:pt x="687345" y="0"/>
                  <a:pt x="1535228" y="0"/>
                </a:cubicBezTo>
                <a:close/>
              </a:path>
            </a:pathLst>
          </a:cu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1C81F806-3F86-F6BF-4C91-0B08AD661833}"/>
              </a:ext>
            </a:extLst>
          </p:cNvPr>
          <p:cNvPicPr>
            <a:picLocks noChangeAspect="1"/>
          </p:cNvPicPr>
          <p:nvPr/>
        </p:nvPicPr>
        <p:blipFill>
          <a:blip r:embed="rId9"/>
          <a:stretch>
            <a:fillRect/>
          </a:stretch>
        </p:blipFill>
        <p:spPr>
          <a:xfrm>
            <a:off x="968530" y="3308772"/>
            <a:ext cx="3143904" cy="3143904"/>
          </a:xfrm>
          <a:prstGeom prst="rect">
            <a:avLst/>
          </a:prstGeom>
        </p:spPr>
      </p:pic>
    </p:spTree>
    <p:custDataLst>
      <p:tags r:id="rId1"/>
    </p:custDataLst>
    <p:extLst>
      <p:ext uri="{BB962C8B-B14F-4D97-AF65-F5344CB8AC3E}">
        <p14:creationId xmlns:p14="http://schemas.microsoft.com/office/powerpoint/2010/main" val="21637686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9C92B134-2CE9-0878-7B24-B9014158F33C}"/>
              </a:ext>
            </a:extLst>
          </p:cNvPr>
          <p:cNvGraphicFramePr>
            <a:graphicFrameLocks noGrp="1"/>
          </p:cNvGraphicFramePr>
          <p:nvPr>
            <p:extLst>
              <p:ext uri="{D42A27DB-BD31-4B8C-83A1-F6EECF244321}">
                <p14:modId xmlns:p14="http://schemas.microsoft.com/office/powerpoint/2010/main" val="3320001799"/>
              </p:ext>
            </p:extLst>
          </p:nvPr>
        </p:nvGraphicFramePr>
        <p:xfrm>
          <a:off x="4427378" y="114300"/>
          <a:ext cx="7540944" cy="3200400"/>
        </p:xfrm>
        <a:graphic>
          <a:graphicData uri="http://schemas.openxmlformats.org/drawingml/2006/table">
            <a:tbl>
              <a:tblPr firstRow="1" bandRow="1">
                <a:tableStyleId>{5C22544A-7EE6-4342-B048-85BDC9FD1C3A}</a:tableStyleId>
              </a:tblPr>
              <a:tblGrid>
                <a:gridCol w="2991422">
                  <a:extLst>
                    <a:ext uri="{9D8B030D-6E8A-4147-A177-3AD203B41FA5}">
                      <a16:colId xmlns:a16="http://schemas.microsoft.com/office/drawing/2014/main" val="570123746"/>
                    </a:ext>
                  </a:extLst>
                </a:gridCol>
                <a:gridCol w="2892743">
                  <a:extLst>
                    <a:ext uri="{9D8B030D-6E8A-4147-A177-3AD203B41FA5}">
                      <a16:colId xmlns:a16="http://schemas.microsoft.com/office/drawing/2014/main" val="2480432589"/>
                    </a:ext>
                  </a:extLst>
                </a:gridCol>
                <a:gridCol w="1656779">
                  <a:extLst>
                    <a:ext uri="{9D8B030D-6E8A-4147-A177-3AD203B41FA5}">
                      <a16:colId xmlns:a16="http://schemas.microsoft.com/office/drawing/2014/main" val="2136601615"/>
                    </a:ext>
                  </a:extLst>
                </a:gridCol>
              </a:tblGrid>
              <a:tr h="370840">
                <a:tc gridSpan="3">
                  <a:txBody>
                    <a:bodyPr/>
                    <a:lstStyle/>
                    <a:p>
                      <a:pPr algn="ctr"/>
                      <a:r>
                        <a:rPr lang="en-US" sz="2400">
                          <a:solidFill>
                            <a:schemeClr val="tx1"/>
                          </a:solidFill>
                        </a:rPr>
                        <a:t>2022</a:t>
                      </a:r>
                    </a:p>
                  </a:txBody>
                  <a:tcPr>
                    <a:solidFill>
                      <a:schemeClr val="accent3"/>
                    </a:solidFill>
                  </a:tcPr>
                </a:tc>
                <a:tc hMerge="1">
                  <a:txBody>
                    <a:bodyPr/>
                    <a:lstStyle/>
                    <a:p>
                      <a:endParaRPr lang="en-US" sz="2400"/>
                    </a:p>
                  </a:txBody>
                  <a:tcPr>
                    <a:solidFill>
                      <a:schemeClr val="accent3"/>
                    </a:solidFill>
                  </a:tcPr>
                </a:tc>
                <a:tc hMerge="1">
                  <a:txBody>
                    <a:bodyPr/>
                    <a:lstStyle/>
                    <a:p>
                      <a:endParaRPr lang="en-US" sz="2400"/>
                    </a:p>
                  </a:txBody>
                  <a:tcPr>
                    <a:solidFill>
                      <a:schemeClr val="accent3"/>
                    </a:solidFill>
                  </a:tcPr>
                </a:tc>
                <a:extLst>
                  <a:ext uri="{0D108BD9-81ED-4DB2-BD59-A6C34878D82A}">
                    <a16:rowId xmlns:a16="http://schemas.microsoft.com/office/drawing/2014/main" val="1101857790"/>
                  </a:ext>
                </a:extLst>
              </a:tr>
              <a:tr h="370840">
                <a:tc>
                  <a:txBody>
                    <a:bodyPr/>
                    <a:lstStyle/>
                    <a:p>
                      <a:r>
                        <a:rPr lang="en-US" sz="2400"/>
                        <a:t>Case Disposition</a:t>
                      </a:r>
                    </a:p>
                  </a:txBody>
                  <a:tcPr>
                    <a:solidFill>
                      <a:schemeClr val="accent1"/>
                    </a:solidFill>
                  </a:tcPr>
                </a:tc>
                <a:tc>
                  <a:txBody>
                    <a:bodyPr/>
                    <a:lstStyle/>
                    <a:p>
                      <a:r>
                        <a:rPr lang="en-US" sz="2400"/>
                        <a:t># of Disposition Type</a:t>
                      </a:r>
                    </a:p>
                  </a:txBody>
                  <a:tcPr>
                    <a:solidFill>
                      <a:schemeClr val="accent1"/>
                    </a:solidFill>
                  </a:tcPr>
                </a:tc>
                <a:tc>
                  <a:txBody>
                    <a:bodyPr/>
                    <a:lstStyle/>
                    <a:p>
                      <a:r>
                        <a:rPr lang="en-US" sz="2400"/>
                        <a:t>Percentage</a:t>
                      </a:r>
                    </a:p>
                  </a:txBody>
                  <a:tcPr>
                    <a:solidFill>
                      <a:schemeClr val="accent1"/>
                    </a:solidFill>
                  </a:tcPr>
                </a:tc>
                <a:extLst>
                  <a:ext uri="{0D108BD9-81ED-4DB2-BD59-A6C34878D82A}">
                    <a16:rowId xmlns:a16="http://schemas.microsoft.com/office/drawing/2014/main" val="4202634927"/>
                  </a:ext>
                </a:extLst>
              </a:tr>
              <a:tr h="370840">
                <a:tc>
                  <a:txBody>
                    <a:bodyPr/>
                    <a:lstStyle/>
                    <a:p>
                      <a:r>
                        <a:rPr lang="en-US" sz="2400"/>
                        <a:t>Official Notice</a:t>
                      </a:r>
                    </a:p>
                  </a:txBody>
                  <a:tcPr>
                    <a:solidFill>
                      <a:schemeClr val="accent3">
                        <a:lumMod val="20000"/>
                        <a:lumOff val="80000"/>
                      </a:schemeClr>
                    </a:solidFill>
                  </a:tcPr>
                </a:tc>
                <a:tc>
                  <a:txBody>
                    <a:bodyPr/>
                    <a:lstStyle/>
                    <a:p>
                      <a:r>
                        <a:rPr lang="en-US" sz="2400"/>
                        <a:t>87</a:t>
                      </a:r>
                    </a:p>
                  </a:txBody>
                  <a:tcPr>
                    <a:solidFill>
                      <a:schemeClr val="accent3">
                        <a:lumMod val="20000"/>
                        <a:lumOff val="80000"/>
                      </a:schemeClr>
                    </a:solidFill>
                  </a:tcPr>
                </a:tc>
                <a:tc>
                  <a:txBody>
                    <a:bodyPr/>
                    <a:lstStyle/>
                    <a:p>
                      <a:r>
                        <a:rPr lang="en-US" sz="2400"/>
                        <a:t>66%</a:t>
                      </a:r>
                    </a:p>
                  </a:txBody>
                  <a:tcPr>
                    <a:solidFill>
                      <a:schemeClr val="accent3">
                        <a:lumMod val="20000"/>
                        <a:lumOff val="80000"/>
                      </a:schemeClr>
                    </a:solidFill>
                  </a:tcPr>
                </a:tc>
                <a:extLst>
                  <a:ext uri="{0D108BD9-81ED-4DB2-BD59-A6C34878D82A}">
                    <a16:rowId xmlns:a16="http://schemas.microsoft.com/office/drawing/2014/main" val="1085159995"/>
                  </a:ext>
                </a:extLst>
              </a:tr>
              <a:tr h="370840">
                <a:tc>
                  <a:txBody>
                    <a:bodyPr/>
                    <a:lstStyle/>
                    <a:p>
                      <a:r>
                        <a:rPr lang="en-US" sz="2400"/>
                        <a:t>Compliance</a:t>
                      </a:r>
                    </a:p>
                  </a:txBody>
                  <a:tcPr/>
                </a:tc>
                <a:tc>
                  <a:txBody>
                    <a:bodyPr/>
                    <a:lstStyle/>
                    <a:p>
                      <a:r>
                        <a:rPr lang="en-US" sz="2400"/>
                        <a:t>43</a:t>
                      </a:r>
                    </a:p>
                  </a:txBody>
                  <a:tcPr/>
                </a:tc>
                <a:tc>
                  <a:txBody>
                    <a:bodyPr/>
                    <a:lstStyle/>
                    <a:p>
                      <a:r>
                        <a:rPr lang="en-US" sz="2400"/>
                        <a:t>33%</a:t>
                      </a:r>
                    </a:p>
                  </a:txBody>
                  <a:tcPr/>
                </a:tc>
                <a:extLst>
                  <a:ext uri="{0D108BD9-81ED-4DB2-BD59-A6C34878D82A}">
                    <a16:rowId xmlns:a16="http://schemas.microsoft.com/office/drawing/2014/main" val="3330043928"/>
                  </a:ext>
                </a:extLst>
              </a:tr>
              <a:tr h="370840">
                <a:tc>
                  <a:txBody>
                    <a:bodyPr/>
                    <a:lstStyle/>
                    <a:p>
                      <a:r>
                        <a:rPr lang="en-US" sz="2400"/>
                        <a:t>Pending Admin Action</a:t>
                      </a:r>
                    </a:p>
                  </a:txBody>
                  <a:tcPr/>
                </a:tc>
                <a:tc>
                  <a:txBody>
                    <a:bodyPr/>
                    <a:lstStyle/>
                    <a:p>
                      <a:r>
                        <a:rPr lang="en-US" sz="2400"/>
                        <a:t>1</a:t>
                      </a:r>
                    </a:p>
                  </a:txBody>
                  <a:tcPr/>
                </a:tc>
                <a:tc>
                  <a:txBody>
                    <a:bodyPr/>
                    <a:lstStyle/>
                    <a:p>
                      <a:r>
                        <a:rPr lang="en-US" sz="2400"/>
                        <a:t>0.5%</a:t>
                      </a:r>
                    </a:p>
                  </a:txBody>
                  <a:tcPr/>
                </a:tc>
                <a:extLst>
                  <a:ext uri="{0D108BD9-81ED-4DB2-BD59-A6C34878D82A}">
                    <a16:rowId xmlns:a16="http://schemas.microsoft.com/office/drawing/2014/main" val="3846380034"/>
                  </a:ext>
                </a:extLst>
              </a:tr>
              <a:tr h="370840">
                <a:tc>
                  <a:txBody>
                    <a:bodyPr/>
                    <a:lstStyle/>
                    <a:p>
                      <a:r>
                        <a:rPr lang="en-US" sz="2400"/>
                        <a:t>Admin Stipulation</a:t>
                      </a:r>
                    </a:p>
                  </a:txBody>
                  <a:tcPr/>
                </a:tc>
                <a:tc>
                  <a:txBody>
                    <a:bodyPr/>
                    <a:lstStyle/>
                    <a:p>
                      <a:r>
                        <a:rPr lang="en-US" sz="2400"/>
                        <a:t>1</a:t>
                      </a:r>
                    </a:p>
                  </a:txBody>
                  <a:tcPr/>
                </a:tc>
                <a:tc>
                  <a:txBody>
                    <a:bodyPr/>
                    <a:lstStyle/>
                    <a:p>
                      <a:r>
                        <a:rPr lang="en-US" sz="2400"/>
                        <a:t>0.5%</a:t>
                      </a:r>
                    </a:p>
                  </a:txBody>
                  <a:tcPr/>
                </a:tc>
                <a:extLst>
                  <a:ext uri="{0D108BD9-81ED-4DB2-BD59-A6C34878D82A}">
                    <a16:rowId xmlns:a16="http://schemas.microsoft.com/office/drawing/2014/main" val="97431361"/>
                  </a:ext>
                </a:extLst>
              </a:tr>
              <a:tr h="370840">
                <a:tc>
                  <a:txBody>
                    <a:bodyPr/>
                    <a:lstStyle/>
                    <a:p>
                      <a:pPr algn="r"/>
                      <a:r>
                        <a:rPr lang="en-US" sz="2400"/>
                        <a:t>Total</a:t>
                      </a:r>
                    </a:p>
                  </a:txBody>
                  <a:tcPr/>
                </a:tc>
                <a:tc>
                  <a:txBody>
                    <a:bodyPr/>
                    <a:lstStyle/>
                    <a:p>
                      <a:r>
                        <a:rPr lang="en-US" sz="2400"/>
                        <a:t>132</a:t>
                      </a:r>
                    </a:p>
                  </a:txBody>
                  <a:tcPr/>
                </a:tc>
                <a:tc>
                  <a:txBody>
                    <a:bodyPr/>
                    <a:lstStyle/>
                    <a:p>
                      <a:endParaRPr lang="en-US" sz="2400"/>
                    </a:p>
                  </a:txBody>
                  <a:tcPr/>
                </a:tc>
                <a:extLst>
                  <a:ext uri="{0D108BD9-81ED-4DB2-BD59-A6C34878D82A}">
                    <a16:rowId xmlns:a16="http://schemas.microsoft.com/office/drawing/2014/main" val="562052317"/>
                  </a:ext>
                </a:extLst>
              </a:tr>
            </a:tbl>
          </a:graphicData>
        </a:graphic>
      </p:graphicFrame>
      <p:graphicFrame>
        <p:nvGraphicFramePr>
          <p:cNvPr id="4" name="Table 3">
            <a:extLst>
              <a:ext uri="{FF2B5EF4-FFF2-40B4-BE49-F238E27FC236}">
                <a16:creationId xmlns:a16="http://schemas.microsoft.com/office/drawing/2014/main" id="{002DC6B6-4213-2F35-33F3-48D42CE8B881}"/>
              </a:ext>
            </a:extLst>
          </p:cNvPr>
          <p:cNvGraphicFramePr>
            <a:graphicFrameLocks noGrp="1"/>
          </p:cNvGraphicFramePr>
          <p:nvPr>
            <p:extLst>
              <p:ext uri="{D42A27DB-BD31-4B8C-83A1-F6EECF244321}">
                <p14:modId xmlns:p14="http://schemas.microsoft.com/office/powerpoint/2010/main" val="1893465832"/>
              </p:ext>
            </p:extLst>
          </p:nvPr>
        </p:nvGraphicFramePr>
        <p:xfrm>
          <a:off x="4427378" y="3429000"/>
          <a:ext cx="7540944" cy="3200400"/>
        </p:xfrm>
        <a:graphic>
          <a:graphicData uri="http://schemas.openxmlformats.org/drawingml/2006/table">
            <a:tbl>
              <a:tblPr firstRow="1" bandRow="1">
                <a:tableStyleId>{5C22544A-7EE6-4342-B048-85BDC9FD1C3A}</a:tableStyleId>
              </a:tblPr>
              <a:tblGrid>
                <a:gridCol w="2991422">
                  <a:extLst>
                    <a:ext uri="{9D8B030D-6E8A-4147-A177-3AD203B41FA5}">
                      <a16:colId xmlns:a16="http://schemas.microsoft.com/office/drawing/2014/main" val="570123746"/>
                    </a:ext>
                  </a:extLst>
                </a:gridCol>
                <a:gridCol w="2892743">
                  <a:extLst>
                    <a:ext uri="{9D8B030D-6E8A-4147-A177-3AD203B41FA5}">
                      <a16:colId xmlns:a16="http://schemas.microsoft.com/office/drawing/2014/main" val="2480432589"/>
                    </a:ext>
                  </a:extLst>
                </a:gridCol>
                <a:gridCol w="1656779">
                  <a:extLst>
                    <a:ext uri="{9D8B030D-6E8A-4147-A177-3AD203B41FA5}">
                      <a16:colId xmlns:a16="http://schemas.microsoft.com/office/drawing/2014/main" val="2136601615"/>
                    </a:ext>
                  </a:extLst>
                </a:gridCol>
              </a:tblGrid>
              <a:tr h="432707">
                <a:tc gridSpan="3">
                  <a:txBody>
                    <a:bodyPr/>
                    <a:lstStyle/>
                    <a:p>
                      <a:pPr algn="ctr"/>
                      <a:r>
                        <a:rPr lang="en-US" sz="2400">
                          <a:solidFill>
                            <a:schemeClr val="tx1"/>
                          </a:solidFill>
                        </a:rPr>
                        <a:t>2023</a:t>
                      </a:r>
                    </a:p>
                  </a:txBody>
                  <a:tcPr>
                    <a:solidFill>
                      <a:schemeClr val="accent2"/>
                    </a:solidFill>
                  </a:tcPr>
                </a:tc>
                <a:tc hMerge="1">
                  <a:txBody>
                    <a:bodyPr/>
                    <a:lstStyle/>
                    <a:p>
                      <a:endParaRPr lang="en-US" sz="2400"/>
                    </a:p>
                  </a:txBody>
                  <a:tcPr>
                    <a:solidFill>
                      <a:schemeClr val="accent3"/>
                    </a:solidFill>
                  </a:tcPr>
                </a:tc>
                <a:tc hMerge="1">
                  <a:txBody>
                    <a:bodyPr/>
                    <a:lstStyle/>
                    <a:p>
                      <a:endParaRPr lang="en-US" sz="2400"/>
                    </a:p>
                  </a:txBody>
                  <a:tcPr>
                    <a:solidFill>
                      <a:schemeClr val="accent3"/>
                    </a:solidFill>
                  </a:tcPr>
                </a:tc>
                <a:extLst>
                  <a:ext uri="{0D108BD9-81ED-4DB2-BD59-A6C34878D82A}">
                    <a16:rowId xmlns:a16="http://schemas.microsoft.com/office/drawing/2014/main" val="1101857790"/>
                  </a:ext>
                </a:extLst>
              </a:tr>
              <a:tr h="432707">
                <a:tc>
                  <a:txBody>
                    <a:bodyPr/>
                    <a:lstStyle/>
                    <a:p>
                      <a:r>
                        <a:rPr lang="en-US" sz="2400"/>
                        <a:t>Case Disposition</a:t>
                      </a:r>
                    </a:p>
                  </a:txBody>
                  <a:tcPr>
                    <a:solidFill>
                      <a:schemeClr val="accent1"/>
                    </a:solidFill>
                  </a:tcPr>
                </a:tc>
                <a:tc>
                  <a:txBody>
                    <a:bodyPr/>
                    <a:lstStyle/>
                    <a:p>
                      <a:r>
                        <a:rPr lang="en-US" sz="2400"/>
                        <a:t># of Disposition Type</a:t>
                      </a:r>
                    </a:p>
                  </a:txBody>
                  <a:tcPr>
                    <a:solidFill>
                      <a:schemeClr val="accent1"/>
                    </a:solidFill>
                  </a:tcPr>
                </a:tc>
                <a:tc>
                  <a:txBody>
                    <a:bodyPr/>
                    <a:lstStyle/>
                    <a:p>
                      <a:r>
                        <a:rPr lang="en-US" sz="2400"/>
                        <a:t>Percentage</a:t>
                      </a:r>
                    </a:p>
                  </a:txBody>
                  <a:tcPr>
                    <a:solidFill>
                      <a:schemeClr val="accent1"/>
                    </a:solidFill>
                  </a:tcPr>
                </a:tc>
                <a:extLst>
                  <a:ext uri="{0D108BD9-81ED-4DB2-BD59-A6C34878D82A}">
                    <a16:rowId xmlns:a16="http://schemas.microsoft.com/office/drawing/2014/main" val="4202634927"/>
                  </a:ext>
                </a:extLst>
              </a:tr>
              <a:tr h="432707">
                <a:tc>
                  <a:txBody>
                    <a:bodyPr/>
                    <a:lstStyle/>
                    <a:p>
                      <a:r>
                        <a:rPr lang="en-US" sz="2400"/>
                        <a:t>Official Notice</a:t>
                      </a:r>
                    </a:p>
                  </a:txBody>
                  <a:tcPr>
                    <a:solidFill>
                      <a:schemeClr val="accent2">
                        <a:lumMod val="40000"/>
                        <a:lumOff val="60000"/>
                      </a:schemeClr>
                    </a:solidFill>
                  </a:tcPr>
                </a:tc>
                <a:tc>
                  <a:txBody>
                    <a:bodyPr/>
                    <a:lstStyle/>
                    <a:p>
                      <a:r>
                        <a:rPr lang="en-US" sz="2400"/>
                        <a:t>27</a:t>
                      </a:r>
                    </a:p>
                  </a:txBody>
                  <a:tcPr>
                    <a:solidFill>
                      <a:schemeClr val="accent2">
                        <a:lumMod val="40000"/>
                        <a:lumOff val="60000"/>
                      </a:schemeClr>
                    </a:solidFill>
                  </a:tcPr>
                </a:tc>
                <a:tc>
                  <a:txBody>
                    <a:bodyPr/>
                    <a:lstStyle/>
                    <a:p>
                      <a:r>
                        <a:rPr lang="en-US" sz="2400"/>
                        <a:t>66%</a:t>
                      </a:r>
                    </a:p>
                  </a:txBody>
                  <a:tcPr>
                    <a:solidFill>
                      <a:schemeClr val="accent2">
                        <a:lumMod val="40000"/>
                        <a:lumOff val="60000"/>
                      </a:schemeClr>
                    </a:solidFill>
                  </a:tcPr>
                </a:tc>
                <a:extLst>
                  <a:ext uri="{0D108BD9-81ED-4DB2-BD59-A6C34878D82A}">
                    <a16:rowId xmlns:a16="http://schemas.microsoft.com/office/drawing/2014/main" val="1085159995"/>
                  </a:ext>
                </a:extLst>
              </a:tr>
              <a:tr h="432707">
                <a:tc>
                  <a:txBody>
                    <a:bodyPr/>
                    <a:lstStyle/>
                    <a:p>
                      <a:r>
                        <a:rPr lang="en-US" sz="2400"/>
                        <a:t>Compliance</a:t>
                      </a:r>
                    </a:p>
                  </a:txBody>
                  <a:tcPr/>
                </a:tc>
                <a:tc>
                  <a:txBody>
                    <a:bodyPr/>
                    <a:lstStyle/>
                    <a:p>
                      <a:r>
                        <a:rPr lang="en-US" sz="2400"/>
                        <a:t>14</a:t>
                      </a:r>
                    </a:p>
                  </a:txBody>
                  <a:tcPr/>
                </a:tc>
                <a:tc>
                  <a:txBody>
                    <a:bodyPr/>
                    <a:lstStyle/>
                    <a:p>
                      <a:r>
                        <a:rPr lang="en-US" sz="2400"/>
                        <a:t>34%</a:t>
                      </a:r>
                    </a:p>
                  </a:txBody>
                  <a:tcPr/>
                </a:tc>
                <a:extLst>
                  <a:ext uri="{0D108BD9-81ED-4DB2-BD59-A6C34878D82A}">
                    <a16:rowId xmlns:a16="http://schemas.microsoft.com/office/drawing/2014/main" val="3330043928"/>
                  </a:ext>
                </a:extLst>
              </a:tr>
              <a:tr h="432707">
                <a:tc>
                  <a:txBody>
                    <a:bodyPr/>
                    <a:lstStyle/>
                    <a:p>
                      <a:r>
                        <a:rPr lang="en-US" sz="2400"/>
                        <a:t>Pending Admin Action</a:t>
                      </a:r>
                    </a:p>
                  </a:txBody>
                  <a:tcPr/>
                </a:tc>
                <a:tc>
                  <a:txBody>
                    <a:bodyPr/>
                    <a:lstStyle/>
                    <a:p>
                      <a:r>
                        <a:rPr lang="en-US" sz="2400"/>
                        <a:t>0</a:t>
                      </a:r>
                    </a:p>
                  </a:txBody>
                  <a:tcPr/>
                </a:tc>
                <a:tc>
                  <a:txBody>
                    <a:bodyPr/>
                    <a:lstStyle/>
                    <a:p>
                      <a:r>
                        <a:rPr lang="en-US" sz="2400"/>
                        <a:t>0%</a:t>
                      </a:r>
                    </a:p>
                  </a:txBody>
                  <a:tcPr/>
                </a:tc>
                <a:extLst>
                  <a:ext uri="{0D108BD9-81ED-4DB2-BD59-A6C34878D82A}">
                    <a16:rowId xmlns:a16="http://schemas.microsoft.com/office/drawing/2014/main" val="3846380034"/>
                  </a:ext>
                </a:extLst>
              </a:tr>
              <a:tr h="432707">
                <a:tc>
                  <a:txBody>
                    <a:bodyPr/>
                    <a:lstStyle/>
                    <a:p>
                      <a:r>
                        <a:rPr lang="en-US" sz="2400"/>
                        <a:t>Admin Stipulation</a:t>
                      </a:r>
                    </a:p>
                  </a:txBody>
                  <a:tcPr/>
                </a:tc>
                <a:tc>
                  <a:txBody>
                    <a:bodyPr/>
                    <a:lstStyle/>
                    <a:p>
                      <a:r>
                        <a:rPr lang="en-US" sz="2400"/>
                        <a:t>0</a:t>
                      </a:r>
                    </a:p>
                  </a:txBody>
                  <a:tcPr/>
                </a:tc>
                <a:tc>
                  <a:txBody>
                    <a:bodyPr/>
                    <a:lstStyle/>
                    <a:p>
                      <a:r>
                        <a:rPr lang="en-US" sz="2400"/>
                        <a:t>0%</a:t>
                      </a:r>
                    </a:p>
                  </a:txBody>
                  <a:tcPr/>
                </a:tc>
                <a:extLst>
                  <a:ext uri="{0D108BD9-81ED-4DB2-BD59-A6C34878D82A}">
                    <a16:rowId xmlns:a16="http://schemas.microsoft.com/office/drawing/2014/main" val="97431361"/>
                  </a:ext>
                </a:extLst>
              </a:tr>
              <a:tr h="432707">
                <a:tc>
                  <a:txBody>
                    <a:bodyPr/>
                    <a:lstStyle/>
                    <a:p>
                      <a:pPr algn="r"/>
                      <a:r>
                        <a:rPr lang="en-US" sz="2400"/>
                        <a:t>Total</a:t>
                      </a:r>
                    </a:p>
                  </a:txBody>
                  <a:tcPr/>
                </a:tc>
                <a:tc>
                  <a:txBody>
                    <a:bodyPr/>
                    <a:lstStyle/>
                    <a:p>
                      <a:r>
                        <a:rPr lang="en-US" sz="2400"/>
                        <a:t>41</a:t>
                      </a:r>
                    </a:p>
                  </a:txBody>
                  <a:tcPr/>
                </a:tc>
                <a:tc>
                  <a:txBody>
                    <a:bodyPr/>
                    <a:lstStyle/>
                    <a:p>
                      <a:endParaRPr lang="en-US" sz="2400"/>
                    </a:p>
                  </a:txBody>
                  <a:tcPr/>
                </a:tc>
                <a:extLst>
                  <a:ext uri="{0D108BD9-81ED-4DB2-BD59-A6C34878D82A}">
                    <a16:rowId xmlns:a16="http://schemas.microsoft.com/office/drawing/2014/main" val="562052317"/>
                  </a:ext>
                </a:extLst>
              </a:tr>
            </a:tbl>
          </a:graphicData>
        </a:graphic>
      </p:graphicFrame>
      <p:pic>
        <p:nvPicPr>
          <p:cNvPr id="5" name="Picture 4">
            <a:extLst>
              <a:ext uri="{FF2B5EF4-FFF2-40B4-BE49-F238E27FC236}">
                <a16:creationId xmlns:a16="http://schemas.microsoft.com/office/drawing/2014/main" id="{19032261-D86B-8CD1-9B6D-3572262A173E}"/>
              </a:ext>
            </a:extLst>
          </p:cNvPr>
          <p:cNvPicPr>
            <a:picLocks noChangeAspect="1"/>
          </p:cNvPicPr>
          <p:nvPr/>
        </p:nvPicPr>
        <p:blipFill>
          <a:blip r:embed="rId3"/>
          <a:stretch>
            <a:fillRect/>
          </a:stretch>
        </p:blipFill>
        <p:spPr>
          <a:xfrm>
            <a:off x="223678" y="114300"/>
            <a:ext cx="4024943" cy="1889760"/>
          </a:xfrm>
          <a:prstGeom prst="rect">
            <a:avLst/>
          </a:prstGeom>
        </p:spPr>
      </p:pic>
      <p:sp>
        <p:nvSpPr>
          <p:cNvPr id="6" name="Content Placeholder 2">
            <a:extLst>
              <a:ext uri="{FF2B5EF4-FFF2-40B4-BE49-F238E27FC236}">
                <a16:creationId xmlns:a16="http://schemas.microsoft.com/office/drawing/2014/main" id="{6F78D2EE-3B9B-23BF-8B47-ED48154087C7}"/>
              </a:ext>
            </a:extLst>
          </p:cNvPr>
          <p:cNvSpPr txBox="1">
            <a:spLocks/>
          </p:cNvSpPr>
          <p:nvPr/>
        </p:nvSpPr>
        <p:spPr>
          <a:xfrm>
            <a:off x="534984" y="2164080"/>
            <a:ext cx="3402330" cy="385222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a:solidFill>
                  <a:schemeClr val="accent3"/>
                </a:solidFill>
              </a:rPr>
              <a:t>13% </a:t>
            </a:r>
            <a:r>
              <a:rPr lang="en-US" sz="2400"/>
              <a:t>of compliance checks were completed in the </a:t>
            </a:r>
            <a:r>
              <a:rPr lang="en-US" sz="2400">
                <a:solidFill>
                  <a:schemeClr val="accent3"/>
                </a:solidFill>
              </a:rPr>
              <a:t>Jacksonville region</a:t>
            </a:r>
            <a:r>
              <a:rPr lang="en-US" sz="2400"/>
              <a:t>. </a:t>
            </a:r>
          </a:p>
          <a:p>
            <a:pPr marL="0" indent="0" algn="ctr">
              <a:buNone/>
            </a:pPr>
            <a:endParaRPr lang="en-US" sz="2400"/>
          </a:p>
          <a:p>
            <a:pPr marL="0" indent="0" algn="ctr">
              <a:buNone/>
            </a:pPr>
            <a:r>
              <a:rPr lang="en-US" sz="2400"/>
              <a:t>Official Notice: 45%</a:t>
            </a:r>
          </a:p>
          <a:p>
            <a:pPr marL="0" indent="0" algn="ctr">
              <a:buNone/>
            </a:pPr>
            <a:endParaRPr lang="en-US" sz="2400"/>
          </a:p>
          <a:p>
            <a:pPr marL="0" indent="0" algn="ctr">
              <a:buNone/>
            </a:pPr>
            <a:r>
              <a:rPr lang="en-US" sz="2400"/>
              <a:t>Remaining did not follow policy resulting in </a:t>
            </a:r>
            <a:r>
              <a:rPr lang="en-US" sz="2400">
                <a:solidFill>
                  <a:schemeClr val="accent3"/>
                </a:solidFill>
              </a:rPr>
              <a:t>100% noncompliance.</a:t>
            </a:r>
          </a:p>
        </p:txBody>
      </p:sp>
    </p:spTree>
    <p:extLst>
      <p:ext uri="{BB962C8B-B14F-4D97-AF65-F5344CB8AC3E}">
        <p14:creationId xmlns:p14="http://schemas.microsoft.com/office/powerpoint/2010/main" val="16249569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9F460719-5B98-0F27-B790-71E289AE1173}"/>
              </a:ext>
            </a:extLst>
          </p:cNvPr>
          <p:cNvGraphicFramePr/>
          <p:nvPr>
            <p:extLst>
              <p:ext uri="{D42A27DB-BD31-4B8C-83A1-F6EECF244321}">
                <p14:modId xmlns:p14="http://schemas.microsoft.com/office/powerpoint/2010/main" val="3814520441"/>
              </p:ext>
            </p:extLst>
          </p:nvPr>
        </p:nvGraphicFramePr>
        <p:xfrm>
          <a:off x="402590" y="205740"/>
          <a:ext cx="11221720" cy="589830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313804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A4B2172-AD6B-DEFE-82A8-F0256B607B19}"/>
              </a:ext>
            </a:extLst>
          </p:cNvPr>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a:latin typeface="+mn-lt"/>
              </a:rPr>
              <a:t>Involuntary Examinations in Florida</a:t>
            </a:r>
          </a:p>
          <a:p>
            <a:pPr algn="ctr"/>
            <a:r>
              <a:rPr lang="en-US" b="1">
                <a:latin typeface="+mn-lt"/>
              </a:rPr>
              <a:t> July 1, 2022 – June 30, 2023</a:t>
            </a:r>
          </a:p>
        </p:txBody>
      </p:sp>
      <p:graphicFrame>
        <p:nvGraphicFramePr>
          <p:cNvPr id="2" name="Diagram 1">
            <a:extLst>
              <a:ext uri="{FF2B5EF4-FFF2-40B4-BE49-F238E27FC236}">
                <a16:creationId xmlns:a16="http://schemas.microsoft.com/office/drawing/2014/main" id="{3AF8210E-BABF-8138-DD84-DAAFD5B55690}"/>
              </a:ext>
            </a:extLst>
          </p:cNvPr>
          <p:cNvGraphicFramePr/>
          <p:nvPr>
            <p:extLst>
              <p:ext uri="{D42A27DB-BD31-4B8C-83A1-F6EECF244321}">
                <p14:modId xmlns:p14="http://schemas.microsoft.com/office/powerpoint/2010/main" val="1708389150"/>
              </p:ext>
            </p:extLst>
          </p:nvPr>
        </p:nvGraphicFramePr>
        <p:xfrm>
          <a:off x="1362710" y="1257300"/>
          <a:ext cx="9466580" cy="58525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951804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1BCD6-41E6-E513-6F47-D6A6A5EF68A7}"/>
              </a:ext>
            </a:extLst>
          </p:cNvPr>
          <p:cNvSpPr>
            <a:spLocks noGrp="1"/>
          </p:cNvSpPr>
          <p:nvPr>
            <p:ph type="title"/>
          </p:nvPr>
        </p:nvSpPr>
        <p:spPr>
          <a:xfrm>
            <a:off x="5361969" y="323895"/>
            <a:ext cx="6300431" cy="1583695"/>
          </a:xfrm>
        </p:spPr>
        <p:txBody>
          <a:bodyPr>
            <a:normAutofit fontScale="90000"/>
          </a:bodyPr>
          <a:lstStyle/>
          <a:p>
            <a:pPr algn="ctr"/>
            <a:r>
              <a:rPr lang="en-US" sz="6000" b="1"/>
              <a:t>We are here to support you! </a:t>
            </a:r>
          </a:p>
        </p:txBody>
      </p:sp>
      <p:pic>
        <p:nvPicPr>
          <p:cNvPr id="9" name="Content Placeholder 8" descr="A black background with colorful text&#10;&#10;Description automatically generated">
            <a:extLst>
              <a:ext uri="{FF2B5EF4-FFF2-40B4-BE49-F238E27FC236}">
                <a16:creationId xmlns:a16="http://schemas.microsoft.com/office/drawing/2014/main" id="{E3C37E4D-D12E-B06F-CF3E-C4A53F5CF80F}"/>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86320" y="323895"/>
            <a:ext cx="4373306" cy="1784309"/>
          </a:xfrm>
        </p:spPr>
      </p:pic>
      <p:pic>
        <p:nvPicPr>
          <p:cNvPr id="6" name="Picture Placeholder 3">
            <a:extLst>
              <a:ext uri="{FF2B5EF4-FFF2-40B4-BE49-F238E27FC236}">
                <a16:creationId xmlns:a16="http://schemas.microsoft.com/office/drawing/2014/main" id="{2C7BF7FA-0CF4-0F00-C6A6-E7F5D846587B}"/>
              </a:ext>
            </a:extLst>
          </p:cNvPr>
          <p:cNvPicPr>
            <a:picLocks noChangeAspect="1"/>
          </p:cNvPicPr>
          <p:nvPr/>
        </p:nvPicPr>
        <p:blipFill>
          <a:blip r:embed="rId4">
            <a:extLst>
              <a:ext uri="{28A0092B-C50C-407E-A947-70E740481C1C}">
                <a14:useLocalDpi xmlns:a14="http://schemas.microsoft.com/office/drawing/2010/main" val="0"/>
              </a:ext>
            </a:extLst>
          </a:blip>
          <a:srcRect l="1597" r="1597"/>
          <a:stretch/>
        </p:blipFill>
        <p:spPr>
          <a:xfrm>
            <a:off x="7705361" y="2532856"/>
            <a:ext cx="4486639" cy="4318843"/>
          </a:xfrm>
          <a:custGeom>
            <a:avLst/>
            <a:gdLst/>
            <a:ahLst/>
            <a:cxnLst/>
            <a:rect l="l" t="t" r="r" b="b"/>
            <a:pathLst>
              <a:path w="4290741" h="4130271">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p:spPr>
      </p:pic>
      <p:sp>
        <p:nvSpPr>
          <p:cNvPr id="13" name="TextBox 12">
            <a:extLst>
              <a:ext uri="{FF2B5EF4-FFF2-40B4-BE49-F238E27FC236}">
                <a16:creationId xmlns:a16="http://schemas.microsoft.com/office/drawing/2014/main" id="{E1D71768-B515-001C-016D-A6DE4518B82B}"/>
              </a:ext>
            </a:extLst>
          </p:cNvPr>
          <p:cNvSpPr txBox="1"/>
          <p:nvPr/>
        </p:nvSpPr>
        <p:spPr>
          <a:xfrm>
            <a:off x="886320" y="3644065"/>
            <a:ext cx="5567832" cy="2616101"/>
          </a:xfrm>
          <a:prstGeom prst="rect">
            <a:avLst/>
          </a:prstGeom>
          <a:noFill/>
        </p:spPr>
        <p:txBody>
          <a:bodyPr wrap="square" rtlCol="0">
            <a:spAutoFit/>
          </a:bodyPr>
          <a:lstStyle/>
          <a:p>
            <a:pPr algn="ctr"/>
            <a:r>
              <a:rPr lang="en-US" sz="3200" b="1">
                <a:solidFill>
                  <a:srgbClr val="ED2793"/>
                </a:solidFill>
              </a:rPr>
              <a:t>Vanessa Salmo, MPH</a:t>
            </a:r>
          </a:p>
          <a:p>
            <a:pPr algn="ctr"/>
            <a:r>
              <a:rPr lang="en-US" sz="2800" b="1"/>
              <a:t>Epidemiology &amp; Evaluation Director</a:t>
            </a:r>
          </a:p>
          <a:p>
            <a:pPr algn="ctr"/>
            <a:r>
              <a:rPr lang="en-US" sz="2800" b="1"/>
              <a:t>Community Coalition Alliance, Inc. </a:t>
            </a:r>
          </a:p>
          <a:p>
            <a:pPr algn="ctr"/>
            <a:r>
              <a:rPr lang="en-US" sz="2800" b="1">
                <a:hlinkClick r:id="rId5"/>
              </a:rPr>
              <a:t>vsalmo@ccafl.org</a:t>
            </a:r>
            <a:endParaRPr lang="en-US" sz="2800" b="1"/>
          </a:p>
          <a:p>
            <a:pPr algn="ctr"/>
            <a:endParaRPr lang="en-US" sz="2800" b="1"/>
          </a:p>
          <a:p>
            <a:pPr algn="ctr"/>
            <a:endParaRPr lang="en-US" sz="2000" b="1"/>
          </a:p>
        </p:txBody>
      </p:sp>
    </p:spTree>
    <p:extLst>
      <p:ext uri="{BB962C8B-B14F-4D97-AF65-F5344CB8AC3E}">
        <p14:creationId xmlns:p14="http://schemas.microsoft.com/office/powerpoint/2010/main" val="5830886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A4B2172-AD6B-DEFE-82A8-F0256B607B19}"/>
              </a:ext>
            </a:extLst>
          </p:cNvPr>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a:latin typeface="+mn-lt"/>
              </a:rPr>
              <a:t>Involuntary Examinations in Florida</a:t>
            </a:r>
          </a:p>
          <a:p>
            <a:pPr algn="ctr"/>
            <a:r>
              <a:rPr lang="en-US" b="1">
                <a:latin typeface="+mn-lt"/>
              </a:rPr>
              <a:t> July 1, 2022 – June 30, 2023</a:t>
            </a:r>
          </a:p>
        </p:txBody>
      </p:sp>
      <p:sp>
        <p:nvSpPr>
          <p:cNvPr id="4" name="Content Placeholder 2">
            <a:extLst>
              <a:ext uri="{FF2B5EF4-FFF2-40B4-BE49-F238E27FC236}">
                <a16:creationId xmlns:a16="http://schemas.microsoft.com/office/drawing/2014/main" id="{8961773A-DBA9-87CC-FFA9-222B8686D7CA}"/>
              </a:ext>
            </a:extLst>
          </p:cNvPr>
          <p:cNvSpPr txBox="1">
            <a:spLocks/>
          </p:cNvSpPr>
          <p:nvPr/>
        </p:nvSpPr>
        <p:spPr>
          <a:xfrm>
            <a:off x="160020" y="2694305"/>
            <a:ext cx="3646754"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t>The </a:t>
            </a:r>
            <a:r>
              <a:rPr lang="en-US">
                <a:solidFill>
                  <a:schemeClr val="accent3"/>
                </a:solidFill>
              </a:rPr>
              <a:t>Southern</a:t>
            </a:r>
            <a:r>
              <a:rPr lang="en-US"/>
              <a:t> and </a:t>
            </a:r>
            <a:r>
              <a:rPr lang="en-US">
                <a:solidFill>
                  <a:schemeClr val="accent3"/>
                </a:solidFill>
              </a:rPr>
              <a:t>Northeast</a:t>
            </a:r>
            <a:r>
              <a:rPr lang="en-US"/>
              <a:t> regions of Florida have the </a:t>
            </a:r>
            <a:r>
              <a:rPr lang="en-US">
                <a:solidFill>
                  <a:schemeClr val="accent3"/>
                </a:solidFill>
              </a:rPr>
              <a:t>highest rate </a:t>
            </a:r>
            <a:r>
              <a:rPr lang="en-US"/>
              <a:t>of involuntary examinations </a:t>
            </a:r>
            <a:r>
              <a:rPr lang="en-US">
                <a:solidFill>
                  <a:schemeClr val="accent3"/>
                </a:solidFill>
              </a:rPr>
              <a:t>per 1,000 </a:t>
            </a:r>
            <a:r>
              <a:rPr lang="en-US"/>
              <a:t>residents for the previous fiscal year.  </a:t>
            </a:r>
          </a:p>
        </p:txBody>
      </p:sp>
      <p:pic>
        <p:nvPicPr>
          <p:cNvPr id="6" name="Picture 5">
            <a:extLst>
              <a:ext uri="{FF2B5EF4-FFF2-40B4-BE49-F238E27FC236}">
                <a16:creationId xmlns:a16="http://schemas.microsoft.com/office/drawing/2014/main" id="{53B7145B-8317-41DC-67D6-2DA05700304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898214" y="2273618"/>
            <a:ext cx="8042326" cy="3811905"/>
          </a:xfrm>
          <a:prstGeom prst="rect">
            <a:avLst/>
          </a:prstGeom>
        </p:spPr>
      </p:pic>
    </p:spTree>
    <p:extLst>
      <p:ext uri="{BB962C8B-B14F-4D97-AF65-F5344CB8AC3E}">
        <p14:creationId xmlns:p14="http://schemas.microsoft.com/office/powerpoint/2010/main" val="40117372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A4B2172-AD6B-DEFE-82A8-F0256B607B19}"/>
              </a:ext>
            </a:extLst>
          </p:cNvPr>
          <p:cNvSpPr txBox="1">
            <a:spLocks/>
          </p:cNvSpPr>
          <p:nvPr/>
        </p:nvSpPr>
        <p:spPr>
          <a:xfrm>
            <a:off x="0" y="215863"/>
            <a:ext cx="121920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a:latin typeface="+mn-lt"/>
              </a:rPr>
              <a:t>Rate of Involuntary Examinations in Florida Per 1,000 Residents</a:t>
            </a:r>
          </a:p>
          <a:p>
            <a:pPr algn="ctr"/>
            <a:r>
              <a:rPr lang="en-US" sz="3600" b="1">
                <a:latin typeface="+mn-lt"/>
              </a:rPr>
              <a:t> July 1, 2022 – June 30, 2023</a:t>
            </a:r>
          </a:p>
        </p:txBody>
      </p:sp>
      <p:sp>
        <p:nvSpPr>
          <p:cNvPr id="4" name="Content Placeholder 2">
            <a:extLst>
              <a:ext uri="{FF2B5EF4-FFF2-40B4-BE49-F238E27FC236}">
                <a16:creationId xmlns:a16="http://schemas.microsoft.com/office/drawing/2014/main" id="{8961773A-DBA9-87CC-FFA9-222B8686D7CA}"/>
              </a:ext>
            </a:extLst>
          </p:cNvPr>
          <p:cNvSpPr txBox="1">
            <a:spLocks/>
          </p:cNvSpPr>
          <p:nvPr/>
        </p:nvSpPr>
        <p:spPr>
          <a:xfrm>
            <a:off x="325282" y="1840230"/>
            <a:ext cx="5770717" cy="501777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a:t>Rank of Northeast Florida Counties:</a:t>
            </a:r>
          </a:p>
          <a:p>
            <a:pPr marL="0" indent="0" algn="ctr">
              <a:buNone/>
            </a:pPr>
            <a:r>
              <a:rPr lang="en-US"/>
              <a:t>Duval – 9</a:t>
            </a:r>
            <a:r>
              <a:rPr lang="en-US" baseline="30000"/>
              <a:t>th</a:t>
            </a:r>
            <a:r>
              <a:rPr lang="en-US"/>
              <a:t> </a:t>
            </a:r>
          </a:p>
          <a:p>
            <a:pPr marL="0" indent="0" algn="ctr">
              <a:buNone/>
            </a:pPr>
            <a:r>
              <a:rPr lang="en-US"/>
              <a:t>Volusia – 17</a:t>
            </a:r>
            <a:r>
              <a:rPr lang="en-US" baseline="30000"/>
              <a:t>th</a:t>
            </a:r>
            <a:endParaRPr lang="en-US"/>
          </a:p>
          <a:p>
            <a:pPr marL="0" indent="0" algn="ctr">
              <a:buNone/>
            </a:pPr>
            <a:r>
              <a:rPr lang="en-US"/>
              <a:t>Baker – 29</a:t>
            </a:r>
            <a:r>
              <a:rPr lang="en-US" baseline="30000"/>
              <a:t>th</a:t>
            </a:r>
            <a:r>
              <a:rPr lang="en-US"/>
              <a:t> </a:t>
            </a:r>
          </a:p>
          <a:p>
            <a:pPr marL="0" indent="0" algn="ctr">
              <a:buNone/>
            </a:pPr>
            <a:r>
              <a:rPr lang="en-US"/>
              <a:t>Flagler – 36</a:t>
            </a:r>
            <a:r>
              <a:rPr lang="en-US" baseline="30000"/>
              <a:t>th</a:t>
            </a:r>
            <a:r>
              <a:rPr lang="en-US"/>
              <a:t> </a:t>
            </a:r>
          </a:p>
          <a:p>
            <a:pPr marL="0" indent="0" algn="ctr">
              <a:buNone/>
            </a:pPr>
            <a:r>
              <a:rPr lang="en-US"/>
              <a:t>St. Johns – 47</a:t>
            </a:r>
            <a:r>
              <a:rPr lang="en-US" baseline="30000"/>
              <a:t>th</a:t>
            </a:r>
            <a:r>
              <a:rPr lang="en-US"/>
              <a:t> </a:t>
            </a:r>
          </a:p>
          <a:p>
            <a:pPr marL="0" indent="0" algn="ctr">
              <a:buNone/>
            </a:pPr>
            <a:r>
              <a:rPr lang="en-US"/>
              <a:t>Clay – 55</a:t>
            </a:r>
            <a:r>
              <a:rPr lang="en-US" baseline="30000"/>
              <a:t>th</a:t>
            </a:r>
            <a:r>
              <a:rPr lang="en-US"/>
              <a:t> </a:t>
            </a:r>
          </a:p>
          <a:p>
            <a:pPr marL="0" indent="0" algn="ctr">
              <a:buNone/>
            </a:pPr>
            <a:r>
              <a:rPr lang="en-US"/>
              <a:t>Nassau – 57</a:t>
            </a:r>
            <a:r>
              <a:rPr lang="en-US" baseline="30000"/>
              <a:t>th</a:t>
            </a:r>
            <a:r>
              <a:rPr lang="en-US"/>
              <a:t> </a:t>
            </a:r>
          </a:p>
        </p:txBody>
      </p:sp>
      <p:pic>
        <p:nvPicPr>
          <p:cNvPr id="10" name="Picture 9">
            <a:extLst>
              <a:ext uri="{FF2B5EF4-FFF2-40B4-BE49-F238E27FC236}">
                <a16:creationId xmlns:a16="http://schemas.microsoft.com/office/drawing/2014/main" id="{73DA065F-8506-C9D3-7102-C27459BAB41E}"/>
              </a:ext>
            </a:extLst>
          </p:cNvPr>
          <p:cNvPicPr>
            <a:picLocks noChangeAspect="1"/>
          </p:cNvPicPr>
          <p:nvPr/>
        </p:nvPicPr>
        <p:blipFill rotWithShape="1">
          <a:blip r:embed="rId3"/>
          <a:srcRect l="4171" t="2502" r="2880" b="2727"/>
          <a:stretch/>
        </p:blipFill>
        <p:spPr>
          <a:xfrm>
            <a:off x="6309359" y="1691640"/>
            <a:ext cx="4754881" cy="4812030"/>
          </a:xfrm>
          <a:prstGeom prst="rect">
            <a:avLst/>
          </a:prstGeom>
        </p:spPr>
      </p:pic>
    </p:spTree>
    <p:extLst>
      <p:ext uri="{BB962C8B-B14F-4D97-AF65-F5344CB8AC3E}">
        <p14:creationId xmlns:p14="http://schemas.microsoft.com/office/powerpoint/2010/main" val="2988498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A4B2172-AD6B-DEFE-82A8-F0256B607B19}"/>
              </a:ext>
            </a:extLst>
          </p:cNvPr>
          <p:cNvSpPr txBox="1">
            <a:spLocks/>
          </p:cNvSpPr>
          <p:nvPr/>
        </p:nvSpPr>
        <p:spPr>
          <a:xfrm>
            <a:off x="0" y="215863"/>
            <a:ext cx="121920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a:latin typeface="+mn-lt"/>
              </a:rPr>
              <a:t>Rate of High Utilizers in Florida Per 1,000 Residents</a:t>
            </a:r>
          </a:p>
          <a:p>
            <a:pPr algn="ctr"/>
            <a:r>
              <a:rPr lang="en-US" sz="3600" b="1">
                <a:latin typeface="+mn-lt"/>
              </a:rPr>
              <a:t> July 1, 2022 – June 30, 2023</a:t>
            </a:r>
          </a:p>
        </p:txBody>
      </p:sp>
      <p:sp>
        <p:nvSpPr>
          <p:cNvPr id="4" name="Content Placeholder 2">
            <a:extLst>
              <a:ext uri="{FF2B5EF4-FFF2-40B4-BE49-F238E27FC236}">
                <a16:creationId xmlns:a16="http://schemas.microsoft.com/office/drawing/2014/main" id="{8961773A-DBA9-87CC-FFA9-222B8686D7CA}"/>
              </a:ext>
            </a:extLst>
          </p:cNvPr>
          <p:cNvSpPr txBox="1">
            <a:spLocks/>
          </p:cNvSpPr>
          <p:nvPr/>
        </p:nvSpPr>
        <p:spPr>
          <a:xfrm>
            <a:off x="325282" y="1840230"/>
            <a:ext cx="5770717" cy="501777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a:t>Rank of Northeast Florida Counties:</a:t>
            </a:r>
          </a:p>
          <a:p>
            <a:pPr marL="0" indent="0" algn="ctr">
              <a:buNone/>
            </a:pPr>
            <a:r>
              <a:rPr lang="en-US"/>
              <a:t>Duval – 8</a:t>
            </a:r>
            <a:r>
              <a:rPr lang="en-US" baseline="30000"/>
              <a:t>th</a:t>
            </a:r>
            <a:r>
              <a:rPr lang="en-US"/>
              <a:t> </a:t>
            </a:r>
          </a:p>
          <a:p>
            <a:pPr marL="0" indent="0" algn="ctr">
              <a:buNone/>
            </a:pPr>
            <a:r>
              <a:rPr lang="en-US"/>
              <a:t>Volusia – 15</a:t>
            </a:r>
            <a:r>
              <a:rPr lang="en-US" baseline="30000"/>
              <a:t>th</a:t>
            </a:r>
            <a:endParaRPr lang="en-US"/>
          </a:p>
          <a:p>
            <a:pPr marL="0" indent="0" algn="ctr">
              <a:buNone/>
            </a:pPr>
            <a:r>
              <a:rPr lang="en-US"/>
              <a:t>Baker – 16</a:t>
            </a:r>
            <a:r>
              <a:rPr lang="en-US" baseline="30000"/>
              <a:t>th</a:t>
            </a:r>
            <a:r>
              <a:rPr lang="en-US"/>
              <a:t> </a:t>
            </a:r>
          </a:p>
          <a:p>
            <a:pPr marL="0" indent="0" algn="ctr">
              <a:buNone/>
            </a:pPr>
            <a:r>
              <a:rPr lang="en-US"/>
              <a:t>Nassau – 39</a:t>
            </a:r>
            <a:r>
              <a:rPr lang="en-US" baseline="30000"/>
              <a:t>th</a:t>
            </a:r>
            <a:r>
              <a:rPr lang="en-US"/>
              <a:t> </a:t>
            </a:r>
          </a:p>
          <a:p>
            <a:pPr marL="0" indent="0" algn="ctr">
              <a:buNone/>
            </a:pPr>
            <a:r>
              <a:rPr lang="en-US"/>
              <a:t>Flagler – 42</a:t>
            </a:r>
            <a:r>
              <a:rPr lang="en-US" baseline="30000"/>
              <a:t>nd</a:t>
            </a:r>
            <a:r>
              <a:rPr lang="en-US"/>
              <a:t> </a:t>
            </a:r>
          </a:p>
          <a:p>
            <a:pPr marL="0" indent="0" algn="ctr">
              <a:buNone/>
            </a:pPr>
            <a:r>
              <a:rPr lang="en-US"/>
              <a:t>Clay – 48</a:t>
            </a:r>
            <a:r>
              <a:rPr lang="en-US" baseline="30000"/>
              <a:t>th</a:t>
            </a:r>
            <a:r>
              <a:rPr lang="en-US"/>
              <a:t> </a:t>
            </a:r>
          </a:p>
          <a:p>
            <a:pPr marL="0" indent="0" algn="ctr">
              <a:buNone/>
            </a:pPr>
            <a:r>
              <a:rPr lang="en-US"/>
              <a:t>St. Johns – 61</a:t>
            </a:r>
            <a:r>
              <a:rPr lang="en-US" baseline="30000"/>
              <a:t>st</a:t>
            </a:r>
            <a:r>
              <a:rPr lang="en-US"/>
              <a:t> </a:t>
            </a:r>
          </a:p>
        </p:txBody>
      </p:sp>
      <p:pic>
        <p:nvPicPr>
          <p:cNvPr id="10" name="Picture 9">
            <a:extLst>
              <a:ext uri="{FF2B5EF4-FFF2-40B4-BE49-F238E27FC236}">
                <a16:creationId xmlns:a16="http://schemas.microsoft.com/office/drawing/2014/main" id="{73DA065F-8506-C9D3-7102-C27459BAB41E}"/>
              </a:ext>
            </a:extLst>
          </p:cNvPr>
          <p:cNvPicPr>
            <a:picLocks noChangeAspect="1"/>
          </p:cNvPicPr>
          <p:nvPr/>
        </p:nvPicPr>
        <p:blipFill rotWithShape="1">
          <a:blip r:embed="rId3">
            <a:extLst>
              <a:ext uri="{28A0092B-C50C-407E-A947-70E740481C1C}">
                <a14:useLocalDpi xmlns:a14="http://schemas.microsoft.com/office/drawing/2010/main" val="0"/>
              </a:ext>
            </a:extLst>
          </a:blip>
          <a:srcRect l="1196" r="1196"/>
          <a:stretch/>
        </p:blipFill>
        <p:spPr>
          <a:xfrm>
            <a:off x="6309359" y="1691640"/>
            <a:ext cx="4754881" cy="4812030"/>
          </a:xfrm>
          <a:prstGeom prst="rect">
            <a:avLst/>
          </a:prstGeom>
        </p:spPr>
      </p:pic>
    </p:spTree>
    <p:extLst>
      <p:ext uri="{BB962C8B-B14F-4D97-AF65-F5344CB8AC3E}">
        <p14:creationId xmlns:p14="http://schemas.microsoft.com/office/powerpoint/2010/main" val="3827624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A4B2172-AD6B-DEFE-82A8-F0256B607B19}"/>
              </a:ext>
            </a:extLst>
          </p:cNvPr>
          <p:cNvSpPr txBox="1">
            <a:spLocks/>
          </p:cNvSpPr>
          <p:nvPr/>
        </p:nvSpPr>
        <p:spPr>
          <a:xfrm>
            <a:off x="0" y="365125"/>
            <a:ext cx="121920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a:latin typeface="+mn-lt"/>
              </a:rPr>
              <a:t>Involuntary Examinations in Northeast Florida</a:t>
            </a:r>
          </a:p>
          <a:p>
            <a:pPr algn="ctr"/>
            <a:r>
              <a:rPr lang="en-US" b="1">
                <a:latin typeface="+mn-lt"/>
              </a:rPr>
              <a:t> July 1, 2022 – June 30, 2023</a:t>
            </a:r>
          </a:p>
        </p:txBody>
      </p:sp>
      <p:graphicFrame>
        <p:nvGraphicFramePr>
          <p:cNvPr id="2" name="Diagram 1">
            <a:extLst>
              <a:ext uri="{FF2B5EF4-FFF2-40B4-BE49-F238E27FC236}">
                <a16:creationId xmlns:a16="http://schemas.microsoft.com/office/drawing/2014/main" id="{3AF8210E-BABF-8138-DD84-DAAFD5B55690}"/>
              </a:ext>
            </a:extLst>
          </p:cNvPr>
          <p:cNvGraphicFramePr/>
          <p:nvPr>
            <p:extLst>
              <p:ext uri="{D42A27DB-BD31-4B8C-83A1-F6EECF244321}">
                <p14:modId xmlns:p14="http://schemas.microsoft.com/office/powerpoint/2010/main" val="4241767739"/>
              </p:ext>
            </p:extLst>
          </p:nvPr>
        </p:nvGraphicFramePr>
        <p:xfrm>
          <a:off x="1362710" y="1257300"/>
          <a:ext cx="9466580" cy="58525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564138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8961773A-DBA9-87CC-FFA9-222B8686D7CA}"/>
              </a:ext>
            </a:extLst>
          </p:cNvPr>
          <p:cNvSpPr txBox="1">
            <a:spLocks/>
          </p:cNvSpPr>
          <p:nvPr/>
        </p:nvSpPr>
        <p:spPr>
          <a:xfrm>
            <a:off x="239268" y="3095523"/>
            <a:ext cx="3646754"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t>In Northeast Florida involuntary examinations have </a:t>
            </a:r>
            <a:r>
              <a:rPr lang="en-US">
                <a:solidFill>
                  <a:schemeClr val="accent3"/>
                </a:solidFill>
              </a:rPr>
              <a:t>decreased</a:t>
            </a:r>
            <a:r>
              <a:rPr lang="en-US"/>
              <a:t> since fiscal year 17-18. </a:t>
            </a:r>
          </a:p>
        </p:txBody>
      </p:sp>
      <p:pic>
        <p:nvPicPr>
          <p:cNvPr id="7" name="Picture 6">
            <a:extLst>
              <a:ext uri="{FF2B5EF4-FFF2-40B4-BE49-F238E27FC236}">
                <a16:creationId xmlns:a16="http://schemas.microsoft.com/office/drawing/2014/main" id="{1BEF1C91-7A3D-10F2-9A6D-9014D0B0C93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3886022" y="2193608"/>
            <a:ext cx="7901100" cy="3950550"/>
          </a:xfrm>
          <a:prstGeom prst="rect">
            <a:avLst/>
          </a:prstGeom>
        </p:spPr>
      </p:pic>
      <p:sp>
        <p:nvSpPr>
          <p:cNvPr id="8" name="Title 1">
            <a:extLst>
              <a:ext uri="{FF2B5EF4-FFF2-40B4-BE49-F238E27FC236}">
                <a16:creationId xmlns:a16="http://schemas.microsoft.com/office/drawing/2014/main" id="{1DFD2309-14B8-E1DD-E401-2D7C0ED2CB8B}"/>
              </a:ext>
            </a:extLst>
          </p:cNvPr>
          <p:cNvSpPr txBox="1">
            <a:spLocks/>
          </p:cNvSpPr>
          <p:nvPr/>
        </p:nvSpPr>
        <p:spPr>
          <a:xfrm>
            <a:off x="0" y="365125"/>
            <a:ext cx="121920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a:latin typeface="+mn-lt"/>
              </a:rPr>
              <a:t>Involuntary Examinations in Northeast Florida</a:t>
            </a:r>
          </a:p>
          <a:p>
            <a:pPr algn="ctr"/>
            <a:r>
              <a:rPr lang="en-US" b="1">
                <a:latin typeface="+mn-lt"/>
              </a:rPr>
              <a:t> </a:t>
            </a:r>
            <a:r>
              <a:rPr lang="en-US" sz="4400" b="1">
                <a:latin typeface="+mn-lt"/>
              </a:rPr>
              <a:t>FY 17-18 through FY 23-24</a:t>
            </a:r>
          </a:p>
          <a:p>
            <a:pPr algn="ctr"/>
            <a:endParaRPr lang="en-US" b="1">
              <a:latin typeface="+mn-lt"/>
            </a:endParaRPr>
          </a:p>
        </p:txBody>
      </p:sp>
    </p:spTree>
    <p:extLst>
      <p:ext uri="{BB962C8B-B14F-4D97-AF65-F5344CB8AC3E}">
        <p14:creationId xmlns:p14="http://schemas.microsoft.com/office/powerpoint/2010/main" val="36859321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E43F258-7FB1-9BA5-68E7-8C4728C6AC2F}"/>
              </a:ext>
            </a:extLst>
          </p:cNvPr>
          <p:cNvPicPr>
            <a:picLocks noChangeAspect="1"/>
          </p:cNvPicPr>
          <p:nvPr/>
        </p:nvPicPr>
        <p:blipFill rotWithShape="1">
          <a:blip r:embed="rId3"/>
          <a:srcRect b="6013"/>
          <a:stretch/>
        </p:blipFill>
        <p:spPr>
          <a:xfrm>
            <a:off x="1428098" y="1827848"/>
            <a:ext cx="9335803" cy="4252912"/>
          </a:xfrm>
          <a:prstGeom prst="rect">
            <a:avLst/>
          </a:prstGeom>
        </p:spPr>
      </p:pic>
      <p:sp>
        <p:nvSpPr>
          <p:cNvPr id="7" name="Title 1">
            <a:extLst>
              <a:ext uri="{FF2B5EF4-FFF2-40B4-BE49-F238E27FC236}">
                <a16:creationId xmlns:a16="http://schemas.microsoft.com/office/drawing/2014/main" id="{292A8B1E-978A-3C3D-33E8-C0833B4C85FA}"/>
              </a:ext>
            </a:extLst>
          </p:cNvPr>
          <p:cNvSpPr txBox="1">
            <a:spLocks/>
          </p:cNvSpPr>
          <p:nvPr/>
        </p:nvSpPr>
        <p:spPr>
          <a:xfrm>
            <a:off x="0" y="365125"/>
            <a:ext cx="121920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a:latin typeface="+mn-lt"/>
              </a:rPr>
              <a:t>Involuntary Examinations in Northeast Florida</a:t>
            </a:r>
          </a:p>
          <a:p>
            <a:pPr algn="ctr"/>
            <a:r>
              <a:rPr lang="en-US" b="1">
                <a:latin typeface="+mn-lt"/>
              </a:rPr>
              <a:t> July 1, 2022 – June 30, 2023</a:t>
            </a:r>
          </a:p>
        </p:txBody>
      </p:sp>
    </p:spTree>
    <p:extLst>
      <p:ext uri="{BB962C8B-B14F-4D97-AF65-F5344CB8AC3E}">
        <p14:creationId xmlns:p14="http://schemas.microsoft.com/office/powerpoint/2010/main" val="107185046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Custom 6">
      <a:dk1>
        <a:sysClr val="windowText" lastClr="000000"/>
      </a:dk1>
      <a:lt1>
        <a:sysClr val="window" lastClr="FFFFFF"/>
      </a:lt1>
      <a:dk2>
        <a:srgbClr val="44546A"/>
      </a:dk2>
      <a:lt2>
        <a:srgbClr val="E7E6E6"/>
      </a:lt2>
      <a:accent1>
        <a:srgbClr val="1776BF"/>
      </a:accent1>
      <a:accent2>
        <a:srgbClr val="ABBF52"/>
      </a:accent2>
      <a:accent3>
        <a:srgbClr val="EE2794"/>
      </a:accent3>
      <a:accent4>
        <a:srgbClr val="C2DFFD"/>
      </a:accent4>
      <a:accent5>
        <a:srgbClr val="1776BF"/>
      </a:accent5>
      <a:accent6>
        <a:srgbClr val="ABBF52"/>
      </a:accent6>
      <a:hlink>
        <a:srgbClr val="1776BF"/>
      </a:hlink>
      <a:folHlink>
        <a:srgbClr val="EE2794"/>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locksVTI">
  <a:themeElements>
    <a:clrScheme name="Custom 9">
      <a:dk1>
        <a:srgbClr val="000000"/>
      </a:dk1>
      <a:lt1>
        <a:srgbClr val="FFFFFF"/>
      </a:lt1>
      <a:dk2>
        <a:srgbClr val="311C1F"/>
      </a:dk2>
      <a:lt2>
        <a:srgbClr val="F2F0F3"/>
      </a:lt2>
      <a:accent1>
        <a:srgbClr val="78AE44"/>
      </a:accent1>
      <a:accent2>
        <a:srgbClr val="9DA838"/>
      </a:accent2>
      <a:accent3>
        <a:srgbClr val="C19B4C"/>
      </a:accent3>
      <a:accent4>
        <a:srgbClr val="0070C0"/>
      </a:accent4>
      <a:accent5>
        <a:srgbClr val="C34D5E"/>
      </a:accent5>
      <a:accent6>
        <a:srgbClr val="B13B7E"/>
      </a:accent6>
      <a:hlink>
        <a:srgbClr val="C04442"/>
      </a:hlink>
      <a:folHlink>
        <a:srgbClr val="7F7F7F"/>
      </a:folHlink>
    </a:clrScheme>
    <a:fontScheme name="Avenir">
      <a:majorFont>
        <a:latin typeface="Avenir Next LT Pro"/>
        <a:ea typeface=""/>
        <a:cs typeface=""/>
      </a:majorFont>
      <a:minorFont>
        <a:latin typeface="Avenir Next LT Pr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locksVTI" id="{31656FE6-20D8-4105-85EA-706EC9332BE9}" vid="{039DFFC9-9B25-4063-9235-B287A446F509}"/>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30</Slides>
  <Notes>29</Notes>
  <HiddenSlides>0</HiddenSlides>
  <ScaleCrop>false</ScaleCrop>
  <HeadingPairs>
    <vt:vector size="4" baseType="variant">
      <vt:variant>
        <vt:lpstr>Theme</vt:lpstr>
      </vt:variant>
      <vt:variant>
        <vt:i4>2</vt:i4>
      </vt:variant>
      <vt:variant>
        <vt:lpstr>Slide Titles</vt:lpstr>
      </vt:variant>
      <vt:variant>
        <vt:i4>30</vt:i4>
      </vt:variant>
    </vt:vector>
  </HeadingPairs>
  <TitlesOfParts>
    <vt:vector size="32" baseType="lpstr">
      <vt:lpstr>Office Theme</vt:lpstr>
      <vt:lpstr>BlocksVTI</vt:lpstr>
      <vt:lpstr>Regional Drug Epidemiology Network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We are here to support you!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Vanessa Salmo</dc:creator>
  <cp:revision>2</cp:revision>
  <dcterms:created xsi:type="dcterms:W3CDTF">2024-01-04T02:27:50Z</dcterms:created>
  <dcterms:modified xsi:type="dcterms:W3CDTF">2024-03-27T13:48:07Z</dcterms:modified>
</cp:coreProperties>
</file>