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Ex1.xml" ContentType="application/vnd.ms-office.chartex+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7.xml" ContentType="application/vnd.openxmlformats-officedocument.presentationml.notesSlid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8.xml" ContentType="application/vnd.openxmlformats-officedocument.presentationml.notesSlid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1.xml" ContentType="application/vnd.openxmlformats-officedocument.presentationml.notesSlid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807" r:id="rId4"/>
    <p:sldMasterId id="2147483828" r:id="rId5"/>
    <p:sldMasterId id="2147483926" r:id="rId6"/>
    <p:sldMasterId id="2147483947" r:id="rId7"/>
    <p:sldMasterId id="2147483959" r:id="rId8"/>
  </p:sldMasterIdLst>
  <p:notesMasterIdLst>
    <p:notesMasterId r:id="rId76"/>
  </p:notesMasterIdLst>
  <p:sldIdLst>
    <p:sldId id="735" r:id="rId9"/>
    <p:sldId id="527" r:id="rId10"/>
    <p:sldId id="3495" r:id="rId11"/>
    <p:sldId id="3503" r:id="rId12"/>
    <p:sldId id="3480" r:id="rId13"/>
    <p:sldId id="256" r:id="rId14"/>
    <p:sldId id="2960" r:id="rId15"/>
    <p:sldId id="367" r:id="rId16"/>
    <p:sldId id="2984" r:id="rId17"/>
    <p:sldId id="2978" r:id="rId18"/>
    <p:sldId id="2983" r:id="rId19"/>
    <p:sldId id="2979" r:id="rId20"/>
    <p:sldId id="2980" r:id="rId21"/>
    <p:sldId id="2981" r:id="rId22"/>
    <p:sldId id="2982" r:id="rId23"/>
    <p:sldId id="3486" r:id="rId24"/>
    <p:sldId id="258" r:id="rId25"/>
    <p:sldId id="637" r:id="rId26"/>
    <p:sldId id="333" r:id="rId27"/>
    <p:sldId id="276" r:id="rId28"/>
    <p:sldId id="370" r:id="rId29"/>
    <p:sldId id="347" r:id="rId30"/>
    <p:sldId id="353" r:id="rId31"/>
    <p:sldId id="569" r:id="rId32"/>
    <p:sldId id="348" r:id="rId33"/>
    <p:sldId id="349" r:id="rId34"/>
    <p:sldId id="3521" r:id="rId35"/>
    <p:sldId id="322" r:id="rId36"/>
    <p:sldId id="271" r:id="rId37"/>
    <p:sldId id="572" r:id="rId38"/>
    <p:sldId id="573" r:id="rId39"/>
    <p:sldId id="299" r:id="rId40"/>
    <p:sldId id="3522" r:id="rId41"/>
    <p:sldId id="3523" r:id="rId42"/>
    <p:sldId id="3524" r:id="rId43"/>
    <p:sldId id="3525" r:id="rId44"/>
    <p:sldId id="3520" r:id="rId45"/>
    <p:sldId id="362" r:id="rId46"/>
    <p:sldId id="2275" r:id="rId47"/>
    <p:sldId id="2284" r:id="rId48"/>
    <p:sldId id="2285" r:id="rId49"/>
    <p:sldId id="2287" r:id="rId50"/>
    <p:sldId id="2286" r:id="rId51"/>
    <p:sldId id="2277" r:id="rId52"/>
    <p:sldId id="2280" r:id="rId53"/>
    <p:sldId id="2276" r:id="rId54"/>
    <p:sldId id="2278" r:id="rId55"/>
    <p:sldId id="2281" r:id="rId56"/>
    <p:sldId id="2282" r:id="rId57"/>
    <p:sldId id="2279" r:id="rId58"/>
    <p:sldId id="2283" r:id="rId59"/>
    <p:sldId id="2288" r:id="rId60"/>
    <p:sldId id="2289" r:id="rId61"/>
    <p:sldId id="2269" r:id="rId62"/>
    <p:sldId id="3518" r:id="rId63"/>
    <p:sldId id="280" r:id="rId64"/>
    <p:sldId id="284" r:id="rId65"/>
    <p:sldId id="293" r:id="rId66"/>
    <p:sldId id="283" r:id="rId67"/>
    <p:sldId id="294" r:id="rId68"/>
    <p:sldId id="292" r:id="rId69"/>
    <p:sldId id="273" r:id="rId70"/>
    <p:sldId id="281" r:id="rId71"/>
    <p:sldId id="288" r:id="rId72"/>
    <p:sldId id="3519" r:id="rId73"/>
    <p:sldId id="3488" r:id="rId74"/>
    <p:sldId id="305" r:id="rId75"/>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F0517-3E0F-44CC-92EA-0ED6DD114FF1}" v="60" dt="2024-01-24T14:00:53.195"/>
    <p1510:client id="{FE13BA99-D5B5-4A73-8C92-B3CCC7C43CFA}" v="3" dt="2024-01-24T14:10:28.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85"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86"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customXml" Target="../customXml/item3.xml"/><Relationship Id="rId61" Type="http://schemas.openxmlformats.org/officeDocument/2006/relationships/slide" Target="slides/slide53.xml"/><Relationship Id="rId8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E42DCCDD-25CA-406E-8985-8D54B781B968}"/>
    <pc:docChg chg="custSel delSld modSld">
      <pc:chgData name="Kathleen Roberts" userId="7c8317de-eecb-4eb8-975c-c2035dc2ed42" providerId="ADAL" clId="{E42DCCDD-25CA-406E-8985-8D54B781B968}" dt="2024-01-19T17:21:12.368" v="78" actId="255"/>
      <pc:docMkLst>
        <pc:docMk/>
      </pc:docMkLst>
      <pc:sldChg chg="addSp modSp mod">
        <pc:chgData name="Kathleen Roberts" userId="7c8317de-eecb-4eb8-975c-c2035dc2ed42" providerId="ADAL" clId="{E42DCCDD-25CA-406E-8985-8D54B781B968}" dt="2024-01-19T17:19:29.187" v="54" actId="113"/>
        <pc:sldMkLst>
          <pc:docMk/>
          <pc:sldMk cId="2546749054" sldId="256"/>
        </pc:sldMkLst>
        <pc:spChg chg="add mod">
          <ac:chgData name="Kathleen Roberts" userId="7c8317de-eecb-4eb8-975c-c2035dc2ed42" providerId="ADAL" clId="{E42DCCDD-25CA-406E-8985-8D54B781B968}" dt="2024-01-19T17:19:29.187" v="54" actId="113"/>
          <ac:spMkLst>
            <pc:docMk/>
            <pc:sldMk cId="2546749054" sldId="256"/>
            <ac:spMk id="4" creationId="{AA4FB95B-64E9-640D-053B-13F199888DB7}"/>
          </ac:spMkLst>
        </pc:spChg>
      </pc:sldChg>
      <pc:sldChg chg="del">
        <pc:chgData name="Kathleen Roberts" userId="7c8317de-eecb-4eb8-975c-c2035dc2ed42" providerId="ADAL" clId="{E42DCCDD-25CA-406E-8985-8D54B781B968}" dt="2024-01-19T17:20:51.302" v="77" actId="47"/>
        <pc:sldMkLst>
          <pc:docMk/>
          <pc:sldMk cId="497161551" sldId="257"/>
        </pc:sldMkLst>
      </pc:sldChg>
      <pc:sldChg chg="modSp mod">
        <pc:chgData name="Kathleen Roberts" userId="7c8317de-eecb-4eb8-975c-c2035dc2ed42" providerId="ADAL" clId="{E42DCCDD-25CA-406E-8985-8D54B781B968}" dt="2024-01-19T17:20:13.237" v="74" actId="20577"/>
        <pc:sldMkLst>
          <pc:docMk/>
          <pc:sldMk cId="0" sldId="258"/>
        </pc:sldMkLst>
        <pc:spChg chg="mod">
          <ac:chgData name="Kathleen Roberts" userId="7c8317de-eecb-4eb8-975c-c2035dc2ed42" providerId="ADAL" clId="{E42DCCDD-25CA-406E-8985-8D54B781B968}" dt="2024-01-19T17:20:13.237" v="74" actId="20577"/>
          <ac:spMkLst>
            <pc:docMk/>
            <pc:sldMk cId="0" sldId="258"/>
            <ac:spMk id="177" creationId="{00000000-0000-0000-0000-000000000000}"/>
          </ac:spMkLst>
        </pc:spChg>
      </pc:sldChg>
      <pc:sldChg chg="del">
        <pc:chgData name="Kathleen Roberts" userId="7c8317de-eecb-4eb8-975c-c2035dc2ed42" providerId="ADAL" clId="{E42DCCDD-25CA-406E-8985-8D54B781B968}" dt="2024-01-19T17:20:51.302" v="77" actId="47"/>
        <pc:sldMkLst>
          <pc:docMk/>
          <pc:sldMk cId="3571074" sldId="259"/>
        </pc:sldMkLst>
      </pc:sldChg>
      <pc:sldChg chg="del">
        <pc:chgData name="Kathleen Roberts" userId="7c8317de-eecb-4eb8-975c-c2035dc2ed42" providerId="ADAL" clId="{E42DCCDD-25CA-406E-8985-8D54B781B968}" dt="2024-01-19T17:20:51.302" v="77" actId="47"/>
        <pc:sldMkLst>
          <pc:docMk/>
          <pc:sldMk cId="1888527679" sldId="260"/>
        </pc:sldMkLst>
      </pc:sldChg>
      <pc:sldChg chg="del">
        <pc:chgData name="Kathleen Roberts" userId="7c8317de-eecb-4eb8-975c-c2035dc2ed42" providerId="ADAL" clId="{E42DCCDD-25CA-406E-8985-8D54B781B968}" dt="2024-01-19T17:20:51.302" v="77" actId="47"/>
        <pc:sldMkLst>
          <pc:docMk/>
          <pc:sldMk cId="2780832893" sldId="261"/>
        </pc:sldMkLst>
      </pc:sldChg>
      <pc:sldChg chg="del">
        <pc:chgData name="Kathleen Roberts" userId="7c8317de-eecb-4eb8-975c-c2035dc2ed42" providerId="ADAL" clId="{E42DCCDD-25CA-406E-8985-8D54B781B968}" dt="2024-01-19T17:20:38.390" v="76" actId="47"/>
        <pc:sldMkLst>
          <pc:docMk/>
          <pc:sldMk cId="684363905" sldId="271"/>
        </pc:sldMkLst>
      </pc:sldChg>
      <pc:sldChg chg="del">
        <pc:chgData name="Kathleen Roberts" userId="7c8317de-eecb-4eb8-975c-c2035dc2ed42" providerId="ADAL" clId="{E42DCCDD-25CA-406E-8985-8D54B781B968}" dt="2024-01-19T17:20:38.390" v="76" actId="47"/>
        <pc:sldMkLst>
          <pc:docMk/>
          <pc:sldMk cId="2209769198" sldId="299"/>
        </pc:sldMkLst>
      </pc:sldChg>
      <pc:sldChg chg="del">
        <pc:chgData name="Kathleen Roberts" userId="7c8317de-eecb-4eb8-975c-c2035dc2ed42" providerId="ADAL" clId="{E42DCCDD-25CA-406E-8985-8D54B781B968}" dt="2024-01-19T17:20:38.390" v="76" actId="47"/>
        <pc:sldMkLst>
          <pc:docMk/>
          <pc:sldMk cId="3233321520" sldId="322"/>
        </pc:sldMkLst>
      </pc:sldChg>
      <pc:sldChg chg="del">
        <pc:chgData name="Kathleen Roberts" userId="7c8317de-eecb-4eb8-975c-c2035dc2ed42" providerId="ADAL" clId="{E42DCCDD-25CA-406E-8985-8D54B781B968}" dt="2024-01-19T17:20:38.390" v="76" actId="47"/>
        <pc:sldMkLst>
          <pc:docMk/>
          <pc:sldMk cId="92414085" sldId="347"/>
        </pc:sldMkLst>
      </pc:sldChg>
      <pc:sldChg chg="del">
        <pc:chgData name="Kathleen Roberts" userId="7c8317de-eecb-4eb8-975c-c2035dc2ed42" providerId="ADAL" clId="{E42DCCDD-25CA-406E-8985-8D54B781B968}" dt="2024-01-19T17:20:38.390" v="76" actId="47"/>
        <pc:sldMkLst>
          <pc:docMk/>
          <pc:sldMk cId="1111013134" sldId="348"/>
        </pc:sldMkLst>
      </pc:sldChg>
      <pc:sldChg chg="del">
        <pc:chgData name="Kathleen Roberts" userId="7c8317de-eecb-4eb8-975c-c2035dc2ed42" providerId="ADAL" clId="{E42DCCDD-25CA-406E-8985-8D54B781B968}" dt="2024-01-19T17:20:38.390" v="76" actId="47"/>
        <pc:sldMkLst>
          <pc:docMk/>
          <pc:sldMk cId="495335483" sldId="349"/>
        </pc:sldMkLst>
      </pc:sldChg>
      <pc:sldChg chg="del">
        <pc:chgData name="Kathleen Roberts" userId="7c8317de-eecb-4eb8-975c-c2035dc2ed42" providerId="ADAL" clId="{E42DCCDD-25CA-406E-8985-8D54B781B968}" dt="2024-01-19T17:20:38.390" v="76" actId="47"/>
        <pc:sldMkLst>
          <pc:docMk/>
          <pc:sldMk cId="2283009393" sldId="353"/>
        </pc:sldMkLst>
      </pc:sldChg>
      <pc:sldChg chg="del">
        <pc:chgData name="Kathleen Roberts" userId="7c8317de-eecb-4eb8-975c-c2035dc2ed42" providerId="ADAL" clId="{E42DCCDD-25CA-406E-8985-8D54B781B968}" dt="2024-01-19T17:20:38.390" v="76" actId="47"/>
        <pc:sldMkLst>
          <pc:docMk/>
          <pc:sldMk cId="3753856551" sldId="367"/>
        </pc:sldMkLst>
      </pc:sldChg>
      <pc:sldChg chg="del">
        <pc:chgData name="Kathleen Roberts" userId="7c8317de-eecb-4eb8-975c-c2035dc2ed42" providerId="ADAL" clId="{E42DCCDD-25CA-406E-8985-8D54B781B968}" dt="2024-01-19T17:20:38.390" v="76" actId="47"/>
        <pc:sldMkLst>
          <pc:docMk/>
          <pc:sldMk cId="1535457608" sldId="370"/>
        </pc:sldMkLst>
      </pc:sldChg>
      <pc:sldChg chg="del">
        <pc:chgData name="Kathleen Roberts" userId="7c8317de-eecb-4eb8-975c-c2035dc2ed42" providerId="ADAL" clId="{E42DCCDD-25CA-406E-8985-8D54B781B968}" dt="2024-01-19T17:20:38.390" v="76" actId="47"/>
        <pc:sldMkLst>
          <pc:docMk/>
          <pc:sldMk cId="15723962" sldId="569"/>
        </pc:sldMkLst>
      </pc:sldChg>
      <pc:sldChg chg="del">
        <pc:chgData name="Kathleen Roberts" userId="7c8317de-eecb-4eb8-975c-c2035dc2ed42" providerId="ADAL" clId="{E42DCCDD-25CA-406E-8985-8D54B781B968}" dt="2024-01-19T17:20:38.390" v="76" actId="47"/>
        <pc:sldMkLst>
          <pc:docMk/>
          <pc:sldMk cId="845452910" sldId="572"/>
        </pc:sldMkLst>
      </pc:sldChg>
      <pc:sldChg chg="del">
        <pc:chgData name="Kathleen Roberts" userId="7c8317de-eecb-4eb8-975c-c2035dc2ed42" providerId="ADAL" clId="{E42DCCDD-25CA-406E-8985-8D54B781B968}" dt="2024-01-19T17:20:38.390" v="76" actId="47"/>
        <pc:sldMkLst>
          <pc:docMk/>
          <pc:sldMk cId="1027382525" sldId="573"/>
        </pc:sldMkLst>
      </pc:sldChg>
      <pc:sldChg chg="del">
        <pc:chgData name="Kathleen Roberts" userId="7c8317de-eecb-4eb8-975c-c2035dc2ed42" providerId="ADAL" clId="{E42DCCDD-25CA-406E-8985-8D54B781B968}" dt="2024-01-19T17:20:38.390" v="76" actId="47"/>
        <pc:sldMkLst>
          <pc:docMk/>
          <pc:sldMk cId="965115677" sldId="574"/>
        </pc:sldMkLst>
      </pc:sldChg>
      <pc:sldChg chg="modSp">
        <pc:chgData name="Kathleen Roberts" userId="7c8317de-eecb-4eb8-975c-c2035dc2ed42" providerId="ADAL" clId="{E42DCCDD-25CA-406E-8985-8D54B781B968}" dt="2024-01-19T17:21:12.368" v="78" actId="255"/>
        <pc:sldMkLst>
          <pc:docMk/>
          <pc:sldMk cId="509427187" sldId="735"/>
        </pc:sldMkLst>
        <pc:spChg chg="mod">
          <ac:chgData name="Kathleen Roberts" userId="7c8317de-eecb-4eb8-975c-c2035dc2ed42" providerId="ADAL" clId="{E42DCCDD-25CA-406E-8985-8D54B781B968}" dt="2024-01-19T17:21:12.368" v="78" actId="255"/>
          <ac:spMkLst>
            <pc:docMk/>
            <pc:sldMk cId="509427187" sldId="735"/>
            <ac:spMk id="3" creationId="{00000000-0000-0000-0000-000000000000}"/>
          </ac:spMkLst>
        </pc:spChg>
      </pc:sldChg>
      <pc:sldChg chg="del">
        <pc:chgData name="Kathleen Roberts" userId="7c8317de-eecb-4eb8-975c-c2035dc2ed42" providerId="ADAL" clId="{E42DCCDD-25CA-406E-8985-8D54B781B968}" dt="2024-01-19T17:20:51.302" v="77" actId="47"/>
        <pc:sldMkLst>
          <pc:docMk/>
          <pc:sldMk cId="1187363968" sldId="2901"/>
        </pc:sldMkLst>
      </pc:sldChg>
      <pc:sldChg chg="del">
        <pc:chgData name="Kathleen Roberts" userId="7c8317de-eecb-4eb8-975c-c2035dc2ed42" providerId="ADAL" clId="{E42DCCDD-25CA-406E-8985-8D54B781B968}" dt="2024-01-19T17:20:51.302" v="77" actId="47"/>
        <pc:sldMkLst>
          <pc:docMk/>
          <pc:sldMk cId="2721688845" sldId="2905"/>
        </pc:sldMkLst>
      </pc:sldChg>
      <pc:sldChg chg="del">
        <pc:chgData name="Kathleen Roberts" userId="7c8317de-eecb-4eb8-975c-c2035dc2ed42" providerId="ADAL" clId="{E42DCCDD-25CA-406E-8985-8D54B781B968}" dt="2024-01-19T17:20:51.302" v="77" actId="47"/>
        <pc:sldMkLst>
          <pc:docMk/>
          <pc:sldMk cId="2398932775" sldId="2906"/>
        </pc:sldMkLst>
      </pc:sldChg>
      <pc:sldChg chg="del">
        <pc:chgData name="Kathleen Roberts" userId="7c8317de-eecb-4eb8-975c-c2035dc2ed42" providerId="ADAL" clId="{E42DCCDD-25CA-406E-8985-8D54B781B968}" dt="2024-01-19T17:20:51.302" v="77" actId="47"/>
        <pc:sldMkLst>
          <pc:docMk/>
          <pc:sldMk cId="2732233035" sldId="2907"/>
        </pc:sldMkLst>
      </pc:sldChg>
      <pc:sldChg chg="del">
        <pc:chgData name="Kathleen Roberts" userId="7c8317de-eecb-4eb8-975c-c2035dc2ed42" providerId="ADAL" clId="{E42DCCDD-25CA-406E-8985-8D54B781B968}" dt="2024-01-19T17:20:51.302" v="77" actId="47"/>
        <pc:sldMkLst>
          <pc:docMk/>
          <pc:sldMk cId="3741074880" sldId="2908"/>
        </pc:sldMkLst>
      </pc:sldChg>
      <pc:sldChg chg="del">
        <pc:chgData name="Kathleen Roberts" userId="7c8317de-eecb-4eb8-975c-c2035dc2ed42" providerId="ADAL" clId="{E42DCCDD-25CA-406E-8985-8D54B781B968}" dt="2024-01-19T17:20:51.302" v="77" actId="47"/>
        <pc:sldMkLst>
          <pc:docMk/>
          <pc:sldMk cId="3463307597" sldId="2909"/>
        </pc:sldMkLst>
      </pc:sldChg>
      <pc:sldChg chg="del">
        <pc:chgData name="Kathleen Roberts" userId="7c8317de-eecb-4eb8-975c-c2035dc2ed42" providerId="ADAL" clId="{E42DCCDD-25CA-406E-8985-8D54B781B968}" dt="2024-01-19T17:20:51.302" v="77" actId="47"/>
        <pc:sldMkLst>
          <pc:docMk/>
          <pc:sldMk cId="2399708683" sldId="2911"/>
        </pc:sldMkLst>
      </pc:sldChg>
      <pc:sldChg chg="del">
        <pc:chgData name="Kathleen Roberts" userId="7c8317de-eecb-4eb8-975c-c2035dc2ed42" providerId="ADAL" clId="{E42DCCDD-25CA-406E-8985-8D54B781B968}" dt="2024-01-19T17:20:51.302" v="77" actId="47"/>
        <pc:sldMkLst>
          <pc:docMk/>
          <pc:sldMk cId="655191609" sldId="2913"/>
        </pc:sldMkLst>
      </pc:sldChg>
      <pc:sldChg chg="del">
        <pc:chgData name="Kathleen Roberts" userId="7c8317de-eecb-4eb8-975c-c2035dc2ed42" providerId="ADAL" clId="{E42DCCDD-25CA-406E-8985-8D54B781B968}" dt="2024-01-19T17:20:51.302" v="77" actId="47"/>
        <pc:sldMkLst>
          <pc:docMk/>
          <pc:sldMk cId="3407083515" sldId="2914"/>
        </pc:sldMkLst>
      </pc:sldChg>
      <pc:sldChg chg="del">
        <pc:chgData name="Kathleen Roberts" userId="7c8317de-eecb-4eb8-975c-c2035dc2ed42" providerId="ADAL" clId="{E42DCCDD-25CA-406E-8985-8D54B781B968}" dt="2024-01-19T17:20:51.302" v="77" actId="47"/>
        <pc:sldMkLst>
          <pc:docMk/>
          <pc:sldMk cId="4212147730" sldId="2916"/>
        </pc:sldMkLst>
      </pc:sldChg>
      <pc:sldChg chg="modSp mod">
        <pc:chgData name="Kathleen Roberts" userId="7c8317de-eecb-4eb8-975c-c2035dc2ed42" providerId="ADAL" clId="{E42DCCDD-25CA-406E-8985-8D54B781B968}" dt="2024-01-19T17:16:17.758" v="9" actId="6549"/>
        <pc:sldMkLst>
          <pc:docMk/>
          <pc:sldMk cId="882115827" sldId="3495"/>
        </pc:sldMkLst>
        <pc:spChg chg="mod">
          <ac:chgData name="Kathleen Roberts" userId="7c8317de-eecb-4eb8-975c-c2035dc2ed42" providerId="ADAL" clId="{E42DCCDD-25CA-406E-8985-8D54B781B968}" dt="2024-01-19T17:16:17.758" v="9" actId="6549"/>
          <ac:spMkLst>
            <pc:docMk/>
            <pc:sldMk cId="882115827" sldId="3495"/>
            <ac:spMk id="2" creationId="{636091EF-34DC-99DD-D4BA-2265398FA677}"/>
          </ac:spMkLst>
        </pc:spChg>
      </pc:sldChg>
      <pc:sldChg chg="modSp mod">
        <pc:chgData name="Kathleen Roberts" userId="7c8317de-eecb-4eb8-975c-c2035dc2ed42" providerId="ADAL" clId="{E42DCCDD-25CA-406E-8985-8D54B781B968}" dt="2024-01-19T17:17:59.521" v="27"/>
        <pc:sldMkLst>
          <pc:docMk/>
          <pc:sldMk cId="2552335532" sldId="3503"/>
        </pc:sldMkLst>
        <pc:spChg chg="mod">
          <ac:chgData name="Kathleen Roberts" userId="7c8317de-eecb-4eb8-975c-c2035dc2ed42" providerId="ADAL" clId="{E42DCCDD-25CA-406E-8985-8D54B781B968}" dt="2024-01-19T17:17:59.521" v="27"/>
          <ac:spMkLst>
            <pc:docMk/>
            <pc:sldMk cId="2552335532" sldId="3503"/>
            <ac:spMk id="2" creationId="{035A4BC9-0881-C9FD-D984-628F5F849B40}"/>
          </ac:spMkLst>
        </pc:spChg>
      </pc:sldChg>
      <pc:sldChg chg="del">
        <pc:chgData name="Kathleen Roberts" userId="7c8317de-eecb-4eb8-975c-c2035dc2ed42" providerId="ADAL" clId="{E42DCCDD-25CA-406E-8985-8D54B781B968}" dt="2024-01-19T17:20:51.302" v="77" actId="47"/>
        <pc:sldMkLst>
          <pc:docMk/>
          <pc:sldMk cId="131876281" sldId="3519"/>
        </pc:sldMkLst>
      </pc:sldChg>
      <pc:sldChg chg="del">
        <pc:chgData name="Kathleen Roberts" userId="7c8317de-eecb-4eb8-975c-c2035dc2ed42" providerId="ADAL" clId="{E42DCCDD-25CA-406E-8985-8D54B781B968}" dt="2024-01-19T17:20:24.485" v="75" actId="47"/>
        <pc:sldMkLst>
          <pc:docMk/>
          <pc:sldMk cId="3032345928" sldId="3520"/>
        </pc:sldMkLst>
      </pc:sldChg>
      <pc:sldChg chg="del">
        <pc:chgData name="Kathleen Roberts" userId="7c8317de-eecb-4eb8-975c-c2035dc2ed42" providerId="ADAL" clId="{E42DCCDD-25CA-406E-8985-8D54B781B968}" dt="2024-01-19T17:20:24.485" v="75" actId="47"/>
        <pc:sldMkLst>
          <pc:docMk/>
          <pc:sldMk cId="3600709265" sldId="3521"/>
        </pc:sldMkLst>
      </pc:sldChg>
      <pc:sldChg chg="del">
        <pc:chgData name="Kathleen Roberts" userId="7c8317de-eecb-4eb8-975c-c2035dc2ed42" providerId="ADAL" clId="{E42DCCDD-25CA-406E-8985-8D54B781B968}" dt="2024-01-19T17:19:36.308" v="55" actId="47"/>
        <pc:sldMkLst>
          <pc:docMk/>
          <pc:sldMk cId="2204607071" sldId="3522"/>
        </pc:sldMkLst>
      </pc:sldChg>
      <pc:sldChg chg="del">
        <pc:chgData name="Kathleen Roberts" userId="7c8317de-eecb-4eb8-975c-c2035dc2ed42" providerId="ADAL" clId="{E42DCCDD-25CA-406E-8985-8D54B781B968}" dt="2024-01-19T17:19:37.398" v="56" actId="47"/>
        <pc:sldMkLst>
          <pc:docMk/>
          <pc:sldMk cId="3817770418" sldId="3523"/>
        </pc:sldMkLst>
      </pc:sldChg>
      <pc:sldChg chg="del">
        <pc:chgData name="Kathleen Roberts" userId="7c8317de-eecb-4eb8-975c-c2035dc2ed42" providerId="ADAL" clId="{E42DCCDD-25CA-406E-8985-8D54B781B968}" dt="2024-01-19T17:19:38.847" v="57" actId="47"/>
        <pc:sldMkLst>
          <pc:docMk/>
          <pc:sldMk cId="305146079" sldId="3524"/>
        </pc:sldMkLst>
      </pc:sldChg>
      <pc:sldChg chg="del">
        <pc:chgData name="Kathleen Roberts" userId="7c8317de-eecb-4eb8-975c-c2035dc2ed42" providerId="ADAL" clId="{E42DCCDD-25CA-406E-8985-8D54B781B968}" dt="2024-01-19T17:18:09.485" v="28" actId="47"/>
        <pc:sldMkLst>
          <pc:docMk/>
          <pc:sldMk cId="2124478084" sldId="3525"/>
        </pc:sldMkLst>
      </pc:sldChg>
      <pc:sldChg chg="del">
        <pc:chgData name="Kathleen Roberts" userId="7c8317de-eecb-4eb8-975c-c2035dc2ed42" providerId="ADAL" clId="{E42DCCDD-25CA-406E-8985-8D54B781B968}" dt="2024-01-19T17:18:11.066" v="29" actId="47"/>
        <pc:sldMkLst>
          <pc:docMk/>
          <pc:sldMk cId="684661106" sldId="3526"/>
        </pc:sldMkLst>
      </pc:sldChg>
      <pc:sldChg chg="del">
        <pc:chgData name="Kathleen Roberts" userId="7c8317de-eecb-4eb8-975c-c2035dc2ed42" providerId="ADAL" clId="{E42DCCDD-25CA-406E-8985-8D54B781B968}" dt="2024-01-19T17:18:12.084" v="30" actId="47"/>
        <pc:sldMkLst>
          <pc:docMk/>
          <pc:sldMk cId="3252471984" sldId="3527"/>
        </pc:sldMkLst>
      </pc:sldChg>
      <pc:sldChg chg="del">
        <pc:chgData name="Kathleen Roberts" userId="7c8317de-eecb-4eb8-975c-c2035dc2ed42" providerId="ADAL" clId="{E42DCCDD-25CA-406E-8985-8D54B781B968}" dt="2024-01-19T17:18:12.963" v="31" actId="47"/>
        <pc:sldMkLst>
          <pc:docMk/>
          <pc:sldMk cId="945207042" sldId="3528"/>
        </pc:sldMkLst>
      </pc:sldChg>
    </pc:docChg>
  </pc:docChgLst>
  <pc:docChgLst>
    <pc:chgData name="Kathleen Roberts" userId="7c8317de-eecb-4eb8-975c-c2035dc2ed42" providerId="ADAL" clId="{CDBF0517-3E0F-44CC-92EA-0ED6DD114FF1}"/>
    <pc:docChg chg="undo custSel addSld delSld modSld">
      <pc:chgData name="Kathleen Roberts" userId="7c8317de-eecb-4eb8-975c-c2035dc2ed42" providerId="ADAL" clId="{CDBF0517-3E0F-44CC-92EA-0ED6DD114FF1}" dt="2024-01-24T14:00:53.195" v="275" actId="1076"/>
      <pc:docMkLst>
        <pc:docMk/>
      </pc:docMkLst>
      <pc:sldChg chg="del">
        <pc:chgData name="Kathleen Roberts" userId="7c8317de-eecb-4eb8-975c-c2035dc2ed42" providerId="ADAL" clId="{CDBF0517-3E0F-44CC-92EA-0ED6DD114FF1}" dt="2024-01-24T13:35:56.375" v="70" actId="47"/>
        <pc:sldMkLst>
          <pc:docMk/>
          <pc:sldMk cId="52614698" sldId="276"/>
        </pc:sldMkLst>
      </pc:sldChg>
      <pc:sldChg chg="del">
        <pc:chgData name="Kathleen Roberts" userId="7c8317de-eecb-4eb8-975c-c2035dc2ed42" providerId="ADAL" clId="{CDBF0517-3E0F-44CC-92EA-0ED6DD114FF1}" dt="2024-01-24T13:30:24.224" v="0" actId="47"/>
        <pc:sldMkLst>
          <pc:docMk/>
          <pc:sldMk cId="734182525" sldId="327"/>
        </pc:sldMkLst>
      </pc:sldChg>
      <pc:sldChg chg="del">
        <pc:chgData name="Kathleen Roberts" userId="7c8317de-eecb-4eb8-975c-c2035dc2ed42" providerId="ADAL" clId="{CDBF0517-3E0F-44CC-92EA-0ED6DD114FF1}" dt="2024-01-24T13:35:55.111" v="69" actId="47"/>
        <pc:sldMkLst>
          <pc:docMk/>
          <pc:sldMk cId="4286484665" sldId="333"/>
        </pc:sldMkLst>
      </pc:sldChg>
      <pc:sldChg chg="del">
        <pc:chgData name="Kathleen Roberts" userId="7c8317de-eecb-4eb8-975c-c2035dc2ed42" providerId="ADAL" clId="{CDBF0517-3E0F-44CC-92EA-0ED6DD114FF1}" dt="2024-01-24T13:32:42.098" v="41" actId="47"/>
        <pc:sldMkLst>
          <pc:docMk/>
          <pc:sldMk cId="583088612" sldId="2912"/>
        </pc:sldMkLst>
      </pc:sldChg>
      <pc:sldChg chg="modSp mod">
        <pc:chgData name="Kathleen Roberts" userId="7c8317de-eecb-4eb8-975c-c2035dc2ed42" providerId="ADAL" clId="{CDBF0517-3E0F-44CC-92EA-0ED6DD114FF1}" dt="2024-01-24T13:32:19.695" v="40" actId="20577"/>
        <pc:sldMkLst>
          <pc:docMk/>
          <pc:sldMk cId="3397755543" sldId="3518"/>
        </pc:sldMkLst>
        <pc:spChg chg="mod">
          <ac:chgData name="Kathleen Roberts" userId="7c8317de-eecb-4eb8-975c-c2035dc2ed42" providerId="ADAL" clId="{CDBF0517-3E0F-44CC-92EA-0ED6DD114FF1}" dt="2024-01-24T13:32:19.695" v="40" actId="20577"/>
          <ac:spMkLst>
            <pc:docMk/>
            <pc:sldMk cId="3397755543" sldId="3518"/>
            <ac:spMk id="2" creationId="{392680A3-EDF1-49A8-6965-C4C052E96C81}"/>
          </ac:spMkLst>
        </pc:spChg>
      </pc:sldChg>
      <pc:sldChg chg="modSp mod">
        <pc:chgData name="Kathleen Roberts" userId="7c8317de-eecb-4eb8-975c-c2035dc2ed42" providerId="ADAL" clId="{CDBF0517-3E0F-44CC-92EA-0ED6DD114FF1}" dt="2024-01-24T13:34:24.516" v="68" actId="20577"/>
        <pc:sldMkLst>
          <pc:docMk/>
          <pc:sldMk cId="4200328785" sldId="3520"/>
        </pc:sldMkLst>
        <pc:spChg chg="mod">
          <ac:chgData name="Kathleen Roberts" userId="7c8317de-eecb-4eb8-975c-c2035dc2ed42" providerId="ADAL" clId="{CDBF0517-3E0F-44CC-92EA-0ED6DD114FF1}" dt="2024-01-24T13:34:24.516" v="68" actId="20577"/>
          <ac:spMkLst>
            <pc:docMk/>
            <pc:sldMk cId="4200328785" sldId="3520"/>
            <ac:spMk id="2" creationId="{392680A3-EDF1-49A8-6965-C4C052E96C81}"/>
          </ac:spMkLst>
        </pc:spChg>
      </pc:sldChg>
      <pc:sldChg chg="modSp mod">
        <pc:chgData name="Kathleen Roberts" userId="7c8317de-eecb-4eb8-975c-c2035dc2ed42" providerId="ADAL" clId="{CDBF0517-3E0F-44CC-92EA-0ED6DD114FF1}" dt="2024-01-24T13:36:34.072" v="98" actId="20577"/>
        <pc:sldMkLst>
          <pc:docMk/>
          <pc:sldMk cId="1666679248" sldId="3522"/>
        </pc:sldMkLst>
        <pc:spChg chg="mod">
          <ac:chgData name="Kathleen Roberts" userId="7c8317de-eecb-4eb8-975c-c2035dc2ed42" providerId="ADAL" clId="{CDBF0517-3E0F-44CC-92EA-0ED6DD114FF1}" dt="2024-01-24T13:36:34.072" v="98" actId="20577"/>
          <ac:spMkLst>
            <pc:docMk/>
            <pc:sldMk cId="1666679248" sldId="3522"/>
            <ac:spMk id="2" creationId="{392680A3-EDF1-49A8-6965-C4C052E96C81}"/>
          </ac:spMkLst>
        </pc:spChg>
      </pc:sldChg>
      <pc:sldChg chg="addSp delSp modSp new mod modClrScheme chgLayout">
        <pc:chgData name="Kathleen Roberts" userId="7c8317de-eecb-4eb8-975c-c2035dc2ed42" providerId="ADAL" clId="{CDBF0517-3E0F-44CC-92EA-0ED6DD114FF1}" dt="2024-01-24T13:50:07.628" v="174" actId="1076"/>
        <pc:sldMkLst>
          <pc:docMk/>
          <pc:sldMk cId="744054551" sldId="3523"/>
        </pc:sldMkLst>
        <pc:spChg chg="add del mod">
          <ac:chgData name="Kathleen Roberts" userId="7c8317de-eecb-4eb8-975c-c2035dc2ed42" providerId="ADAL" clId="{CDBF0517-3E0F-44CC-92EA-0ED6DD114FF1}" dt="2024-01-24T13:39:38.176" v="102"/>
          <ac:spMkLst>
            <pc:docMk/>
            <pc:sldMk cId="744054551" sldId="3523"/>
            <ac:spMk id="2" creationId="{A266ABC0-08EE-3E00-9EA2-5D4D24748ED1}"/>
          </ac:spMkLst>
        </pc:spChg>
        <pc:spChg chg="add del mod">
          <ac:chgData name="Kathleen Roberts" userId="7c8317de-eecb-4eb8-975c-c2035dc2ed42" providerId="ADAL" clId="{CDBF0517-3E0F-44CC-92EA-0ED6DD114FF1}" dt="2024-01-24T13:41:31.817" v="116" actId="26606"/>
          <ac:spMkLst>
            <pc:docMk/>
            <pc:sldMk cId="744054551" sldId="3523"/>
            <ac:spMk id="9" creationId="{26DE1855-2750-698F-F5C9-73DD5264597B}"/>
          </ac:spMkLst>
        </pc:spChg>
        <pc:spChg chg="add del mod">
          <ac:chgData name="Kathleen Roberts" userId="7c8317de-eecb-4eb8-975c-c2035dc2ed42" providerId="ADAL" clId="{CDBF0517-3E0F-44CC-92EA-0ED6DD114FF1}" dt="2024-01-24T13:41:31.817" v="116" actId="26606"/>
          <ac:spMkLst>
            <pc:docMk/>
            <pc:sldMk cId="744054551" sldId="3523"/>
            <ac:spMk id="11" creationId="{AA12759B-964E-9875-47D6-AB2E05EE581D}"/>
          </ac:spMkLst>
        </pc:spChg>
        <pc:spChg chg="add del mod">
          <ac:chgData name="Kathleen Roberts" userId="7c8317de-eecb-4eb8-975c-c2035dc2ed42" providerId="ADAL" clId="{CDBF0517-3E0F-44CC-92EA-0ED6DD114FF1}" dt="2024-01-24T13:41:31.817" v="116" actId="26606"/>
          <ac:spMkLst>
            <pc:docMk/>
            <pc:sldMk cId="744054551" sldId="3523"/>
            <ac:spMk id="13" creationId="{467D725F-501D-9D9B-C1A0-CC5FE6B6B605}"/>
          </ac:spMkLst>
        </pc:spChg>
        <pc:spChg chg="add del mod">
          <ac:chgData name="Kathleen Roberts" userId="7c8317de-eecb-4eb8-975c-c2035dc2ed42" providerId="ADAL" clId="{CDBF0517-3E0F-44CC-92EA-0ED6DD114FF1}" dt="2024-01-24T13:41:31.817" v="116" actId="26606"/>
          <ac:spMkLst>
            <pc:docMk/>
            <pc:sldMk cId="744054551" sldId="3523"/>
            <ac:spMk id="15" creationId="{5D1026BF-C2F2-FF18-C0A4-7E1717B97DDA}"/>
          </ac:spMkLst>
        </pc:spChg>
        <pc:spChg chg="add del mod">
          <ac:chgData name="Kathleen Roberts" userId="7c8317de-eecb-4eb8-975c-c2035dc2ed42" providerId="ADAL" clId="{CDBF0517-3E0F-44CC-92EA-0ED6DD114FF1}" dt="2024-01-24T13:41:31.817" v="116" actId="26606"/>
          <ac:spMkLst>
            <pc:docMk/>
            <pc:sldMk cId="744054551" sldId="3523"/>
            <ac:spMk id="17" creationId="{33ABAA03-92D5-F6BB-50D8-4CB377C8FC32}"/>
          </ac:spMkLst>
        </pc:spChg>
        <pc:picChg chg="add del mod ord modCrop">
          <ac:chgData name="Kathleen Roberts" userId="7c8317de-eecb-4eb8-975c-c2035dc2ed42" providerId="ADAL" clId="{CDBF0517-3E0F-44CC-92EA-0ED6DD114FF1}" dt="2024-01-24T13:41:59.890" v="118" actId="478"/>
          <ac:picMkLst>
            <pc:docMk/>
            <pc:sldMk cId="744054551" sldId="3523"/>
            <ac:picMk id="3" creationId="{AC88441B-B778-7992-D3F7-E62D0FB513D3}"/>
          </ac:picMkLst>
        </pc:picChg>
        <pc:picChg chg="add mod modCrop">
          <ac:chgData name="Kathleen Roberts" userId="7c8317de-eecb-4eb8-975c-c2035dc2ed42" providerId="ADAL" clId="{CDBF0517-3E0F-44CC-92EA-0ED6DD114FF1}" dt="2024-01-24T13:49:55.458" v="167" actId="1076"/>
          <ac:picMkLst>
            <pc:docMk/>
            <pc:sldMk cId="744054551" sldId="3523"/>
            <ac:picMk id="4" creationId="{4644B60F-1399-3BB6-CD71-49697754FB61}"/>
          </ac:picMkLst>
        </pc:picChg>
        <pc:picChg chg="add mod">
          <ac:chgData name="Kathleen Roberts" userId="7c8317de-eecb-4eb8-975c-c2035dc2ed42" providerId="ADAL" clId="{CDBF0517-3E0F-44CC-92EA-0ED6DD114FF1}" dt="2024-01-24T13:50:00.526" v="170" actId="1076"/>
          <ac:picMkLst>
            <pc:docMk/>
            <pc:sldMk cId="744054551" sldId="3523"/>
            <ac:picMk id="5" creationId="{0D80D639-898F-8284-74C1-138103E810B0}"/>
          </ac:picMkLst>
        </pc:picChg>
        <pc:picChg chg="add mod">
          <ac:chgData name="Kathleen Roberts" userId="7c8317de-eecb-4eb8-975c-c2035dc2ed42" providerId="ADAL" clId="{CDBF0517-3E0F-44CC-92EA-0ED6DD114FF1}" dt="2024-01-24T13:50:02.280" v="171" actId="1076"/>
          <ac:picMkLst>
            <pc:docMk/>
            <pc:sldMk cId="744054551" sldId="3523"/>
            <ac:picMk id="6" creationId="{5A2ECEAA-A15A-92B8-4306-5BBB38F3381B}"/>
          </ac:picMkLst>
        </pc:picChg>
        <pc:picChg chg="add mod">
          <ac:chgData name="Kathleen Roberts" userId="7c8317de-eecb-4eb8-975c-c2035dc2ed42" providerId="ADAL" clId="{CDBF0517-3E0F-44CC-92EA-0ED6DD114FF1}" dt="2024-01-24T13:50:04.772" v="173" actId="1076"/>
          <ac:picMkLst>
            <pc:docMk/>
            <pc:sldMk cId="744054551" sldId="3523"/>
            <ac:picMk id="7" creationId="{3C01900B-A8A2-9084-FD36-8A59A5E0D33D}"/>
          </ac:picMkLst>
        </pc:picChg>
        <pc:picChg chg="add del mod">
          <ac:chgData name="Kathleen Roberts" userId="7c8317de-eecb-4eb8-975c-c2035dc2ed42" providerId="ADAL" clId="{CDBF0517-3E0F-44CC-92EA-0ED6DD114FF1}" dt="2024-01-24T13:49:53.408" v="166" actId="21"/>
          <ac:picMkLst>
            <pc:docMk/>
            <pc:sldMk cId="744054551" sldId="3523"/>
            <ac:picMk id="10" creationId="{89991C3A-DC24-6DF3-D955-DCF8017F14F7}"/>
          </ac:picMkLst>
        </pc:picChg>
        <pc:picChg chg="add mod">
          <ac:chgData name="Kathleen Roberts" userId="7c8317de-eecb-4eb8-975c-c2035dc2ed42" providerId="ADAL" clId="{CDBF0517-3E0F-44CC-92EA-0ED6DD114FF1}" dt="2024-01-24T13:49:58.633" v="169" actId="1076"/>
          <ac:picMkLst>
            <pc:docMk/>
            <pc:sldMk cId="744054551" sldId="3523"/>
            <ac:picMk id="1026" creationId="{DE52078A-B438-7736-B50D-775FB4599724}"/>
          </ac:picMkLst>
        </pc:picChg>
        <pc:picChg chg="add mod">
          <ac:chgData name="Kathleen Roberts" userId="7c8317de-eecb-4eb8-975c-c2035dc2ed42" providerId="ADAL" clId="{CDBF0517-3E0F-44CC-92EA-0ED6DD114FF1}" dt="2024-01-24T13:50:07.628" v="174" actId="1076"/>
          <ac:picMkLst>
            <pc:docMk/>
            <pc:sldMk cId="744054551" sldId="3523"/>
            <ac:picMk id="1028" creationId="{E1EA15C4-2F4D-7A18-CF57-717DCA962219}"/>
          </ac:picMkLst>
        </pc:picChg>
        <pc:picChg chg="add mod">
          <ac:chgData name="Kathleen Roberts" userId="7c8317de-eecb-4eb8-975c-c2035dc2ed42" providerId="ADAL" clId="{CDBF0517-3E0F-44CC-92EA-0ED6DD114FF1}" dt="2024-01-24T13:49:57.164" v="168" actId="1076"/>
          <ac:picMkLst>
            <pc:docMk/>
            <pc:sldMk cId="744054551" sldId="3523"/>
            <ac:picMk id="1029" creationId="{84AF28E9-79F8-5904-BDBA-FD5A2AA85123}"/>
          </ac:picMkLst>
        </pc:picChg>
      </pc:sldChg>
      <pc:sldChg chg="addSp delSp modSp new mod">
        <pc:chgData name="Kathleen Roberts" userId="7c8317de-eecb-4eb8-975c-c2035dc2ed42" providerId="ADAL" clId="{CDBF0517-3E0F-44CC-92EA-0ED6DD114FF1}" dt="2024-01-24T14:00:53.195" v="275" actId="1076"/>
        <pc:sldMkLst>
          <pc:docMk/>
          <pc:sldMk cId="1234269436" sldId="3524"/>
        </pc:sldMkLst>
        <pc:spChg chg="del">
          <ac:chgData name="Kathleen Roberts" userId="7c8317de-eecb-4eb8-975c-c2035dc2ed42" providerId="ADAL" clId="{CDBF0517-3E0F-44CC-92EA-0ED6DD114FF1}" dt="2024-01-24T13:50:12.071" v="175" actId="478"/>
          <ac:spMkLst>
            <pc:docMk/>
            <pc:sldMk cId="1234269436" sldId="3524"/>
            <ac:spMk id="2" creationId="{BECC7851-7AD8-AE94-240E-3202E4696A63}"/>
          </ac:spMkLst>
        </pc:spChg>
        <pc:spChg chg="add mod ord">
          <ac:chgData name="Kathleen Roberts" userId="7c8317de-eecb-4eb8-975c-c2035dc2ed42" providerId="ADAL" clId="{CDBF0517-3E0F-44CC-92EA-0ED6DD114FF1}" dt="2024-01-24T14:00:43.955" v="271" actId="1076"/>
          <ac:spMkLst>
            <pc:docMk/>
            <pc:sldMk cId="1234269436" sldId="3524"/>
            <ac:spMk id="7" creationId="{32FC1B60-B1CC-2B50-4D78-8FD9C5760D82}"/>
          </ac:spMkLst>
        </pc:spChg>
        <pc:spChg chg="add mod">
          <ac:chgData name="Kathleen Roberts" userId="7c8317de-eecb-4eb8-975c-c2035dc2ed42" providerId="ADAL" clId="{CDBF0517-3E0F-44CC-92EA-0ED6DD114FF1}" dt="2024-01-24T14:00:49.946" v="273" actId="1076"/>
          <ac:spMkLst>
            <pc:docMk/>
            <pc:sldMk cId="1234269436" sldId="3524"/>
            <ac:spMk id="8" creationId="{6B88C627-E41C-BAFE-8A8F-741ED21CC2A5}"/>
          </ac:spMkLst>
        </pc:spChg>
        <pc:spChg chg="add mod">
          <ac:chgData name="Kathleen Roberts" userId="7c8317de-eecb-4eb8-975c-c2035dc2ed42" providerId="ADAL" clId="{CDBF0517-3E0F-44CC-92EA-0ED6DD114FF1}" dt="2024-01-24T14:00:36.166" v="268" actId="1076"/>
          <ac:spMkLst>
            <pc:docMk/>
            <pc:sldMk cId="1234269436" sldId="3524"/>
            <ac:spMk id="9" creationId="{4C99AC3C-49ED-8227-EFFD-7F61BC54C8C2}"/>
          </ac:spMkLst>
        </pc:spChg>
        <pc:picChg chg="add mod">
          <ac:chgData name="Kathleen Roberts" userId="7c8317de-eecb-4eb8-975c-c2035dc2ed42" providerId="ADAL" clId="{CDBF0517-3E0F-44CC-92EA-0ED6DD114FF1}" dt="2024-01-24T13:54:44.702" v="194" actId="1076"/>
          <ac:picMkLst>
            <pc:docMk/>
            <pc:sldMk cId="1234269436" sldId="3524"/>
            <ac:picMk id="4" creationId="{9FEE29AC-47F7-DAAD-7FC5-1FBD5DB17B0E}"/>
          </ac:picMkLst>
        </pc:picChg>
        <pc:picChg chg="add mod modCrop">
          <ac:chgData name="Kathleen Roberts" userId="7c8317de-eecb-4eb8-975c-c2035dc2ed42" providerId="ADAL" clId="{CDBF0517-3E0F-44CC-92EA-0ED6DD114FF1}" dt="2024-01-24T13:59:50.938" v="240" actId="1076"/>
          <ac:picMkLst>
            <pc:docMk/>
            <pc:sldMk cId="1234269436" sldId="3524"/>
            <ac:picMk id="6" creationId="{A86199D1-08E8-0D60-D033-FB94570B951C}"/>
          </ac:picMkLst>
        </pc:picChg>
        <pc:picChg chg="add mod">
          <ac:chgData name="Kathleen Roberts" userId="7c8317de-eecb-4eb8-975c-c2035dc2ed42" providerId="ADAL" clId="{CDBF0517-3E0F-44CC-92EA-0ED6DD114FF1}" dt="2024-01-24T14:00:51.257" v="274" actId="1076"/>
          <ac:picMkLst>
            <pc:docMk/>
            <pc:sldMk cId="1234269436" sldId="3524"/>
            <ac:picMk id="10" creationId="{89991C3A-DC24-6DF3-D955-DCF8017F14F7}"/>
          </ac:picMkLst>
        </pc:picChg>
        <pc:picChg chg="add mod">
          <ac:chgData name="Kathleen Roberts" userId="7c8317de-eecb-4eb8-975c-c2035dc2ed42" providerId="ADAL" clId="{CDBF0517-3E0F-44CC-92EA-0ED6DD114FF1}" dt="2024-01-24T14:00:53.195" v="275" actId="1076"/>
          <ac:picMkLst>
            <pc:docMk/>
            <pc:sldMk cId="1234269436" sldId="3524"/>
            <ac:picMk id="2050" creationId="{FBE7F06A-07AB-23F4-00AD-6A374301E870}"/>
          </ac:picMkLst>
        </pc:picChg>
        <pc:picChg chg="add mod">
          <ac:chgData name="Kathleen Roberts" userId="7c8317de-eecb-4eb8-975c-c2035dc2ed42" providerId="ADAL" clId="{CDBF0517-3E0F-44CC-92EA-0ED6DD114FF1}" dt="2024-01-24T14:00:40.821" v="270" actId="1076"/>
          <ac:picMkLst>
            <pc:docMk/>
            <pc:sldMk cId="1234269436" sldId="3524"/>
            <ac:picMk id="2052" creationId="{5B747E1C-B036-9CBB-59EE-E81F4E213CDA}"/>
          </ac:picMkLst>
        </pc:picChg>
        <pc:picChg chg="add mod">
          <ac:chgData name="Kathleen Roberts" userId="7c8317de-eecb-4eb8-975c-c2035dc2ed42" providerId="ADAL" clId="{CDBF0517-3E0F-44CC-92EA-0ED6DD114FF1}" dt="2024-01-24T14:00:47.406" v="272" actId="1076"/>
          <ac:picMkLst>
            <pc:docMk/>
            <pc:sldMk cId="1234269436" sldId="3524"/>
            <ac:picMk id="2054" creationId="{485E4A5F-F909-5E89-A287-249036D6AE92}"/>
          </ac:picMkLst>
        </pc:picChg>
        <pc:picChg chg="add mod">
          <ac:chgData name="Kathleen Roberts" userId="7c8317de-eecb-4eb8-975c-c2035dc2ed42" providerId="ADAL" clId="{CDBF0517-3E0F-44CC-92EA-0ED6DD114FF1}" dt="2024-01-24T14:00:37.570" v="269" actId="1076"/>
          <ac:picMkLst>
            <pc:docMk/>
            <pc:sldMk cId="1234269436" sldId="3524"/>
            <ac:picMk id="2056" creationId="{AB2EDFDD-ADDE-71F7-ED3F-CECB9E66249A}"/>
          </ac:picMkLst>
        </pc:picChg>
      </pc:sldChg>
    </pc:docChg>
  </pc:docChgLst>
  <pc:docChgLst>
    <pc:chgData name="Kathleen Roberts" userId="7c8317de-eecb-4eb8-975c-c2035dc2ed42" providerId="ADAL" clId="{FE13BA99-D5B5-4A73-8C92-B3CCC7C43CFA}"/>
    <pc:docChg chg="addSld delSld modSld">
      <pc:chgData name="Kathleen Roberts" userId="7c8317de-eecb-4eb8-975c-c2035dc2ed42" providerId="ADAL" clId="{FE13BA99-D5B5-4A73-8C92-B3CCC7C43CFA}" dt="2024-01-24T14:12:41.967" v="45" actId="6549"/>
      <pc:docMkLst>
        <pc:docMk/>
      </pc:docMkLst>
      <pc:sldChg chg="addSp delSp add del setBg delDesignElem">
        <pc:chgData name="Kathleen Roberts" userId="7c8317de-eecb-4eb8-975c-c2035dc2ed42" providerId="ADAL" clId="{FE13BA99-D5B5-4A73-8C92-B3CCC7C43CFA}" dt="2024-01-24T14:10:25.425" v="2"/>
        <pc:sldMkLst>
          <pc:docMk/>
          <pc:sldMk cId="1237609638" sldId="3525"/>
        </pc:sldMkLst>
        <pc:spChg chg="add del">
          <ac:chgData name="Kathleen Roberts" userId="7c8317de-eecb-4eb8-975c-c2035dc2ed42" providerId="ADAL" clId="{FE13BA99-D5B5-4A73-8C92-B3CCC7C43CFA}" dt="2024-01-24T14:10:25.425" v="2"/>
          <ac:spMkLst>
            <pc:docMk/>
            <pc:sldMk cId="1237609638" sldId="3525"/>
            <ac:spMk id="7" creationId="{66B332A4-D438-4773-A77F-5ED49A448D9D}"/>
          </ac:spMkLst>
        </pc:spChg>
        <pc:spChg chg="add del">
          <ac:chgData name="Kathleen Roberts" userId="7c8317de-eecb-4eb8-975c-c2035dc2ed42" providerId="ADAL" clId="{FE13BA99-D5B5-4A73-8C92-B3CCC7C43CFA}" dt="2024-01-24T14:10:25.425" v="2"/>
          <ac:spMkLst>
            <pc:docMk/>
            <pc:sldMk cId="1237609638" sldId="3525"/>
            <ac:spMk id="9" creationId="{DF9AD32D-FF05-44F4-BD4D-9CEE89B71EB9}"/>
          </ac:spMkLst>
        </pc:spChg>
      </pc:sldChg>
      <pc:sldChg chg="addSp modSp mod">
        <pc:chgData name="Kathleen Roberts" userId="7c8317de-eecb-4eb8-975c-c2035dc2ed42" providerId="ADAL" clId="{FE13BA99-D5B5-4A73-8C92-B3CCC7C43CFA}" dt="2024-01-24T14:12:41.967" v="45" actId="6549"/>
        <pc:sldMkLst>
          <pc:docMk/>
          <pc:sldMk cId="3468986458" sldId="3525"/>
        </pc:sldMkLst>
        <pc:spChg chg="mod">
          <ac:chgData name="Kathleen Roberts" userId="7c8317de-eecb-4eb8-975c-c2035dc2ed42" providerId="ADAL" clId="{FE13BA99-D5B5-4A73-8C92-B3CCC7C43CFA}" dt="2024-01-24T14:12:41.967" v="45" actId="6549"/>
          <ac:spMkLst>
            <pc:docMk/>
            <pc:sldMk cId="3468986458" sldId="3525"/>
            <ac:spMk id="2" creationId="{392680A3-EDF1-49A8-6965-C4C052E96C81}"/>
          </ac:spMkLst>
        </pc:spChg>
        <pc:picChg chg="add mod modCrop">
          <ac:chgData name="Kathleen Roberts" userId="7c8317de-eecb-4eb8-975c-c2035dc2ed42" providerId="ADAL" clId="{FE13BA99-D5B5-4A73-8C92-B3CCC7C43CFA}" dt="2024-01-24T14:12:24.502" v="42" actId="1076"/>
          <ac:picMkLst>
            <pc:docMk/>
            <pc:sldMk cId="3468986458" sldId="3525"/>
            <ac:picMk id="4" creationId="{2376472B-C2C3-6C4D-BF2F-892DF4A0AF1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SpangleKL\Documents\Data%20Analysis\Xylazine%20Co-occurring%20Drugs.xlsx" TargetMode="External"/><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15.xml"/><Relationship Id="rId1" Type="http://schemas.microsoft.com/office/2011/relationships/chartStyle" Target="style15.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19.xml"/><Relationship Id="rId1" Type="http://schemas.microsoft.com/office/2011/relationships/chartStyle" Target="style19.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21.xml"/><Relationship Id="rId1" Type="http://schemas.microsoft.com/office/2011/relationships/chartStyle" Target="style21.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Co-occurring%20Drugs.xlsx" TargetMode="External"/><Relationship Id="rId2" Type="http://schemas.microsoft.com/office/2011/relationships/chartColorStyle" Target="colors22.xml"/><Relationship Id="rId1" Type="http://schemas.microsoft.com/office/2011/relationships/chartStyle" Target="style22.xml"/></Relationships>
</file>

<file path=ppt/charts/_rels/chart22.xml.rels><?xml version="1.0" encoding="UTF-8" standalone="yes"?>
<Relationships xmlns="http://schemas.openxmlformats.org/package/2006/relationships"><Relationship Id="rId3" Type="http://schemas.openxmlformats.org/officeDocument/2006/relationships/oleObject" Target="file:///\\chd16vfp01\shared\OD2A%20Grant\OD2A%202.0\Zip%20Code%20Tracking%20-%20Distribution%20Through%20Partners.xlsx" TargetMode="External"/><Relationship Id="rId2" Type="http://schemas.microsoft.com/office/2011/relationships/chartColorStyle" Target="colors23.xml"/><Relationship Id="rId1" Type="http://schemas.microsoft.com/office/2011/relationships/chartStyle" Target="style23.xml"/></Relationships>
</file>

<file path=ppt/charts/_rels/chart23.xml.rels><?xml version="1.0" encoding="UTF-8" standalone="yes"?>
<Relationships xmlns="http://schemas.openxmlformats.org/package/2006/relationships"><Relationship Id="rId3" Type="http://schemas.openxmlformats.org/officeDocument/2006/relationships/oleObject" Target="file:///\\chd16vfp01\shared\OD2A%20Grant\OD2A%202.0\Zip%20Code%20Tracking%20-%20Distribution%20Through%20Partners.xlsx" TargetMode="External"/><Relationship Id="rId2" Type="http://schemas.microsoft.com/office/2011/relationships/chartColorStyle" Target="colors24.xml"/><Relationship Id="rId1" Type="http://schemas.microsoft.com/office/2011/relationships/chartStyle" Target="style24.xml"/></Relationships>
</file>

<file path=ppt/charts/_rels/chart24.xml.rels><?xml version="1.0" encoding="UTF-8" standalone="yes"?>
<Relationships xmlns="http://schemas.openxmlformats.org/package/2006/relationships"><Relationship Id="rId3" Type="http://schemas.openxmlformats.org/officeDocument/2006/relationships/oleObject" Target="file:///\\chd16vfp01\shared\OD2A%20Grant\OD2A%202.0\Zip%20Code%20Tracking%20-%20Distribution%20Through%20Partners.xlsx" TargetMode="External"/><Relationship Id="rId2" Type="http://schemas.microsoft.com/office/2011/relationships/chartColorStyle" Target="colors25.xml"/><Relationship Id="rId1" Type="http://schemas.microsoft.com/office/2011/relationships/chartStyle" Target="style25.xml"/></Relationships>
</file>

<file path=ppt/charts/_rels/chart25.xml.rels><?xml version="1.0" encoding="UTF-8" standalone="yes"?>
<Relationships xmlns="http://schemas.openxmlformats.org/package/2006/relationships"><Relationship Id="rId3" Type="http://schemas.openxmlformats.org/officeDocument/2006/relationships/oleObject" Target="file:///\\chd16vfp01\shared\OD2A%20Grant\OD2A%202.0\Zip%20Code%20Tracking%20-%20Distribution%20Through%20Partners.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pangleKL\Documents\Data%20Analysis%20Excel%20Docs\Xylazine%20Deaths%20Jan2014%20to%20Dec2023%20DataTable_1959_12_01_2024_14_47_34_2939.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C:\Users\SpangleKL\Documents\Data%20Analysis%20Excel%20Docs\Xylazine%20Deaths%20Jan2014%20to%20Dec2023%20DataTable_1959_12_01_2024_14_47_34_293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 O-R OD Patients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fld id="{9EC45D67-C4AC-4564-9A2C-798FFD5B77D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AB-4A2C-AD58-53D13AC65D0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2832</c:v>
                </c:pt>
                <c:pt idx="1">
                  <c:v>3508</c:v>
                </c:pt>
                <c:pt idx="2">
                  <c:v>3575</c:v>
                </c:pt>
                <c:pt idx="3">
                  <c:v>3086</c:v>
                </c:pt>
                <c:pt idx="4">
                  <c:v>2662</c:v>
                </c:pt>
              </c:numCache>
            </c:numRef>
          </c:val>
          <c:extLst>
            <c:ext xmlns:c16="http://schemas.microsoft.com/office/drawing/2014/chart" uri="{C3380CC4-5D6E-409C-BE32-E72D297353CC}">
              <c16:uniqueId val="{00000000-3CCE-4EDB-8B97-4D2745857A33}"/>
            </c:ext>
          </c:extLst>
        </c:ser>
        <c:dLbls>
          <c:showLegendKey val="0"/>
          <c:showVal val="0"/>
          <c:showCatName val="0"/>
          <c:showSerName val="0"/>
          <c:showPercent val="0"/>
          <c:showBubbleSize val="0"/>
        </c:dLbls>
        <c:gapWidth val="100"/>
        <c:overlap val="-24"/>
        <c:axId val="366784448"/>
        <c:axId val="366785168"/>
      </c:barChart>
      <c:catAx>
        <c:axId val="36678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5168"/>
        <c:crosses val="autoZero"/>
        <c:auto val="1"/>
        <c:lblAlgn val="ctr"/>
        <c:lblOffset val="100"/>
        <c:noMultiLvlLbl val="0"/>
      </c:catAx>
      <c:valAx>
        <c:axId val="36678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Xylazine Deaths Among Whites in Florida, January 2014 – December 2023</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'Xylazine Deaths Demographics'!$A$19</c:f>
              <c:strCache>
                <c:ptCount val="1"/>
                <c:pt idx="0">
                  <c:v>White</c:v>
                </c:pt>
              </c:strCache>
            </c:strRef>
          </c:tx>
          <c:spPr>
            <a:ln w="28575" cap="rnd">
              <a:solidFill>
                <a:schemeClr val="accent1"/>
              </a:solidFill>
              <a:round/>
            </a:ln>
            <a:effectLst/>
          </c:spPr>
          <c:marker>
            <c:symbol val="none"/>
          </c:marker>
          <c:cat>
            <c:numRef>
              <c:f>'Xylazine Deaths Demographics'!$B$18:$H$18</c:f>
              <c:numCache>
                <c:formatCode>General</c:formatCode>
                <c:ptCount val="7"/>
                <c:pt idx="0">
                  <c:v>2014</c:v>
                </c:pt>
                <c:pt idx="1">
                  <c:v>2018</c:v>
                </c:pt>
                <c:pt idx="2">
                  <c:v>2019</c:v>
                </c:pt>
                <c:pt idx="3">
                  <c:v>2020</c:v>
                </c:pt>
                <c:pt idx="4">
                  <c:v>2021</c:v>
                </c:pt>
                <c:pt idx="5">
                  <c:v>2022</c:v>
                </c:pt>
                <c:pt idx="6">
                  <c:v>2023</c:v>
                </c:pt>
              </c:numCache>
            </c:numRef>
          </c:cat>
          <c:val>
            <c:numRef>
              <c:f>'Xylazine Deaths Demographics'!$B$19:$H$19</c:f>
              <c:numCache>
                <c:formatCode>General</c:formatCode>
                <c:ptCount val="7"/>
                <c:pt idx="1">
                  <c:v>1</c:v>
                </c:pt>
                <c:pt idx="2">
                  <c:v>18</c:v>
                </c:pt>
                <c:pt idx="3">
                  <c:v>72</c:v>
                </c:pt>
                <c:pt idx="4">
                  <c:v>151</c:v>
                </c:pt>
                <c:pt idx="5">
                  <c:v>225</c:v>
                </c:pt>
                <c:pt idx="6">
                  <c:v>242</c:v>
                </c:pt>
              </c:numCache>
            </c:numRef>
          </c:val>
          <c:smooth val="0"/>
          <c:extLst>
            <c:ext xmlns:c16="http://schemas.microsoft.com/office/drawing/2014/chart" uri="{C3380CC4-5D6E-409C-BE32-E72D297353CC}">
              <c16:uniqueId val="{00000000-09F3-4566-BBA4-3317D1CE0377}"/>
            </c:ext>
          </c:extLst>
        </c:ser>
        <c:dLbls>
          <c:showLegendKey val="0"/>
          <c:showVal val="0"/>
          <c:showCatName val="0"/>
          <c:showSerName val="0"/>
          <c:showPercent val="0"/>
          <c:showBubbleSize val="0"/>
        </c:dLbls>
        <c:smooth val="0"/>
        <c:axId val="1267551535"/>
        <c:axId val="1590291888"/>
      </c:lineChart>
      <c:catAx>
        <c:axId val="126755153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layout>
            <c:manualLayout>
              <c:xMode val="edge"/>
              <c:yMode val="edge"/>
              <c:x val="0.53367926253950837"/>
              <c:y val="0.933252521738500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0291888"/>
        <c:crosses val="autoZero"/>
        <c:auto val="1"/>
        <c:lblAlgn val="ctr"/>
        <c:lblOffset val="100"/>
        <c:noMultiLvlLbl val="0"/>
      </c:catAx>
      <c:valAx>
        <c:axId val="1590291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 of Deaths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5515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Xylazine Deaths Among Black/African Americans in Florida, January 2014 – December 2023</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'Xylazine Deaths Demographics'!$A$20</c:f>
              <c:strCache>
                <c:ptCount val="1"/>
                <c:pt idx="0">
                  <c:v>Black</c:v>
                </c:pt>
              </c:strCache>
            </c:strRef>
          </c:tx>
          <c:spPr>
            <a:ln w="28575" cap="rnd">
              <a:solidFill>
                <a:srgbClr val="00B050"/>
              </a:solidFill>
              <a:round/>
            </a:ln>
            <a:effectLst/>
          </c:spPr>
          <c:marker>
            <c:symbol val="none"/>
          </c:marker>
          <c:cat>
            <c:numRef>
              <c:f>'Xylazine Deaths Demographics'!$B$18:$H$18</c:f>
              <c:numCache>
                <c:formatCode>General</c:formatCode>
                <c:ptCount val="7"/>
                <c:pt idx="0">
                  <c:v>2014</c:v>
                </c:pt>
                <c:pt idx="1">
                  <c:v>2018</c:v>
                </c:pt>
                <c:pt idx="2">
                  <c:v>2019</c:v>
                </c:pt>
                <c:pt idx="3">
                  <c:v>2020</c:v>
                </c:pt>
                <c:pt idx="4">
                  <c:v>2021</c:v>
                </c:pt>
                <c:pt idx="5">
                  <c:v>2022</c:v>
                </c:pt>
                <c:pt idx="6">
                  <c:v>2023</c:v>
                </c:pt>
              </c:numCache>
            </c:numRef>
          </c:cat>
          <c:val>
            <c:numRef>
              <c:f>'Xylazine Deaths Demographics'!$B$20:$H$20</c:f>
              <c:numCache>
                <c:formatCode>General</c:formatCode>
                <c:ptCount val="7"/>
                <c:pt idx="2">
                  <c:v>2</c:v>
                </c:pt>
                <c:pt idx="3">
                  <c:v>11</c:v>
                </c:pt>
                <c:pt idx="4">
                  <c:v>25</c:v>
                </c:pt>
                <c:pt idx="5">
                  <c:v>36</c:v>
                </c:pt>
                <c:pt idx="6">
                  <c:v>30</c:v>
                </c:pt>
              </c:numCache>
            </c:numRef>
          </c:val>
          <c:smooth val="0"/>
          <c:extLst>
            <c:ext xmlns:c16="http://schemas.microsoft.com/office/drawing/2014/chart" uri="{C3380CC4-5D6E-409C-BE32-E72D297353CC}">
              <c16:uniqueId val="{00000000-E274-4819-B6DC-1BC471A0EF2B}"/>
            </c:ext>
          </c:extLst>
        </c:ser>
        <c:dLbls>
          <c:showLegendKey val="0"/>
          <c:showVal val="0"/>
          <c:showCatName val="0"/>
          <c:showSerName val="0"/>
          <c:showPercent val="0"/>
          <c:showBubbleSize val="0"/>
        </c:dLbls>
        <c:smooth val="0"/>
        <c:axId val="1267548751"/>
        <c:axId val="836344175"/>
      </c:lineChart>
      <c:catAx>
        <c:axId val="1267548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layout>
            <c:manualLayout>
              <c:xMode val="edge"/>
              <c:yMode val="edge"/>
              <c:x val="0.52976654291698733"/>
              <c:y val="0.933252521738500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6344175"/>
        <c:crosses val="autoZero"/>
        <c:auto val="1"/>
        <c:lblAlgn val="ctr"/>
        <c:lblOffset val="100"/>
        <c:noMultiLvlLbl val="0"/>
      </c:catAx>
      <c:valAx>
        <c:axId val="836344175"/>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5487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Xylazine Deaths Among Various Races in Florida, January 2014 – December 2023</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'Xylazine Deaths Demographics'!$A$22</c:f>
              <c:strCache>
                <c:ptCount val="1"/>
                <c:pt idx="0">
                  <c:v>Asian Indian</c:v>
                </c:pt>
              </c:strCache>
            </c:strRef>
          </c:tx>
          <c:spPr>
            <a:ln w="28575" cap="rnd">
              <a:solidFill>
                <a:schemeClr val="accent1"/>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Demographics'!$B$22:$H$22</c:f>
              <c:numCache>
                <c:formatCode>General</c:formatCode>
                <c:ptCount val="7"/>
                <c:pt idx="6">
                  <c:v>1</c:v>
                </c:pt>
              </c:numCache>
            </c:numRef>
          </c:val>
          <c:smooth val="0"/>
          <c:extLst>
            <c:ext xmlns:c16="http://schemas.microsoft.com/office/drawing/2014/chart" uri="{C3380CC4-5D6E-409C-BE32-E72D297353CC}">
              <c16:uniqueId val="{00000000-075C-4B3A-92D4-A00F035E5DAF}"/>
            </c:ext>
          </c:extLst>
        </c:ser>
        <c:ser>
          <c:idx val="1"/>
          <c:order val="1"/>
          <c:tx>
            <c:strRef>
              <c:f>'Xylazine Deaths Demographics'!$A$23</c:f>
              <c:strCache>
                <c:ptCount val="1"/>
                <c:pt idx="0">
                  <c:v>Chinese</c:v>
                </c:pt>
              </c:strCache>
            </c:strRef>
          </c:tx>
          <c:spPr>
            <a:ln w="28575" cap="rnd">
              <a:solidFill>
                <a:schemeClr val="accent2"/>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Demographics'!$B$23:$H$23</c:f>
              <c:numCache>
                <c:formatCode>General</c:formatCode>
                <c:ptCount val="7"/>
                <c:pt idx="5">
                  <c:v>1</c:v>
                </c:pt>
              </c:numCache>
            </c:numRef>
          </c:val>
          <c:smooth val="0"/>
          <c:extLst>
            <c:ext xmlns:c16="http://schemas.microsoft.com/office/drawing/2014/chart" uri="{C3380CC4-5D6E-409C-BE32-E72D297353CC}">
              <c16:uniqueId val="{00000001-075C-4B3A-92D4-A00F035E5DAF}"/>
            </c:ext>
          </c:extLst>
        </c:ser>
        <c:ser>
          <c:idx val="2"/>
          <c:order val="2"/>
          <c:tx>
            <c:strRef>
              <c:f>'Xylazine Deaths Demographics'!$A$24</c:f>
              <c:strCache>
                <c:ptCount val="1"/>
                <c:pt idx="0">
                  <c:v>Korean</c:v>
                </c:pt>
              </c:strCache>
            </c:strRef>
          </c:tx>
          <c:spPr>
            <a:ln w="28575" cap="rnd">
              <a:solidFill>
                <a:schemeClr val="accent3"/>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Demographics'!$B$24:$H$24</c:f>
              <c:numCache>
                <c:formatCode>General</c:formatCode>
                <c:ptCount val="7"/>
                <c:pt idx="5">
                  <c:v>1</c:v>
                </c:pt>
                <c:pt idx="6">
                  <c:v>1</c:v>
                </c:pt>
              </c:numCache>
            </c:numRef>
          </c:val>
          <c:smooth val="0"/>
          <c:extLst>
            <c:ext xmlns:c16="http://schemas.microsoft.com/office/drawing/2014/chart" uri="{C3380CC4-5D6E-409C-BE32-E72D297353CC}">
              <c16:uniqueId val="{00000002-075C-4B3A-92D4-A00F035E5DAF}"/>
            </c:ext>
          </c:extLst>
        </c:ser>
        <c:ser>
          <c:idx val="3"/>
          <c:order val="3"/>
          <c:tx>
            <c:strRef>
              <c:f>'Xylazine Deaths Demographics'!$A$25</c:f>
              <c:strCache>
                <c:ptCount val="1"/>
                <c:pt idx="0">
                  <c:v>Vietnamese</c:v>
                </c:pt>
              </c:strCache>
            </c:strRef>
          </c:tx>
          <c:spPr>
            <a:ln w="28575" cap="rnd">
              <a:solidFill>
                <a:schemeClr val="accent4"/>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Demographics'!$B$25:$H$25</c:f>
              <c:numCache>
                <c:formatCode>General</c:formatCode>
                <c:ptCount val="7"/>
                <c:pt idx="6">
                  <c:v>1</c:v>
                </c:pt>
              </c:numCache>
            </c:numRef>
          </c:val>
          <c:smooth val="0"/>
          <c:extLst>
            <c:ext xmlns:c16="http://schemas.microsoft.com/office/drawing/2014/chart" uri="{C3380CC4-5D6E-409C-BE32-E72D297353CC}">
              <c16:uniqueId val="{00000003-075C-4B3A-92D4-A00F035E5DAF}"/>
            </c:ext>
          </c:extLst>
        </c:ser>
        <c:ser>
          <c:idx val="4"/>
          <c:order val="4"/>
          <c:tx>
            <c:strRef>
              <c:f>'Xylazine Deaths Demographics'!$A$26</c:f>
              <c:strCache>
                <c:ptCount val="1"/>
                <c:pt idx="0">
                  <c:v>More than One Race</c:v>
                </c:pt>
              </c:strCache>
            </c:strRef>
          </c:tx>
          <c:spPr>
            <a:ln w="28575" cap="rnd">
              <a:solidFill>
                <a:schemeClr val="accent5"/>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Demographics'!$B$26:$H$26</c:f>
              <c:numCache>
                <c:formatCode>General</c:formatCode>
                <c:ptCount val="7"/>
                <c:pt idx="4">
                  <c:v>1</c:v>
                </c:pt>
                <c:pt idx="5">
                  <c:v>2</c:v>
                </c:pt>
                <c:pt idx="6">
                  <c:v>1</c:v>
                </c:pt>
              </c:numCache>
            </c:numRef>
          </c:val>
          <c:smooth val="0"/>
          <c:extLst>
            <c:ext xmlns:c16="http://schemas.microsoft.com/office/drawing/2014/chart" uri="{C3380CC4-5D6E-409C-BE32-E72D297353CC}">
              <c16:uniqueId val="{00000004-075C-4B3A-92D4-A00F035E5DAF}"/>
            </c:ext>
          </c:extLst>
        </c:ser>
        <c:ser>
          <c:idx val="5"/>
          <c:order val="5"/>
          <c:tx>
            <c:strRef>
              <c:f>'Xylazine Deaths Demographics'!$A$27</c:f>
              <c:strCache>
                <c:ptCount val="1"/>
                <c:pt idx="0">
                  <c:v>Other Races</c:v>
                </c:pt>
              </c:strCache>
            </c:strRef>
          </c:tx>
          <c:spPr>
            <a:ln w="28575" cap="rnd">
              <a:solidFill>
                <a:schemeClr val="accent6"/>
              </a:solidFill>
              <a:round/>
            </a:ln>
            <a:effectLst/>
          </c:spPr>
          <c:marker>
            <c:symbol val="none"/>
          </c:marker>
          <c:cat>
            <c:numRef>
              <c:f>('Xylazine Deaths Demographics'!$B$18:$H$18,'Xylazine Deaths Demographics'!$B$21:$H$21)</c:f>
              <c:numCache>
                <c:formatCode>General</c:formatCode>
                <c:ptCount val="14"/>
                <c:pt idx="0">
                  <c:v>2014</c:v>
                </c:pt>
                <c:pt idx="1">
                  <c:v>2018</c:v>
                </c:pt>
                <c:pt idx="2">
                  <c:v>2019</c:v>
                </c:pt>
                <c:pt idx="3">
                  <c:v>2020</c:v>
                </c:pt>
                <c:pt idx="4">
                  <c:v>2021</c:v>
                </c:pt>
                <c:pt idx="5">
                  <c:v>2022</c:v>
                </c:pt>
                <c:pt idx="6">
                  <c:v>2023</c:v>
                </c:pt>
                <c:pt idx="7">
                  <c:v>1</c:v>
                </c:pt>
              </c:numCache>
            </c:numRef>
          </c:cat>
          <c:val>
            <c:numRef>
              <c:f>'Xylazine Deaths Demographics'!$B$27:$H$27</c:f>
              <c:numCache>
                <c:formatCode>General</c:formatCode>
                <c:ptCount val="7"/>
                <c:pt idx="4">
                  <c:v>1</c:v>
                </c:pt>
                <c:pt idx="5">
                  <c:v>2</c:v>
                </c:pt>
                <c:pt idx="6">
                  <c:v>2</c:v>
                </c:pt>
              </c:numCache>
            </c:numRef>
          </c:val>
          <c:smooth val="0"/>
          <c:extLst>
            <c:ext xmlns:c16="http://schemas.microsoft.com/office/drawing/2014/chart" uri="{C3380CC4-5D6E-409C-BE32-E72D297353CC}">
              <c16:uniqueId val="{00000005-075C-4B3A-92D4-A00F035E5DAF}"/>
            </c:ext>
          </c:extLst>
        </c:ser>
        <c:dLbls>
          <c:showLegendKey val="0"/>
          <c:showVal val="0"/>
          <c:showCatName val="0"/>
          <c:showSerName val="0"/>
          <c:showPercent val="0"/>
          <c:showBubbleSize val="0"/>
        </c:dLbls>
        <c:smooth val="0"/>
        <c:axId val="737949712"/>
        <c:axId val="843238783"/>
      </c:lineChart>
      <c:catAx>
        <c:axId val="737949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layout>
            <c:manualLayout>
              <c:xMode val="edge"/>
              <c:yMode val="edge"/>
              <c:x val="0.56566730798193354"/>
              <c:y val="0.8862573743405863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238783"/>
        <c:crosses val="autoZero"/>
        <c:auto val="1"/>
        <c:lblAlgn val="ctr"/>
        <c:lblOffset val="100"/>
        <c:noMultiLvlLbl val="0"/>
      </c:catAx>
      <c:valAx>
        <c:axId val="8432387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 of Deaths</a:t>
                </a:r>
              </a:p>
            </c:rich>
          </c:tx>
          <c:layout>
            <c:manualLayout>
              <c:xMode val="edge"/>
              <c:yMode val="edge"/>
              <c:x val="9.6287242075353094E-2"/>
              <c:y val="0.2473552337398786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9497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r>
              <a:rPr lang="en-US" sz="1800" b="0" i="0" baseline="0" dirty="0">
                <a:effectLst/>
              </a:rPr>
              <a:t>Xylazine Co-occurring Drugs Listed as Cause of Death Comparing National, Florida State, and Duval County</a:t>
            </a:r>
            <a:endParaRPr lang="en-US" sz="1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Duval!$BR$192</c:f>
              <c:strCache>
                <c:ptCount val="1"/>
                <c:pt idx="0">
                  <c:v>National Percent (2019)</c:v>
                </c:pt>
              </c:strCache>
            </c:strRef>
          </c:tx>
          <c:spPr>
            <a:solidFill>
              <a:srgbClr val="00A0AF"/>
            </a:solidFill>
            <a:ln>
              <a:noFill/>
            </a:ln>
            <a:effectLst/>
          </c:spPr>
          <c:invertIfNegative val="0"/>
          <c:cat>
            <c:strRef>
              <c:f>Duval!$BP$193:$BP$199</c:f>
              <c:strCache>
                <c:ptCount val="7"/>
                <c:pt idx="0">
                  <c:v>Fentanyl</c:v>
                </c:pt>
                <c:pt idx="1">
                  <c:v>Cocaine</c:v>
                </c:pt>
                <c:pt idx="2">
                  <c:v>Methamphetamine</c:v>
                </c:pt>
                <c:pt idx="3">
                  <c:v>Opioid</c:v>
                </c:pt>
                <c:pt idx="4">
                  <c:v>Alcohol</c:v>
                </c:pt>
                <c:pt idx="5">
                  <c:v>Benzodiazepine</c:v>
                </c:pt>
                <c:pt idx="6">
                  <c:v>Heroin</c:v>
                </c:pt>
              </c:strCache>
            </c:strRef>
          </c:cat>
          <c:val>
            <c:numRef>
              <c:f>Duval!$BR$193:$BR$199</c:f>
              <c:numCache>
                <c:formatCode>0.0%</c:formatCode>
                <c:ptCount val="7"/>
                <c:pt idx="0">
                  <c:v>0.99099999999999999</c:v>
                </c:pt>
                <c:pt idx="1">
                  <c:v>0.29599999999999999</c:v>
                </c:pt>
                <c:pt idx="2">
                  <c:v>0.11700000000000001</c:v>
                </c:pt>
                <c:pt idx="3">
                  <c:v>0.13400000000000001</c:v>
                </c:pt>
                <c:pt idx="4">
                  <c:v>0.126</c:v>
                </c:pt>
                <c:pt idx="5">
                  <c:v>0.19800000000000001</c:v>
                </c:pt>
                <c:pt idx="6">
                  <c:v>0.28399999999999997</c:v>
                </c:pt>
              </c:numCache>
            </c:numRef>
          </c:val>
          <c:extLst>
            <c:ext xmlns:c16="http://schemas.microsoft.com/office/drawing/2014/chart" uri="{C3380CC4-5D6E-409C-BE32-E72D297353CC}">
              <c16:uniqueId val="{00000000-49B6-4141-A2F5-88AE5601A2AD}"/>
            </c:ext>
          </c:extLst>
        </c:ser>
        <c:ser>
          <c:idx val="1"/>
          <c:order val="1"/>
          <c:tx>
            <c:strRef>
              <c:f>Duval!$BS$192</c:f>
              <c:strCache>
                <c:ptCount val="1"/>
                <c:pt idx="0">
                  <c:v>Florida Percent (2014 - 2023)</c:v>
                </c:pt>
              </c:strCache>
            </c:strRef>
          </c:tx>
          <c:spPr>
            <a:solidFill>
              <a:schemeClr val="accent2"/>
            </a:solidFill>
            <a:ln>
              <a:noFill/>
            </a:ln>
            <a:effectLst/>
          </c:spPr>
          <c:invertIfNegative val="0"/>
          <c:cat>
            <c:strRef>
              <c:f>Duval!$BP$193:$BP$199</c:f>
              <c:strCache>
                <c:ptCount val="7"/>
                <c:pt idx="0">
                  <c:v>Fentanyl</c:v>
                </c:pt>
                <c:pt idx="1">
                  <c:v>Cocaine</c:v>
                </c:pt>
                <c:pt idx="2">
                  <c:v>Methamphetamine</c:v>
                </c:pt>
                <c:pt idx="3">
                  <c:v>Opioid</c:v>
                </c:pt>
                <c:pt idx="4">
                  <c:v>Alcohol</c:v>
                </c:pt>
                <c:pt idx="5">
                  <c:v>Benzodiazepine</c:v>
                </c:pt>
                <c:pt idx="6">
                  <c:v>Heroin</c:v>
                </c:pt>
              </c:strCache>
            </c:strRef>
          </c:cat>
          <c:val>
            <c:numRef>
              <c:f>Duval!$BS$193:$BS$199</c:f>
              <c:numCache>
                <c:formatCode>0.0%</c:formatCode>
                <c:ptCount val="7"/>
                <c:pt idx="0">
                  <c:v>0.98926380368098155</c:v>
                </c:pt>
                <c:pt idx="1">
                  <c:v>0.34049079754601225</c:v>
                </c:pt>
                <c:pt idx="2">
                  <c:v>0.2392638036809816</c:v>
                </c:pt>
                <c:pt idx="3">
                  <c:v>0.11349693251533742</c:v>
                </c:pt>
                <c:pt idx="4">
                  <c:v>0.13957055214723926</c:v>
                </c:pt>
                <c:pt idx="5">
                  <c:v>9.5092024539877307E-2</c:v>
                </c:pt>
                <c:pt idx="6">
                  <c:v>6.7484662576687116E-2</c:v>
                </c:pt>
              </c:numCache>
            </c:numRef>
          </c:val>
          <c:extLst>
            <c:ext xmlns:c16="http://schemas.microsoft.com/office/drawing/2014/chart" uri="{C3380CC4-5D6E-409C-BE32-E72D297353CC}">
              <c16:uniqueId val="{00000001-49B6-4141-A2F5-88AE5601A2AD}"/>
            </c:ext>
          </c:extLst>
        </c:ser>
        <c:ser>
          <c:idx val="2"/>
          <c:order val="2"/>
          <c:tx>
            <c:strRef>
              <c:f>Duval!$BT$192</c:f>
              <c:strCache>
                <c:ptCount val="1"/>
                <c:pt idx="0">
                  <c:v>Duval Percent (2014 - 2023)</c:v>
                </c:pt>
              </c:strCache>
            </c:strRef>
          </c:tx>
          <c:spPr>
            <a:solidFill>
              <a:srgbClr val="FFDD00"/>
            </a:solidFill>
            <a:ln>
              <a:noFill/>
            </a:ln>
            <a:effectLst/>
          </c:spPr>
          <c:invertIfNegative val="0"/>
          <c:cat>
            <c:strRef>
              <c:f>Duval!$BP$193:$BP$199</c:f>
              <c:strCache>
                <c:ptCount val="7"/>
                <c:pt idx="0">
                  <c:v>Fentanyl</c:v>
                </c:pt>
                <c:pt idx="1">
                  <c:v>Cocaine</c:v>
                </c:pt>
                <c:pt idx="2">
                  <c:v>Methamphetamine</c:v>
                </c:pt>
                <c:pt idx="3">
                  <c:v>Opioid</c:v>
                </c:pt>
                <c:pt idx="4">
                  <c:v>Alcohol</c:v>
                </c:pt>
                <c:pt idx="5">
                  <c:v>Benzodiazepine</c:v>
                </c:pt>
                <c:pt idx="6">
                  <c:v>Heroin</c:v>
                </c:pt>
              </c:strCache>
            </c:strRef>
          </c:cat>
          <c:val>
            <c:numRef>
              <c:f>Duval!$BT$193:$BT$199</c:f>
              <c:numCache>
                <c:formatCode>0.0%</c:formatCode>
                <c:ptCount val="7"/>
                <c:pt idx="0">
                  <c:v>0.99285714285714288</c:v>
                </c:pt>
                <c:pt idx="1">
                  <c:v>0.39285714285714285</c:v>
                </c:pt>
                <c:pt idx="2">
                  <c:v>0.34285714285714286</c:v>
                </c:pt>
                <c:pt idx="3">
                  <c:v>0.16428571428571428</c:v>
                </c:pt>
                <c:pt idx="4">
                  <c:v>0.11428571428571428</c:v>
                </c:pt>
                <c:pt idx="5">
                  <c:v>0.11428571428571428</c:v>
                </c:pt>
                <c:pt idx="6">
                  <c:v>7.1428571428571426E-3</c:v>
                </c:pt>
              </c:numCache>
            </c:numRef>
          </c:val>
          <c:extLst>
            <c:ext xmlns:c16="http://schemas.microsoft.com/office/drawing/2014/chart" uri="{C3380CC4-5D6E-409C-BE32-E72D297353CC}">
              <c16:uniqueId val="{00000002-49B6-4141-A2F5-88AE5601A2AD}"/>
            </c:ext>
          </c:extLst>
        </c:ser>
        <c:dLbls>
          <c:showLegendKey val="0"/>
          <c:showVal val="0"/>
          <c:showCatName val="0"/>
          <c:showSerName val="0"/>
          <c:showPercent val="0"/>
          <c:showBubbleSize val="0"/>
        </c:dLbls>
        <c:gapWidth val="219"/>
        <c:overlap val="-27"/>
        <c:axId val="753268672"/>
        <c:axId val="2094955344"/>
      </c:barChart>
      <c:catAx>
        <c:axId val="7532686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Drug</a:t>
                </a:r>
                <a:r>
                  <a:rPr lang="en-US" sz="1400" baseline="0" dirty="0"/>
                  <a:t> Type</a:t>
                </a:r>
                <a:endParaRPr lang="en-US" sz="1400" dirty="0"/>
              </a:p>
            </c:rich>
          </c:tx>
          <c:layout>
            <c:manualLayout>
              <c:xMode val="edge"/>
              <c:yMode val="edge"/>
              <c:x val="0.46209478933857734"/>
              <c:y val="0.863284132878339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4955344"/>
        <c:crosses val="autoZero"/>
        <c:auto val="1"/>
        <c:lblAlgn val="ctr"/>
        <c:lblOffset val="100"/>
        <c:noMultiLvlLbl val="0"/>
      </c:catAx>
      <c:valAx>
        <c:axId val="2094955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Percentage</a:t>
                </a:r>
                <a:r>
                  <a:rPr lang="en-US" sz="1400" baseline="0" dirty="0"/>
                  <a:t> of Total  Population</a:t>
                </a:r>
                <a:endParaRPr lang="en-US" sz="1400" dirty="0"/>
              </a:p>
            </c:rich>
          </c:tx>
          <c:layout>
            <c:manualLayout>
              <c:xMode val="edge"/>
              <c:yMode val="edge"/>
              <c:x val="6.1953558563400853E-3"/>
              <c:y val="0.246705052637111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326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lumMod val="65000"/>
                    <a:lumOff val="35000"/>
                  </a:sysClr>
                </a:solidFill>
                <a:latin typeface="+mn-lt"/>
                <a:ea typeface="+mn-ea"/>
                <a:cs typeface="+mn-cs"/>
              </a:defRPr>
            </a:pPr>
            <a:r>
              <a:rPr lang="en-US" sz="2000" b="0" i="0" baseline="0" dirty="0">
                <a:effectLst/>
              </a:rPr>
              <a:t>Xylazine Co-occurring Drugs Listed as Cause of Death – Northern Florida Counties, January 2014 – June 2023</a:t>
            </a:r>
            <a:endParaRPr lang="en-US" sz="2000" dirty="0">
              <a:effectLst/>
            </a:endParaRPr>
          </a:p>
        </c:rich>
      </c:tx>
      <c:layout>
        <c:manualLayout>
          <c:xMode val="edge"/>
          <c:yMode val="edge"/>
          <c:x val="0.12270182155852451"/>
          <c:y val="1.017344820127606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'All Counties'!$A$2</c:f>
              <c:strCache>
                <c:ptCount val="1"/>
                <c:pt idx="0">
                  <c:v>Fentanyl</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Counties'!$B$2:$L$2</c:f>
              <c:numCache>
                <c:formatCode>General</c:formatCode>
                <c:ptCount val="11"/>
                <c:pt idx="0">
                  <c:v>139</c:v>
                </c:pt>
                <c:pt idx="1">
                  <c:v>19</c:v>
                </c:pt>
                <c:pt idx="2">
                  <c:v>12</c:v>
                </c:pt>
                <c:pt idx="3">
                  <c:v>11</c:v>
                </c:pt>
                <c:pt idx="4">
                  <c:v>9</c:v>
                </c:pt>
                <c:pt idx="5">
                  <c:v>6</c:v>
                </c:pt>
                <c:pt idx="6">
                  <c:v>2</c:v>
                </c:pt>
                <c:pt idx="7">
                  <c:v>2</c:v>
                </c:pt>
                <c:pt idx="8">
                  <c:v>2</c:v>
                </c:pt>
                <c:pt idx="9">
                  <c:v>2</c:v>
                </c:pt>
                <c:pt idx="10">
                  <c:v>1</c:v>
                </c:pt>
              </c:numCache>
            </c:numRef>
          </c:val>
          <c:extLst>
            <c:ext xmlns:c16="http://schemas.microsoft.com/office/drawing/2014/chart" uri="{C3380CC4-5D6E-409C-BE32-E72D297353CC}">
              <c16:uniqueId val="{00000000-F4D5-4279-8A40-A575E506F9F4}"/>
            </c:ext>
          </c:extLst>
        </c:ser>
        <c:ser>
          <c:idx val="1"/>
          <c:order val="1"/>
          <c:tx>
            <c:strRef>
              <c:f>'All Counties'!$A$3</c:f>
              <c:strCache>
                <c:ptCount val="1"/>
                <c:pt idx="0">
                  <c:v>Cocaine</c:v>
                </c:pt>
              </c:strCache>
            </c:strRef>
          </c:tx>
          <c:spPr>
            <a:solidFill>
              <a:schemeClr val="accent2"/>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Counties'!$B$3:$L$3</c:f>
              <c:numCache>
                <c:formatCode>General</c:formatCode>
                <c:ptCount val="11"/>
                <c:pt idx="0">
                  <c:v>55</c:v>
                </c:pt>
                <c:pt idx="1">
                  <c:v>10</c:v>
                </c:pt>
                <c:pt idx="2">
                  <c:v>4</c:v>
                </c:pt>
                <c:pt idx="3">
                  <c:v>2</c:v>
                </c:pt>
                <c:pt idx="4">
                  <c:v>4</c:v>
                </c:pt>
                <c:pt idx="5">
                  <c:v>3</c:v>
                </c:pt>
                <c:pt idx="6">
                  <c:v>0</c:v>
                </c:pt>
                <c:pt idx="7">
                  <c:v>0</c:v>
                </c:pt>
                <c:pt idx="8">
                  <c:v>0</c:v>
                </c:pt>
                <c:pt idx="9">
                  <c:v>0</c:v>
                </c:pt>
                <c:pt idx="10">
                  <c:v>1</c:v>
                </c:pt>
              </c:numCache>
            </c:numRef>
          </c:val>
          <c:extLst>
            <c:ext xmlns:c16="http://schemas.microsoft.com/office/drawing/2014/chart" uri="{C3380CC4-5D6E-409C-BE32-E72D297353CC}">
              <c16:uniqueId val="{00000001-F4D5-4279-8A40-A575E506F9F4}"/>
            </c:ext>
          </c:extLst>
        </c:ser>
        <c:ser>
          <c:idx val="2"/>
          <c:order val="2"/>
          <c:tx>
            <c:strRef>
              <c:f>'All Counties'!$A$4</c:f>
              <c:strCache>
                <c:ptCount val="1"/>
                <c:pt idx="0">
                  <c:v>Methamphetamine</c:v>
                </c:pt>
              </c:strCache>
            </c:strRef>
          </c:tx>
          <c:spPr>
            <a:solidFill>
              <a:schemeClr val="accent3"/>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Counties'!$B$4:$L$4</c:f>
              <c:numCache>
                <c:formatCode>General</c:formatCode>
                <c:ptCount val="11"/>
                <c:pt idx="0">
                  <c:v>48</c:v>
                </c:pt>
                <c:pt idx="1">
                  <c:v>7</c:v>
                </c:pt>
                <c:pt idx="2">
                  <c:v>4</c:v>
                </c:pt>
                <c:pt idx="3">
                  <c:v>2</c:v>
                </c:pt>
                <c:pt idx="4">
                  <c:v>3</c:v>
                </c:pt>
                <c:pt idx="5">
                  <c:v>1</c:v>
                </c:pt>
                <c:pt idx="6">
                  <c:v>0</c:v>
                </c:pt>
                <c:pt idx="7">
                  <c:v>0</c:v>
                </c:pt>
                <c:pt idx="8">
                  <c:v>1</c:v>
                </c:pt>
                <c:pt idx="9">
                  <c:v>1</c:v>
                </c:pt>
                <c:pt idx="10">
                  <c:v>0</c:v>
                </c:pt>
              </c:numCache>
            </c:numRef>
          </c:val>
          <c:extLst>
            <c:ext xmlns:c16="http://schemas.microsoft.com/office/drawing/2014/chart" uri="{C3380CC4-5D6E-409C-BE32-E72D297353CC}">
              <c16:uniqueId val="{00000002-F4D5-4279-8A40-A575E506F9F4}"/>
            </c:ext>
          </c:extLst>
        </c:ser>
        <c:ser>
          <c:idx val="3"/>
          <c:order val="3"/>
          <c:tx>
            <c:strRef>
              <c:f>'All Counties'!$A$5</c:f>
              <c:strCache>
                <c:ptCount val="1"/>
                <c:pt idx="0">
                  <c:v>Alcohol</c:v>
                </c:pt>
              </c:strCache>
            </c:strRef>
          </c:tx>
          <c:spPr>
            <a:solidFill>
              <a:schemeClr val="accent4"/>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Counties'!$B$5:$L$5</c:f>
              <c:numCache>
                <c:formatCode>General</c:formatCode>
                <c:ptCount val="11"/>
                <c:pt idx="0">
                  <c:v>16</c:v>
                </c:pt>
                <c:pt idx="1">
                  <c:v>3</c:v>
                </c:pt>
                <c:pt idx="2">
                  <c:v>1</c:v>
                </c:pt>
                <c:pt idx="3">
                  <c:v>1</c:v>
                </c:pt>
                <c:pt idx="4">
                  <c:v>2</c:v>
                </c:pt>
                <c:pt idx="5">
                  <c:v>2</c:v>
                </c:pt>
                <c:pt idx="6">
                  <c:v>0</c:v>
                </c:pt>
                <c:pt idx="7">
                  <c:v>0</c:v>
                </c:pt>
                <c:pt idx="8">
                  <c:v>0</c:v>
                </c:pt>
                <c:pt idx="9">
                  <c:v>0</c:v>
                </c:pt>
                <c:pt idx="10">
                  <c:v>0</c:v>
                </c:pt>
              </c:numCache>
            </c:numRef>
          </c:val>
          <c:extLst>
            <c:ext xmlns:c16="http://schemas.microsoft.com/office/drawing/2014/chart" uri="{C3380CC4-5D6E-409C-BE32-E72D297353CC}">
              <c16:uniqueId val="{00000003-F4D5-4279-8A40-A575E506F9F4}"/>
            </c:ext>
          </c:extLst>
        </c:ser>
        <c:ser>
          <c:idx val="4"/>
          <c:order val="4"/>
          <c:tx>
            <c:strRef>
              <c:f>'All Counties'!$A$6</c:f>
              <c:strCache>
                <c:ptCount val="1"/>
                <c:pt idx="0">
                  <c:v>Opioid</c:v>
                </c:pt>
              </c:strCache>
            </c:strRef>
          </c:tx>
          <c:spPr>
            <a:solidFill>
              <a:schemeClr val="accent5"/>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Counties'!$B$6:$L$6</c:f>
              <c:numCache>
                <c:formatCode>General</c:formatCode>
                <c:ptCount val="11"/>
                <c:pt idx="0">
                  <c:v>23</c:v>
                </c:pt>
                <c:pt idx="1">
                  <c:v>2</c:v>
                </c:pt>
                <c:pt idx="2">
                  <c:v>2</c:v>
                </c:pt>
                <c:pt idx="3">
                  <c:v>2</c:v>
                </c:pt>
                <c:pt idx="4">
                  <c:v>1</c:v>
                </c:pt>
                <c:pt idx="5">
                  <c:v>0</c:v>
                </c:pt>
                <c:pt idx="6">
                  <c:v>1</c:v>
                </c:pt>
                <c:pt idx="7">
                  <c:v>0</c:v>
                </c:pt>
                <c:pt idx="8">
                  <c:v>1</c:v>
                </c:pt>
                <c:pt idx="9">
                  <c:v>0</c:v>
                </c:pt>
                <c:pt idx="10">
                  <c:v>0</c:v>
                </c:pt>
              </c:numCache>
            </c:numRef>
          </c:val>
          <c:extLst>
            <c:ext xmlns:c16="http://schemas.microsoft.com/office/drawing/2014/chart" uri="{C3380CC4-5D6E-409C-BE32-E72D297353CC}">
              <c16:uniqueId val="{00000004-F4D5-4279-8A40-A575E506F9F4}"/>
            </c:ext>
          </c:extLst>
        </c:ser>
        <c:ser>
          <c:idx val="5"/>
          <c:order val="5"/>
          <c:tx>
            <c:strRef>
              <c:f>'All Counties'!$A$7</c:f>
              <c:strCache>
                <c:ptCount val="1"/>
                <c:pt idx="0">
                  <c:v>Benzodiazepine</c:v>
                </c:pt>
              </c:strCache>
            </c:strRef>
          </c:tx>
          <c:spPr>
            <a:solidFill>
              <a:schemeClr val="accent6"/>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Counties'!$B$7:$L$7</c:f>
              <c:numCache>
                <c:formatCode>General</c:formatCode>
                <c:ptCount val="11"/>
                <c:pt idx="0">
                  <c:v>16</c:v>
                </c:pt>
                <c:pt idx="1">
                  <c:v>3</c:v>
                </c:pt>
                <c:pt idx="2">
                  <c:v>2</c:v>
                </c:pt>
                <c:pt idx="3">
                  <c:v>2</c:v>
                </c:pt>
                <c:pt idx="4">
                  <c:v>0</c:v>
                </c:pt>
                <c:pt idx="5">
                  <c:v>1</c:v>
                </c:pt>
                <c:pt idx="6">
                  <c:v>0</c:v>
                </c:pt>
                <c:pt idx="7">
                  <c:v>0</c:v>
                </c:pt>
                <c:pt idx="8">
                  <c:v>0</c:v>
                </c:pt>
                <c:pt idx="9">
                  <c:v>0</c:v>
                </c:pt>
                <c:pt idx="10">
                  <c:v>0</c:v>
                </c:pt>
              </c:numCache>
            </c:numRef>
          </c:val>
          <c:extLst>
            <c:ext xmlns:c16="http://schemas.microsoft.com/office/drawing/2014/chart" uri="{C3380CC4-5D6E-409C-BE32-E72D297353CC}">
              <c16:uniqueId val="{00000005-F4D5-4279-8A40-A575E506F9F4}"/>
            </c:ext>
          </c:extLst>
        </c:ser>
        <c:ser>
          <c:idx val="6"/>
          <c:order val="6"/>
          <c:tx>
            <c:strRef>
              <c:f>'All Counties'!$A$8</c:f>
              <c:strCache>
                <c:ptCount val="1"/>
                <c:pt idx="0">
                  <c:v>Heroin</c:v>
                </c:pt>
              </c:strCache>
            </c:strRef>
          </c:tx>
          <c:spPr>
            <a:solidFill>
              <a:schemeClr val="accent1">
                <a:lumMod val="60000"/>
              </a:schemeClr>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Counties'!$B$8:$L$8</c:f>
              <c:numCache>
                <c:formatCode>General</c:formatCode>
                <c:ptCount val="11"/>
                <c:pt idx="0">
                  <c:v>1</c:v>
                </c:pt>
                <c:pt idx="1">
                  <c:v>0</c:v>
                </c:pt>
                <c:pt idx="2">
                  <c:v>0</c:v>
                </c:pt>
                <c:pt idx="3">
                  <c:v>0</c:v>
                </c:pt>
                <c:pt idx="4">
                  <c:v>0</c:v>
                </c:pt>
                <c:pt idx="5">
                  <c:v>0</c:v>
                </c:pt>
                <c:pt idx="6">
                  <c:v>0</c:v>
                </c:pt>
                <c:pt idx="7">
                  <c:v>1</c:v>
                </c:pt>
                <c:pt idx="8">
                  <c:v>0</c:v>
                </c:pt>
                <c:pt idx="9">
                  <c:v>0</c:v>
                </c:pt>
                <c:pt idx="10">
                  <c:v>1</c:v>
                </c:pt>
              </c:numCache>
            </c:numRef>
          </c:val>
          <c:extLst>
            <c:ext xmlns:c16="http://schemas.microsoft.com/office/drawing/2014/chart" uri="{C3380CC4-5D6E-409C-BE32-E72D297353CC}">
              <c16:uniqueId val="{00000006-F4D5-4279-8A40-A575E506F9F4}"/>
            </c:ext>
          </c:extLst>
        </c:ser>
        <c:dLbls>
          <c:showLegendKey val="0"/>
          <c:showVal val="0"/>
          <c:showCatName val="0"/>
          <c:showSerName val="0"/>
          <c:showPercent val="0"/>
          <c:showBubbleSize val="0"/>
        </c:dLbls>
        <c:gapWidth val="219"/>
        <c:overlap val="-27"/>
        <c:axId val="1602110687"/>
        <c:axId val="1591270655"/>
      </c:barChart>
      <c:catAx>
        <c:axId val="160211068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County</a:t>
                </a:r>
              </a:p>
            </c:rich>
          </c:tx>
          <c:layout>
            <c:manualLayout>
              <c:xMode val="edge"/>
              <c:yMode val="edge"/>
              <c:x val="0.50195989369177907"/>
              <c:y val="0.870321216726751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1270655"/>
        <c:crosses val="autoZero"/>
        <c:auto val="1"/>
        <c:lblAlgn val="ctr"/>
        <c:lblOffset val="100"/>
        <c:noMultiLvlLbl val="0"/>
      </c:catAx>
      <c:valAx>
        <c:axId val="159127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Number</a:t>
                </a:r>
                <a:r>
                  <a:rPr lang="en-US" sz="1600" baseline="0"/>
                  <a:t> of Deaths</a:t>
                </a:r>
                <a:endParaRPr lang="en-US" sz="1600"/>
              </a:p>
            </c:rich>
          </c:tx>
          <c:layout>
            <c:manualLayout>
              <c:xMode val="edge"/>
              <c:yMode val="edge"/>
              <c:x val="0"/>
              <c:y val="0.2827652385965880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2110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dirty="0"/>
              <a:t>Xylazine and Fentanyl listed</a:t>
            </a:r>
            <a:r>
              <a:rPr lang="en-US" baseline="0" dirty="0"/>
              <a:t> as Cause of Death in Northern Florida Counties, January 2014 – June 2023</a:t>
            </a:r>
            <a:endParaRPr lang="en-US" dirty="0"/>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Counties'!$A$2</c:f>
              <c:strCache>
                <c:ptCount val="1"/>
                <c:pt idx="0">
                  <c:v>Fentanyl</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Counties'!$B$2:$L$2</c:f>
              <c:numCache>
                <c:formatCode>General</c:formatCode>
                <c:ptCount val="11"/>
                <c:pt idx="0">
                  <c:v>139</c:v>
                </c:pt>
                <c:pt idx="1">
                  <c:v>19</c:v>
                </c:pt>
                <c:pt idx="2">
                  <c:v>12</c:v>
                </c:pt>
                <c:pt idx="3">
                  <c:v>11</c:v>
                </c:pt>
                <c:pt idx="4">
                  <c:v>9</c:v>
                </c:pt>
                <c:pt idx="5">
                  <c:v>6</c:v>
                </c:pt>
                <c:pt idx="6">
                  <c:v>2</c:v>
                </c:pt>
                <c:pt idx="7">
                  <c:v>2</c:v>
                </c:pt>
                <c:pt idx="8">
                  <c:v>2</c:v>
                </c:pt>
                <c:pt idx="9">
                  <c:v>2</c:v>
                </c:pt>
                <c:pt idx="10">
                  <c:v>1</c:v>
                </c:pt>
              </c:numCache>
            </c:numRef>
          </c:val>
          <c:extLst>
            <c:ext xmlns:c16="http://schemas.microsoft.com/office/drawing/2014/chart" uri="{C3380CC4-5D6E-409C-BE32-E72D297353CC}">
              <c16:uniqueId val="{00000000-3B6B-49A4-B743-D88AA650246A}"/>
            </c:ext>
          </c:extLst>
        </c:ser>
        <c:dLbls>
          <c:showLegendKey val="0"/>
          <c:showVal val="0"/>
          <c:showCatName val="0"/>
          <c:showSerName val="0"/>
          <c:showPercent val="0"/>
          <c:showBubbleSize val="0"/>
        </c:dLbls>
        <c:gapWidth val="219"/>
        <c:overlap val="-27"/>
        <c:axId val="1124004368"/>
        <c:axId val="936744224"/>
      </c:barChart>
      <c:catAx>
        <c:axId val="112400436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36744224"/>
        <c:crosses val="autoZero"/>
        <c:auto val="1"/>
        <c:lblAlgn val="ctr"/>
        <c:lblOffset val="100"/>
        <c:noMultiLvlLbl val="0"/>
      </c:catAx>
      <c:valAx>
        <c:axId val="936744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1.3337319359836676E-2"/>
              <c:y val="0.20379018674508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2400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dirty="0"/>
              <a:t>Xylazine and Cocaine listed as Cause of Death </a:t>
            </a:r>
            <a:r>
              <a:rPr lang="en-US" sz="1320" b="0" i="0" u="none" strike="noStrike" baseline="0" dirty="0">
                <a:effectLst/>
              </a:rPr>
              <a:t>in Northern Florida Counties, January 2014 – June 2023</a:t>
            </a:r>
            <a:endParaRPr lang="en-US" dirty="0"/>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Counties'!$A$3</c:f>
              <c:strCache>
                <c:ptCount val="1"/>
                <c:pt idx="0">
                  <c:v>Cocaine</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Counties'!$B$3:$L$3</c:f>
              <c:numCache>
                <c:formatCode>General</c:formatCode>
                <c:ptCount val="11"/>
                <c:pt idx="0">
                  <c:v>55</c:v>
                </c:pt>
                <c:pt idx="1">
                  <c:v>10</c:v>
                </c:pt>
                <c:pt idx="2">
                  <c:v>4</c:v>
                </c:pt>
                <c:pt idx="3">
                  <c:v>2</c:v>
                </c:pt>
                <c:pt idx="4">
                  <c:v>4</c:v>
                </c:pt>
                <c:pt idx="5">
                  <c:v>3</c:v>
                </c:pt>
                <c:pt idx="6">
                  <c:v>0</c:v>
                </c:pt>
                <c:pt idx="7">
                  <c:v>0</c:v>
                </c:pt>
                <c:pt idx="8">
                  <c:v>0</c:v>
                </c:pt>
                <c:pt idx="9">
                  <c:v>0</c:v>
                </c:pt>
                <c:pt idx="10">
                  <c:v>1</c:v>
                </c:pt>
              </c:numCache>
            </c:numRef>
          </c:val>
          <c:extLst>
            <c:ext xmlns:c16="http://schemas.microsoft.com/office/drawing/2014/chart" uri="{C3380CC4-5D6E-409C-BE32-E72D297353CC}">
              <c16:uniqueId val="{00000000-42C5-4160-9BF2-EBEA2EC8030C}"/>
            </c:ext>
          </c:extLst>
        </c:ser>
        <c:dLbls>
          <c:showLegendKey val="0"/>
          <c:showVal val="0"/>
          <c:showCatName val="0"/>
          <c:showSerName val="0"/>
          <c:showPercent val="0"/>
          <c:showBubbleSize val="0"/>
        </c:dLbls>
        <c:gapWidth val="219"/>
        <c:overlap val="-27"/>
        <c:axId val="1293207504"/>
        <c:axId val="820231760"/>
      </c:barChart>
      <c:catAx>
        <c:axId val="1293207504"/>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20231760"/>
        <c:crosses val="autoZero"/>
        <c:auto val="1"/>
        <c:lblAlgn val="ctr"/>
        <c:lblOffset val="100"/>
        <c:noMultiLvlLbl val="0"/>
      </c:catAx>
      <c:valAx>
        <c:axId val="820231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4.3859641549309032E-3"/>
              <c:y val="0.19237323517993149"/>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3207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1320" b="0" i="0" baseline="0" dirty="0">
                <a:effectLst/>
              </a:rPr>
              <a:t>Xylazine and Alcohol</a:t>
            </a:r>
            <a:endParaRPr lang="en-US" sz="1320" dirty="0">
              <a:effectLst/>
            </a:endParaRPr>
          </a:p>
          <a:p>
            <a:pPr>
              <a:defRPr/>
            </a:pPr>
            <a:r>
              <a:rPr lang="en-US" sz="1320" b="0" i="0" baseline="0" dirty="0">
                <a:effectLst/>
              </a:rPr>
              <a:t> listed as Cause of Death </a:t>
            </a:r>
            <a:r>
              <a:rPr lang="en-US" sz="1320" b="0" i="0" u="none" strike="noStrike" baseline="0" dirty="0">
                <a:effectLst/>
              </a:rPr>
              <a:t>in Northern Florida Counties, January 2014 – June 2023</a:t>
            </a:r>
            <a:endParaRPr lang="en-US" sz="1320" dirty="0">
              <a:effectLst/>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Counties'!$A$5</c:f>
              <c:strCache>
                <c:ptCount val="1"/>
                <c:pt idx="0">
                  <c:v>Alcohol</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Counties'!$B$5:$L$5</c:f>
              <c:numCache>
                <c:formatCode>General</c:formatCode>
                <c:ptCount val="11"/>
                <c:pt idx="0">
                  <c:v>16</c:v>
                </c:pt>
                <c:pt idx="1">
                  <c:v>3</c:v>
                </c:pt>
                <c:pt idx="2">
                  <c:v>1</c:v>
                </c:pt>
                <c:pt idx="3">
                  <c:v>1</c:v>
                </c:pt>
                <c:pt idx="4">
                  <c:v>2</c:v>
                </c:pt>
                <c:pt idx="5">
                  <c:v>2</c:v>
                </c:pt>
                <c:pt idx="6">
                  <c:v>0</c:v>
                </c:pt>
                <c:pt idx="7">
                  <c:v>0</c:v>
                </c:pt>
                <c:pt idx="8">
                  <c:v>0</c:v>
                </c:pt>
                <c:pt idx="9">
                  <c:v>0</c:v>
                </c:pt>
                <c:pt idx="10">
                  <c:v>0</c:v>
                </c:pt>
              </c:numCache>
            </c:numRef>
          </c:val>
          <c:extLst>
            <c:ext xmlns:c16="http://schemas.microsoft.com/office/drawing/2014/chart" uri="{C3380CC4-5D6E-409C-BE32-E72D297353CC}">
              <c16:uniqueId val="{00000000-ABE3-4350-998B-AC905B742B0C}"/>
            </c:ext>
          </c:extLst>
        </c:ser>
        <c:dLbls>
          <c:showLegendKey val="0"/>
          <c:showVal val="0"/>
          <c:showCatName val="0"/>
          <c:showSerName val="0"/>
          <c:showPercent val="0"/>
          <c:showBubbleSize val="0"/>
        </c:dLbls>
        <c:gapWidth val="219"/>
        <c:overlap val="-27"/>
        <c:axId val="1251205216"/>
        <c:axId val="641838848"/>
      </c:barChart>
      <c:catAx>
        <c:axId val="12512052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1838848"/>
        <c:crosses val="autoZero"/>
        <c:auto val="1"/>
        <c:lblAlgn val="ctr"/>
        <c:lblOffset val="100"/>
        <c:noMultiLvlLbl val="0"/>
      </c:catAx>
      <c:valAx>
        <c:axId val="64183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4.2343284005074526E-3"/>
              <c:y val="0.1509807790977621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51205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20" b="0" i="0" u="none" strike="noStrike" kern="1200" spc="0" baseline="0">
                <a:solidFill>
                  <a:prstClr val="black">
                    <a:lumMod val="65000"/>
                    <a:lumOff val="35000"/>
                  </a:prstClr>
                </a:solidFill>
                <a:latin typeface="+mn-lt"/>
                <a:ea typeface="+mn-ea"/>
                <a:cs typeface="+mn-cs"/>
              </a:defRPr>
            </a:pPr>
            <a:r>
              <a:rPr lang="en-US" sz="1320" b="0" i="0" baseline="0" dirty="0">
                <a:effectLst/>
              </a:rPr>
              <a:t>Xylazine and Methamphetamine</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320" b="0" i="0" baseline="0" dirty="0">
                <a:effectLst/>
              </a:rPr>
              <a:t> listed as Cause of Death </a:t>
            </a:r>
            <a:r>
              <a:rPr lang="en-US" sz="1320" b="0" i="0" u="none" strike="noStrike" baseline="0" dirty="0">
                <a:effectLst/>
              </a:rPr>
              <a:t>in Northern Florida Counties, January 2014 – June 2023</a:t>
            </a:r>
            <a:endParaRPr lang="en-US" sz="1320" dirty="0">
              <a:effectLst/>
            </a:endParaRPr>
          </a:p>
        </c:rich>
      </c:tx>
      <c:layout>
        <c:manualLayout>
          <c:xMode val="edge"/>
          <c:yMode val="edge"/>
          <c:x val="0.14506397694072767"/>
          <c:y val="2.349844330522565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2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'All Counties'!$A$4</c:f>
              <c:strCache>
                <c:ptCount val="1"/>
                <c:pt idx="0">
                  <c:v>Methamphetamine</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Counties'!$B$4:$L$4</c:f>
              <c:numCache>
                <c:formatCode>General</c:formatCode>
                <c:ptCount val="11"/>
                <c:pt idx="0">
                  <c:v>48</c:v>
                </c:pt>
                <c:pt idx="1">
                  <c:v>7</c:v>
                </c:pt>
                <c:pt idx="2">
                  <c:v>4</c:v>
                </c:pt>
                <c:pt idx="3">
                  <c:v>2</c:v>
                </c:pt>
                <c:pt idx="4">
                  <c:v>3</c:v>
                </c:pt>
                <c:pt idx="5">
                  <c:v>1</c:v>
                </c:pt>
                <c:pt idx="6">
                  <c:v>0</c:v>
                </c:pt>
                <c:pt idx="7">
                  <c:v>0</c:v>
                </c:pt>
                <c:pt idx="8">
                  <c:v>1</c:v>
                </c:pt>
                <c:pt idx="9">
                  <c:v>1</c:v>
                </c:pt>
                <c:pt idx="10">
                  <c:v>0</c:v>
                </c:pt>
              </c:numCache>
            </c:numRef>
          </c:val>
          <c:extLst>
            <c:ext xmlns:c16="http://schemas.microsoft.com/office/drawing/2014/chart" uri="{C3380CC4-5D6E-409C-BE32-E72D297353CC}">
              <c16:uniqueId val="{00000000-CCD0-4027-89EC-814255F8B0C5}"/>
            </c:ext>
          </c:extLst>
        </c:ser>
        <c:dLbls>
          <c:showLegendKey val="0"/>
          <c:showVal val="0"/>
          <c:showCatName val="0"/>
          <c:showSerName val="0"/>
          <c:showPercent val="0"/>
          <c:showBubbleSize val="0"/>
        </c:dLbls>
        <c:gapWidth val="219"/>
        <c:overlap val="-27"/>
        <c:axId val="1293141616"/>
        <c:axId val="820231280"/>
      </c:barChart>
      <c:catAx>
        <c:axId val="12931416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20231280"/>
        <c:crosses val="autoZero"/>
        <c:auto val="1"/>
        <c:lblAlgn val="ctr"/>
        <c:lblOffset val="100"/>
        <c:noMultiLvlLbl val="0"/>
      </c:catAx>
      <c:valAx>
        <c:axId val="820231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0"/>
              <c:y val="0.1630387989520064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314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1320" b="0" i="0" baseline="0" dirty="0">
                <a:effectLst/>
              </a:rPr>
              <a:t>Xylazine and Opioid</a:t>
            </a:r>
            <a:endParaRPr lang="en-US" sz="1320" dirty="0">
              <a:effectLst/>
            </a:endParaRPr>
          </a:p>
          <a:p>
            <a:pPr>
              <a:defRPr/>
            </a:pPr>
            <a:r>
              <a:rPr lang="en-US" sz="1320" b="0" i="0" baseline="0" dirty="0">
                <a:effectLst/>
              </a:rPr>
              <a:t> listed as Cause of Death </a:t>
            </a:r>
            <a:r>
              <a:rPr lang="en-US" sz="1320" b="0" i="0" u="none" strike="noStrike" baseline="0" dirty="0">
                <a:effectLst/>
              </a:rPr>
              <a:t>in Northern Florida Counties, January 2014 – June 2023</a:t>
            </a:r>
            <a:endParaRPr lang="en-US" sz="1320" dirty="0">
              <a:effectLst/>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Counties'!$A$6</c:f>
              <c:strCache>
                <c:ptCount val="1"/>
                <c:pt idx="0">
                  <c:v>Opioid</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Counties'!$B$6:$L$6</c:f>
              <c:numCache>
                <c:formatCode>General</c:formatCode>
                <c:ptCount val="11"/>
                <c:pt idx="0">
                  <c:v>23</c:v>
                </c:pt>
                <c:pt idx="1">
                  <c:v>2</c:v>
                </c:pt>
                <c:pt idx="2">
                  <c:v>2</c:v>
                </c:pt>
                <c:pt idx="3">
                  <c:v>2</c:v>
                </c:pt>
                <c:pt idx="4">
                  <c:v>1</c:v>
                </c:pt>
                <c:pt idx="5">
                  <c:v>0</c:v>
                </c:pt>
                <c:pt idx="6">
                  <c:v>1</c:v>
                </c:pt>
                <c:pt idx="7">
                  <c:v>0</c:v>
                </c:pt>
                <c:pt idx="8">
                  <c:v>1</c:v>
                </c:pt>
                <c:pt idx="9">
                  <c:v>0</c:v>
                </c:pt>
                <c:pt idx="10">
                  <c:v>0</c:v>
                </c:pt>
              </c:numCache>
            </c:numRef>
          </c:val>
          <c:extLst>
            <c:ext xmlns:c16="http://schemas.microsoft.com/office/drawing/2014/chart" uri="{C3380CC4-5D6E-409C-BE32-E72D297353CC}">
              <c16:uniqueId val="{00000000-F357-4659-BEE5-850169242C71}"/>
            </c:ext>
          </c:extLst>
        </c:ser>
        <c:dLbls>
          <c:showLegendKey val="0"/>
          <c:showVal val="0"/>
          <c:showCatName val="0"/>
          <c:showSerName val="0"/>
          <c:showPercent val="0"/>
          <c:showBubbleSize val="0"/>
        </c:dLbls>
        <c:gapWidth val="219"/>
        <c:overlap val="-27"/>
        <c:axId val="1294921904"/>
        <c:axId val="854837760"/>
      </c:barChart>
      <c:catAx>
        <c:axId val="1294921904"/>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4837760"/>
        <c:crosses val="autoZero"/>
        <c:auto val="1"/>
        <c:lblAlgn val="ctr"/>
        <c:lblOffset val="100"/>
        <c:noMultiLvlLbl val="0"/>
      </c:catAx>
      <c:valAx>
        <c:axId val="854837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4.3572984749455342E-3"/>
              <c:y val="0.1886855885031908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492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9B-41A7-8775-DAEEFE8BF7A1}"/>
                </c:ext>
              </c:extLst>
            </c:dLbl>
            <c:spPr>
              <a:noFill/>
              <a:ln>
                <a:noFill/>
              </a:ln>
              <a:effectLst/>
            </c:spPr>
            <c:txPr>
              <a:bodyPr rot="0" spcFirstLastPara="1" vertOverflow="ellipsis" vert="horz" wrap="square" anchor="ctr" anchorCtr="1"/>
              <a:lstStyle/>
              <a:p>
                <a:pPr>
                  <a:defRPr sz="1100" b="1" i="0" u="none" strike="noStrike" kern="1200" baseline="0">
                    <a:solidFill>
                      <a:schemeClr val="accent5">
                        <a:lumMod val="75000"/>
                      </a:schemeClr>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102</c:v>
                </c:pt>
                <c:pt idx="1">
                  <c:v>162</c:v>
                </c:pt>
                <c:pt idx="2">
                  <c:v>290</c:v>
                </c:pt>
                <c:pt idx="3">
                  <c:v>305</c:v>
                </c:pt>
                <c:pt idx="4">
                  <c:v>376</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1320" b="0" i="0" baseline="0" dirty="0">
                <a:effectLst/>
              </a:rPr>
              <a:t>Xylazine and Benzodiazepine listed as Cause of Death </a:t>
            </a:r>
            <a:r>
              <a:rPr lang="en-US" sz="1320" b="0" i="0" u="none" strike="noStrike" baseline="0" dirty="0">
                <a:effectLst/>
              </a:rPr>
              <a:t>in Northern Florida Counties, January 2014 – June 2023</a:t>
            </a:r>
            <a:endParaRPr lang="en-US" sz="1320" dirty="0"/>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Counties'!$A$7</c:f>
              <c:strCache>
                <c:ptCount val="1"/>
                <c:pt idx="0">
                  <c:v>Benzodiazepine</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Counties'!$B$7:$L$7</c:f>
              <c:numCache>
                <c:formatCode>General</c:formatCode>
                <c:ptCount val="11"/>
                <c:pt idx="0">
                  <c:v>16</c:v>
                </c:pt>
                <c:pt idx="1">
                  <c:v>3</c:v>
                </c:pt>
                <c:pt idx="2">
                  <c:v>2</c:v>
                </c:pt>
                <c:pt idx="3">
                  <c:v>2</c:v>
                </c:pt>
                <c:pt idx="4">
                  <c:v>0</c:v>
                </c:pt>
                <c:pt idx="5">
                  <c:v>1</c:v>
                </c:pt>
                <c:pt idx="6">
                  <c:v>0</c:v>
                </c:pt>
                <c:pt idx="7">
                  <c:v>0</c:v>
                </c:pt>
                <c:pt idx="8">
                  <c:v>0</c:v>
                </c:pt>
                <c:pt idx="9">
                  <c:v>0</c:v>
                </c:pt>
                <c:pt idx="10">
                  <c:v>0</c:v>
                </c:pt>
              </c:numCache>
            </c:numRef>
          </c:val>
          <c:extLst>
            <c:ext xmlns:c16="http://schemas.microsoft.com/office/drawing/2014/chart" uri="{C3380CC4-5D6E-409C-BE32-E72D297353CC}">
              <c16:uniqueId val="{00000000-7882-4D8E-9FF8-CBCDE5C564D9}"/>
            </c:ext>
          </c:extLst>
        </c:ser>
        <c:dLbls>
          <c:showLegendKey val="0"/>
          <c:showVal val="0"/>
          <c:showCatName val="0"/>
          <c:showSerName val="0"/>
          <c:showPercent val="0"/>
          <c:showBubbleSize val="0"/>
        </c:dLbls>
        <c:gapWidth val="219"/>
        <c:overlap val="-27"/>
        <c:axId val="1293188016"/>
        <c:axId val="645013616"/>
      </c:barChart>
      <c:catAx>
        <c:axId val="12931880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5013616"/>
        <c:crosses val="autoZero"/>
        <c:auto val="1"/>
        <c:lblAlgn val="ctr"/>
        <c:lblOffset val="100"/>
        <c:noMultiLvlLbl val="0"/>
      </c:catAx>
      <c:valAx>
        <c:axId val="645013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Number of Overdose Deaths</a:t>
                </a:r>
              </a:p>
            </c:rich>
          </c:tx>
          <c:layout>
            <c:manualLayout>
              <c:xMode val="edge"/>
              <c:yMode val="edge"/>
              <c:x val="6.5039662244424853E-3"/>
              <c:y val="0.1649709763987721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3188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1320" b="0" i="0" baseline="0" dirty="0">
                <a:effectLst/>
              </a:rPr>
              <a:t>Xylazine and Heroin</a:t>
            </a:r>
            <a:endParaRPr lang="en-US" sz="1320" dirty="0">
              <a:effectLst/>
            </a:endParaRPr>
          </a:p>
          <a:p>
            <a:pPr>
              <a:defRPr sz="1320"/>
            </a:pPr>
            <a:r>
              <a:rPr lang="en-US" sz="1320" b="0" i="0" baseline="0" dirty="0">
                <a:effectLst/>
              </a:rPr>
              <a:t> listed as Cause of Death </a:t>
            </a:r>
            <a:r>
              <a:rPr lang="en-US" sz="1320" b="0" i="0" u="none" strike="noStrike" baseline="0" dirty="0">
                <a:effectLst/>
              </a:rPr>
              <a:t>in Northern Florida Counties, January 2014 – June 2023</a:t>
            </a:r>
            <a:endParaRPr lang="en-US" sz="1320" dirty="0">
              <a:effectLst/>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Counties'!$A$8</c:f>
              <c:strCache>
                <c:ptCount val="1"/>
                <c:pt idx="0">
                  <c:v>Heroin</c:v>
                </c:pt>
              </c:strCache>
            </c:strRef>
          </c:tx>
          <c:spPr>
            <a:solidFill>
              <a:schemeClr val="accent1"/>
            </a:solidFill>
            <a:ln>
              <a:noFill/>
            </a:ln>
            <a:effectLst/>
          </c:spPr>
          <c:invertIfNegative val="0"/>
          <c:cat>
            <c:strRef>
              <c:f>'All Counties'!$B$1:$L$1</c:f>
              <c:strCache>
                <c:ptCount val="11"/>
                <c:pt idx="0">
                  <c:v>Duval </c:v>
                </c:pt>
                <c:pt idx="1">
                  <c:v>Clay</c:v>
                </c:pt>
                <c:pt idx="2">
                  <c:v>Nassau</c:v>
                </c:pt>
                <c:pt idx="3">
                  <c:v>St. Johns</c:v>
                </c:pt>
                <c:pt idx="4">
                  <c:v>Marion</c:v>
                </c:pt>
                <c:pt idx="5">
                  <c:v>Flagler</c:v>
                </c:pt>
                <c:pt idx="6">
                  <c:v>Baker</c:v>
                </c:pt>
                <c:pt idx="7">
                  <c:v>Columbia</c:v>
                </c:pt>
                <c:pt idx="8">
                  <c:v>Leon</c:v>
                </c:pt>
                <c:pt idx="9">
                  <c:v>Putnam</c:v>
                </c:pt>
                <c:pt idx="10">
                  <c:v>Alachua</c:v>
                </c:pt>
              </c:strCache>
            </c:strRef>
          </c:cat>
          <c:val>
            <c:numRef>
              <c:f>'All Counties'!$B$8:$L$8</c:f>
              <c:numCache>
                <c:formatCode>General</c:formatCode>
                <c:ptCount val="11"/>
                <c:pt idx="0">
                  <c:v>1</c:v>
                </c:pt>
                <c:pt idx="1">
                  <c:v>0</c:v>
                </c:pt>
                <c:pt idx="2">
                  <c:v>0</c:v>
                </c:pt>
                <c:pt idx="3">
                  <c:v>0</c:v>
                </c:pt>
                <c:pt idx="4">
                  <c:v>0</c:v>
                </c:pt>
                <c:pt idx="5">
                  <c:v>0</c:v>
                </c:pt>
                <c:pt idx="6">
                  <c:v>0</c:v>
                </c:pt>
                <c:pt idx="7">
                  <c:v>1</c:v>
                </c:pt>
                <c:pt idx="8">
                  <c:v>0</c:v>
                </c:pt>
                <c:pt idx="9">
                  <c:v>0</c:v>
                </c:pt>
                <c:pt idx="10">
                  <c:v>1</c:v>
                </c:pt>
              </c:numCache>
            </c:numRef>
          </c:val>
          <c:extLst>
            <c:ext xmlns:c16="http://schemas.microsoft.com/office/drawing/2014/chart" uri="{C3380CC4-5D6E-409C-BE32-E72D297353CC}">
              <c16:uniqueId val="{00000000-67D6-409A-A757-E623F5D86D63}"/>
            </c:ext>
          </c:extLst>
        </c:ser>
        <c:dLbls>
          <c:showLegendKey val="0"/>
          <c:showVal val="0"/>
          <c:showCatName val="0"/>
          <c:showSerName val="0"/>
          <c:showPercent val="0"/>
          <c:showBubbleSize val="0"/>
        </c:dLbls>
        <c:gapWidth val="219"/>
        <c:overlap val="-27"/>
        <c:axId val="1294907056"/>
        <c:axId val="863396224"/>
      </c:barChart>
      <c:catAx>
        <c:axId val="129490705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County</a:t>
                </a:r>
              </a:p>
            </c:rich>
          </c:tx>
          <c:layout>
            <c:manualLayout>
              <c:xMode val="edge"/>
              <c:yMode val="edge"/>
              <c:x val="0.49619261350517618"/>
              <c:y val="0.928686408557400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63396224"/>
        <c:crosses val="autoZero"/>
        <c:auto val="1"/>
        <c:lblAlgn val="ctr"/>
        <c:lblOffset val="100"/>
        <c:noMultiLvlLbl val="0"/>
      </c:catAx>
      <c:valAx>
        <c:axId val="863396224"/>
        <c:scaling>
          <c:orientation val="minMax"/>
          <c:max val="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Number of Overdose Deaths</a:t>
                </a:r>
              </a:p>
            </c:rich>
          </c:tx>
          <c:layout>
            <c:manualLayout>
              <c:xMode val="edge"/>
              <c:yMode val="edge"/>
              <c:x val="9.1121847704253214E-3"/>
              <c:y val="0.2629716378886484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490705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Naloxone</a:t>
            </a:r>
            <a:r>
              <a:rPr lang="en-US" baseline="0"/>
              <a:t> Distribution to Respective Zip Codes Through Partners Through December 2023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'Naloxone Zip Code Graph'!$A$2:$A$49</c:f>
              <c:numCache>
                <c:formatCode>General</c:formatCode>
                <c:ptCount val="18"/>
                <c:pt idx="0">
                  <c:v>32202</c:v>
                </c:pt>
                <c:pt idx="1">
                  <c:v>32204</c:v>
                </c:pt>
                <c:pt idx="2">
                  <c:v>32205</c:v>
                </c:pt>
                <c:pt idx="3">
                  <c:v>32206</c:v>
                </c:pt>
                <c:pt idx="4">
                  <c:v>32208</c:v>
                </c:pt>
                <c:pt idx="5">
                  <c:v>32209</c:v>
                </c:pt>
                <c:pt idx="6">
                  <c:v>32210</c:v>
                </c:pt>
                <c:pt idx="7">
                  <c:v>32211</c:v>
                </c:pt>
                <c:pt idx="8">
                  <c:v>32216</c:v>
                </c:pt>
                <c:pt idx="9">
                  <c:v>32218</c:v>
                </c:pt>
                <c:pt idx="10">
                  <c:v>32220</c:v>
                </c:pt>
                <c:pt idx="11">
                  <c:v>32225</c:v>
                </c:pt>
                <c:pt idx="12">
                  <c:v>32244</c:v>
                </c:pt>
                <c:pt idx="13">
                  <c:v>32246</c:v>
                </c:pt>
                <c:pt idx="14">
                  <c:v>32250</c:v>
                </c:pt>
                <c:pt idx="15">
                  <c:v>32256</c:v>
                </c:pt>
                <c:pt idx="16">
                  <c:v>32257</c:v>
                </c:pt>
                <c:pt idx="17">
                  <c:v>32277</c:v>
                </c:pt>
              </c:numCache>
            </c:numRef>
          </c:cat>
          <c:val>
            <c:numRef>
              <c:f>'Naloxone Zip Code Graph'!$B$2:$B$49</c:f>
              <c:numCache>
                <c:formatCode>General</c:formatCode>
                <c:ptCount val="18"/>
                <c:pt idx="0">
                  <c:v>10</c:v>
                </c:pt>
                <c:pt idx="1">
                  <c:v>18</c:v>
                </c:pt>
                <c:pt idx="2">
                  <c:v>21</c:v>
                </c:pt>
                <c:pt idx="3">
                  <c:v>1</c:v>
                </c:pt>
                <c:pt idx="4">
                  <c:v>6</c:v>
                </c:pt>
                <c:pt idx="5">
                  <c:v>4</c:v>
                </c:pt>
                <c:pt idx="6">
                  <c:v>2</c:v>
                </c:pt>
                <c:pt idx="7">
                  <c:v>16</c:v>
                </c:pt>
                <c:pt idx="8">
                  <c:v>131</c:v>
                </c:pt>
                <c:pt idx="9">
                  <c:v>1</c:v>
                </c:pt>
                <c:pt idx="10">
                  <c:v>5</c:v>
                </c:pt>
                <c:pt idx="11">
                  <c:v>9</c:v>
                </c:pt>
                <c:pt idx="12">
                  <c:v>2</c:v>
                </c:pt>
                <c:pt idx="13">
                  <c:v>21</c:v>
                </c:pt>
                <c:pt idx="14">
                  <c:v>29</c:v>
                </c:pt>
                <c:pt idx="15">
                  <c:v>1</c:v>
                </c:pt>
                <c:pt idx="16">
                  <c:v>1</c:v>
                </c:pt>
                <c:pt idx="17">
                  <c:v>21</c:v>
                </c:pt>
              </c:numCache>
            </c:numRef>
          </c:val>
          <c:extLst>
            <c:ext xmlns:c16="http://schemas.microsoft.com/office/drawing/2014/chart" uri="{C3380CC4-5D6E-409C-BE32-E72D297353CC}">
              <c16:uniqueId val="{00000000-9755-4D0E-A11F-2CF45D9ECB74}"/>
            </c:ext>
          </c:extLst>
        </c:ser>
        <c:dLbls>
          <c:showLegendKey val="0"/>
          <c:showVal val="0"/>
          <c:showCatName val="0"/>
          <c:showSerName val="0"/>
          <c:showPercent val="0"/>
          <c:showBubbleSize val="0"/>
        </c:dLbls>
        <c:gapWidth val="219"/>
        <c:overlap val="-27"/>
        <c:axId val="477953375"/>
        <c:axId val="576057295"/>
      </c:barChart>
      <c:catAx>
        <c:axId val="4779533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Zip</a:t>
                </a:r>
                <a:r>
                  <a:rPr lang="en-US" baseline="0"/>
                  <a:t> Codes Distributed To</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057295"/>
        <c:crosses val="autoZero"/>
        <c:auto val="1"/>
        <c:lblAlgn val="ctr"/>
        <c:lblOffset val="100"/>
        <c:noMultiLvlLbl val="0"/>
      </c:catAx>
      <c:valAx>
        <c:axId val="576057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Naloxone Kits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9533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Naloxone Kits Distributed by Partners through December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'Naloxone Zip Code Graph'!$V$6</c:f>
              <c:strCache>
                <c:ptCount val="1"/>
                <c:pt idx="0">
                  <c:v>Grand Total distributed by Partners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'Naloxone Zip Code Graph'!$W$3:$Z$3</c:f>
              <c:strCache>
                <c:ptCount val="4"/>
                <c:pt idx="0">
                  <c:v>September</c:v>
                </c:pt>
                <c:pt idx="1">
                  <c:v>October</c:v>
                </c:pt>
                <c:pt idx="2">
                  <c:v>November</c:v>
                </c:pt>
                <c:pt idx="3">
                  <c:v>December</c:v>
                </c:pt>
              </c:strCache>
            </c:strRef>
          </c:cat>
          <c:val>
            <c:numRef>
              <c:f>'Naloxone Zip Code Graph'!$W$6:$Z$6</c:f>
              <c:numCache>
                <c:formatCode>General</c:formatCode>
                <c:ptCount val="4"/>
                <c:pt idx="0">
                  <c:v>0</c:v>
                </c:pt>
                <c:pt idx="1">
                  <c:v>229</c:v>
                </c:pt>
                <c:pt idx="2">
                  <c:v>95</c:v>
                </c:pt>
                <c:pt idx="3">
                  <c:v>205</c:v>
                </c:pt>
              </c:numCache>
            </c:numRef>
          </c:val>
          <c:smooth val="0"/>
          <c:extLst>
            <c:ext xmlns:c16="http://schemas.microsoft.com/office/drawing/2014/chart" uri="{C3380CC4-5D6E-409C-BE32-E72D297353CC}">
              <c16:uniqueId val="{00000000-89BD-497B-B06D-66A119B9AE84}"/>
            </c:ext>
          </c:extLst>
        </c:ser>
        <c:dLbls>
          <c:showLegendKey val="0"/>
          <c:showVal val="0"/>
          <c:showCatName val="0"/>
          <c:showSerName val="0"/>
          <c:showPercent val="0"/>
          <c:showBubbleSize val="0"/>
        </c:dLbls>
        <c:smooth val="0"/>
        <c:axId val="1488541472"/>
        <c:axId val="640943663"/>
      </c:lineChart>
      <c:catAx>
        <c:axId val="1488541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943663"/>
        <c:crosses val="autoZero"/>
        <c:auto val="1"/>
        <c:lblAlgn val="ctr"/>
        <c:lblOffset val="100"/>
        <c:noMultiLvlLbl val="0"/>
      </c:catAx>
      <c:valAx>
        <c:axId val="640943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Naloxone Kits Distributed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854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Fentanyl Test Strips and Respective</a:t>
            </a:r>
            <a:r>
              <a:rPr lang="en-US" baseline="0" dirty="0"/>
              <a:t> Zip Codes Distributed Through Partners Through December 2023</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'FTS Zip Code Graph'!$A$2:$A$51</c:f>
              <c:numCache>
                <c:formatCode>General</c:formatCode>
                <c:ptCount val="16"/>
                <c:pt idx="0">
                  <c:v>32065</c:v>
                </c:pt>
                <c:pt idx="1">
                  <c:v>32202</c:v>
                </c:pt>
                <c:pt idx="2">
                  <c:v>32204</c:v>
                </c:pt>
                <c:pt idx="3">
                  <c:v>32206</c:v>
                </c:pt>
                <c:pt idx="4">
                  <c:v>32208</c:v>
                </c:pt>
                <c:pt idx="5">
                  <c:v>32209</c:v>
                </c:pt>
                <c:pt idx="6">
                  <c:v>32210</c:v>
                </c:pt>
                <c:pt idx="7">
                  <c:v>32211</c:v>
                </c:pt>
                <c:pt idx="8">
                  <c:v>32216</c:v>
                </c:pt>
                <c:pt idx="9">
                  <c:v>32218</c:v>
                </c:pt>
                <c:pt idx="10">
                  <c:v>32225</c:v>
                </c:pt>
                <c:pt idx="11">
                  <c:v>32226</c:v>
                </c:pt>
                <c:pt idx="12">
                  <c:v>32244</c:v>
                </c:pt>
                <c:pt idx="13">
                  <c:v>32250</c:v>
                </c:pt>
                <c:pt idx="14">
                  <c:v>32256</c:v>
                </c:pt>
                <c:pt idx="15">
                  <c:v>32277</c:v>
                </c:pt>
              </c:numCache>
            </c:numRef>
          </c:cat>
          <c:val>
            <c:numRef>
              <c:f>'FTS Zip Code Graph'!$B$2:$B$51</c:f>
              <c:numCache>
                <c:formatCode>General</c:formatCode>
                <c:ptCount val="16"/>
                <c:pt idx="0">
                  <c:v>500</c:v>
                </c:pt>
                <c:pt idx="1">
                  <c:v>285</c:v>
                </c:pt>
                <c:pt idx="2">
                  <c:v>300</c:v>
                </c:pt>
                <c:pt idx="3">
                  <c:v>2185</c:v>
                </c:pt>
                <c:pt idx="4">
                  <c:v>1520</c:v>
                </c:pt>
                <c:pt idx="5">
                  <c:v>20</c:v>
                </c:pt>
                <c:pt idx="6">
                  <c:v>45</c:v>
                </c:pt>
                <c:pt idx="7">
                  <c:v>100</c:v>
                </c:pt>
                <c:pt idx="8">
                  <c:v>3500</c:v>
                </c:pt>
                <c:pt idx="9">
                  <c:v>1000</c:v>
                </c:pt>
                <c:pt idx="10">
                  <c:v>140</c:v>
                </c:pt>
                <c:pt idx="11">
                  <c:v>500</c:v>
                </c:pt>
                <c:pt idx="12">
                  <c:v>250</c:v>
                </c:pt>
                <c:pt idx="13">
                  <c:v>32</c:v>
                </c:pt>
                <c:pt idx="14">
                  <c:v>30</c:v>
                </c:pt>
                <c:pt idx="15">
                  <c:v>1000</c:v>
                </c:pt>
              </c:numCache>
            </c:numRef>
          </c:val>
          <c:extLst>
            <c:ext xmlns:c16="http://schemas.microsoft.com/office/drawing/2014/chart" uri="{C3380CC4-5D6E-409C-BE32-E72D297353CC}">
              <c16:uniqueId val="{00000000-8C67-4FE0-83C0-0E44001ECC4D}"/>
            </c:ext>
          </c:extLst>
        </c:ser>
        <c:dLbls>
          <c:showLegendKey val="0"/>
          <c:showVal val="0"/>
          <c:showCatName val="0"/>
          <c:showSerName val="0"/>
          <c:showPercent val="0"/>
          <c:showBubbleSize val="0"/>
        </c:dLbls>
        <c:gapWidth val="219"/>
        <c:overlap val="-27"/>
        <c:axId val="1745639167"/>
        <c:axId val="463287663"/>
      </c:barChart>
      <c:catAx>
        <c:axId val="174563916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Zip</a:t>
                </a:r>
                <a:r>
                  <a:rPr lang="en-US" baseline="0"/>
                  <a:t> Codes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287663"/>
        <c:crosses val="autoZero"/>
        <c:auto val="1"/>
        <c:lblAlgn val="ctr"/>
        <c:lblOffset val="100"/>
        <c:noMultiLvlLbl val="0"/>
      </c:catAx>
      <c:valAx>
        <c:axId val="463287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Fentanyl Test Strips</a:t>
                </a:r>
                <a:endParaRPr lang="en-US"/>
              </a:p>
            </c:rich>
          </c:tx>
          <c:layout>
            <c:manualLayout>
              <c:xMode val="edge"/>
              <c:yMode val="edge"/>
              <c:x val="1.7994858611825194E-2"/>
              <c:y val="0.2158133348729401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639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Fentanyl Test Strips Distributed</a:t>
            </a:r>
            <a:r>
              <a:rPr lang="en-US" baseline="0"/>
              <a:t> through Partners through December 2023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'FTS Zip Code Graph'!$AC$7</c:f>
              <c:strCache>
                <c:ptCount val="1"/>
                <c:pt idx="0">
                  <c:v>Grand Total distributed by Partners</c:v>
                </c:pt>
              </c:strCache>
            </c:strRef>
          </c:tx>
          <c:spPr>
            <a:ln w="28575" cap="rnd">
              <a:solidFill>
                <a:schemeClr val="accent1"/>
              </a:solidFill>
              <a:round/>
            </a:ln>
            <a:effectLst/>
          </c:spPr>
          <c:marker>
            <c:symbol val="none"/>
          </c:marker>
          <c:dLbls>
            <c:dLbl>
              <c:idx val="0"/>
              <c:layout>
                <c:manualLayout>
                  <c:x val="-3.9481950057582579E-2"/>
                  <c:y val="-4.2955976860853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D0-4097-B9BA-84F3C97D5D53}"/>
                </c:ext>
              </c:extLst>
            </c:dLbl>
            <c:dLbl>
              <c:idx val="2"/>
              <c:layout>
                <c:manualLayout>
                  <c:x val="-2.9320837501868847E-2"/>
                  <c:y val="-5.88744182875066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D0-4097-B9BA-84F3C97D5D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'FTS Zip Code Graph'!$AD$2:$AG$2</c:f>
              <c:strCache>
                <c:ptCount val="4"/>
                <c:pt idx="0">
                  <c:v>September</c:v>
                </c:pt>
                <c:pt idx="1">
                  <c:v>October</c:v>
                </c:pt>
                <c:pt idx="2">
                  <c:v>November</c:v>
                </c:pt>
                <c:pt idx="3">
                  <c:v>December</c:v>
                </c:pt>
              </c:strCache>
            </c:strRef>
          </c:cat>
          <c:val>
            <c:numRef>
              <c:f>'FTS Zip Code Graph'!$AD$7:$AG$7</c:f>
              <c:numCache>
                <c:formatCode>General</c:formatCode>
                <c:ptCount val="4"/>
                <c:pt idx="0">
                  <c:v>300</c:v>
                </c:pt>
                <c:pt idx="1">
                  <c:v>8206</c:v>
                </c:pt>
                <c:pt idx="2">
                  <c:v>1491</c:v>
                </c:pt>
                <c:pt idx="3">
                  <c:v>3567</c:v>
                </c:pt>
              </c:numCache>
            </c:numRef>
          </c:val>
          <c:smooth val="0"/>
          <c:extLst>
            <c:ext xmlns:c16="http://schemas.microsoft.com/office/drawing/2014/chart" uri="{C3380CC4-5D6E-409C-BE32-E72D297353CC}">
              <c16:uniqueId val="{00000000-D3D0-4097-B9BA-84F3C97D5D53}"/>
            </c:ext>
          </c:extLst>
        </c:ser>
        <c:dLbls>
          <c:showLegendKey val="0"/>
          <c:showVal val="0"/>
          <c:showCatName val="0"/>
          <c:showSerName val="0"/>
          <c:showPercent val="0"/>
          <c:showBubbleSize val="0"/>
        </c:dLbls>
        <c:smooth val="0"/>
        <c:axId val="992568863"/>
        <c:axId val="938350832"/>
      </c:lineChart>
      <c:catAx>
        <c:axId val="99256886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350832"/>
        <c:crosses val="autoZero"/>
        <c:auto val="1"/>
        <c:lblAlgn val="ctr"/>
        <c:lblOffset val="100"/>
        <c:noMultiLvlLbl val="0"/>
      </c:catAx>
      <c:valAx>
        <c:axId val="938350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Fentanyl</a:t>
                </a:r>
                <a:r>
                  <a:rPr lang="en-US" baseline="0"/>
                  <a:t> Test Strips</a:t>
                </a:r>
                <a:endParaRPr lang="en-US"/>
              </a:p>
            </c:rich>
          </c:tx>
          <c:layout>
            <c:manualLayout>
              <c:xMode val="edge"/>
              <c:yMode val="edge"/>
              <c:x val="1.9889687186007504E-2"/>
              <c:y val="0.185021830400041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568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2014</a:t>
            </a:r>
          </a:p>
        </c:rich>
      </c:tx>
      <c:layout>
        <c:manualLayout>
          <c:xMode val="edge"/>
          <c:yMode val="edge"/>
          <c:x val="0.13981374346914324"/>
          <c:y val="2.5641129178797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791814146814168E-2"/>
          <c:y val="0.21373597309094727"/>
          <c:w val="0.89665266841644797"/>
          <c:h val="0.77736111111111106"/>
        </c:manualLayout>
      </c:layout>
      <c:barChart>
        <c:barDir val="bar"/>
        <c:grouping val="clustered"/>
        <c:varyColors val="0"/>
        <c:ser>
          <c:idx val="0"/>
          <c:order val="0"/>
          <c:tx>
            <c:strRef>
              <c:f>'Xylazine Deaths County'!$K$56</c:f>
              <c:strCache>
                <c:ptCount val="1"/>
                <c:pt idx="0">
                  <c:v>Lee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County'!$L$56</c:f>
              <c:numCache>
                <c:formatCode>General</c:formatCode>
                <c:ptCount val="1"/>
                <c:pt idx="0">
                  <c:v>1</c:v>
                </c:pt>
              </c:numCache>
            </c:numRef>
          </c:val>
          <c:extLst>
            <c:ext xmlns:c16="http://schemas.microsoft.com/office/drawing/2014/chart" uri="{C3380CC4-5D6E-409C-BE32-E72D297353CC}">
              <c16:uniqueId val="{00000000-DED2-4299-AF01-93535328D8A7}"/>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none"/>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none"/>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2018</a:t>
            </a:r>
          </a:p>
        </c:rich>
      </c:tx>
      <c:layout>
        <c:manualLayout>
          <c:xMode val="edge"/>
          <c:yMode val="edge"/>
          <c:x val="0.1443613707165109"/>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855299629602372E-2"/>
          <c:y val="0.21474183468032459"/>
          <c:w val="0.89665266841644797"/>
          <c:h val="0.77736111111111106"/>
        </c:manualLayout>
      </c:layout>
      <c:barChart>
        <c:barDir val="bar"/>
        <c:grouping val="clustered"/>
        <c:varyColors val="0"/>
        <c:ser>
          <c:idx val="0"/>
          <c:order val="0"/>
          <c:tx>
            <c:strRef>
              <c:f>'Xylazine Deaths County'!$K$59</c:f>
              <c:strCache>
                <c:ptCount val="1"/>
                <c:pt idx="0">
                  <c:v>Miami-Dade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County'!$L$59</c:f>
              <c:numCache>
                <c:formatCode>General</c:formatCode>
                <c:ptCount val="1"/>
                <c:pt idx="0">
                  <c:v>1</c:v>
                </c:pt>
              </c:numCache>
            </c:numRef>
          </c:val>
          <c:extLst>
            <c:ext xmlns:c16="http://schemas.microsoft.com/office/drawing/2014/chart" uri="{C3380CC4-5D6E-409C-BE32-E72D297353CC}">
              <c16:uniqueId val="{00000000-7B28-4B60-9BEA-A60A9EF1AD12}"/>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none"/>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none"/>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2019</a:t>
            </a:r>
          </a:p>
        </c:rich>
      </c:tx>
      <c:layout>
        <c:manualLayout>
          <c:xMode val="edge"/>
          <c:yMode val="edge"/>
          <c:x val="0.15302405977088995"/>
          <c:y val="2.581413434431806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253556642720242E-2"/>
          <c:y val="0.14120734908136484"/>
          <c:w val="0.89665266841644797"/>
          <c:h val="0.77736111111111106"/>
        </c:manualLayout>
      </c:layout>
      <c:barChart>
        <c:barDir val="bar"/>
        <c:grouping val="clustered"/>
        <c:varyColors val="0"/>
        <c:ser>
          <c:idx val="0"/>
          <c:order val="0"/>
          <c:tx>
            <c:strRef>
              <c:f>'Xylazine Deaths County'!$K$62</c:f>
              <c:strCache>
                <c:ptCount val="1"/>
                <c:pt idx="0">
                  <c:v>Miami-Dade</c:v>
                </c:pt>
              </c:strCache>
            </c:strRef>
          </c:tx>
          <c:spPr>
            <a:solidFill>
              <a:srgbClr val="FFC000"/>
            </a:solidFill>
            <a:ln>
              <a:noFill/>
            </a:ln>
            <a:effectLst/>
          </c:spPr>
          <c:invertIfNegative val="0"/>
          <c:dLbls>
            <c:dLbl>
              <c:idx val="0"/>
              <c:layout>
                <c:manualLayout>
                  <c:x val="-1.088858101475163E-2"/>
                  <c:y val="2.721303860433386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521890D-EFEA-40E6-B008-B587F1201101}" type="VALUE">
                      <a:rPr lang="en-US" baseline="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5.3193488265759911E-2"/>
                      <c:h val="9.243562801890963E-2"/>
                    </c:manualLayout>
                  </c15:layout>
                  <c15:dlblFieldTable/>
                  <c15:showDataLabelsRange val="0"/>
                </c:ext>
                <c:ext xmlns:c16="http://schemas.microsoft.com/office/drawing/2014/chart" uri="{C3380CC4-5D6E-409C-BE32-E72D297353CC}">
                  <c16:uniqueId val="{00000000-DB68-49BB-9AEF-C6C5F97549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val>
            <c:numRef>
              <c:f>'Xylazine Deaths County'!$L$62</c:f>
              <c:numCache>
                <c:formatCode>General</c:formatCode>
                <c:ptCount val="1"/>
                <c:pt idx="0">
                  <c:v>1</c:v>
                </c:pt>
              </c:numCache>
            </c:numRef>
          </c:val>
          <c:extLst>
            <c:ext xmlns:c16="http://schemas.microsoft.com/office/drawing/2014/chart" uri="{C3380CC4-5D6E-409C-BE32-E72D297353CC}">
              <c16:uniqueId val="{00000001-DB68-49BB-9AEF-C6C5F97549CE}"/>
            </c:ext>
          </c:extLst>
        </c:ser>
        <c:ser>
          <c:idx val="1"/>
          <c:order val="1"/>
          <c:tx>
            <c:strRef>
              <c:f>'Xylazine Deaths County'!$K$63</c:f>
              <c:strCache>
                <c:ptCount val="1"/>
                <c:pt idx="0">
                  <c:v>Lee</c:v>
                </c:pt>
              </c:strCache>
            </c:strRef>
          </c:tx>
          <c:spPr>
            <a:solidFill>
              <a:schemeClr val="accent1"/>
            </a:solidFill>
            <a:ln>
              <a:noFill/>
            </a:ln>
            <a:effectLst/>
          </c:spPr>
          <c:invertIfNegative val="0"/>
          <c:dLbls>
            <c:dLbl>
              <c:idx val="0"/>
              <c:layout>
                <c:manualLayout>
                  <c:x val="-2.9580160629842457E-2"/>
                  <c:y val="1.08845726646622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927DDD0-A776-4231-B4D4-3A95A5B9FFB1}" type="VALUE">
                      <a:rPr lang="en-US" baseline="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9171099580003618E-2"/>
                      <c:h val="9.243562801890963E-2"/>
                    </c:manualLayout>
                  </c15:layout>
                  <c15:dlblFieldTable/>
                  <c15:showDataLabelsRange val="0"/>
                </c:ext>
                <c:ext xmlns:c16="http://schemas.microsoft.com/office/drawing/2014/chart" uri="{C3380CC4-5D6E-409C-BE32-E72D297353CC}">
                  <c16:uniqueId val="{00000002-DB68-49BB-9AEF-C6C5F97549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County'!$L$63</c:f>
              <c:numCache>
                <c:formatCode>General</c:formatCode>
                <c:ptCount val="1"/>
                <c:pt idx="0">
                  <c:v>1</c:v>
                </c:pt>
              </c:numCache>
            </c:numRef>
          </c:val>
          <c:extLst>
            <c:ext xmlns:c16="http://schemas.microsoft.com/office/drawing/2014/chart" uri="{C3380CC4-5D6E-409C-BE32-E72D297353CC}">
              <c16:uniqueId val="{00000003-DB68-49BB-9AEF-C6C5F97549CE}"/>
            </c:ext>
          </c:extLst>
        </c:ser>
        <c:ser>
          <c:idx val="2"/>
          <c:order val="2"/>
          <c:tx>
            <c:strRef>
              <c:f>'Xylazine Deaths County'!$K$64</c:f>
              <c:strCache>
                <c:ptCount val="1"/>
                <c:pt idx="0">
                  <c:v>St. Johns</c:v>
                </c:pt>
              </c:strCache>
            </c:strRef>
          </c:tx>
          <c:spPr>
            <a:solidFill>
              <a:srgbClr val="7ED0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County'!$L$64</c:f>
              <c:numCache>
                <c:formatCode>General</c:formatCode>
                <c:ptCount val="1"/>
                <c:pt idx="0">
                  <c:v>2</c:v>
                </c:pt>
              </c:numCache>
            </c:numRef>
          </c:val>
          <c:extLst>
            <c:ext xmlns:c16="http://schemas.microsoft.com/office/drawing/2014/chart" uri="{C3380CC4-5D6E-409C-BE32-E72D297353CC}">
              <c16:uniqueId val="{00000004-DB68-49BB-9AEF-C6C5F97549CE}"/>
            </c:ext>
          </c:extLst>
        </c:ser>
        <c:ser>
          <c:idx val="3"/>
          <c:order val="3"/>
          <c:tx>
            <c:strRef>
              <c:f>'Xylazine Deaths County'!$K$65</c:f>
              <c:strCache>
                <c:ptCount val="1"/>
                <c:pt idx="0">
                  <c:v>Clay</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County'!$L$65</c:f>
              <c:numCache>
                <c:formatCode>General</c:formatCode>
                <c:ptCount val="1"/>
                <c:pt idx="0">
                  <c:v>2</c:v>
                </c:pt>
              </c:numCache>
            </c:numRef>
          </c:val>
          <c:extLst>
            <c:ext xmlns:c16="http://schemas.microsoft.com/office/drawing/2014/chart" uri="{C3380CC4-5D6E-409C-BE32-E72D297353CC}">
              <c16:uniqueId val="{00000005-DB68-49BB-9AEF-C6C5F97549CE}"/>
            </c:ext>
          </c:extLst>
        </c:ser>
        <c:ser>
          <c:idx val="4"/>
          <c:order val="4"/>
          <c:tx>
            <c:strRef>
              <c:f>'Xylazine Deaths County'!$K$66</c:f>
              <c:strCache>
                <c:ptCount val="1"/>
                <c:pt idx="0">
                  <c:v>Duval</c:v>
                </c:pt>
              </c:strCache>
            </c:strRef>
          </c:tx>
          <c:spPr>
            <a:solidFill>
              <a:srgbClr val="00A0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County'!$L$66</c:f>
              <c:numCache>
                <c:formatCode>General</c:formatCode>
                <c:ptCount val="1"/>
                <c:pt idx="0">
                  <c:v>8</c:v>
                </c:pt>
              </c:numCache>
            </c:numRef>
          </c:val>
          <c:extLst>
            <c:ext xmlns:c16="http://schemas.microsoft.com/office/drawing/2014/chart" uri="{C3380CC4-5D6E-409C-BE32-E72D297353CC}">
              <c16:uniqueId val="{00000006-DB68-49BB-9AEF-C6C5F97549CE}"/>
            </c:ext>
          </c:extLst>
        </c:ser>
        <c:dLbls>
          <c:showLegendKey val="0"/>
          <c:showVal val="0"/>
          <c:showCatName val="0"/>
          <c:showSerName val="0"/>
          <c:showPercent val="0"/>
          <c:showBubbleSize val="0"/>
        </c:dLbls>
        <c:gapWidth val="182"/>
        <c:axId val="1294628992"/>
        <c:axId val="1106168384"/>
      </c:barChart>
      <c:catAx>
        <c:axId val="1294628992"/>
        <c:scaling>
          <c:orientation val="minMax"/>
        </c:scaling>
        <c:delete val="1"/>
        <c:axPos val="l"/>
        <c:majorTickMark val="out"/>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out"/>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2020</a:t>
            </a:r>
          </a:p>
        </c:rich>
      </c:tx>
      <c:layout>
        <c:manualLayout>
          <c:xMode val="edge"/>
          <c:yMode val="edge"/>
          <c:x val="0.15999996111598108"/>
          <c:y val="4.584899860490411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217342952915588E-2"/>
          <c:y val="0.15753354774315181"/>
          <c:w val="0.89665266841644797"/>
          <c:h val="0.77736111111111106"/>
        </c:manualLayout>
      </c:layout>
      <c:barChart>
        <c:barDir val="bar"/>
        <c:grouping val="clustered"/>
        <c:varyColors val="0"/>
        <c:ser>
          <c:idx val="0"/>
          <c:order val="0"/>
          <c:tx>
            <c:strRef>
              <c:f>'Xylazine Deaths County'!$K$74</c:f>
              <c:strCache>
                <c:ptCount val="1"/>
                <c:pt idx="0">
                  <c:v>Polk</c:v>
                </c:pt>
              </c:strCache>
            </c:strRef>
          </c:tx>
          <c:spPr>
            <a:solidFill>
              <a:srgbClr val="00AEEF"/>
            </a:solidFill>
            <a:ln>
              <a:noFill/>
            </a:ln>
            <a:effectLst/>
          </c:spPr>
          <c:invertIfNegative val="0"/>
          <c:dLbls>
            <c:dLbl>
              <c:idx val="0"/>
              <c:layout>
                <c:manualLayout>
                  <c:x val="2.8922625372748609E-3"/>
                  <c:y val="-9.0199860012540169E-17"/>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3E4C-4B63-B06A-40B651CEC5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val>
            <c:numRef>
              <c:f>'Xylazine Deaths County'!$L$74</c:f>
              <c:numCache>
                <c:formatCode>General</c:formatCode>
                <c:ptCount val="1"/>
                <c:pt idx="0">
                  <c:v>3</c:v>
                </c:pt>
              </c:numCache>
            </c:numRef>
          </c:val>
          <c:extLst>
            <c:ext xmlns:c16="http://schemas.microsoft.com/office/drawing/2014/chart" uri="{C3380CC4-5D6E-409C-BE32-E72D297353CC}">
              <c16:uniqueId val="{00000001-3E4C-4B63-B06A-40B651CEC54A}"/>
            </c:ext>
          </c:extLst>
        </c:ser>
        <c:ser>
          <c:idx val="1"/>
          <c:order val="1"/>
          <c:tx>
            <c:strRef>
              <c:f>'Xylazine Deaths County'!$K$75</c:f>
              <c:strCache>
                <c:ptCount val="1"/>
                <c:pt idx="0">
                  <c:v>Nassau</c:v>
                </c:pt>
              </c:strCache>
            </c:strRef>
          </c:tx>
          <c:spPr>
            <a:solidFill>
              <a:srgbClr val="F78E1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County'!$L$75</c:f>
              <c:numCache>
                <c:formatCode>General</c:formatCode>
                <c:ptCount val="1"/>
                <c:pt idx="0">
                  <c:v>5</c:v>
                </c:pt>
              </c:numCache>
            </c:numRef>
          </c:val>
          <c:extLst>
            <c:ext xmlns:c16="http://schemas.microsoft.com/office/drawing/2014/chart" uri="{C3380CC4-5D6E-409C-BE32-E72D297353CC}">
              <c16:uniqueId val="{00000002-3E4C-4B63-B06A-40B651CEC54A}"/>
            </c:ext>
          </c:extLst>
        </c:ser>
        <c:ser>
          <c:idx val="2"/>
          <c:order val="2"/>
          <c:tx>
            <c:strRef>
              <c:f>'Xylazine Deaths County'!$K$76</c:f>
              <c:strCache>
                <c:ptCount val="1"/>
                <c:pt idx="0">
                  <c:v>Clay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County'!$L$76</c:f>
              <c:numCache>
                <c:formatCode>General</c:formatCode>
                <c:ptCount val="1"/>
                <c:pt idx="0">
                  <c:v>5</c:v>
                </c:pt>
              </c:numCache>
            </c:numRef>
          </c:val>
          <c:extLst>
            <c:ext xmlns:c16="http://schemas.microsoft.com/office/drawing/2014/chart" uri="{C3380CC4-5D6E-409C-BE32-E72D297353CC}">
              <c16:uniqueId val="{00000003-3E4C-4B63-B06A-40B651CEC54A}"/>
            </c:ext>
          </c:extLst>
        </c:ser>
        <c:ser>
          <c:idx val="3"/>
          <c:order val="3"/>
          <c:tx>
            <c:strRef>
              <c:f>'Xylazine Deaths County'!$K$77</c:f>
              <c:strCache>
                <c:ptCount val="1"/>
                <c:pt idx="0">
                  <c:v>Palm Beach</c:v>
                </c:pt>
              </c:strCache>
            </c:strRef>
          </c:tx>
          <c:spPr>
            <a:solidFill>
              <a:srgbClr val="FFF7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County'!$L$77</c:f>
              <c:numCache>
                <c:formatCode>General</c:formatCode>
                <c:ptCount val="1"/>
                <c:pt idx="0">
                  <c:v>7</c:v>
                </c:pt>
              </c:numCache>
            </c:numRef>
          </c:val>
          <c:extLst>
            <c:ext xmlns:c16="http://schemas.microsoft.com/office/drawing/2014/chart" uri="{C3380CC4-5D6E-409C-BE32-E72D297353CC}">
              <c16:uniqueId val="{00000004-3E4C-4B63-B06A-40B651CEC54A}"/>
            </c:ext>
          </c:extLst>
        </c:ser>
        <c:ser>
          <c:idx val="4"/>
          <c:order val="4"/>
          <c:tx>
            <c:strRef>
              <c:f>'Xylazine Deaths County'!$K$78</c:f>
              <c:strCache>
                <c:ptCount val="1"/>
                <c:pt idx="0">
                  <c:v>Duval</c:v>
                </c:pt>
              </c:strCache>
            </c:strRef>
          </c:tx>
          <c:spPr>
            <a:solidFill>
              <a:srgbClr val="00A0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County'!$L$78</c:f>
              <c:numCache>
                <c:formatCode>General</c:formatCode>
                <c:ptCount val="1"/>
                <c:pt idx="0">
                  <c:v>31</c:v>
                </c:pt>
              </c:numCache>
            </c:numRef>
          </c:val>
          <c:extLst>
            <c:ext xmlns:c16="http://schemas.microsoft.com/office/drawing/2014/chart" uri="{C3380CC4-5D6E-409C-BE32-E72D297353CC}">
              <c16:uniqueId val="{00000005-3E4C-4B63-B06A-40B651CEC54A}"/>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out"/>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out"/>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2021</a:t>
            </a:r>
          </a:p>
        </c:rich>
      </c:tx>
      <c:layout>
        <c:manualLayout>
          <c:xMode val="edge"/>
          <c:yMode val="edge"/>
          <c:x val="0.15621443871240234"/>
          <c:y val="6.060606060606060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301264066129663E-2"/>
          <c:y val="0.1575337628251014"/>
          <c:w val="0.89665266841644797"/>
          <c:h val="0.77736111111111106"/>
        </c:manualLayout>
      </c:layout>
      <c:barChart>
        <c:barDir val="bar"/>
        <c:grouping val="clustered"/>
        <c:varyColors val="0"/>
        <c:ser>
          <c:idx val="0"/>
          <c:order val="0"/>
          <c:tx>
            <c:strRef>
              <c:f>'Xylazine Deaths County'!$K$84</c:f>
              <c:strCache>
                <c:ptCount val="1"/>
                <c:pt idx="0">
                  <c:v>Polk</c:v>
                </c:pt>
              </c:strCache>
            </c:strRef>
          </c:tx>
          <c:spPr>
            <a:solidFill>
              <a:srgbClr val="00AEEF"/>
            </a:solidFill>
            <a:ln>
              <a:noFill/>
            </a:ln>
            <a:effectLst/>
          </c:spPr>
          <c:invertIfNegative val="0"/>
          <c:dLbls>
            <c:dLbl>
              <c:idx val="0"/>
              <c:layout>
                <c:manualLayout>
                  <c:x val="2.8922625372748609E-3"/>
                  <c:y val="-9.0199860012540169E-17"/>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A3E0-48D5-B15C-8BB7A83C5A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val>
            <c:numRef>
              <c:f>'Xylazine Deaths County'!$L$84</c:f>
              <c:numCache>
                <c:formatCode>General</c:formatCode>
                <c:ptCount val="1"/>
                <c:pt idx="0">
                  <c:v>13</c:v>
                </c:pt>
              </c:numCache>
            </c:numRef>
          </c:val>
          <c:extLst>
            <c:ext xmlns:c16="http://schemas.microsoft.com/office/drawing/2014/chart" uri="{C3380CC4-5D6E-409C-BE32-E72D297353CC}">
              <c16:uniqueId val="{00000001-A3E0-48D5-B15C-8BB7A83C5A9A}"/>
            </c:ext>
          </c:extLst>
        </c:ser>
        <c:ser>
          <c:idx val="1"/>
          <c:order val="1"/>
          <c:tx>
            <c:strRef>
              <c:f>'Xylazine Deaths County'!$K$85</c:f>
              <c:strCache>
                <c:ptCount val="1"/>
                <c:pt idx="0">
                  <c:v>Volusia</c:v>
                </c:pt>
              </c:strCache>
            </c:strRef>
          </c:tx>
          <c:spPr>
            <a:solidFill>
              <a:srgbClr val="FFDD00"/>
            </a:solidFill>
            <a:ln>
              <a:noFill/>
            </a:ln>
            <a:effectLst/>
          </c:spPr>
          <c:invertIfNegative val="0"/>
          <c:dPt>
            <c:idx val="0"/>
            <c:invertIfNegative val="0"/>
            <c:bubble3D val="0"/>
            <c:spPr>
              <a:solidFill>
                <a:srgbClr val="BBD5DC"/>
              </a:solidFill>
              <a:ln>
                <a:noFill/>
              </a:ln>
              <a:effectLst/>
            </c:spPr>
            <c:extLst>
              <c:ext xmlns:c16="http://schemas.microsoft.com/office/drawing/2014/chart" uri="{C3380CC4-5D6E-409C-BE32-E72D297353CC}">
                <c16:uniqueId val="{00000007-A3E0-48D5-B15C-8BB7A83C5A9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County'!$L$85</c:f>
              <c:numCache>
                <c:formatCode>General</c:formatCode>
                <c:ptCount val="1"/>
                <c:pt idx="0">
                  <c:v>18</c:v>
                </c:pt>
              </c:numCache>
            </c:numRef>
          </c:val>
          <c:extLst>
            <c:ext xmlns:c16="http://schemas.microsoft.com/office/drawing/2014/chart" uri="{C3380CC4-5D6E-409C-BE32-E72D297353CC}">
              <c16:uniqueId val="{00000002-A3E0-48D5-B15C-8BB7A83C5A9A}"/>
            </c:ext>
          </c:extLst>
        </c:ser>
        <c:ser>
          <c:idx val="2"/>
          <c:order val="2"/>
          <c:tx>
            <c:strRef>
              <c:f>'Xylazine Deaths County'!$K$86</c:f>
              <c:strCache>
                <c:ptCount val="1"/>
                <c:pt idx="0">
                  <c:v>Miami-Dade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County'!$L$86</c:f>
              <c:numCache>
                <c:formatCode>General</c:formatCode>
                <c:ptCount val="1"/>
                <c:pt idx="0">
                  <c:v>19</c:v>
                </c:pt>
              </c:numCache>
            </c:numRef>
          </c:val>
          <c:extLst>
            <c:ext xmlns:c16="http://schemas.microsoft.com/office/drawing/2014/chart" uri="{C3380CC4-5D6E-409C-BE32-E72D297353CC}">
              <c16:uniqueId val="{00000003-A3E0-48D5-B15C-8BB7A83C5A9A}"/>
            </c:ext>
          </c:extLst>
        </c:ser>
        <c:ser>
          <c:idx val="3"/>
          <c:order val="3"/>
          <c:tx>
            <c:strRef>
              <c:f>'Xylazine Deaths County'!$K$87</c:f>
              <c:strCache>
                <c:ptCount val="1"/>
                <c:pt idx="0">
                  <c:v>Duval</c:v>
                </c:pt>
              </c:strCache>
            </c:strRef>
          </c:tx>
          <c:spPr>
            <a:solidFill>
              <a:srgbClr val="00A0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County'!$L$87</c:f>
              <c:numCache>
                <c:formatCode>General</c:formatCode>
                <c:ptCount val="1"/>
                <c:pt idx="0">
                  <c:v>25</c:v>
                </c:pt>
              </c:numCache>
            </c:numRef>
          </c:val>
          <c:extLst>
            <c:ext xmlns:c16="http://schemas.microsoft.com/office/drawing/2014/chart" uri="{C3380CC4-5D6E-409C-BE32-E72D297353CC}">
              <c16:uniqueId val="{00000004-A3E0-48D5-B15C-8BB7A83C5A9A}"/>
            </c:ext>
          </c:extLst>
        </c:ser>
        <c:ser>
          <c:idx val="4"/>
          <c:order val="4"/>
          <c:tx>
            <c:strRef>
              <c:f>'Xylazine Deaths County'!$K$88</c:f>
              <c:strCache>
                <c:ptCount val="1"/>
                <c:pt idx="0">
                  <c:v>Palm Beach</c:v>
                </c:pt>
              </c:strCache>
            </c:strRef>
          </c:tx>
          <c:spPr>
            <a:solidFill>
              <a:schemeClr val="accent5"/>
            </a:solidFill>
            <a:ln>
              <a:noFill/>
            </a:ln>
            <a:effectLst/>
          </c:spPr>
          <c:invertIfNegative val="0"/>
          <c:dPt>
            <c:idx val="0"/>
            <c:invertIfNegative val="0"/>
            <c:bubble3D val="0"/>
            <c:spPr>
              <a:solidFill>
                <a:srgbClr val="FFF797"/>
              </a:solidFill>
              <a:ln>
                <a:noFill/>
              </a:ln>
              <a:effectLst/>
            </c:spPr>
            <c:extLst>
              <c:ext xmlns:c16="http://schemas.microsoft.com/office/drawing/2014/chart" uri="{C3380CC4-5D6E-409C-BE32-E72D297353CC}">
                <c16:uniqueId val="{00000006-A3E0-48D5-B15C-8BB7A83C5A9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County'!$L$88</c:f>
              <c:numCache>
                <c:formatCode>General</c:formatCode>
                <c:ptCount val="1"/>
                <c:pt idx="0">
                  <c:v>29</c:v>
                </c:pt>
              </c:numCache>
            </c:numRef>
          </c:val>
          <c:extLst>
            <c:ext xmlns:c16="http://schemas.microsoft.com/office/drawing/2014/chart" uri="{C3380CC4-5D6E-409C-BE32-E72D297353CC}">
              <c16:uniqueId val="{00000005-A3E0-48D5-B15C-8BB7A83C5A9A}"/>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out"/>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out"/>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2022</a:t>
            </a:r>
          </a:p>
        </c:rich>
      </c:tx>
      <c:layout>
        <c:manualLayout>
          <c:xMode val="edge"/>
          <c:yMode val="edge"/>
          <c:x val="0.16234490907897328"/>
          <c:y val="4.804804804804804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431512853286799E-2"/>
          <c:y val="0.15753422714052634"/>
          <c:w val="0.89665266841644797"/>
          <c:h val="0.77736111111111106"/>
        </c:manualLayout>
      </c:layout>
      <c:barChart>
        <c:barDir val="bar"/>
        <c:grouping val="clustered"/>
        <c:varyColors val="0"/>
        <c:ser>
          <c:idx val="0"/>
          <c:order val="0"/>
          <c:tx>
            <c:strRef>
              <c:f>'Xylazine Deaths County'!$K$91</c:f>
              <c:strCache>
                <c:ptCount val="1"/>
                <c:pt idx="0">
                  <c:v>Volusia</c:v>
                </c:pt>
              </c:strCache>
            </c:strRef>
          </c:tx>
          <c:spPr>
            <a:solidFill>
              <a:srgbClr val="BBD5DC"/>
            </a:solidFill>
            <a:ln>
              <a:noFill/>
            </a:ln>
            <a:effectLst/>
          </c:spPr>
          <c:invertIfNegative val="0"/>
          <c:dLbls>
            <c:dLbl>
              <c:idx val="0"/>
              <c:layout>
                <c:manualLayout>
                  <c:x val="2.8922625372748609E-3"/>
                  <c:y val="-9.0199860012540169E-17"/>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0CCF-4E88-B2E8-51E060DE58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val>
            <c:numRef>
              <c:f>'Xylazine Deaths County'!$L$91</c:f>
              <c:numCache>
                <c:formatCode>General</c:formatCode>
                <c:ptCount val="1"/>
                <c:pt idx="0">
                  <c:v>20</c:v>
                </c:pt>
              </c:numCache>
            </c:numRef>
          </c:val>
          <c:extLst>
            <c:ext xmlns:c16="http://schemas.microsoft.com/office/drawing/2014/chart" uri="{C3380CC4-5D6E-409C-BE32-E72D297353CC}">
              <c16:uniqueId val="{00000001-0CCF-4E88-B2E8-51E060DE582B}"/>
            </c:ext>
          </c:extLst>
        </c:ser>
        <c:ser>
          <c:idx val="1"/>
          <c:order val="1"/>
          <c:tx>
            <c:strRef>
              <c:f>'Xylazine Deaths County'!$K$92</c:f>
              <c:strCache>
                <c:ptCount val="1"/>
                <c:pt idx="0">
                  <c:v>Miami-Dade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County'!$L$92</c:f>
              <c:numCache>
                <c:formatCode>General</c:formatCode>
                <c:ptCount val="1"/>
                <c:pt idx="0">
                  <c:v>22</c:v>
                </c:pt>
              </c:numCache>
            </c:numRef>
          </c:val>
          <c:extLst>
            <c:ext xmlns:c16="http://schemas.microsoft.com/office/drawing/2014/chart" uri="{C3380CC4-5D6E-409C-BE32-E72D297353CC}">
              <c16:uniqueId val="{00000002-0CCF-4E88-B2E8-51E060DE582B}"/>
            </c:ext>
          </c:extLst>
        </c:ser>
        <c:ser>
          <c:idx val="2"/>
          <c:order val="2"/>
          <c:tx>
            <c:strRef>
              <c:f>'Xylazine Deaths County'!$K$93</c:f>
              <c:strCache>
                <c:ptCount val="1"/>
                <c:pt idx="0">
                  <c:v>Lee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County'!$L$93</c:f>
              <c:numCache>
                <c:formatCode>General</c:formatCode>
                <c:ptCount val="1"/>
                <c:pt idx="0">
                  <c:v>24</c:v>
                </c:pt>
              </c:numCache>
            </c:numRef>
          </c:val>
          <c:extLst>
            <c:ext xmlns:c16="http://schemas.microsoft.com/office/drawing/2014/chart" uri="{C3380CC4-5D6E-409C-BE32-E72D297353CC}">
              <c16:uniqueId val="{00000003-0CCF-4E88-B2E8-51E060DE582B}"/>
            </c:ext>
          </c:extLst>
        </c:ser>
        <c:ser>
          <c:idx val="3"/>
          <c:order val="3"/>
          <c:tx>
            <c:strRef>
              <c:f>'Xylazine Deaths County'!$K$94</c:f>
              <c:strCache>
                <c:ptCount val="1"/>
                <c:pt idx="0">
                  <c:v>Palm Beach</c:v>
                </c:pt>
              </c:strCache>
            </c:strRef>
          </c:tx>
          <c:spPr>
            <a:solidFill>
              <a:srgbClr val="FFF7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County'!$L$94</c:f>
              <c:numCache>
                <c:formatCode>General</c:formatCode>
                <c:ptCount val="1"/>
                <c:pt idx="0">
                  <c:v>35</c:v>
                </c:pt>
              </c:numCache>
            </c:numRef>
          </c:val>
          <c:extLst>
            <c:ext xmlns:c16="http://schemas.microsoft.com/office/drawing/2014/chart" uri="{C3380CC4-5D6E-409C-BE32-E72D297353CC}">
              <c16:uniqueId val="{00000004-0CCF-4E88-B2E8-51E060DE582B}"/>
            </c:ext>
          </c:extLst>
        </c:ser>
        <c:ser>
          <c:idx val="4"/>
          <c:order val="4"/>
          <c:tx>
            <c:strRef>
              <c:f>'Xylazine Deaths County'!$K$95</c:f>
              <c:strCache>
                <c:ptCount val="1"/>
                <c:pt idx="0">
                  <c:v>Duval </c:v>
                </c:pt>
              </c:strCache>
            </c:strRef>
          </c:tx>
          <c:spPr>
            <a:solidFill>
              <a:schemeClr val="accent5"/>
            </a:solidFill>
            <a:ln>
              <a:noFill/>
            </a:ln>
            <a:effectLst/>
          </c:spPr>
          <c:invertIfNegative val="0"/>
          <c:dPt>
            <c:idx val="0"/>
            <c:invertIfNegative val="0"/>
            <c:bubble3D val="0"/>
            <c:spPr>
              <a:solidFill>
                <a:srgbClr val="00A0AF"/>
              </a:solidFill>
              <a:ln>
                <a:noFill/>
              </a:ln>
              <a:effectLst/>
            </c:spPr>
            <c:extLst>
              <c:ext xmlns:c16="http://schemas.microsoft.com/office/drawing/2014/chart" uri="{C3380CC4-5D6E-409C-BE32-E72D297353CC}">
                <c16:uniqueId val="{00000006-0CCF-4E88-B2E8-51E060DE582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County'!$L$95</c:f>
              <c:numCache>
                <c:formatCode>General</c:formatCode>
                <c:ptCount val="1"/>
                <c:pt idx="0">
                  <c:v>50</c:v>
                </c:pt>
              </c:numCache>
            </c:numRef>
          </c:val>
          <c:extLst>
            <c:ext xmlns:c16="http://schemas.microsoft.com/office/drawing/2014/chart" uri="{C3380CC4-5D6E-409C-BE32-E72D297353CC}">
              <c16:uniqueId val="{00000005-0CCF-4E88-B2E8-51E060DE582B}"/>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out"/>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out"/>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2023</a:t>
            </a:r>
          </a:p>
        </c:rich>
      </c:tx>
      <c:layout>
        <c:manualLayout>
          <c:xMode val="edge"/>
          <c:yMode val="edge"/>
          <c:x val="0.16234490907897325"/>
          <c:y val="4.761909225636694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431512853286799E-2"/>
          <c:y val="0.15753389345134369"/>
          <c:w val="0.89665266841644797"/>
          <c:h val="0.77736111111111106"/>
        </c:manualLayout>
      </c:layout>
      <c:barChart>
        <c:barDir val="bar"/>
        <c:grouping val="clustered"/>
        <c:varyColors val="0"/>
        <c:ser>
          <c:idx val="0"/>
          <c:order val="0"/>
          <c:tx>
            <c:strRef>
              <c:f>'Xylazine Deaths County'!$K$98</c:f>
              <c:strCache>
                <c:ptCount val="1"/>
                <c:pt idx="0">
                  <c:v>Volusia</c:v>
                </c:pt>
              </c:strCache>
            </c:strRef>
          </c:tx>
          <c:spPr>
            <a:solidFill>
              <a:srgbClr val="BBD5DC"/>
            </a:solidFill>
            <a:ln>
              <a:noFill/>
            </a:ln>
            <a:effectLst/>
          </c:spPr>
          <c:invertIfNegative val="0"/>
          <c:dLbls>
            <c:dLbl>
              <c:idx val="0"/>
              <c:layout>
                <c:manualLayout>
                  <c:x val="2.8922625372748609E-3"/>
                  <c:y val="-9.0199860012540169E-17"/>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8FB4-4293-976B-14D1FA20E4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val>
            <c:numRef>
              <c:f>'Xylazine Deaths County'!$L$98</c:f>
              <c:numCache>
                <c:formatCode>General</c:formatCode>
                <c:ptCount val="1"/>
                <c:pt idx="0">
                  <c:v>22</c:v>
                </c:pt>
              </c:numCache>
            </c:numRef>
          </c:val>
          <c:extLst>
            <c:ext xmlns:c16="http://schemas.microsoft.com/office/drawing/2014/chart" uri="{C3380CC4-5D6E-409C-BE32-E72D297353CC}">
              <c16:uniqueId val="{00000001-8FB4-4293-976B-14D1FA20E412}"/>
            </c:ext>
          </c:extLst>
        </c:ser>
        <c:ser>
          <c:idx val="1"/>
          <c:order val="1"/>
          <c:tx>
            <c:strRef>
              <c:f>'Xylazine Deaths County'!$K$99</c:f>
              <c:strCache>
                <c:ptCount val="1"/>
                <c:pt idx="0">
                  <c:v>Broward</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County'!$L$99</c:f>
              <c:numCache>
                <c:formatCode>General</c:formatCode>
                <c:ptCount val="1"/>
                <c:pt idx="0">
                  <c:v>28</c:v>
                </c:pt>
              </c:numCache>
            </c:numRef>
          </c:val>
          <c:extLst>
            <c:ext xmlns:c16="http://schemas.microsoft.com/office/drawing/2014/chart" uri="{C3380CC4-5D6E-409C-BE32-E72D297353CC}">
              <c16:uniqueId val="{00000002-8FB4-4293-976B-14D1FA20E412}"/>
            </c:ext>
          </c:extLst>
        </c:ser>
        <c:ser>
          <c:idx val="2"/>
          <c:order val="2"/>
          <c:tx>
            <c:strRef>
              <c:f>'Xylazine Deaths County'!$K$100</c:f>
              <c:strCache>
                <c:ptCount val="1"/>
                <c:pt idx="0">
                  <c:v>Palm Beach</c:v>
                </c:pt>
              </c:strCache>
            </c:strRef>
          </c:tx>
          <c:spPr>
            <a:solidFill>
              <a:srgbClr val="FFF7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County'!$L$100</c:f>
              <c:numCache>
                <c:formatCode>General</c:formatCode>
                <c:ptCount val="1"/>
                <c:pt idx="0">
                  <c:v>33</c:v>
                </c:pt>
              </c:numCache>
            </c:numRef>
          </c:val>
          <c:extLst>
            <c:ext xmlns:c16="http://schemas.microsoft.com/office/drawing/2014/chart" uri="{C3380CC4-5D6E-409C-BE32-E72D297353CC}">
              <c16:uniqueId val="{00000003-8FB4-4293-976B-14D1FA20E412}"/>
            </c:ext>
          </c:extLst>
        </c:ser>
        <c:ser>
          <c:idx val="3"/>
          <c:order val="3"/>
          <c:tx>
            <c:strRef>
              <c:f>'Xylazine Deaths County'!$K$101</c:f>
              <c:strCache>
                <c:ptCount val="1"/>
                <c:pt idx="0">
                  <c:v>Miami-Dade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County'!$L$101</c:f>
              <c:numCache>
                <c:formatCode>General</c:formatCode>
                <c:ptCount val="1"/>
                <c:pt idx="0">
                  <c:v>34</c:v>
                </c:pt>
              </c:numCache>
            </c:numRef>
          </c:val>
          <c:extLst>
            <c:ext xmlns:c16="http://schemas.microsoft.com/office/drawing/2014/chart" uri="{C3380CC4-5D6E-409C-BE32-E72D297353CC}">
              <c16:uniqueId val="{00000004-8FB4-4293-976B-14D1FA20E412}"/>
            </c:ext>
          </c:extLst>
        </c:ser>
        <c:ser>
          <c:idx val="4"/>
          <c:order val="4"/>
          <c:tx>
            <c:strRef>
              <c:f>'Xylazine Deaths County'!$K$102</c:f>
              <c:strCache>
                <c:ptCount val="1"/>
                <c:pt idx="0">
                  <c:v>Duval</c:v>
                </c:pt>
              </c:strCache>
            </c:strRef>
          </c:tx>
          <c:spPr>
            <a:solidFill>
              <a:srgbClr val="00A0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'Xylazine Deaths County'!$L$102</c:f>
              <c:numCache>
                <c:formatCode>General</c:formatCode>
                <c:ptCount val="1"/>
                <c:pt idx="0">
                  <c:v>42</c:v>
                </c:pt>
              </c:numCache>
            </c:numRef>
          </c:val>
          <c:extLst>
            <c:ext xmlns:c16="http://schemas.microsoft.com/office/drawing/2014/chart" uri="{C3380CC4-5D6E-409C-BE32-E72D297353CC}">
              <c16:uniqueId val="{00000005-8FB4-4293-976B-14D1FA20E412}"/>
            </c:ext>
          </c:extLst>
        </c:ser>
        <c:dLbls>
          <c:dLblPos val="outEnd"/>
          <c:showLegendKey val="0"/>
          <c:showVal val="1"/>
          <c:showCatName val="0"/>
          <c:showSerName val="0"/>
          <c:showPercent val="0"/>
          <c:showBubbleSize val="0"/>
        </c:dLbls>
        <c:gapWidth val="182"/>
        <c:axId val="1294628992"/>
        <c:axId val="1106168384"/>
      </c:barChart>
      <c:catAx>
        <c:axId val="1294628992"/>
        <c:scaling>
          <c:orientation val="minMax"/>
        </c:scaling>
        <c:delete val="1"/>
        <c:axPos val="l"/>
        <c:majorTickMark val="out"/>
        <c:minorTickMark val="none"/>
        <c:tickLblPos val="nextTo"/>
        <c:crossAx val="1106168384"/>
        <c:crosses val="autoZero"/>
        <c:auto val="1"/>
        <c:lblAlgn val="ctr"/>
        <c:lblOffset val="100"/>
        <c:noMultiLvlLbl val="0"/>
      </c:catAx>
      <c:valAx>
        <c:axId val="1106168384"/>
        <c:scaling>
          <c:orientation val="minMax"/>
          <c:max val="55"/>
        </c:scaling>
        <c:delete val="1"/>
        <c:axPos val="b"/>
        <c:numFmt formatCode="General" sourceLinked="1"/>
        <c:majorTickMark val="out"/>
        <c:minorTickMark val="none"/>
        <c:tickLblPos val="nextTo"/>
        <c:crossAx val="129462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'Xylazine Deaths County'!$A$56:$B$102</cx:f>
        <cx:nf>'Xylazine Deaths County'!$A$55:$B$55</cx:nf>
        <cx:lvl ptCount="47" name="Row Labels">
          <cx:pt idx="0">DUVAL</cx:pt>
          <cx:pt idx="1">PALM BEACH</cx:pt>
          <cx:pt idx="2">MIAMI-DADE</cx:pt>
          <cx:pt idx="3">VOLUSIA</cx:pt>
          <cx:pt idx="4">LEE</cx:pt>
          <cx:pt idx="5">BROWARD</cx:pt>
          <cx:pt idx="6">POLK</cx:pt>
          <cx:pt idx="7">CLAY</cx:pt>
          <cx:pt idx="8">SARASOTA</cx:pt>
          <cx:pt idx="9">MANATEE</cx:pt>
          <cx:pt idx="10">ORANGE</cx:pt>
          <cx:pt idx="11">ST. JOHNS</cx:pt>
          <cx:pt idx="12">NASSAU</cx:pt>
          <cx:pt idx="13">FLAGLER</cx:pt>
          <cx:pt idx="14">MARION</cx:pt>
          <cx:pt idx="15">HILLSBOROUGH</cx:pt>
          <cx:pt idx="16">CHARLOTTE</cx:pt>
          <cx:pt idx="17">PINELLAS</cx:pt>
          <cx:pt idx="18">BAY</cx:pt>
          <cx:pt idx="19">COLLIER</cx:pt>
          <cx:pt idx="20">PUTNAM</cx:pt>
          <cx:pt idx="21">BREVARD</cx:pt>
          <cx:pt idx="22">ESCAMBIA</cx:pt>
          <cx:pt idx="23">HIGHLANDS</cx:pt>
          <cx:pt idx="24">INDIAN RIVER</cx:pt>
          <cx:pt idx="25">SEMINOLE</cx:pt>
          <cx:pt idx="26">OSCEOLA</cx:pt>
          <cx:pt idx="27">SANTA ROSA</cx:pt>
          <cx:pt idx="28">ST. LUCIE</cx:pt>
          <cx:pt idx="29">BAKER</cx:pt>
          <cx:pt idx="30">COLUMBIA</cx:pt>
          <cx:pt idx="31">GADSDEN</cx:pt>
          <cx:pt idx="32">HERNANDO</cx:pt>
          <cx:pt idx="33">LEON</cx:pt>
          <cx:pt idx="34">LEVY</cx:pt>
          <cx:pt idx="35">MARTIN</cx:pt>
          <cx:pt idx="36">SUMTER</cx:pt>
          <cx:pt idx="37">SUWANNEE</cx:pt>
          <cx:pt idx="38">ALACHUA</cx:pt>
          <cx:pt idx="39">CITRUS</cx:pt>
          <cx:pt idx="40">HENDRY</cx:pt>
          <cx:pt idx="41">JACKSON</cx:pt>
          <cx:pt idx="42">LAKE</cx:pt>
          <cx:pt idx="43">PASCO</cx:pt>
          <cx:pt idx="44">WAKULLA</cx:pt>
          <cx:pt idx="45">WALTON</cx:pt>
          <cx:pt idx="46">WASHINGTON</cx:pt>
        </cx:lvl>
        <cx:lvl ptCount="47" name="State">
          <cx:pt idx="0">Florida</cx:pt>
          <cx:pt idx="1">Florida</cx:pt>
          <cx:pt idx="2">Florida</cx:pt>
          <cx:pt idx="3">Florida</cx:pt>
          <cx:pt idx="4">Florida</cx:pt>
          <cx:pt idx="5">Florida</cx:pt>
          <cx:pt idx="6">Florida</cx:pt>
          <cx:pt idx="7">Florida</cx:pt>
          <cx:pt idx="8">Florida</cx:pt>
          <cx:pt idx="9">Florida</cx:pt>
          <cx:pt idx="10">Florida</cx:pt>
          <cx:pt idx="11">Florida</cx:pt>
          <cx:pt idx="12">Florida</cx:pt>
          <cx:pt idx="13">Florida</cx:pt>
          <cx:pt idx="14">Florida</cx:pt>
          <cx:pt idx="15">Florida</cx:pt>
          <cx:pt idx="16">Florida</cx:pt>
          <cx:pt idx="17">Florida</cx:pt>
          <cx:pt idx="18">Florida</cx:pt>
          <cx:pt idx="19">Florida</cx:pt>
          <cx:pt idx="20">Florida</cx:pt>
          <cx:pt idx="21">Florida</cx:pt>
          <cx:pt idx="22">Florida</cx:pt>
          <cx:pt idx="23">Florida</cx:pt>
          <cx:pt idx="24">Florida</cx:pt>
          <cx:pt idx="25">Florida</cx:pt>
          <cx:pt idx="26">Florida</cx:pt>
          <cx:pt idx="27">Florida</cx:pt>
          <cx:pt idx="28">Florida</cx:pt>
          <cx:pt idx="29">Florida</cx:pt>
          <cx:pt idx="30">Florida</cx:pt>
          <cx:pt idx="31">Florida</cx:pt>
          <cx:pt idx="32">Florida</cx:pt>
          <cx:pt idx="33">Florida</cx:pt>
          <cx:pt idx="34">Florida</cx:pt>
          <cx:pt idx="35">Florida</cx:pt>
          <cx:pt idx="36">Florida</cx:pt>
          <cx:pt idx="37">Florida</cx:pt>
          <cx:pt idx="38">Florida</cx:pt>
          <cx:pt idx="39">Florida</cx:pt>
          <cx:pt idx="40">Florida</cx:pt>
          <cx:pt idx="41">Florida</cx:pt>
          <cx:pt idx="42">Florida</cx:pt>
          <cx:pt idx="43">Florida</cx:pt>
          <cx:pt idx="44">Florida</cx:pt>
          <cx:pt idx="45">Florida</cx:pt>
          <cx:pt idx="46">Florida</cx:pt>
        </cx:lvl>
      </cx:strDim>
      <cx:numDim type="colorVal">
        <cx:f>'Xylazine Deaths County'!$J$56:$J$102</cx:f>
        <cx:nf>'Xylazine Deaths County'!$J$55</cx:nf>
        <cx:lvl ptCount="47" formatCode="General" name="Grand Total">
          <cx:pt idx="0">156</cx:pt>
          <cx:pt idx="1">104</cx:pt>
          <cx:pt idx="2">79</cx:pt>
          <cx:pt idx="3">63</cx:pt>
          <cx:pt idx="4">55</cx:pt>
          <cx:pt idx="5">51</cx:pt>
          <cx:pt idx="6">38</cx:pt>
          <cx:pt idx="7">25</cx:pt>
          <cx:pt idx="8">18</cx:pt>
          <cx:pt idx="9">14</cx:pt>
          <cx:pt idx="10">14</cx:pt>
          <cx:pt idx="11">14</cx:pt>
          <cx:pt idx="12">13</cx:pt>
          <cx:pt idx="13">10</cx:pt>
          <cx:pt idx="14">10</cx:pt>
          <cx:pt idx="15">8</cx:pt>
          <cx:pt idx="16">7</cx:pt>
          <cx:pt idx="17">6</cx:pt>
          <cx:pt idx="18">5</cx:pt>
          <cx:pt idx="19">5</cx:pt>
          <cx:pt idx="20">5</cx:pt>
          <cx:pt idx="21">4</cx:pt>
          <cx:pt idx="22">4</cx:pt>
          <cx:pt idx="23">4</cx:pt>
          <cx:pt idx="24">4</cx:pt>
          <cx:pt idx="25">4</cx:pt>
          <cx:pt idx="26">3</cx:pt>
          <cx:pt idx="27">3</cx:pt>
          <cx:pt idx="28">3</cx:pt>
          <cx:pt idx="29">2</cx:pt>
          <cx:pt idx="30">2</cx:pt>
          <cx:pt idx="31">2</cx:pt>
          <cx:pt idx="32">2</cx:pt>
          <cx:pt idx="33">2</cx:pt>
          <cx:pt idx="34">2</cx:pt>
          <cx:pt idx="35">2</cx:pt>
          <cx:pt idx="36">2</cx:pt>
          <cx:pt idx="37">2</cx:pt>
          <cx:pt idx="38">1</cx:pt>
          <cx:pt idx="39">1</cx:pt>
          <cx:pt idx="40">1</cx:pt>
          <cx:pt idx="41">1</cx:pt>
          <cx:pt idx="42">1</cx:pt>
          <cx:pt idx="43">1</cx:pt>
          <cx:pt idx="44">1</cx:pt>
          <cx:pt idx="45">1</cx:pt>
          <cx:pt idx="46">1</cx:pt>
        </cx:lvl>
      </cx:numDim>
    </cx:data>
  </cx:chartData>
  <cx:chart>
    <cx:title pos="t" align="ctr" overlay="0">
      <cx:tx>
        <cx:txData>
          <cx:v>Xylazine-Related Fatalities in Florida Counties,  January 2014 – December 2023</cx:v>
        </cx:txData>
      </cx:tx>
      <cx:txPr>
        <a:bodyPr spcFirstLastPara="1" vertOverflow="ellipsis" horzOverflow="overflow" wrap="square" lIns="0" tIns="0" rIns="0" bIns="0" anchor="ctr" anchorCtr="1"/>
        <a:lstStyle/>
        <a:p>
          <a:pPr algn="ctr" rtl="0">
            <a:defRPr/>
          </a:pPr>
          <a:r>
            <a:rPr lang="en-US" sz="1400" b="0" i="0" u="none" strike="noStrike" baseline="0" dirty="0">
              <a:solidFill>
                <a:schemeClr val="tx1"/>
              </a:solidFill>
              <a:latin typeface="Calibri" panose="020F0502020204030204"/>
            </a:rPr>
            <a:t>Xylazine-Related Fatalities in Florida Counties,  January 2014 – December 2023</a:t>
          </a:r>
        </a:p>
      </cx:txPr>
    </cx:title>
    <cx:plotArea>
      <cx:plotAreaRegion>
        <cx:plotSurface>
          <cx:spPr>
            <a:ln>
              <a:noFill/>
            </a:ln>
          </cx:spPr>
        </cx:plotSurface>
        <cx:series layoutId="regionMap" uniqueId="{EDB2A3E6-871E-45A3-B6F6-C48E484D0ED8}">
          <cx:tx>
            <cx:txData>
              <cx:f/>
              <cx:v>Number of Fatalaties</cx:v>
            </cx:txData>
          </cx:tx>
          <cx:spPr>
            <a:ln>
              <a:solidFill>
                <a:schemeClr val="tx1"/>
              </a:solidFill>
            </a:ln>
          </cx:spPr>
          <cx:dataId val="0"/>
          <cx:layoutPr>
            <cx:regionLabelLayout val="none"/>
            <cx:geography cultureLanguage="en-US" cultureRegion="US" attribution="Powered by Bing">
              <cx:geoCache provider="{E9337A44-BEBE-4D9F-B70C-5C5E7DAFC167}">
                <cx:binary>3H3pU9y49va/ksrn14wla/OtO7cK2e4FuptmT/LF1QHifZfXv/53miVDGwa4CW/NLbpmCHQjydIj
neU5R4d/X3X/uopvNuWnLonT6l9X3Z+ffaXyf/3xR3Xl3ySbai8Jrsqsyn6ovass+SP78SO4uvnj
uty0Qer9gXVE/rjyN6W66T7/59/Qm3eTLbKrjQqy9Li+KfuTm6qOVfXCZ89+9GlznQSpHVSqDK4U
+vPzJM7K4HrzefcD/Ofn9dHi8POnm1QFqj/r85s/P+80xZ8//TEe4cnTfIrhgVV9DY0x3zN13TQ5
oubd6/OnOEu9+481gfYEQcQQWPz8/G7w1SaB9ussjj5ZWZ2q/sWnun2mzfV1eVNVMKfbf0etd+YB
K7B4ZvKPR7vajrpdcQ8W/8/P52mgbq4/naqNuqk+fwqq7Paxyt7KthM9P71dmT92MfvPv0dvwFqN
3nkE63hhX/toF7yXULXPL/Zhvu8Gq6HvGZiajHPzCZ6MMs4QYnd4sodR7/C062YT/zqgu83fgOhu
g48E6en+6mz/08nR6f7DCr/DcQVcmYERyCFDv32hEbx8TycGMtjDaeYPg9/Be7pJ1ebTSVZtfh3j
Z/p4A9DPtPpIaK/3F8tP0tm3Zg8L/g5oY7bHESGGafwlfHeEs76nU2ISBiL89kUeBr8Xzps4+SRv
Nlf+r6O9ftrHG9B+ptVHQnvhXHx9WOr3wNncI0RgbCB0h+P4VGM49fCZQdGzQntx0/S/jvBO6zdg
u/P7HwnV5Xx/Odfsfdt5T2zpHudUFwYlz2Or7yGTcB0jcoeteBj87gwvg00SaPbm+ubXEX6mjzfg
/Eyrj4T2xdHi/HT+nsoZm3s6FrppGPdQgzG+I67RHjZNzHUG/2xfdBfqiyyuq+A3NPO4gzeAPG7y
kRBeOK8f5H/C2JcnR5f7J/YD+O+hQNgewgQxzMDe29lyIF2IQQXF4ONtXyPpIsus3ZTXvy5axh28
YcuNm3ykLWct9l83DP6JPXe6f7J/enT2urj7Jx5utX96un/+judh6yYxU5hbH/hh2+8cC7RH6JbV
eLCrwUt+zGqsNlW1qX/9VIzav+FQjFp8pDOx3F/tn71BFO8yM6+QVgSgYxjx520qvEcZ5iYH5+ju
tQvvcpMCSfQ7BtWogzcAPB7zIyF8dLK/mv5v6trTs71PB0ezFbB/70augZ0Hm0/XDf7UwDMQ4wiR
ewNvpG1PFTxM5qfVr0uWp128Ye89bfSRdt9ksT9dOCfvCzBhjAgdA8rb19gfB0OeEaQzfi9fRiTq
JN548U356yiPO3gDxuMmHwnh5f7J/Gj1vgAjsA6AbflbBYIMzgUT9yz5yD5YbkqIOfw6vqP2b4B3
1OIjoTubLxan8ujk6Hz6ruQpRLYIJ9gw74UxYLhjA2KwAQWAbPCfNuJjG3AWxHH1PSuz2vsN+vTZ
Xt6A97PtPhLq8sS5eGcnWOwx3URC6PeAjgHX9+AjapL70Ik+ol9kedP8pi+828EbYB6P+ZEQtmb7
J4ujs7P/TcNwfwGxmvP/TX94PV85i8X+u9qsIA2ZYZoIjRkivLc9LpQDc/lg6zwWg+sgvYnjzW+Y
rE96eMO5eNLmIx0M+QaO6O3OMHAdCPg9hBB4GzsKDiIPBgQeiHlPgoysVLn5jaDR48ZvwPPxr38k
KK2jxWL+vr4HULlgtgA7dXccn/E9uEkhXPigxUYxXyuL4+B3fI9xB29Ad9zkIyE8c1b2ydf39D0g
qM8MQZkY2ydAShoQ4uXk3uscITu7Sa/L3ziyo/ZvwHXU4mPBerLaX9lH7wms2KOUCJOCmr17jeQx
3jMEF5TSe4dkJI9nN2W6Sa+zX3crn/TwJoxHo34klJ1Ta38p3zXIC+qW6HB2GX2IHYxQ5ntAS0OK
HaTt3L5GKDvV1Sb5/jtR3ic9vAHlJ20+Esrr87PV/vI9T7K5xwjHukH+ih/sWFZoj1FwNCmEmG5f
oyy7da3STfLr53jU/g34jlp8JHTBxDp/0xn+JyKXs/l0tgA98s6uGjEheMUeLLyn7DPZ2n9g9T/s
+btUoVng+TFokN/w1Z528YbN97TRR9p/85U93199OplfvK+dzyGnTwjIC/sbPQIZ3MLUOcN/Zfo+
9svn6XWwST+dBM3vGPvP9vIGyJ9t95FQP3WW89XR4nXu6u2OOhbAP+ocMP8bfhKiSuCwE8D8TquM
7P/TG7giksW/EbZ+0sMbkH7S5iOhfHRqOUeL10nA/wpkvE3IJs84dzqmYFGMYsJH1dVNFv9G0t+4
gzdgOm7ykSDdBvwX59b8XU8uh/xsCOsLiB7cvUY2P8hqSAb4y1wcn1yI+y/qq+B3ju6TLt6A8zbu
vzvuR0Ja7h++QSP/E1bh6fny7A2P9l9JFQbmoGnQv49XI51S8DvvWMPxBqwT9Ttmwulu+7dsvd0W
H2nfTfftU9t5z3QE4BSoEIgZxl8xmB1/k8DniFBTp3fwjvzN6ea6ur75jXyEcQdvAHjc5CMhvHDe
kG3yTwgWa352sr3I+n6pbGCTGoJgDBdFb1/jGBJwlgQL8Eefz2izAlXWv+Fvjtq/Yd+NWnykbQdp
Tmfz1+XKP7HxTs8v91erd03iBaEHewry6Mz7S2/jZEq8ZwpGKBf3l95GhvNp3W7S9HeyeJ/08Ibt
96TNR9qAB/vW4en/qOhbgLX3quD7J47Gev/UeucwEqY61nW4KHb7GtN/kLABwWEO/N/Dejzc9q2u
fiN4tN48bv6Go7Db4COdg8v9w3PIv3lY3ne4oLVN0oBUQ6rze2E2pgfIngG3RIEfuBeGIwvvchPV
kIXz6yGFcQdvwHfc5GMhvDh7g6B7u4cGAMOpxBTuFI24ge3VPHRbQ+XuOBsP2+ru1F5uYvU7qcSj
9m/CdWfEjwXr6Wy+mr4F2ndUFS+v4A4i2xowL9V5+W+r90DKgUkpgiTn0a6D5GbBt6b7ffRgtOt+
lhf6W0/irrzRk4o9PxvuTOtuVi+vw/+fgjx/D+PPC2T2Rm2c23pJj+r1vPzpQ6GfUdMX/a67lZxf
//kZRDik8QgQBD9LMW07um99d+wfaPUHYbDb7mZTqT8/a0LfmsAmJPEB+8i4yQDl9ubuo+0NRpND
vjNkGggdGOfPn9KsVD6UdAKfjpu6CTfkMKQFmgjIoCqr7z9iSIe7cwLa6Qguyf2sYgWFnHovS3+u
y/3Pn9I6WWdBqqo/P8Ntys+f8rvf2z4v3K6Dp9MFVBOCrUah6gyMlF9tTqBUFvw6+n/JYGZZl3I+
Ndu+Ph4Mrl9EWPOlR2Yo/FboWWonmqZWQWyVupdIVTAPObT3rQC3Wu3wPK9KaUbMaophEtHMYbi0
XR3bJNPXpcIzzyhkUHtXidigiB3EbrwxzW80p9OiWeYKW0ZoSrOJOisWysGK2UZd2HHnWX51TEP3
suPuHFF/alB14KdDI7O6lliks0Jc6p5eS5JkazNDuuQ8sFoy5FabmVasF3aCiRw0bRJG1MpZLA3X
++EZ+mQgyk54e9743FZtZGt1dJAl3Am07lAEvfT8YsZp7hgosyPErTw563Fohzmf476yCqOWJed2
rxYedi2d0XNUXvamkLkqnY7SdJ57lSZ95eYy0mlokyKl077AhT3U7SGPmnNa68tSkWBSF4PEXfLN
z9x1JMLjFHMnir+HlfYdGYks0sZq+0J2TeBw0syyMrFQ21Fp6sE3PWikGfaeTFltUfw9CchxnmW2
n5h2FRRORr3DIKwsoZJZRq58nyyGwbMHXZ3nSTIvOlNWyHVaI7pKSDfJ2GBTvQ8ss9QuAjezBB/s
EHVHxMXHmR/btVZLVvXzNEukq1eySLJJRMzISZE+T0g1TVF8OORNKPGQKznwXJZDPEmw+a0rQ6k1
teMz7lQYyaQBaCIvl3lbHDMuLKaZE6J9C0pzFXi9Y5rGhOSd5fP6RojO6VvXCnQhA89dJW1SWhkv
j/NuOExj47Dyr12dyRrHdpYNTmySSUqNc9x569iLHZJTqeFNCogONZJlLywj0myCK7vI2bxqvoqq
sEucSNg8sutJrlkVIf3cjemkaPWJaSrD7ox2aZj0e2j4U83M1mHszdpAHOc0mLHKdMKhsd1yrRj6
3pTRl5597QJi6+wLlGibd7VmaeTb1iuwiH9NVWTFHXbSuli6LJOhO8jGMKecaycB45OaGfZAy8M8
RI6ggx1EnlXEnkVzZQ94hptUtvi6EL5M4kyKwLA0zbOw5i36ppBMfNOj2h4KLhN2QYVrhRqSgdHd
5PFhoZNJr5Yin8MEZGDO3O7MbINDGlzXCZ7UXStDXDhlfMGDemL4TBrGxjMj2RJT9mkjVfJdeXyG
sniJCn9a5XSGhDEtjLVh1vM2ao5d3C2jtOJWpCeXPuEHfhhPeGt+KQ1z6Wf5wsj62VD2sURVb7st
knUZYJnX9XWesbmo2brxvE1Ph0neNrmd19WcNssBH4RZNa/6btL43TrWI0OaWm71mc8l9ZMp9TsH
9dVS9QMcdXzGI/NgiJM50eJGho2SIEaSxPI8H1s4iw5ir1kVFbPDwVgTAofF8nTiLmoUyibnB0LT
xTHKmgBuLoKeuFdkO2L4Ksv7EpI67usJ/vzxP2dZAv/dtvnrzW05wr9+mt5kW01TjX9pO87P3wJp
fz/uVkHt/PBEY/6NTrwrePg3H/69wtzRe1DZCMifv1eWP42ORzr2rs1filIHf5ht9S4oNVBTD2py
m2WBt9XQwAiH+AmHj+7VpIH2QE8LUGFYZ1BGa6tBH9Qk8O3YgAICAq54QlENKNTyMMEdfKD44zNq
Em+14I6WZFD8Bzw7CpmhEMVBMNfHWtJrO30QeVbPaBQru0jK4EgLs/Cwyosj1TXIZrHvT4NEixaB
qyOrxgXUNiwi0Bhrkg/+Ia7rlaaiSoq8bC1Oy3RBQfXBkfalWafVXKFmWdFCzEo9Laam3wj70Xo/
MwdYi8dTAD4C6lMJZGDQ9rDAGGybx1MoCm8wm6FTUx3qVlpVHUwiLcFSc+tYphg31lBgWZv8mmda
/MrYSH9ucBOcZ51D+BySL3cHL42wQSihaloW/kQ02bSIjQHksO/EGLWydr2jnOWajIrUco2gtl6e
+7PjA2ymAVe7gZE0IKPz8eQH1EV5T4iaJqJaGwQ0PmpRa1Upkwn3NKuM5kXQ2nqQVCBu00C+Mv5o
/9wuvgGzJ7C9MeQLjebfNaqOYgqLT6nyrbBsTrwy9aXRUyR14gsQscqzuYDKpo2IQd/3RCZkKnQn
TYxKGnmpvbIkzz+RQSBHDTNk0tGKqM53XSNXaqplhEkUdj7ocFKA5/PzkD+z6dDIvISJQ90ahCFl
hkAaFNiZuwtfecKomsKtp90AplQvstApOxZe5G5rRUx5B7qXuqsBKoEK3KBZ3Wrtmpcl2IK8wIvc
IP407hg7DAMipi8/23bNH53p20fbXjWEmm1wcYqR7Qo9snxp0WDDR6qeVsU1dz1DMs2/gpRg2ffu
WQB3OyzmhvkrO+HpslOMsQksA0QD4fr59qA8GtT1o7AVRlZPQ4gFW6lrxlaum5nz8tSeW3W8rWAg
wL0g1Nh+/mgUXVQ4RFEEU/M6YQ8CplFmrJKxgYpX9tFzq/h4qBHAjOhe4dG4noo+MGUdN7ZXh9d5
GOXS4KSSveHbgd9D7u9L+8oAMu0JeJCJz6gB/gts4JFA7v2IibaFAw0UbC19TaUzM9EPVcCTyZCD
1d+YR37Y18s8b88UJ6HTF80MRIMpc41HdhNTw2lDbaq1DM+imLvw3HjSMJC7om5a2XfRoqCdLpva
bBxXC36UnjFMNRcv3b5rrLT0flSIDbM+Wpci6y0voqFEPQ4WQsaeOka19o0UYBq+MvPtgo62LWSY
cR1B+jqH2Mto24rKYzhTcHBjrKIJ6oJjQ6WG9D2YleY3x0ovZdE2msMb86yKSSxD0q/btOF219HG
YelpXKlC6poJZhdHMhdZaxt9WNleYMi0gc2Cm0aXVTkUVkyzFTgBs7zzZVHoNhqwsaCYhMuuugqS
VLM80eozF6zdCoz+sF5oOLx8ecrg8D43Z9BdW2FF4f/RnEMzZtFAYzXNCp44dT0ctkV402V9Jqv2
fAizyBpqoVktpd0s7WE5NPqjN6uVroJJPoTawsuu0wj+1fWvOGCZXeboq+8OyAmMDNwdiiasppll
KDbxjJifmbU7M/XvoSb886RTjWw56EmtqMFwBGmmmqS3iKvrUlfJYWJWSoJrhC0SJsddI47NLD9X
9QJFoSQpOG9wg32JlY7mKbVIdxgOnmkZPscyaIuDtm6Ovbw9F81h1Jng2CR1YGfkVNfpuaDxaRlS
OjMZGLosrR3VgDmfpQdxlPpWSTQ+AS/LsDPcgh4lwUVglQLlUqhuMgjv3AiDdc2bo5LlMg7AMRN9
e9XnOLe0PO0d5BUJrJ2MeXSAxRpcWpZosyavz4hOldVq6sgD3yCqSDLp8vMi4IPsSWzIrIkPiF4o
GQ4qkj0tsYwb7QRl3JSZeeWX9AoctDUlZyyrqEwK+g0jdkYG8oUnvic1s5sniDHpcoNJJaCTsqnP
mScaO6RlMM2S3JAgrwKZluoo9vtXdtVTwQX3eMBqBVFMtlWWRxKkqzxa0xbOUU3UJE+6qWgizUJB
d+Z2pbA9X7fcOE1fkf/PjkpB60KkgG8VAez0R5LZLGF3mEMEale/qIz2uM7iH3XJVt2gnZckuoxM
9uWV0/PU9hKUgyYAGsk0GcEjlVN5ZpNqcQ22FwEPKI0SkG3haampyik3lDeDY+qHutJimdNh/fLg
Tw+uoAJvzXPT1I0n7JJX0yZsmwymy7MveYknYY+1ORkibQLMz4GuZly71lqevLLMCMjRkZSEgQmD
iqzCgBt5Y3QT3dUSIHbUlNR8ZcIJc4wkaazY67t5lELBTvAZLNooJWN/WFUgPKWRxhvWXIQUGIKX
V2FL1z19GgHZh5hyxMEk2kU9CrQBsdyspl0HVhAEGaTu5ZFjelUgE9HDyWwrtKq43gDvlh1FrmvH
sQidxG/PMobTKY11++Vnws9BA/YwgrQkCpVpyWhbFEVGhqDh1RQbWFhxrDk5FMyZNEFzkXv9j6Zq
mayKzJVQs9ADvRdfJkZ20nNXX1Qx+hp1yJOzigAlJ7ReRjUikrM8BAYM20r3zlCIlyrQ+QpMkWYK
pIKr3GRZDP4Pn7idQyPo+uUp3Zo1u6oR7vNwvvUIDRN8tZEt4hFN01zfqKacDOY0tZVXrxB3Eydt
alDKKMqsJgwKqzFIIsO4i2ZDRQoZ0+3BT8Bbq3S2wQOYLqxJKyuq7DYHvoWZQO4MiWHzNo4nOk11
O/JcY14TcabjjDse8we7Iz2IMHNhdlzNaAYT9sjcM0CtdnE882CNssBPXrG+CESSn+ysbUkASF4F
/hY86N2d5aLSTHrRVtMmqizl+zOfx5L7GtArBVo0qrA86pO532qxVadpJzP/RwjFaoEp8Z2mJtoM
zPMevMCOAV2EWyChyCCHpsdWG2Zfkq6ot2xQBn2ziYq/a6I9L/1YHMQpqpy63do/QFUleWlITJtI
UpwbFmuiA+G1npO71SD9oN8MVUJlHJHSit3KsLFenbYZu355A9xafU82wKPVGJ2zVsUt8bK+mno1
iqw+7ksLD6iUGU9aO49E4oBcAHbYjSRDTWiZuMIW1P49b0IFCQIvWaj0OUkPBjgoaZBCiI+JddE3
pO1pXU3NhDfTloj+kODosnZNhxWoXwS0AV45qF1Zeh4IhBgdJV0WHXEzn5skng3w4As302FJc1OB
q9ofcjMxgE/VBplsbZwwLayORN8phk6CItsoVDdz0yO5dAsmbFiMM+j2rBR1aA/cjS2/yVKJRJQ6
iQh+xPAXISyX4yMVU3dCE/YlyWkphal6aQxuN438GOx3fe5jEFGQhJYAOSzMSWfWiQz0S4O4G8Sz
c1aHoNtz0+GquKxVZRmFHyyCAojO0rsWKIwPXlnbp5sekmShrDrYwBAD2TJPj5UoxYJHbgjiVJBo
47kqs7VB92U2gE3/8kjPCEkGLiwxwVGGXvUtyI/UdRVHLC0zVE1zL/0R5oWV8HwGonMtWj+Rfu7L
NCG+RVJy9vLAz5i8wIXBX+yAqwiEcbhQsjty4Xp1zl0K4jmlTt2ElaxFR+aRqq6wwTs5CNfmuFaS
pRGT1NMDJ+nBk3fBrreiOLNzLq4JrYPpkHfM6v0ydLJg4jLkvyJ2n9noTCdQtxaKJmNg4UZrpLyg
wG6oA/fve6Zsi8OsCjeNHq87jVpJEPyoePYamXVrtIxOOjB+2BQIAzXHxhrVbLSqCwI4XaipV7qh
2yD7bQj/2APjC0+4ysKsyieaacyAZTjBrpjjKm3s1oxcaWRk3Rmlsn1fNZPSBUNzCPqzALWHSnvN
BHrqrwGQFFQn3C7gBLKCdoEMatVQvwGZ1IpM2XrOGchB7kumR4FF/fDHyxvn2R0LLhKEB7e5KmMd
yMww8pK6q6ZGumwVXgKtrWycshUIZ0PGsH8tc+hiW3ttwz71yAVDwJLCdgVAiCC78wwr5GWI5NU0
GdRl25NjxME7dH0eWX5XHoG7YiEP/M+o8zWLecqVIa1sv9HAD3e9xBJJxSxDbya6iA6GgeWvqMpn
qCh4QA7OI1wKhjyesdSA8CYd/CqCE6WRDUiVBhwZFU6ivFqC33jjB2AdN0RMGAZ/jfenOfFsF+JB
Di/xAAxZ/MPoYQlfhmt7qWiswEE/MEAKvFtBxhtZeY2LjVQvp33thRM96f25ltJ5XA2h3fVgvFbK
NK0w8PSJ1+ieDYbjPMdAItahSNZ9Mk0xDU6NrrupQ789rZF37LtVtfLSQ1MzhkMIEa0GkDSLwixq
m7k0nQZgaK5S0AtmiJZKoBSCQL65HHJQE2kDJlyg9wzidGZzWRXLNAcPIeiA4ZlXSm3ijn4Z6jib
a0bIL3DhXQ9F4EQN8qdt6nfLGIFaM8ohX2S5XRVgA7y8YM+sF9zcZwyEMQdbGo3koq9BeJamrJg2
HrWMIQidmgyN06a1b2U1PQv8+php5Y+wfZXEfsbWMkHrQGCeI11AZcHdHR6ECOj+khdT1sV8Fuo1
mQWa606xa0SWyBiat2V50DRJC0Fu4DcNo6AHfm/89z4V+FLwtwjYNhrxRDPkaT6oXJBiGgX9UUmS
RhaRrjtBm2YW99GmEyla9Vm6CCG++cp2fYZIhxutcOkV8qQg4RwO++4a4MH1wqyGwRXvqYS6e1Ms
su9h7nmLxCswBNDN1PKGYR423iT3C/+VU/yMlIF0BbicxxDbXqcYwQ+WUqpMnxbTuB4SKzfnBsQ2
RVXJIEywXeqvzhhcoWd8SbApt39hy4RSgyDHd+csIgIFBgcEYzaJ+T3DPLTaXLF1B6TNBLLrT+O0
iW3UFeaZRoUO29C9NrjvH/LOLaZe55rrUNukoe47dQKx+jYIfCtqDW9dY7WoUEGkl0F4WHE/sGNu
aOfCrSyIK1IJdnK00KKOX1RAMVW6m59iP76s+qa3eFWGG9WZE6Ov4uMqTlqIImQUNKAObm/aBeep
ylsnyBNvluDOuIwI+d4wnzot7lI46bVYemjbEUHuJuLaNGws+LtF+gmwOdoZgdQFl7f0IjCjcA70
l7t0AwgYZxnR1lRvyuMBu7GsW+MYAhvFufphZKKWQdewS2Fc1AMKbxrg9csWy7IOzjh4EMdZS7Vl
W7oNZFSk4HML3zVPQm5CxoXXH/p1sB6GHl1UKQp8MD3NL24VplODZ0ARYUKOUjO+AEumnpehN6w6
rB/SvEYHSpnfwAmKljnqwoUYYl2Chkwvuj4800uvtpN2MCcmUv1XH+y2pFfdBsK9McgOHNlq0ALI
0ohbq+/r7DQM+BX28+FKj9BxKuKvCv66xyTFJFj2vA6Wdaeu875qLb9u40GKJKudJA8G8Pfi5gCK
joIHpuKhhJh92csQJR1zgqazeGxUB0OWg1Vfx5dKC+sp2v50+xb3B2ENLklsQ+fBCjR7sFJZpg56
oElu30IipwdK4GmcBu0i3H7JdNLcfXf7nht1dtWU7jToBGS8GHQB1CNb3H7315c28Ronb4GTEzRP
Jn3AQe3hLFi6bR8sPdIB1+n1heO5UXbod7qWQYxdZYcFL791LAPvZXDVQeC19cHtd0OSxE4cY11G
jTccaVk5HNWRxJlbHN2+A5G//iiIQzITQwTpK2yhUpeu//pSpLUVgK2y4knl27SKumkK9Pus6tMO
bNycnHeR4c8UT6atqgepWpe4MgKX6sBsioseEJj4nHtOjKh7SkQ2QX2KLjU/yyAxBHwZDcxkPc+1
E5Uj7aTLiuMm5mqZham2RiVwx2agpm6nGTb1qHvm+VFx4FcVZFtsf0zAxF/2AyS/VN28bLREkx2P
2jWYCWXbx5pUYVCvq8jmeniIK989LmKTykrr4nmTF66FCpZNQp2FxyRrwmMgmBqn64PBHnoG9Dtr
/EMDEnkO3SEPLQW1Ti/iPoyneZZzR6XYvWCQC2SlRCVgW4lpxbrhoicIKAyvGZap5g4XOEoONILM
40Qvy4vkW7x9k1R+DHknKRyGnE8LcF/OPdfsT5lKIXsJFedFXxZ2FXkpcORG6LCshhAduMRHrAqM
o9vvwHRtwdeQXFTBBLUKbKSwN8oFLwY+4UX0zYgFPeBCsYPEjxnsbyKJcrNV0yWQwIVUOaXItxOY
y/mWo5Q4Elz61GsmYWqgUz1JI0gLWtdZXjnmANM2G9eEvKyU2Xon+NSIYOAmqGO7Q22+1Ho8HHZ5
NanwISrbyIPouXusmqb+5nXkSwPJVWhI0yPWYmOVVbBPMiw6WysTtazaTBKW+9c+S3qJiUeBg9CL
SebRxGmqChY0VcnpkNTHvejY1yQUqVM1eTfXOq36QrsLuL6ZXBgBcYxcA+I4DZupmxTia+0fFLhn
3yD+2026clCzSvOiL5RBoH37PjPAyo1zNVhNB2LVEFl1zojWW7jE/az2A5mXQ3iR9sE3ECTxt9Rw
4dej0xBn5VpA1tyFH04ML0guurqtjw0RLP3+IicFOhOlmR2JpDv36tI9p8EQrUKlXd3+FJMgWKZV
nMrEzbDdphqgAdzrMSgZyT3mnprbL70iEfBCAzmMIQRq5yEuZ0ZaQ6IRkEuzHKP+3HQZsYMgNyDe
lvXnMaGRE3P9e9d2iVVkYXVadz5amiQ4KaumOlXbL//H1Zk1x8lz0foXUQWI8ZaxJ7eHOHGSGyqD
A5LQgAAh+PVn2W+d+k6dG4ru2B3MIO291rPUgYN+4FQWArjhS6lsDNlZ5ttlkyE8qo+XbF3YFyp1
lWz+z1wY206ZS09bkn93RHL0awmexZDjHolAHPWc/p7fcaG3k/W2FZNPFj11SYp+PK7MOMd32HKi
kI5nbTYtsCk2M9UY8JJb7GW6jhc6VA502WOfTfvj554dUMgoPpbx4bFmdwR+npv5kxN6eEzGb/nU
942wcQ5prA+vviXBVYdQbNIJcFziJeElCTD35lN+nPJdpFcCfY3r4Z7uqbr2AdfXSAu/nmeWt9vO
ypXHsoFFOz+H1OcVcVF6ncJMX0US4S5Nj+Hxc7JTEf51YBsa/c4/7p+bGL5BwHO/9WfT36J8qrM+
CM9R1/066HJNhkXUbHpXnv2TdAHmHOhs+AOuuZ3P6ziYBh11XqnU1TRa+mvg930VS/BOIPou4X6c
DNqIIo5o7dm8JUT/pZy/cN4ReLt70x/03dtNa7QrYm+LajlHOArUfdbNtUqz0xEeMF87dpuH+W2Z
WNGF5i+ztwjzOBqY0i3RD0uTF9/bxwry1zPK+Uo6ICkpDzHn27ivJtSQnohu2bq8hfvydGwfrrJ+
HNP+Y9aFs9RFIEnAfKX8LQu7U3TEf8JwaKOZti68dBb0I/f+SUvve5j9PRbnCklU6fUditY020oz
BqXzF13CCqVF2Ctbp+thSm+fLmiG2CVQx7d1T56mxB5VMOozN8eZ7OMzyLtoRcs06u3sWCQL5oKG
yKOdqVfvNmx5n1TxCMsx3d/RcT5rAn91T01UCh1BgRQ7wWlDyRrjz9IStbLPr3ax2y3RXzmfbJmw
+IVF/lGuc+QXge1QFcTQazvhg+rM/mTBCKSWiqE4xuVZ5t1Lsh9T5bk9aGeGysTzxYfImJYb1LhJ
ZY8jW7P6OLallLk4L7O8CJJYeJPeI3XuFz2SJlZHUPlmxx9Egp9S+3dIJbbMslYC5k0P9J75fPwd
NurB/AvPi8X9hTnJlpN3jIUxJmt2b3oIuc8qECGqnDR58o1HijkeWWkDVo7h93DN7vsM8MfGuFW5
GHUdcjbX0zDdt9STje8C08CqskXnWV71KrzHHvoIaTRtZhvm1z3BkBCl794CNFBl5J8niV9msSIF
P/I7t8ezP+fokIM4LLokqaPQUyWXS3/i3UILCP9+CcK3LywFwbynMC2S4yEd7Hpxw0DLg/TttKlb
GNCvy3EsRSzjC5TAfxJSci9FMa/iPWPsH5kVsMhDTsWKyqJIrWm4wDWO7PwtseTnFGgABsYU8Uv0
SD2Y0X1uMdZtrnJ+bgoaejjB2gfAEHulZss1zxrFZ1352zo+2K5vjjD5BYqjB3gd88YkcV9Mq8W0
GyRVwLasmAAhExaNFfPd9zjwvDbdtkejLakonM8imLbrqjAvaZueRUhN20mA0L1/nOdp/SMxATK9
0+dlN4+WjUOxUkDRctLuyrfdXT/3ZupXpgfdaWdMPc5E7Xb0+qodUVeaos2FzhgHWl/HLPKAggzX
XE6qmPzU1DnNZaV8aMYZk5UVvblma29AGcy9LVUMCf7zzZWR6aqX/kbclrXwbqZr4Bkoihogt5/z
6Rqiv9GF2HTYrv76kH78h1O062uapBg9AxfjKc0K5QyEcRVl5eexD8LJhqTsD6wBemW9o9cEvXsh
6bxW1tgQw1XvV6BJ52s8sQh43wf2YdxRW5rdFeensDdePXfit+21rNOeT8CXV3VdP04CZzAXchkB
Me689TrE6X5Se9wOMNuFC7ezyHpoOZgzCw9N4CUziSxIMntVlq+nXQMb2bbOL7E8yXz93MAXbNI5
zE/Gi2s3C3o2SxwBUcM3YpfjAP9/Mpm80th7M163NfPHq8+30ILfqExZfRhxpWqS10MM8pq542cW
o1giK8AyCFG6XpNkKlR3LGCPP87yNM+qCvQhrzg8eT46PPOLIGeWYeIf/PG69Ga88o+9YBvaIx6W
E5fr98x2qsGr7vK5UUe6NJEMvsmxFxhO4rT4fJ8ByZb/7W4xqyHTpadJ7v1153y4fu7lw3HyaIIu
aIuaOQq2E9W2Tc0UKVyN6W3Qs2v+e+kN+XjFLbWWEYkPkBTo8jIgER5l18/N7sX06tTbqHrx39vZ
EmWg5JmptkOPslkiMqPX6AAArqt3MRP/HaAxrWFmZBey2hHjuL0TnrvLkM4PE20zaTJ4aP4GxxPz
WpDi9hkX4p0CXPFCC8pPATq4OtyitDxGr6KZnz2MUKweRqd5wXJfN5OnQzzkHMDGnJqmH96PLOiu
EPlMPXJjSiPPLJn8Ju5iNNcku+xefpQbz7IigvfgTehVR+7/2VZvK4MFA+vu53/3cGlcBvqZdxR3
0yJLkwfDUc7eJC+ZgOqNfgS7B43UfMVDLC/J57t572W8sPshL5/vrh8/FU8Bq0kHqcLbg/rw/eH0
+T4ZZICH4uO3/WTNCICTjx//3Hx+/Oeev5GoZDnP/vvX//6f/7afv6q8QJZi9Uz535ufv6Q/D/d/
H6dNmlThxsb/59hA0+PgP3/mvyOJ9/EtDo/0v0P63x8xdENSOxe9qdBS1NwfB8y9+DTHDtN0r5eL
DN1y+dwbP/b+9/Jz7/O9/+/ngHKMzbrKr5/vf2623oQf7Oz//ai0n5EWcMPj51sHHY/aCPV7XiRa
5axThcjTqPp8+b/NwdBIq2PC1f7cxZi+XqLcxVU2kosKUIsP0xyX+TZ1lVHTzfpe9ACGMqn0Ec8N
X5honQi6Srs0K/wPL9CxPUIOZvnnWLCUrg/ikorkDyYiXfgYnFtuhjMR8qjSfiVPyx7MzdhJ95Bk
6MQ1TG4hIM6YOQ/aSC9jsQGwCvn2PvrOb49BwD7NDuj3yM3A7aX+7wyty+MAqQN99heR/kDFNlQG
AzkSIkdazoIwcK4YexI+vs9uuZs4fAawAuzT0bHqhu5NQbEvvOTwGv9If+bpUxz4jXLT787146Xb
J2SNwgDdf7d8HRlautUgqGAT2gpFz4M5ktbP4y9yAVwkj+mE1urp2ElDc7sXc991xQbxhATLbTTj
Umarv5c5aD+SdLbgkSvIBhOYqrwyVprSpoiYiHH6Tb9sdnqmSMAUmhDUT/0TUe4pZOrfEsW1EF5f
YP58tzbo2mFB45GRpbJzdGHHhK6CwUVwICzQ2EEsgsYCRcygQlrQlHq2DpTKboLoH259XH350vFp
a02fZRXEyPwpteq3lWyoeTb91f366i3TXq/+pksq3bVnwy/BGk+YFFf2A0tcoyo0g6nFtLapkvm1
N2ATKGqjQG7eaQ3fE9kFp8F+HYBvvfQByhlNu5sHPuUa7OfdKtBIxL8h8qJrnjNa0lXRyp+ErFZK
A0zPd6b/qqh39YwWuAnivi8Q/BrLgwZJYX2LMFlv5kJwv/hIrJXBPGGyNxyyVsDvnmf609wd72Ac
+T2NtLpEJrsK6yg4Mrs9E4BnVOg3b9TzNY1WB69jRbUTTephpPoU28g/75yeID1983AI1xjSR6E7
CxuwQ1ToiMaoUSnrTnOof6G7tRU8HNX2aWgfaVL4K0o+6cGW1+vSl9KlprKwNwGkT3AURYqGUKF3
hwQmagN1AP9AX9HQ7C2FTYSwTjxfO/sMjilHZYLaAKjBNTHJVxtmc8H3YvdGIC5+xVbhnQ8A9SV1
MjqLROqbpBozkdCogzkk2w58NzJhI6io4UfKEszwB6EVYcbcECUq5gxkViQyU+q4B52+Zd9doMdL
9pur1TxOXcs6w8ojDu9rD4Vhdh49cV/d/QD0h40DDP3D4Eq2W9Ek8Zy3YF/zauDRz230LXJOyVAO
FPX+CgMXbUV5BPSNOMClVK5xxRQaJ2R2fHAKcizHaWw8b5yhflBdpWrbIGPJvVV6fYrD0dQDPiSH
znVe17mI/HnDXTNm9S4VOsgsvI8hbGHuRyjtkyQuO4WBefR/fTBg2jMoRnB20NdB0R+PfxJWsqfo
D0/pf+vmossaHF6BSj5pRQJcSxy66eNc4DHC7+duCWsvGP4MtGucjKcaJTfCcDRPH4ZtGMA/0wmB
OuCcsYEnDd3vBs4pqzSAbUydUddExu0ngwxZyxbKqy7c/lKq9meMgABhLIKHZnLrhXI2NftmeWkO
kZw9dHMBiO+rQO/eJ5O6BhYFGPHDb5EnukYg13JWwRqjBPLy026767SyrepzNnxZHPnbxQ9K32cG
H8ezMflQgtnToYKPtBQpxRGjNjMCj/bHU7SRaUN0L3hMe4MmLrcCHmXaJmQHlolC+WH62GwlGyJI
c3JJL0uaR603mduca/7w3ybE2LiQ/F83DSiwYELUfr7B+isCaKltOg03JYGpxJSVKezAFBYgxMFJ
om3l63UGOH9FQ+mqMIN/IfrOKBB0FOI6RqqPajJsY9OfcwNlJaQCPIIns2Lptxph01OyS68xdDov
3WoKJ39FAQtKTTSFTT6E1bfZyqQZAWFB2urKdciGplemB+aK0drbGYShfDtF/vprl8dwTjuLzxKl
1+VzjXkFwbpjqDNNda3XsC+zOaelny7jlRKuCjnQJqH9/GcT9k/ou5JyFDvSp+hjnQxQJ+7vKiTn
PSHtzvcEWmhWOOPpGyjn1qKCfQrCvmDoZYoV6GYRrgR0jTm+07CPGkbl27Gwh6GDqdFvgrXwcjzc
bgh6iFWdeqheDcgrs7/OHUbZcVjiGnbzD4iNcYniFuxOKAvPHSHcnNxcJW9zE7ZyCTFGrXgyc3wm
wfD4OOH07cMjytSt0avfF0hDsVIgs9rM7Cskb4SP8maV5DE/shxkbTpCUkeYN9XbfevVjIohz+pN
fPRY2bhf8tErU291T8N8Xfa8VOGSPXJUgP3omWdD9B/Kc9x0keUPjs/f+cRou0N8adRqmxiqWY06
ua+oAhhndp01Ew8ehghdiOqRzlUbv6Yw0+sRg3bV99HRbMZekOcL6x1KfRmDfn6cc0wuxL4ERw9+
jk0DplhUD1bToN5/INIhXiwMpIpxGZWplLJUkLwaFQFgy5bm5sCIn23P/25Br0t842NU4JmAwTOS
3+OYh220GYyx0LpOgTm6ekm3voChdoYus5/j1fDrbNLSLro7e+I4QEW5316ck+u0sPzm8rxvRjCV
oLFCmG0uV0UK7u8OKcC/8XEqg7VjT1OEHrbbw8cgVy4rvFWxp2efuqPgsFdPfczsgNHWP4o4cQh1
+pl5It2LNUR80WNfjawPn8AoyC9g43mTyWWpgvWHWTv9GjO2PriB/sDjNr0u2YqyPh5kkXf/QsvE
d7ra6eprz5X+x0uQcaJakpBfiFXuPIzQGKa0bza3Bf88Ol4zvdQmd5Wd4vS72Of+AwKESpKiV92V
e8yQyUO8YUFPACkp7hg7heG0VWmwHY8Ep7mIWSTOo0QJueOD2twbm30afsbOnkeW2WedDP0dnul9
cYhT03E9QYIKgKON/5Z4sSVZTd9Ewv/Hl0cGiP82bb8hSMwPnCGmtYxAKweZX5hYozJeSVgz6s5+
MK94unzEN7zVXhnMrA0ETCsA9cDbQtm5T/6IMXKDSYLmRfYdPRGdYGhHmRLjxr344R+arYi0WwIK
D+H2iHZocLvlZ0jUPQmFuscB5MJOLO4cz8d5Y7JxFGElvh+NpweEVVncRjtJzjBtT3bZXuIoXu47
Mz5mkMA2Wu1h0QvMrl2cnsHuIczu+/ltnFDDbvK7CQeHConC2wvyk9Dh73TxyTln5MERyAjEkTrZ
VtP6+2ovI/ymgswDmvgsugnXvyNaB0E0TbeasyOpR7m1o48g7TJQ2fTjsgLxR0A87SNMuN0+Qk9w
0YmoJrXdUMBHYY8Wo25Ag/iZ0jgu/E4gOqxZ1IQSiogHCwygyV4nNCKlv80r0rtjdwbKcz6GMazG
bARWhZFiM0lDIFVVsfL12fB4L5Ju/zZMQXwlSCwUIgTKPDiRNzIzY+lmqr8Eo6jnBJKyAt3S6kSw
AkYVLXrwjo855PEinJATTmG8Bf58xojkgH4kFsKHHV6yaCh8YNVznL8HUWfPlkAZnklcLDtF0bcx
XYXosksdUVQLGaZRX0ReHUbrQ8C9vRHr5Bcf/ef1QDsL3LWDSRDTnyEk1jO+LeRnv3X2wcR1MLDh
qXcIi4xrhjop8QWKixSKikZ3h47WnHzA2sRN8rbtF4DTaPzYzAHkxqYllLaAMEGcJ+7ccYP055zu
zSZzXm38ibEpvZspKQGfuK/+XHbMeG+BgyuDoDvbp67xiPuzo1a8SYXGE+LaLUNuvMa6Q6rFhelO
JnrrVNzVHu28n8n2t0tl8hawP3oXXZ3Hbr9Fmc3ORmLFASDMmNT58DBIJGCCSH4V0s0P3cKDF7u9
ah4iAAEs4WFgGb+LBSMJpPyWAzh5FsMKeWikyYMd7zG+2uq5z0BNZ6KfUdnOy3OHCubfPpr07mE1
hcDGgFcTLGZAMw/3r4a8YOPOFKk4kCb62MxRvzQmPdICZWN+z/1n2F43sfun3ih+MsfxqoeF3WBR
7C8mOkrv8NBrrAz2Uxx9n+Yje/7cQLY7MR6+a0Vg3vljCggVq0KgdkcYqN9fj465B8wH9iWy/mUI
h58bZGKo1hYODdZrKFIvnx+OtRPoCzxTgQbCaSXyWREelF66bpCGV3jsx0jwpUpgnzO9ZWdUDBqq
HOL/4VGtcZODXawjSfY6TXzZrINgNzLM9cIzrFgAobimoU8K50Pz9D0LOwfh83jCKhfB3m3PHNzI
BpNyYi67ITvqLnkPeJvq7Z1O2wTP6IjqSUt3idGwKkrnyg4TYrWiD6p1CPsmyCArBlc+9vqLjCnO
UkkQWrrtI/IfRA6NiXVXhDRG/d4Nebl4XX+jmXziA6GnAQYDFNC9TIj+DvMdo0gkaeMYE1VCl/0R
Af6lhD/CmnDsVixjwEw57DCDgvg3WFTvHA86a11AL+ANzPVz45ktL7XDidGKimexY60QgDevFk/8
hdl5RYrAt5edZj9k1797CG8+jYQAlZT6DJhKFXtHNpSMEss4cCGqfSNrpUwI5xirkpzF0rvSiKlv
02OdTrHeKOR/KHf7juUyvOHD46fwnuNmYd3cLhuqw4lm34/5eBhXBeydbObqUqphisjvCMYuuCVy
Wg9e8HuPfNS/+7hdFvTELQuyqWKJeA6P1dyFpe6x69R134Ow2gWJG4lRqJUb9yubsAL00PC2z1iE
gSzjXBMPAF+XMZRCbEsLDUXiMe5/5eG/KbXkLVcbuL5k/KE85ENd5NgP6Oq67HCLbVFyRmOdYPRG
4G8byARkgJhmENurCJh5UCgpYkHbNVmSIsM4ekYEBupAyxdLT8jYv8ph0FWXh6Tc0g21x5IlDeXL
emZ8ArqS+9N9vfoifc/WEPDm1MVVGO+vUSKi87qsRebPgBVCQMhCSlzRZUHfkYETWAG8AbVZ4oJ6
SQ+79vibRKBwFcxxdI9aYY7bp1Z5Swl/AuA7wiBLr3TTsdEgsJACWUdXxBcOKAcQHnStI8TV76aC
mFVWnAa/pq6egxCVvgfbb9F5O+rQFV2uTjraFUCDYS01ONN27I6TlVpXTgN657rash7up26TSEX/
Nv+M/EjBofTHHSVPXhDYSzd5J+WPNR8hXIUO+k/SrQ9GeD+ccH/6EFqIWPu1lMfuCn1EwVl5++Nh
0/xBe9zcArVkFWgqAUMTJuoUBI0kIa0x3388urLkTpiGuO9MhShT0su0CIz3EZYeSaYJU33aF1HO
9ImgnKL7VqtNutNCkJBPuhDIJSQZ1BLg6/RWLgpurlAsKzgbvk+rB6UWGv/nMhdW72jlXHYfzbFf
tM9b3u3ptY+bIJjBjnuzrFIJ8SuM8+Xk5Vh7AyuckbYznYAbMi4XFS9/oYf7bUamuUBQeqs3mGwj
V79gkyXt3hPIWh6iNaiC6j4cSEET/ypiLgtH1u5lgri0O/i1K9ILV88uA9q85WXiA1YZ4D1wiNWL
vuBLeNIwGi/AYD/WFdmDahqwnMj60ddjQZPCLpScdsR7S48itRBDCkfmlkFGn1A5ivRt8PIM8qKW
7eQPDqu5HBywg0sbjIZXXCyHXINBb+JP5NHK4IL43VjAVd1QywISN2EGrQehxHIYZnKLQOWcxSae
8nRRNykZlJ/ZmHuaouZMFnfDIHwUruP540ihg1Boa5RNceHm5RUVlMHNSgDLDPOZZFgvKEKWH+Zn
X/eLydvDF8ApXJFNKq08MZn7mh6vAZyyD0UqvQThKKpoVTt6apy4Te9o/xOvg+QZvE78WC4Y4S7R
nnCEbrZf6xYGJWMKS9UQyHtDHXX5UIcTyrdeBb+HcRnhcuC7ZtC0t07LrvTUu+TzcANilzVpzP5u
WI4cgEw/nhgi93G2qSpEirCJsu53GMrHjn3qthCy9xA+2Twg/Lvirs49PzkHcohLl8N/EWqcy37R
3nWOGQpZRAvLo5cRxlnxDp8XTZZA+dIdDPO2hViUeQzCgnYPZPkJDaNkKETe0u28Lya98GAJyiBm
uDrZBFd0EFONAP8lP8gvkzK/of7AL04nC0D+oA6pXc+TZCsadAwlqCOfZfcvSI169qN4Bw2RmVpq
xlosXCUwn7sCmmOOhhqAao7YSE8+JlaRn/m4/VhGQ6/9sj9rmZa9mfRtRLKgZImCQ3igH85mYFhb
THCOUQ/QEWLQzqM/XQCJJuILrvIWn1S62SKJ3Vhwm5NLnHm/RwSJfWRaG0iOmA/snl0dwZ8XuSxB
fmTCelRdZKoeluNjvg8nkgLpgkLbV9HUkTaF2cKH5NKLTBXbHqhz5iVjyyD7NTb64e9edp3ckiPA
utFzGt0VRBbiYcTxvOc+iLGmRJjjDghnPMijeSNpt10Q7FOtPvykVLCfXJTA0CeTBkWiMe5HS379
3Ixb/FdDW4P2R6cG4gU9wy966jId3QZDfqOm9P+MJnqOO3+4D/uUNcFAH1K7McyvNqghCdlGduh/
kDjDBZ67Eb1mcoLeQt9Yru7HtrpihAjG9Ic9tvSvC3BWFEwju4QS61Txebz0fm/O0sXPRKauDScM
WgefYO+VmDKG3hYjOI8/C8q11WRv3WhQnG+Et45HvBS551AHkK8slSexzr9CNfNXDUmohV0GwsOS
6S5W84qiaj87XwAlkOM3iRppHxZytrlZCgTB6y7laNP0MGNE2qLScgime4aA/dTtWO8rHC7Gxyy6
ug694RQjYD5ztAIHUhhBzy4TFjS4AZlrPkD2Wro+e54HZUvPab/Z9/xnCnANC4r1CI47ZA8Q3VrL
US2nKVTk6vYe636hF1sY5DeOZREgNGxBYwh6mkP5D/kRYB5MdSt6eDE791gBaSx9SHLezipHq4N8
Oa5x93LHOmxJw/I1rKMJT/msQyg0g+wehO9Ovovyy4ha+mxHpMwTPYN3Csf7YEfv5PoGx4G+3GMv
u0oleJt9uOeIDA4M+YmwD8ZWwKeEBeXm86EjtMreA1MzKWM/YhUJDn1e5LI1GSJeVeZ3BeIgFpJm
8n3Es/Ikgt2gVBjOEgTVo9DeXezGnteEz/e877H0gR7Ghw3P5UBccImFAmziOiyEABZu4PdhidZy
HmN6453G5bFL2Bo5YrSSPis/B/7MoptMPT0WagnDM+aOO91RKvqTflI9eyQhRN8jstXoMXvFxUxx
Cy0YyLX2T5qvD1Dlp9JMJvnSJTAnBhN+URI1SrcBPrIczpClwW/JtHyi6VxbNUU/MggtJaJAOCTk
O2o5CfLNt6fFvi96iV4n4i9PGVte5Qx+Cv1wWHLSj9/icXhXSWLflYK+F+95cRjwsLGHVpge+816
CTnPoeMPWRi1R+70D0yDEgxiyGqeqOGyEgN1fN3T+8DBlHS9EqWza9UH03j2YKV3NHydaf4yiAM3
kY/ufFdElwhI70AWBbkvBvNHx5b40erDlgMWIlCQ8h6nj83uixFpWeOeIreF0Af86OsBarwYtm/I
yeUfPS6W1djGp10Td5qd/ic0n8qMpVOCph9AUbS7py0P+rvxfQG74UV26Hwh3aTXGDpnlSHMAPl+
YGXoy6H2+jWt0FrH52k2FCEAZNsOjbrfgKVlKGrBwSmsobCgqcMyhcjx9vxnEAePSCd7LWKbQxMa
QG4Y7n+mwRGjIlfLmaqtrxZqeH2EPEGCaphPEbJOX7g4/mnc3zSz8jXKV4KlBy0KLzzLh2/9x81h
+GEpB7N6bMg/Uq4ehPkAW6JshbV6dFdhNFyWg94QaOT3MLj1Bua2WogAQJI/L2OvHrdEmQu3uOuQ
GJqvWdL5DzaS8z2cx7M/qS8k9iA/I5lzzoxBQbPEZZii4grynnx1e/4CsX+52GyoIkQEil313Rcw
wt+iLdsKn0/8OiXd+BzOeOAVyWmVEgqFDGreQ84UxL8QAV03hOIGjxY9lrYnkQf7/2HvTJrjRrJs
/Vee9R4yzMPmLRCIeWAEpyC5gVEUiXme8ev7g7LUSYVYpFVbL7rNalGyLGWSjsFx3f3ec767aMJa
PmX9T1Ow5hRNrO963asOjSjuJWKGUzWZPI+nVUSISd3qXoDyDm1TRwFLi8eMvGBTX3tCJp4sf1Pp
S8xW8UtEemqm92J1rNpjVsfxLsZcwMEzkh4QJmLglsoaL9jYnTkvtt3ezVXzUQnrjOoPi6JE+ofd
oUF1yfNm5Cyb57QPkS7qubpJpOqJE4G4lUvWBCtQ5iJ2cKMbsm2Nnpy3QnCK4tY/dr1ym5ns9VTJ
J0My/WFSoAK50ZxC1u8jNoiTpAS2DiNko4YVKqJQCrbtYBmzusBvVGmdzZG1Y9byh1dz3hbGrlvF
TbNs20haF5YWXrsI43SxmBvExVmitONWJ4GxGnSvIyWTbDoBW2BuKd59GZB29ZLK3fHWUxyMBQlo
NUqfYliBFFWN4JSkjbysqI7eU9tGpncis6er0ZWcILhL6k1uGvl90kynZ+gCZbsSsA3tVU+8cylo
vmVKwRJoaEe9IdPXViK/1TWVA1WhU9SxGTJrd5gPUKKcrEkO2dgG7J84omdRLu5Fcv22FzU3NQJl
nmsanP1iYlWa+MW6oVyo0qBwopVmGpvQNmnzfR7FpZOgyqQOZRGEQ809lon+bHp6tvT19gZ24VXp
I7htorRfunrFoc1lmFKNT9pgmlvq9BmV4C4kTxK7qzQG/NOqQ3vqcJd0+A4e9JLEZxQFJwm3IYUS
Wbf5JnF5uGvcfwu9kvUfDT4F3Z1HGbmpn3+EtHM+qJ4q7qExOZ4jUA96iNWi3OoxE16KUvGhLtsG
kZpvbpUOeV9T+cYyFtpknwch2m1Na+58JjfJ3ugeMVW4JH3IkWr0jHVeeZJtdVb+faBENASSuPND
0Ac5XYg3sjI2HOR09J0VpXolUV5MpEJ3FSkcdgNaMYNIXqKp6PrrYdCzrVC7rz3poOvADWEjpggV
rJ/5qhSNaZr7CrUb0ld6WSU7c3gzDKHvHUVB2QlURppBuGuWRT25DoJQudPGbsK4tsqmclvlrpDE
f/xfPWe9gxY3LMq4bVZihiw8TvtkPXQDZoHEexoaJbiL82srt7L7Vna9607p0FyE4cnqfOEK8MEy
991bsjrDrlIsH3meZZyi1PXvpZ+1iKbPN62bzix8n7d+PO5qSzNIp0TDbZSRacNkti1jRBgcc5Rt
Z2CJ8qyyeBhdSliYC/IN3sx2WZbkHCzUbIAFGmsRNRyhNUTY6SQvh6DZL6ukM/GXxOlBG/BBpgqV
3AGp+bwFLLiguouiUquyg5wlb6QazGUhiygY5E5ZsyPnk2CzYfcJBX53gLFJVlOdiXU/LhqLsyx7
62Gvs+Gf5VnXsr8TpJUlqfVVO3LkzSNPvh+oPdSN2VxzYW9DWVrOiDxk3kR+t0qRodllHbk7ZN/1
nKomBVa31K8iFMVmNKvbxt22HhvepGreeJ0kCL2qYiI1yiJNomkplpQjJ131yLGywfKjbRNB6+d1
n0Vz9TxoSXRbeEJ5y/7Ns0Uh9pdazv6oSzljd2M9HrSeRFk9GOdGEZs7JLYccY1kOFHakQ6jmzlN
ZIR7LBwaFcjhqdRraf/zD6GVKPbggSR/wd9RJluVhdUuzWDc8q7iDWo96drVNkHTRKe8cpWtm/TE
NIljjW4ot6N0U1uCfJZe4qo5mL3l3fuC7F1BFDn3upU7sWZk+Nv87qopq+4qMccdDljX2oC8CeHH
kjdYpANb1BHjK2XiVFxURVn9JBpsxQhWcKhUNdTUQD42avwcWmgv+zBXzuikfER2N3XLiSTUJW+R
KW2596v0ylBb4YoDAyIgvyXHM4blVvKETZXz5oGmnPVRalZqa4BQNNpHThbSGuOYsiVl5636XkoW
Vo9npozHdG6hAyVxEql6z1HVN+ay5xZOhncOt1l575MVn1Hsfo5V2b8bm6Ne+8kc4383H6vmtc3r
6yGXTKdXs24PqWLTZooGPM6786xC3NLCS7W1QRgd1glz2clq+5fh8n+aVbqHTJhVSJ4uYaXvWaX/
/3850RRj5zs8qYjJFjrOO3vyHwjwX93aP/65X2RT+RtUBFXDfU6DMGy7DPOLbSp/w8gMxgIXr87G
b3Lr/40Ax+WK09UCPiYZP1nk1X8hwFUFmqTFLvAfP/UvsE1/WnbfoRQggPNrRGjnwO9AZyiT/fUd
48LV/MZCCETKwab6bj99jx1/5s17ey3Z0VO/Ks/J0lxX9rK1MaasZCidd9e7O3Wb3LDKetEsf41n
K982bd/utj/kZWLHs3BfrN492eNfF/QeVS5NoIQ/rxPWqwzoVYKL/vt16l3QjsRuf9Um1QzRJWKS
0s7bQ6jectp02Kg5vXUvjF+ADS4M5/94PH8Pe+H+lXvyuKnMsKEGzTDIZpzokmxfugGscozn7Ua3
tp/f6mRi/uxOL96Ir6ctJRuGzAUsxb02T9VkiYYLj3H1BaBz8qx/NtQFKRIFRz3WChk6Lz82OPZy
NilZuQ/FLQFZgwbz+Z1Nv+6P4SQTHj7OdV0RL4ZzfW2AiTclBHX2hSF2w3It5d8/H+TDN/ZukAuP
eNF2tRTVBaJlN1mQZW/80la9c1VZyBQ9u5He5Lr+K0z+1T3k+Nct/DY7P3pnlqhKFHUlHOo/OQ/v
vqJBSs2+VqdBSe6gM5zBC9wUbbTXKvPFUkEpmcPOB8jQYK0U4US1Srm3Cpd9alw8AKFYRpXxBSVz
MuNfPu1316RdfDEo5/sQGbC/Uq0KdiCKovrp80f90ft8P8LFx2F1YFj6vPRXaaOcQE1w+PZ2ZZx/
MUs/eqPvh7n4IHp23SqVLn81TvmI5DkoDnTltnX/SVEVu9b72ZAU/42p+n7MC9KB0Xe1KojcGtY5
3FZCshqM4jQK7RfjfDFxtItPolZCv9IMxmlLxJ415Fs0Kajt5qJgfsFNuuRj/Yxl7+9poiu8m6R6
VCriiPh71er1vPXu+/E6GjisfddggPUZkoxHv2jxT+aOhmri87nyUaixpKmpBVhHA1XA74N7DXkw
peIl+rrMHhd9CXr1Mn5IIJN62ZOe6/PPB7xgRfx1t+8GvIgDKnL/PM4ZsEekro4jFJVrdSyRJGBe
LJsv3uOHn8K70S6erZWYklgImb8y8tzOhkdFa+Z5KnwxinQBIfnjpqan/O4VApMwingapsAJ74FX
kfQ9jSt04bGoO4rhVKxfyqi28+L186f51f1N3+i7gSnR5LjrchIuJWa60pqD8qMUHP/3blBVZRX9
HHuiC16SoCdxYDS8tdb0rqwo3bUadiBZ5ShaHIIwPZupsfZd5TCK0i4RusXntylPseSPoAlb7Nf4
8u/3mSEzdYMppAkCakurbk6NR/aElI0ZI6lAQR6KqHVJjZPXWrQGtZkE11zdd5vQEiLyQMWi0Cmh
5+3cEqRJDXjqknSBO2ImxeQjkc99fskfRpB3V3wRqdpE9gdACFxxJC7UNiSrz5G4DlZG6X61zH20
CbNkSbZ0CDiyIV58U2Mtmb7lMQu8rLatKp9lKNe0bK0UsCcGhcL3PCpuBso5n9/jh0vZu3Evvq6c
moIHwYB7dEtH8PyZZAlfxKcPJ/i7IS6+rMYd6A5mpUy8vn7wsm7lG+NN6jfPn9/JJU7mry/43TgX
HxKSLUnMBsaRccQ2ACtIcQLZGPzXpj0I1nZSsw7WBDzhVB4HFDL0r97ih3P870u4/MZgEMpgnQgi
EEaOylT+UZWayr823vaRdhKzeq/HPQlQf1urXeWkpnDXZYozERQ/fxofLgrvruRii1LksRUpJVei
x+j9KBkElmgHlFBS69bU75vh5fPxPlwTcIPAmFYkIGkXL1kbyaACOyFK18sW7AEgcajOB6F/0qi7
fz7WhycW691gl2/araWiRJ2xksfENnJ/QeFVG+c9iSHq087gokkXzp2Rf/FQP79JS7x4qD4karHM
Yl6vMjlN173xNil5Eu+VROsXc+njsUzASPzP0i/3mEmZyKKle/4qAQ2CJmbtJy2Oj6vMuzdhQn/+
RD+YLYYoq/QA4QDBn9Mn/G4NUpu4isfY8lZWlqykoFpIbrkyY+Qt0rBnJwX3ID59PuRHn+tvY15G
nqZokdIyZhnmAUWUbN7mgGea5JwrkxIz2TVNvOhjd8uhgOScYCditnOxyXx+IR/sgQ34rhjbZZxv
qn4ReYNG7mWaQNNyCNe7zLHbDHZ5vlbju0nSp2XXNUKdz4f8ICL+NuTFrXM40YRCNSclF1lJdtqU
f/Gbf7G5/2qUi6/EsgYF5T035mHNytHhp26ITGT1+b382cJlWq4Ukw9fAjRDU4rf506nC32dYMVe
0VZj2e/6W2UFr2M+HNU13vW5eYNha5ZvxJWv2j8a29iBF7GNL0LCB0u1wSFRo+EfrxEY9O8XQcoJ
EkuiAeQSaNOklvlVEikH4DcCVEZAtZ/f84dP9t1o8u+jmaCt6yhgNM9AZm6g45JoeXTz+SAfrMy/
3dK01rz7JnujCA2jZBAw3k6FitJCjP/5EF/dx/Tv3w2h6c0QKRQcV2q1k6MfoizNWvP+8zGm1ruX
+77f7uPi+5JqP2dP83OQ7657TX2+dDeNdRrhQIVujTHouTMWof42No9GsvdSBWNxiRMB40jxw/Oy
L17eR4e13y7o4rvQtFqJOBp6q0E27iEjIdChEUWQHfOcbmgGvA8l3IQeQX0ALhYaGbXD8vHzp/Jh
0IHlKRuA3+Q/8jXVKLqZhUxopeM/N/InwTvEaGgt+R6w0+BGu9Qbvrhv9YO3bTIUqNQJNmdaF1EH
0cpAW6TBW2U46FbFLHSC2fKcBLa9WwPgXV4vU3u5Xicnz05mrU0h8qm3X3VHmC35N+dgNt/MtCP5
dcGh7Di7CeefP5MPJvxv13exhSCO+HVGe8IViUEb4xTQsK/Y0X9OxXcjWOLFEcg1BNWPqtFbFd1k
zmUzX/wQSPR/fh8S0LgvBroIEC3WoTQVJWFZt14XnRE26LMUnTBgmaaYiWnpKIVlhg9mNIAIqkOq
kp475ZHkDLpRks5rgTJcY6DRKXdgrPhCfU9auHHLFyqBymj7ol3ijETD2LFKtRUlTbea8CLRyygM
t02dXnsAzexSUw8NcoeKZplzaSwXAcVYwaNznEjhr1V9vB9DQSG2wPyje7otI5lxiiD3qE7hpAif
1TA6VmY42Cp+ZbvHi4RK+o7eQ1eCFG6NzNsPdX0udPFawWEw67r2VRXdhyD0N6Nk3lhF8ID95NDi
nsbRKu2FADdgHqnzvG8OsRee/DJYIFyMwqtRkcuTqceu+OCOCva/Fu2oVniLyMqesA6Uthend4Ya
rgfruy8tfFdbil4Xz70ifcLJntH24yXKHkz1UW+PkfLEsTBRDzEp2B4b8LZw4ZeEWKNvBfkgdLeK
Iu2gCCMBMCck4yIQEER3ot03E8L8Pg+iRWzFC6U7q9KcRoV5PJ9qTEQmK9mjcod1BmKGrlo1uuJS
g/goy5gXnyic2xhovOZHUSDmNgOnEDa9iI6tp/JGo4/+jAHXjoR+Hk8NM8lmFG06qwcyDJXthQoC
d8POrNu+vjfoGdqJbDKlCS2FNxLnhdXc8LhD9Vqr1qYyr+DtB1hzlBcV82SgnCfYUACermtnibaH
3IWcbjpA7/0EF9XRqG6i7hy7B6VcBohQhh8N3wKMRFtPSOW296nylAjXWbzNqebWNUKaJyVaqeVS
Vl6zYdkLu159pN1lNS5UiFD1LqVIGTkaNs7wth+OYngsrasS3kLbsGsL8KLd+8YiDc+aus71raZt
yvitDJEaV1D1q3imUmcon3wQp9Uhzg6C1NgQh1BsJ+1KlXd6w6d6q2n7Ln90FUzuS114DZECBFZF
dIZ6iXUSG2Y96cDaV2iHfnQ1gjqO0PuJ2kue3+T+TYOfua3hiIbFLK2cXN/n3rKtrlzayan3gvdM
hg1H1KGlRU1539VnSb5RjBfUyjPAaKWHzpE3H0IJ3Q54TNBeeiVXtICV22kvdbRs+mbRWccioHEr
IhUmcNDnAMwGGweZVD6FxVuLfKhDzyziL23VY9JRW6zWXv8ma9VGUc+xOi/TvezDINFhEIk7SaCz
6HVhRPzTwUi2grGx4Hlp/RskrVXlw6zPVkWyK+sACRcscvSpqS1y0NTpb4Z8PBaeaZVjK/HzmDhR
u46Gm3pc8mJTGHbBFm6RIhxl35tNTSbgQ3KH804ObcxHZTXYbXSspUc3wIQuzkrpDr+gPUi70qIp
prqi0chosL1rnVE995FPLmcOEsjumkMkLSXze9A9SvrOa7e+cuu3tLkN0W/IwSzrtxmgHCsFpuDP
sDyYQcelinZalPgpz3mCfriYNaM/s7JXCfF3ioIphAlfCzqQCdgQ3tbVgNQikRY51tKaZzBu0iI8
NjRbdXVaFYmnRDqYxZVI1iSMEZrzqWivRoMya/RmbcyuOATq0c2tZBptWPrWtZbtxuSZX+NY/n3S
0VeQrTl9XKwhxUi59vIHN9RsPDp5izAM0he7vwLWaaiCTl256k2Z8QblY0SwUv37DEAMukpc2Yja
0pmRvHDesAf9FKK9S1LbR3LWeE4ENil2577WEuPxjh5KqFcBjtR+3vS7wLgaWbBqSZibhlMMS1Fy
JAH1aoig9SyJQGk0pwuvswaTFFyg4NCWd0pwLSnzBIdKX8E8GZFBIRdNMHHkzL7k3ouOPjiZ4k5D
nyA+B90b+lsR2HMv3buENy9aMB27/KZJX73husd5E+JxxUfWbrxYwu1/H0c7pR3mGdLETtjq8jrt
wCfa1Nc0/XZy0EcJbZWYe6J+rSfPEmZQc3xojYWiN3NxeMnDp7op6d5AgZTjCdJkFNi8qmweYSAq
NjUykGF01JrQoi1C2igO5SMBqw7pobtoopsgi51aWKop+uabyWJBl2QhcTxzGavPqvDch6fGXQQ9
dMRbWqeQkMBWXj7TiMkkTY2HDJZl1B418FoWQC8Mhxrf7IRoUVgEB4Scwag5WXRoxXWPjCh7Velj
47/2yoOu++BWIycarrGC2d5kK28fwjAER4ReCsrwLSbewd310TpD9zsih7yrxJmhzAdhZSmvY3Yd
ive5eadhukusB4u7F+QTz0Gv1wxT5Uy4bJvVV1PKinYPXFlenZrJh1FBo3vqq+eONSoqbddcTBv4
5keqbipl1Xbf5erNV+AqVIskX/ugbcFYq6sJ/0QzMu0NDpiDOVIW0BsDAaVPcuq9psqipWmmn2yM
indCjixiFmM/mGkD3DR6cMULD6tNvLFy2itx51e9hUPUOqrQVfWtVb3iimJLP9e1ZSDdaioy2Lfa
xQy1kqNHerX4taNysBYLKE7nnjbFrnFjgrBI1QOSUWW4SgP6g20bVKPmTRstBwgNtU0lj8NP+n2c
vPX87jmqIWCowcvw0lREpKXcLHyTTe3ah9Md4Wpf0k9OHhzQIX2+KIV14B+UFtLsujIXYDMUb9Fj
U+g2ZvjUoqaLll1wN9QIsZBw8UU5BZBeednBVCTwi3MQm8MDTZIpesYGTQwXlv/gFafC3+ZQTFxH
Zeekpo4I9kpAt7/rhaPQ3Cv1Dp93VD5BAejVs+EOkKGdBL1un6x0d1tinqqVH7rR0ESGvFUP17w4
uQNUEyQoi7K4zXEcloE9OYAH7ZZ5rpSv0vQ1AYMQtK0X0dTrBW98TEzgN/j1E3QiFZd98my9yuWK
DsdkcILmiHKT3tO2pSN2bAETSPyO4gWWcD84HmCJ8nveL/VziYtJRCIE1dSfY+Tp8LDomJCayUO3
h9cFWa37ocYzeBBuhGfIyXLssXbphnzz+4r24G4P6jBBS9znZMWwX1/10W2ILLWtn0G/2lF6JRb7
hmx+5y4GNhud9Rh6Bv7EOxhdNg9AENYhWFt5TpOgQdxG7lKLNmLO5uaRGTv27KjPZu602G4LCIGw
H80XTOu2ilbV2CI21F+xZTmdwDYbQWx9p9RbSP2ZpMyU9B6d8bwQ9lhKdGyeeMTxupaA+3ETxDNI
HZFw3VjzhPYa+kyIwDNctdhzxABU8zRrxsew2g5AtUPYTdMBVRrmVbyTqmt032J0rQnusuyTRac+
NfJd3Z4q8gLdioW4Ku9bC7EsZNoEoMOMvkbM9CDaCBAWGttim1IZj7poN9gKrRNSbc06xHBH2LsZ
IEZQe4XOEM5T8yaXZqZHF+/b2J2x7zJjcdaYtE/qoREKzoTj6EKILcuQRS2pvvfazsLI55vfG9aU
Jlnm3o2i42y4adsdHTPZWL4osBxKbVbRlrBdV889LIhygbBTwL6F1TOlgymQb8dvH2P12sRC2x4a
lqAI/sCKKw813N/Y7RHKQgW4VfheEtSwP2oG0J7McNXRNrrZW4jJXZxna+VHZdLiyCkFB1apDxsD
Petwgx8f9vkJw1TqXSfJAiOBdy+yWPsnSbQJMsa9HNNn/Ao1ZX2DAT7zZgG/GbtCKjtRv879Y0wX
ajd1aOrg456LKAzRSx7LwzzDvR/bOmalaEctWBBX+nAQoqXEtQOFQ5zRHLpqnY8rEXhhZbNtUREn
2lPr+WqmvbU0tVXJJYHKcGJpSS4LvxAm5U6c69J28GbYozNljepbSFelfJvE+9BcUs0Tux+I5Qda
ybBMR2s5neH6Hh5qc0fnv0K7cpsHGj4ZijN4e03EdsJTPJUQ8KAReti5TUfAWol/b9ohL4z4LFf7
CucrSys3KowbjMmGcHTVFVBzfUDhzm58ZcinMVmV1k3bkWGsnjp9U6eLIqTx+hm43XzEEADPF8rt
CGkLkdtMNLCZL3F64tQH8yi1Ti0+NFrLORnv2yodf7TqPGwcWVrTTwQGRWXYKv3HsudQY7I+h8K6
0/ZQxgxzl/cbiI24er9zO9Tw5GZthLeqPBvS5eDflJWTAaNAUrtQAX8MVypUHfPOgrWszKxgk1rX
WXE2IRvXa9FcIxrN1VXh7j1cROYzvea1cKWQMC2WaBpnVoETfd1B/lWd0Xxyw5fA3ysdFUSW4puJ
RNaG/tLUB0QqLFfqj4o4qNS907k4zA7YkvBgw6qMoA9AHJBiLC71Lhywds5g5YRprDOHnArCjmq+
xDkw1GKu4VaH6SsK2GKWsS9fFcaqwSSaj+YCkMAMVsrY8V9tdHXjQtyQHRxe1sswXFvFVUsCxYAL
Cp5pZRVIAuRFlaLwb+ZF8tbqi0RwdI5TLUfH4hHoas+2QFxY2CXYAhnyrYJpQX+SgFbT8dq8wkcZ
jktNYSaMlON/JKFTso2IoIRp+auvnULjttWefCwspTOKyIZPiI3L8n40DnW300cQAnjfzKsxO05I
h2qe0JYMfv5I+/nCrjmAeuozNMRZpuyGghWCg7KTDnehuKYBn5N1s6y4HQMK2Liajpn0FnkHKVmW
9dHTxmUPFTVOZBaVq5bTGrhfJ6I1itDNlWS0Aw9ntHkem22SXWnlTSGfu/Al6lcguXLKn9Gqy/rF
AMVV5W+6ETPLQtDvwuGxZJsW9HDIOdWkaxp84aCiaT3nbycsz7X2WBXzMa1ZkbHOnXwa1Uvum4lm
V9t07q7rn0XznAubiF2fHm0aokNWKIssdUxhF+HPAOaR7cz+SbSWVblss5sRaQfRWl+D2PSiLU+i
LG7GvLLDgHqXeJPG30NoptYC3J1b4ncg8OB3y4JXT5gDeSqCVfXSwpbzVrQoGKWtIczDHNj7OvYC
6Bj0MNqMdWebXAJkBc1fy+KZ2Cr1O01z2uy5iM6cIUR/H7aOJSy6ek2kVo2rnC1XsvB6GpMAeo4P
ffKs4HEShTszPEFVB9F8bSov/dRotVlbyVGAzKX6i74myqt37WRaEeajtFc4WgtPUANsTiEpHq5c
O3e0ItVqrE0NfKNVmW7zbBknbKXmOYcyU/xuFa+Ntw+t+yCbdAvzepzX1V2ZvIm0ahFpfzNeQdoW
6gcCvc4ljCHPc8NBxMplp5hwtR2TQ8P/6ijEVwEnSHs1cW8aaNUlRJIk5cHTPcHihdZZslQyAHHX
8tgi8n4M8ofOkmH6ReMiinqPqaiqa8mskvL4M633Py3Y/b8nxVXIyP9XB74/pLh2+do+lz/+VOJO
P/ZLiSt+m7pTKSrFSnPqBE/q9pcSV/xGVQiNrmUgrDXoK/deiWugN53qmyq0D5SL//H/filxjW90
GBU1WD0qPdAAnf/Hv6DEpQz0ez5WEyWDZt0WTd8sS+VSL1LftGEKyxjNOa6G7lpj47fVVYFTFBSL
VyPt2ePiGDFOPraeku5zdClaCSXcCTRxbUSgkgNavIFiCUhlqT7ZQhGe8YvoK9EcGvht51c4gBSS
orXOJ9Jq8AsC44hrVZ7TyvexTZj3VhVpezNvIepHamC+BfjjrqzMt9ZhTBWADZjRwVozPCD28ggK
cCbnycCuu8otEnxCGNe3jU7GplMtDA1Rt9DT/oh6Y66lmUT+hJOh79HPrgviUw/x302IfNks5uCb
6SeIF7SvVmal4V8pnMS90XuOUfwD5daWIwDnKqke9FS8NfFYr8oywI3pOnrmLutgPPQF6gWr2PU9
+4k2rY40LtjRAffBM9Ln2gMGE1VrF1RhGRELcuCCYXbVu55L9q04Wy6feVd366aHuZiwi9fBx/qZ
Qd9Y85aWnjhhyps48h7EHjyR5XH6VAxaO2iDAV29fglAByD3bicFw8Enh253gnQWiA42HOYHpY5m
epHmswFEvKfFL40hzmOzO8b0XoALss004rjr3mQmOVoaKNW1yFGwp+eE155TDyKFnqm3dOc6eRwH
1cpdyZn/3BvZZqzaFRSRdU6k1vxMsH2frG4c7rOquM+Kbl4q+lKNZPbHoCEsNRmcWjXJfElX5ONn
iVofDE/a4xwBNokCxTbxA89xvLr2mLf4Mkc5x6Oelk3zpmfFIwa/rJi3ft35t0Dc6P2q6rXBxsDC
XfFXoeLfEc2g3vLPI9r+mSn5+vpnRJt+7FdE++ktIGSoiv7TrkDY+hXR5G+ghRAdgl8iQhkmteZf
3gLjm67qKh2tTFNFSMHv+zugYW4y+GvdUEXKAMa/EtCUqZz9TktHPFOIZPgYsDfw68yLeCZLcTY0
GK+XedhGHAECsxI52GqheDPqPV150gaWzXMLDRYA79jGbBRAAHU9FR8N9IkqQWMx3GA7erTcIb8J
XEfgx8Ki9HEbDk2zJ1FLdtXQPBLCGCluq9qnQDmWirIc1RFtpDt00ikohnUN8VMfPDm6HUmhyOPE
/44LxbsduqRpH/69Cv80xEy6k38+Z3fP0QcTdvqZXxNW+qbQbl2x6GyqMSdllsBfE1b6hsMPEwrF
X/4BrcvfE9b6Jhs6s5XGzpKGCo+J9GvGmvxCTVKZZ/R91qe+k//KEnzZjxF1noITBn2YhIKcT2pa
ot9pDVyITcrgwgcJNHqvwRTxB9fWNNmYAzEVRHjOzTgHDojdK4nBBW5rHSAVlb+KyD/CxKrdH2A/
OatLsgQLW43u+tD6UUb5zThmV2PosZNMjWrWNfmiljUxnfsWSKkDOiO6p/mKZGeaVGx0cJschLXc
iWR9ZUg9vFxwtWZNYw32DyxYfIhk6BsMviVcHd24F8d0oaomDMiYhiym++QWPQch4n1cdHfi4C68
iBxqTXMym+0RoIp8mVkW8AFlM7Tese49cmqp+GQ07TgDXu2MNT0wY1l6CYXosdbVu6hoHqwwnlK2
LYUMWj/OFHzKtjwM96CbV0NQ5ZyV5Ec0UdcB9InAo1eYTE+TLtRuAvgVs7Se/pNUfxVDg3wZLBO7
KyiBlS2pMT9+A6H4pmgV7TtGkhBkr/aK0EMjC8LHSgp/pJrqkY+AT5YS+2x5TEnsSB1lhqR+SaVY
v9Eb73s/BizvFnjlQP8Rd80SzsVaDSFQDb3eLehhlAKDkNRtZXJ8xLH8BOUVNktXJpCao3Az+K08
L3roGMSbdAYSUpulhvQc6ZY2axqvIuSkL2mO0TSjX1kkVQ5eQJ/caQiViS6jQKhl10kryptxYNG/
qXzsauDPCcxzQckaYF14rjORlLA48dmgYgtgqgXEzR0MGGUbx/R9qCrc73OhHGg7Rt4jiN46CVbN
VhOHRUsBLMuSQHvVaW3eYUxvCmDHkLjCvzR+/16AVeLIPw9mTtM+x38uv9MPvYtm5rT9N2gQ/Y+Q
9SuasTKrlkrMlC2NuDXZ7v6x/CriNw4asmwpSBlV0fx7+eXfSKJCoDPQv+AM1P6lWDYZC98vv8Qy
VneDVd4AYSjSivz3WNZlAgtlMwSUPwXdh/faKTk82qhdyrFv0NBKtIBtN/DRYPioMKaoxa7zWKvI
G+h36jAVrU25vEmA25DhLQobORKVYFOMboM0eEXJXNhCCdXJzeiNUdPyZeUlNLcU8lpdym2u8m32
sFwEgy8YNDPbUHjES7cetUVM49m12BCzJF9/yMtIIfk2WjPsio0tCRDSfNcYaCIk3ckBrYwaX8uo
fuIYl+BekAARbk2AwcvKUq/kqr1rhrZYUgkmz9Fk+6ILNCqP7cKv6nI+BsWLGfEJi0OvwqySFrRd
WQUIZWe02oQerm9atAiQ7lwnULSDlgZU4TrSHZWpnLJA3Wa5HNmFCk4hj9gq/yd7Z7IcN5Jt21+5
dueQoW8G95m9aBkdgwz2nMAokoKjd/TN178FKpWiqEzV1RvLrAZVxqJARADux8/Ze+1EfY0SeV04
/UUelS/SbIMl5KxTp1a7slJulNhbJqq9TSti+kYA7SgAyi25NDeVh85AVXT6Pelp8AGIeN6yU2ui
3qNbK0XmRAIAM0xUHqa/d2HRMAXVh3mupBcF5NY8ZcyRJRddTAKblh4tLb9Oyvoy6cTGw36cK9Cc
u/zKZ4WrcxozpXbp0UnlKX6Gerhzi+y8r9zPQZNtnFrbkra8t0tzw4O0rj3/hVxKZc6nTK9j1Lt5
CocD4ohiXSku8rO61JV76Uf6cwbrSUc7oTQW3Wc7j1/K3onKCWuXFistdjJGQrRDxFXs8L10vkGX
rwI70xnDiqfqOausdY7AdNdrzCHDAgfcEOXmuTs0+1AP5Y0qzeoU5m37XENMPegqrXJ1moZbZNlv
pNYzDYXlBmfl4Gc0llw86H+qOHYVbM0uKs1/X/guwuw1SZ6qn9e+6fe+rX36pymDmCbKW9VlsFj9
Xcnpn1wEriw9nEAcE0Pk32uf7n7iB/Q3EIubOgsTRd63So5TiabqbKCmbamTmvx3Vr+pTnt39Jhc
Fi5hu55mGLRSfnI1j1A8KtOLgzNncJGzERida9pV5/df223/avz8x+vQ/bGcyU3wk0JSdwk3kLmn
rNm4HXvtVAVEZuf3JdIuZ7y/L/JBcmhGgIn1wmexM9QLK20/t3G9gIr9Hy4z/TM/fWbfL/PmPXtX
+4osq+rGIkHMmJCl8Mls7UGo+4RZUuBvLCDw756qi6//8nvT7IfPjuMhn5lHQT9psmkQTPvXu+sp
dVPRL0B+GFbBUgyE9DT1pmrMza8vw2nj/W1Np1AeJxz4luXqKOg/bIO4Xfy6VHT64+NR9K+ZSq7h
Nh6i2a8v80EX+tNlpsPwu7sBNwsYH7otMSPYooJnJJG/vsB0Wn739fx0Ad7F9xcIEdI4Ke/WmvJ8
VrfbBraRgS6ydxdl+3vG3p+uNd3s+5vJUofj+PSZ6ckiBhLuI05SYbv/+pb+02c2PSHvLpOKWEJn
4jIqSdHISznTh//ha/nwUH+8k7cexbtLJEWlZ4Np8LWo1fkY2Tu3izY4KOVCgJiGiTm17GN5+v+4
Maj8umOx2FE8fbgxT6kcrWYmozvVVreUL4livPz6Eh/tRV/v7N01Prw+gFMjB5IsGpHosSFyIXAl
UEIij68yBxoQnkNCdqzsPzyFP7+0vE3vrvrhKRw4hcIY587KNHnQW3/bF/aGjI2nX9/dP7607y7z
4QE0Mml2UtW8dQrGCl6kQPMbd1/gSv2HR/A/3c+HR3AM/MqO7RFOS309oOYWObDNdvXruyEuni/8
48sLF8DVLENXbTamHx8IQpESp2/JVHV6QXAnldGAcgnoeVL3L20dNwu/sVFVjqZjHeBMy1OWeESO
tj594EAztzIdtZUqCQ3uUyD8tZ3EAPuHJob1plXnRQ5pCO6TtZVl5p7VIZY2OxRpPotz6u0dreSJ
lxUYlXsYYTZlRnOwVWrzQJ+IYn3AubkmsMewJ3m/uFUZOSRmdMOf/Ny2CexCRFeRYm6IASQQQFgX
VmMG87gw5gMdkbaPbxIrOA9r5ZAGnr01MleuGmUksaglrSsxg27V+DbsruZoCvxw44jKTVXzq9oG
agfHdNEPxFUqpGg/esoEzjRTcWm2LoSofmEWzkFNa3oOwnl2RbOvIsG41XTowCd2dI66XFwao0sR
yad63nSD8hIYQGiJs4FbpSFyhVnMTEPWLsoou/BeKxMpj9A796wAP0v0YKUg+k48Jsvt3A/dbe3H
T5U2ZcOnsl5JaIPzruZr80Ykr7WV3NU+nRkHqTu8/7Ac9mUXPrgNATs56Pkq/KIxLh6sql+kBOIu
YtKXA6Nbvz1Zf87mU+ft30vUs6c0TGBS/1yiTr/3vUS1TdA7tuM4gCDeV6jGJ5qMVATT0djV3/ca
OYPbhmlqiOkdy8TkzIbyV4XKjwx8Wxq1Kbwch/7l71SodDB/XBNMj7YBfx5Oc53hofHRTC3btkKm
3IEuLyx7Zg5IilKwnysLPZYJPE1WMK+VDqdR10H9JLfzGfMJEjrhnQc2QANCLwmjLcEu1sLf+dV4
F2nE1mQlxiQ/IograIm6zRSkalWNgkEfQugOWnTolf4J56oJWtr/3God00X8i4I5lVZFgG797FXr
sjXNeYwCXn8cXeKHSz0EMNmvwFgfuqq/yBTzsfbkskKkRVzHteUV0ToKAQUK8yr1RT6Dd6IhHO+5
rxRpjAhhihuPoi8uiUFwp5HeWe4ZT02MnIAozVMuuhhlO29xFtvo97iDdCSpxnP6J0PkTw3BMjOp
OipDOXulhipsQ3eyDAiCCkV4Zaa03Kz2tundSxrMJJ/lEmt+LBa6UFHCME7s8mI9yhrxUKCTMR4f
lcLRIfn7l6pW3GWKem1HqXWSXuDC5bYtaU3gYw7n81KPVrGpPg1RQbZaj3KF0FnSAtS5KbU9sWWX
ITsJMzOk+7HmqsRQJGeMSbdqHt+3ZYhMXlNvGzmmS6mg27bci9TI7gjDIPs1RhrNrvFsFjAqGwB1
ibgDJHijVwUGG9JFIhHBpfb2GvhJlCgQLRIR3JKgiSnB9e/iTL9I4tEn6dBctZ14JGbI3AYQFEGS
F9ssSS7hvX0ZTIVNQCvWDdG1s87IrsexuqgL9coSDFfUaCQAEFhGLokwtdQHbdRXpIXsCVuBba6E
R72GxV6bQm48B1GcVWgn0Yr7LO+XeavcU3iQP+o4mEaC9HGM2xt98I581xfOQJiXriRXdUBAdVtQ
h5OxGnlZOx965cQw99xutHiVgjGlaSTvwyBqCVVyn7pA6nuZp4DWyDdS9dBdsiHFMz8sTk7daDic
nbPBQt5T5M2RHBJgwEN47rViVcDHP+fVQW3Dyzw3W3n0Ipf8C3h2ZUuMpdEGtL4QF8bdLky9tZ8k
zKfyNTL99ZhU2z4hZRwK+bSTrVyRXuTEVPMprQmJeXHM7lZVggut1oHXGyhNfAX7EVknBp7WeUaY
hhrp9NqcE8kMu5A5FNXaReHR7M6GeWi7Z4PaMFAHZZCq3TYhVIkcWeLkJiy5rkJRb63mkDgqXI8e
hxDBxW50BZnzxEdyUZg+weSIQ0UPhYNMWB2DkL8vYm/udEmFAB7AnwCGl2fhvR/r5LPU7nVtlodS
tMF8lNapc8Nzv0YTTj991eXJucztaxkgZkwa7ik0mRTYSn2kNNiZMLbnLXqzUJ0sU1n42VSMI1Vu
85VS82dHm4Qj/76jzcVTCci7fv15S5t+8duWpn2y7InXprMR0WSZdCrfO84Gh2hWbfauD/Mz5xNd
H8IcQKdBe+NX/97TdJsxMSwEz2KHnPQnv7en/XzaMrkMDRf+NuZ11oeyPWwYR0dRxlPfmrV1o/du
e8pwBo4PjpeVdy2J6Tz+BC6RiFr6RrRQXKj4pKcp7mVLcOK4lAIHAamAaXaWt47K2xpZ3r7GAhXW
KVZIxxA7IzNZxpPY3dFdv1AELojGBAjM+/45C8qYp7ZxxVGP9RI9pcxcVf/a9vnzkDq/fEiP5RMW
i5+f0Om3vj2h6ieGGx59P7gPtsP0//sTqn2y4T5xHkblxKM7DX+/SRLcTw4/we1ra9OT+l5kNU14
bRpFjFJ4ginlfqfq0v6Bd8ipnCE0/6DFEObNd/2uIeCNhArHTeiuRVBX1RTXHeBz7auWCAlHVTUo
wylx7jN0f9kyqNAZZ5MqRsnGQ4ZMxu/tOdTOY4N8Bi/isPAnRU1QgmMV7jpDauMG+a0++gfP6F7s
SYsDuGaVIs4hNweIWL41EO0QPX5mBulaQ8zjIOopS62cj1V/Fzv5bZjqD6advVquee4RZOl7iH1j
cU0x8iisejekCikJzrFGPxQ0+XOPnsgeIYzrKIzaMboPKko5kziwcESEVPfV0SCzdhahT1Ly7tlG
r2ROwiV/kjDFI2e+FFVTzJBaonLqM/86RPUUygHfwrBuJzlU7hIbSGEw01BKDZNkaszSYzxpqOBU
k+t4KUPl3FSHzyV6K6G7+w79VcKAdqahyEoq57JBoRVyECtQbGHKPfMmCZeTqdc1mi4VbReL2Fo6
oT9PTPlC4iUTWFBLaTdPhlOlfRkUfG5Gcp7FxMza6lQiVLO84TDZNRC4UzRmVabcFYxL+kl8NhIw
gQuqS/xi4xFgcmnabcQErDF0xLct7pWuzud27G2dxLp26CIH6NMCaiAFjqyt6FfRROg7l6YJyZWg
YkpfqsFQqYgQNdKjoqRXwrOee1+5wc9uuxcl6JW5N43/M6VEyKZL1OcxZtNEetkqeRMMNIlpfe1x
/VmNJtHSv2+ZF09J+l+z16dn8fOKNP3m9xWJA54GnIaRA7k704++7ZksVnBZGeDacPGgWrFYfVuR
7E+eo3oGYhV7whFMP/o2qbA/0cRhQAGD5uvx8XdWpI+SE4u9nF6eC/7Vgh7J6PfH1pCiVIkjNL9e
o9aUC8zpeJjzKLmNq9i4l2nR1xvC16wHszWMBXCuGh8bMgCOAQAKCWx3dH+d1gnLl6qAM4K3vx4q
TEi8fzMr9eJdqDiGXAaK3UyVZFVvVSSm1jC091IjH24uEJ0u9UZxFppWqbKYV65ei2LeDU52nrSx
5Z6HvY5gGqm0Ls+8ysWzHgx6+OwXWrrNnYIkPOHDtAddOIwq557RUAXVrJO3evskdU/HdRH06kb3
yYqYwWne6p2muMxX7ScSJrFWpWn8tbP3560wfilbmJV5989K6HfCBfUTG7RhMZ4DyThtxT++EuB1
6Y2QZzv1TL6/EMih2JkNOiDokzVqu28vhIV0a2I6sqtqdFXU3yoijZ+KSF1TkWcjjnCQMtkf50KB
E3CISbV6PdZpay8yHqJFX2l5dBhy6b54ZtSeW00O0V9MAsEiMbeWMF6Rjq01psnsVVUyWHOhySad
NUru7w0/vHR9ojxono7DItLDC0WGF2OGnYj4uyfj7WHMx5hzU//2oCalpm/ct8fXF35F9F5NdvJ2
tDparC4ipfre0A1jGWqV3Nht0C8I/TDldWZ58VbTylI/STtSuq9o4D/P9FSm/ftKfwjp9ymLp5d/
qD2n3/y+0sPKdijqXEflv02D53crPVUfyzYdeFbv9+pCnl4C0FmEUPBPIlHek+8PtsahikG2yzP5
uwL/D/2+aaE3gJ3ASrMdXAiTkOj9tCvsqAwITS0IF9ir+bjvovymiYtzZ4xP7z6df5ischT8obdI
8xJJIi8qsxoD7ZH9cd5QDmVHMpSo1mSY1TOX+6X7J6tlQD1XdM2rmoaEhZXaDpbLQx6Lu7EdpnxE
PVz4ef6QZskNRf4skuR3mTWkOoOQg2USWOe6Jc4H387mSM8Aekx5Ie41JdWpC52HJuwIYiPyDcO1
oPUo43ahklQ5MwxenioTi8Gt966TEiATv4QWZgDFT+8E+Vjk+cXWLPKVblukLW8PjiDPQumoo45X
Kt5vQnLwSJaXgVTqhWop4L8xvVW9jrsqAQbepba3CirtrnL0tWy7RWpKCOWqCOeBr9/YHB9B69wS
k/bg1+GVMob1LO71h9Ej96cyUge/sHzu8/AxsIphZYQoG/2+3ILRW3PgeYXxyo6KxFAL3RQOuHHW
IyGUQXcsLPQqqf3oVLkxI/8inCV5+GRH9YGz5zXx0Z+9zLp1w/jKH6unYpiwz8JP+FDxP9Qe0Y1G
fip7lQxAwsOCZASk0+pro2i1RSKxGCaVcizK/HPZGt7M1EmWC8vyiF0YW5pidtxGuTUS76gr/SHx
zQvV7XeDzC9LqzjTaqtYlka41XvnplHhwZDKpi9TL0iWJmdsQlIIoXKaC6rVbK7z4eh4O4RhM0fE
c+Wn8ToX/sb1/BZt6nBXas1Vz+mntPxbav+YA4S31Yrziij6wF1lSQBBsjoMmXOPAHhrWvVdrqqQ
CGOxIkeqXbSaQ6CTfzSb5tRUKenUTngjfPLAfOuenNB6plTq1PIcFRLrmskcSnpF9RSYAU+xFdyW
rrlJdGr3Zhy36LR2CkYwlzQZKcxNV+rYuoJbU0wmrAhQvD3ghq9tuBqhI6Bhc3S9dPwIv3IN96LX
lX1XTMmZhO0mB2IsBbny2CibRr1SahgaVQ5cy7fT4rOWKrBDhrhctXVuHdoqe/IMbN0FNhOV6KpZ
muZod/WyXwmmRsBAgjOjcYzdQCcaAedwyAvvMtJBUoTqYOwLm4jyRWGN9DkaWKPMnpxwgZVeXeJM
xabc2el9ZVsnpaw83Ov5q9CMo6lBbc57ZFMQEeVWoHObqWN1XmG+mdlOeaiHznocyoAwJ0iJD31b
utyXZ92FGtPNsdtaLWgZk3CJggSZwdaXPv/m1O62nJfa8NIp7oNNt3WrKPisv+1mEfPebfS2x2FN
6VG6+nZ8pdZ2FR6giOC3x56a2g+jyOvHPB4rrMYjnZjIFoY7T4x2mUYS7dtITMme+RvMH6NIiZyK
s0VuN4yuyXM/tHq5tUowAbnm8I741l2bJHdZY3HuDlYQecUqVtxbvHj9WoSVvrA1JZ6jG76LhOLM
iqYrZkXi3NgR8Wz0zJ1ZFksFGIlyRc5fM9fDYvG21P7ZkT22lH/fkW/zpKlChvofEzOmX/u+HbMH
uejpObj/1e/5th3TCnJR5Ti2a6H3mqSuf9eZ3id4c6rlIRSzXJwC7+pMF4kYHSAVMas1WUrs3zl4
UdP+sElaiMTI17AdDoUGQjH6lT9uyEFnGzxatb0OouRafbOuwSnw47OmR27Fo0MfZW5WZZGSVVcU
FdgCo5RkiJv9lWnwvAMzU2ieyI69iNRbuMRWFYegjYLIu1DbCH8zK+ZCwUirBKMn5lGbmOpd1YTB
q280eL2jcixnuq5d+S5bII8t2ITWIWo2b9jqGGmUsM2IiSyCQy/FXDjXkYc3fEKolAPE6WStq8rK
Ump7Zvj+U1U2CGnGUh8PDb2KAd5VUV3kEp5I46DWpbv62lep+5JNyvOU0cHMNyY1+qRLL4HgzOu6
LeeqWWNxr9Vi5lqExXtD1a6jSd+ugRxz1cElzNbaKU3xXE9a+GhSxafI441JJ+9kMGGgpunLflLR
i0lPnxRZOo8mjX0QysdyUt1rnW/u7Dcl/qTJz/0kn1mKuomR6+vI9sNJv98h5A/D6HM6Kft7p30O
J62/Nqn+J+D6jLjgAlcunoBYCV6iHknK5BaoDX9fT/6BFP3zzFKDNSqBqyIPvxTYDNrJbyA7SC2k
tBHrVhO0OXQNcARMCmJyK4RtuQ2ZRfZmcBnbwdMgsTuYGByavLvVJ8dD0afhFAQtZ9IQDdJgeSOV
kQjv/K4Pxudhck4QBLow3GKcJ5gqqDrSWY/NosJuUZZUSHxqIFfiA2qIelaQiT7vk+GYJMM4t12B
JcNoFwK0WiVKsuZUUqI7Wo6uBmxb21iKd+wL/ykybcQRYUIEX4t7w6KKVtEknZG21DWrWpY8gS32
7i6AO25VJs5QL1umibEDYU4SfXlZell3JiUT6NjloXWxTyXuuCkYbcFiAx8hahfpnH5CDvZYjNB1
FANrfaSR8oLCcslkYZf21WcRAyIyjZqJY1s0C1UhZMph8Z2PXXnnmtmZafPHaIY8CsE0kRR1jIjN
6C9L/uA56ovPAJl3tRXdUbsyR9M6AtsHZzgEimKuSaiLFtQl9Yts9cNoWzeKBnmiynZ21WczOc0c
nVK9aCJpbjwV2EYc4lZtTXAvY6v4oCTQv3RGedN0nXnoG8aMbhv385LClPbhnoZKjA884SUseRMN
a9h2g74a89He/NkxvqqKf3mG49gS/7xdTKv7t+1C+8R5xUM7NjX5f9Rr6BgjmBcw13Lox70d7L61
JRgPoEIGT6qj6HCYjX0/vU0+R07hqI3RWtDQ+K3tQvM4PX7QcKFpRoTLhobRjKfyx+1CBI4edARw
oSQQ9yr8p1wL111iPGgywYJcrTpcBAtct2syf4NVMjIn7hkm+yScdrp1EHBJykrYyJ7aVdgMN2Y4
fMaBuIqleaGZ+aMISsRZCnSBVq41vyFdSNu6inrnFwyr28Z8yWV+7ipyX0oiqgvrbEj8VV11G4uc
XkhsFkg7xd5UCgeWQdmKcjxiPL6phJfP2i7ZqzH8kcG7bzX7frSs6wLftFm0m0jRkfpH0Hkqjn+W
WIkG+kyj1DmLDvnlPXPnOugWXlx9ycvghiVvT048niScclx/vORcqRPj4Z7FbfSFlByMElJfB2mz
ySqFBETDIaTNqatFq+QDIBy2gz5qjEXRyg0ZsZd0SOcKrzuohdxahcSe7+JhnCD5yRejgQThO/ZK
t/1jXofOJS/uohVuMMcLPQfbiZLC3QGxdWa4V5x55xpI0kwys/tK2dcGWZPoEO4ziUIhKR5MP9i5
uEX6pt9lZACyOHUcSNTLPMsPqp2+hE2qntuSoF3b5fhK9HOeBtpe1h3pqMVZO7jLajSPUZqXK2EG
7JyS+WQFP4jzCpipRFMfejkcyiF6VLvuqoH+ibTHl6SGp3d1bR38hNOpEVzKN7iGfpfn3nBWGGW7
qCxoqa5PaKgWxPexo+CS1dJXLSc3msbrxhvgXoR9dMMEguR0v7gjK51esJqdOuotxBmtyrqap0sk
qJdlJ5X4jBj45tXNwGyRUBTYc6lO0KxWFzSWCwfeUW9c6LVrFWD9KICWRm+lxs6erI7cI65HczJA
agohy3A7I3yRcVMWjzBJJsKHvO25f5QnLqSTwrt3Akw9nlMVK0RMylk81vada8dHggUrHXqJBmw0
8UMIy5oWZRB8ExsqYqzWLbHu1hAMD4Nm4WyJBmFsac/741rtw+Le8pu04HXQGutVgTbdw5JNUsv9
0zbW3pZngybvvxf0/zdhjjKFWXws6Kdf+7ZCv5na8LUZDnp6baq//+6vEWVHxxjlwdsi/NZR/rZC
e5+Q2uEGwfHLMk0H7PsKTa2PGsFUidaApDEt3r/h3uXf+3GFnlwf+kSr5rShM2yYxtLvO2xRFLaJ
GxJ9QiOAkMyUOkOriWu2SiPAcduulMRY+6LhSJxdlAROE0Zv9BDLwtuOfHkc5h068XyvIakCI3JT
K001G5Hj2T4Z1MLH96o+6jCj9C7cF127Q253aLJxa6p9My8q5cnndErU1raIXQiiob7JfYCPKapW
Xmpbhiu/b3N1nkrdAeXW4Yifs7jjrpIXQTgg20vi/IwD/Un0Wrk3HP85NlSfcFHGNEPyYrT2nUn8
Lgmm2cMAVnbRxQr4hmZP2qqcidijaLM1Riyaw//J5LIFcaFRHagzW0OHqxv92pXZrZVHFGNgJ2mn
XrFlERPLhFLHfbVOywxyyCSf88sw2ita8UgoTriMPDo0cih2Reltctofneauh0bfG/iKl2ZqSWRD
yZOjACHrc6ESyWda674TFsWc9+I4/NlYeFMKyszmDwTl7EFTdLUC0qtFn8+AnGFFI13Hkntxe6JH
TR+NlT4uAl0HZfrctNF5IXKy3NLZ8KQKDfSfrDdREB342lboG2H8JfDWnGGt2FE/swN/OeR5AcTY
WwqLryJjYqBJexWk6bYOwbBNmbCVcYOh8QsZxCnwD2fhyXjT5eoq1YwdLRCT1qKg3PVqZUGBcMza
+M5P1TM1gaPS8bdSYc4MJV1n4XDpAjEzMW9Hg5bDXS0fOHvudBWiaAYSlmkMvaQ8PxVRshsyTmtJ
TjdPJqE2s4ti4+fVtT0kn3nPToUGoaWH41fFzpZYogfASafR1C5IbCXCt/DgNvZ709AqxOvDzpd8
pT6ozEVNAEdcD9bMF+MqkoM6c7X2xId6x+m2WxAgywps9DciqvFuhi6Jteorpk0xS2v9bLSqdul4
1bM3Fl9qXb0cI6VfxKRFz3V7eGoTbxdVkXGM7daxHrRSBKDwGkd8EU7aEHKke09jgDR9Fg8O1XdS
W19KkooRcxpZDU7TKpQd85oUczZfV12nm4DwYz3uD9IlOzwHH0XerZnpZ74Q6zJw9iNmRjNQ9BlB
5s28Ue2lG4knBRm7llr1vEg6TnLe1lYE4sliq3hyTzbjLdasbhFzImobg4XAS04D2xsaAf4BZ6xu
K4S2vFk5akWI42msPSVAaNG5JvsyptULReiQRQhewc8GvXsRGdptoKDjiK27oErO5BCtZNmc1NT7
y0z0p6uEq+8Xm9BV/V/bXGTVz7vQ9HvfdiHt05QYZND/0aazwHuM09RW8hzOD+7bjOedwgjxtk68
KQNKej6Thpvq/duUx/uEHZsdCE/iXyqA39iF3jaZd1YPNiEk3YwtAfFOUqePkTjWMJJqpBKawGEy
6B/I3GkvZIoRWOt0xDQQHK3CpnBSHXoscXd0KtpE1pQYrugaXg8YpZG98XV52cXOQ9E6Z45H8ReO
YBvMYFOI4gKK0KbWhie2jr0RKtexY/hroaD99v1aLKs8ZsJg0TyZdUN1yPIKTGWajnA6Y11FGloA
IfdR4uL80PL4JNM2PzeyYRFCzm1IZJ53xWBfkb6We4jBaY53s6aOuQXFl9U+bTofOXolOtQ6k6fc
ciMgL8qbCzcDMtX3yaU9uXRVvN0zpAATnRUPb5gE7XPcVdVJ9VVjzeQCU3QUDOfcPCeXyrBO8ZgH
G0kw+EvnCdo0fp6pOzO3qkVpqyMTEdN8msKdPpcyr/r5CFKfNEEt++xGeX5jDBTsjjox+vwwar5a
n37rpfzfBR1f5yn/+ZiFPF3oOWc2HAairv7P24+D13ximf3wP5ZZHdbDZfNaDqfXqknqb0/j9P/8
3/7wrzruepCv//PfTy9pmC1CvO7hcz3Vc29X2Lz8z39/LQ0na8K/l4bnT1X11Pzzb31/JxF+2irn
c2Oq895rbCgaQST8E1qNdxLLLO4HfmpPryV/2l/v5PS6MiSlM6vBDdI42v9OZQhs6GNlyAwXsQOa
HWAxtjXNeN9XhrWJ1DzQ2+TM/2pZH/Mh0o9JNOrPJKQHD/5kb4+K0r7y+yxYJ5P5XZ9s8NC1FKQE
4lUVuPmsnhxg8xAEHo55bRdo/TPOpkOIsx6Rz/OglkBoxcJNxbp2tQc79+aVk5/qpF3polnHuPRF
1V7auPb7Pj+Sd7BM0uwiyasTGe5nppdfjJPdX81QzyQwVHUmagpEgDomfcqDEdDBbMyEgjfX3wcw
BEZYAqwkvOnQBQSUAdJ8q1kygQdEaG1H4S4NTdwGNBEhzp/yCVXQac2rMkZHZEVXVg4d2/Ob82I6
tOfTIIxvemdZ42UitBAaGCyEYXDOh4Ggd+qImTMhE4o2YoLTOntXOFuS82J6ffR+B0gLzpgAqLQU
sSADd9/4mg2hJSasy/K+lNAaiJqX0BHDo3QHBTYqSAc9o8/o47gB+67dBBP4QZ0QEOjRb+ucEIhc
H2Z+UNezyvfAlk3YCEEUycabUBLFBJXwJryEP4EmwMyw27/RJ/wJROGk1lR4VlslLkmNVFltndQL
76Qu80Wvp5pOiSjMU9+EO2VQw7kWebuu56w65La/cSy6FqXadPukGeSNHdIxCJiTjXZHW0cJjn7B
v5imODiqxGVwa8k5XudLvynuMSXv/dB2QNwo1bKQWbCsOmgSIxErlZ8+61K7CyL2AYwKJ18JjVna
kdWBm8OeAb0DjSPre0Z79HZadR3a5qvPuMxHAAnmvL4nrPIinobtsCKSudoXV0FOlGDlu2duBvMv
jQDn+MZNIkvu3rP3Wm/fZpXazRGIbUUxXkWGhKqpEsvhhW4IMYK0o7Zz6UB3nE9GEbnzBl3DahzN
dWF5xySNk2VqQ8bow8zYaA6910QG5lx1202SOOwwdsVUMLcXUSWOZO2Vs17qV7lKiWel+QNciJ3t
48ZpIjyPvcRGQW9gRm/CWQirespzGBuZWzRzckCtlRuQC8hU5E24s2hq7yKyx21Yx5eyo4/Ulg3g
Yy9YK44o5xNxkC+edo0eJZvIC1c8V7BZ22urI67bY+oaKOETL/TGGNuNg1Upl+alofgru4xPjArA
YDuMATQ57jWhP9SB3NlWcstuf9EXSGrjsrslnY3pAXnEC79rDQQLcH5EYmp4jLz7zhqeCiPbKPhE
gja6Zmp6dHVrqfXpWtVJXujA8ebNjd6697WU9L86a585cOH7cFxU0koW6eicom7cGhpA3447CnLr
vLXTUykdQhiQPWHauhlEqsy0MuasWD+kSa3N1dZi5kHon1kvK505aZCRAwHWREQ+f7mpb5QoO7Ox
PEkOwYZBOgEDHWr916Ht7kxHbsqurIij0N6OTRf4Qs7arr7jxMLHlS+7Bslh3sYPXhMveyKKZnmP
/NCx5VaBTy6r5mRW2f0AdIVD7FavvfM68R8TQ17YbrMYvXZTlsnCVRnYhg0rC8jJrSELZi9De2yq
8hjZ1mOeyrWUA6tZ8ir9ZKGq+qPBph6J/KDJbm6F3sYVFW2ueBn3xpe8Ubc0+DZ5O9yrRXXGBOms
TLBX2cradrr1AIWFQodzAdToAVas4rJwwYaYpYZ5CAvA6p28UDyx6H3nmtnIIY86jkoQRga9JKSi
fbWMnA6fkx96ol1rv8VmVmKIN5KzCG+MMwansTCWilGD6tXGZYWdjifdnCfQkAuhXIEtP/WeDafc
IkkFarJmVStOma/a4K7inh2ChCEhh8+D2eZLwzLmjZSr6v+xdx7LcSPZGn4iKODN5i6qgPJ0ohGl
DYJy8N7j6e+XZLNVLFHU1czqRmgzEzE91clCITPP+c9vsuIgFT0ZFe3dKJeb2i6uGmO+m6QAvnI8
XspBfysZ1k3pjx6N+jZqRRM8HdqqW/lmfEGmx75Tsh5pEJ4P3t8ZxiNIJti5v66EVulDkH6rfy6F
xMd+lELYmPBTqwyUmX6LHuTH1BttA4MI3SLHysEu9XjqbRKnCxsZ9pqBySwk5R/tCZodihd8GR9t
nP6IXWmeKNHF0FtIc2x8CWieDMFrPq6ETD1WnCw1/PXYhFbwsQj6lqNTcfT2QEMsLdWiYfzFRBq2
p5hNl9OE71JrRhehg7RhwVBX10ghMTAYSMifE2hGKKoYa9k0A/ME+hGUfBglTw8WfUpNvyLX0ga5
67yAZHWo6Wh6OhuJDqem0xkc6eDT+aQJgwJbNEMhQj5ftEdKiME7U4NzCB/w1kQTFYh2KvQdZ/gI
KBxmKymU2ht9Hq+TYgzHxdRQkw26Vh/Smit5tHxSBFAnpINhu3TzBGH0EdlAzDd3UI24PqzpE/Tl
xTzhUvc4aPeroF383S+P+0VEWP56v5w9fI1Qu/+8X8THnveLhiUQWiGK/H+NSp/3i4a/MjROExrj
SzIy7QFFvMpOMtkx6Kj/3S2icTBpKHA901U4yX8m0mZb/tQ4iBbFxI5Z5BGy/15ul8DxK7utknqj
gHMF2zyXUM5C/yU8WArnfkFdUJ21akayRIZKRFb7Zi2NMy+iNiWQhsd1Wkmll9ZSugEcR37b2J8i
vfoAGXJeRpGvYFuvFSsbt6wDpg4oWoSItkRNW1eT51jxPdXMfsKpGZEbwtsusNqlGYcXsgm83aDO
VVHp5tX00Q5nbRlbJlMxeWuGCHrHXr2mfLzUnfKmf5T8ov2lLITIhxoYH9QrC3VwKGTCihAMz0Hy
qUVBbESav0jRFA9leG8JkfFYRXedkB2z/SP4ec5BmpO9IaTJGhrlBq3yjGbZRrs8pMM5CvovuhA1
V0LerEb6eZJm97NuuVZf3dZ+/R2YJF8A+jkYVBiX0mTupC7bRJqersMpkikfEVMHlX1loK6ehMw6
tcp9g7vjYqCJSDrlYz5FK/JUY7ZtMS7DoJ9rAnd0LXfhcGNWNxbjJ4KETU/zpd3QJsVqtJzK832q
I7nVMs/oG+muHxXZU0PLv5n0afLGgWj3aMAfX4LUtmjn/pNVFmcZObVrX2khmI4Epdj+BJSsdy3S
Yb08T0TCs5QFh6mQrmS1uGjVASy7wYhz7OmoRm0iJcSUd8lMJZS1GyPMDrYQQHRVgDsaJyPWPjiD
4phLXeRAsAU/nczpY6B0+zaeyXKJ8h020K0HBru1mvBSsSCU9BFUwYFpKvgMsqLZ1sq1bjYMLWJ/
2yUUGwhAdoYc14tKU0rXVP3LcBhWdah97BPtdtSC8yCl27KAfKmVvAb0ot+3fVSqHy2lA5o2xUP6
exo+nYacQ2+dhnX06mHIp54PQwBMDagEx2R8aIWx84/iAcM1XJ7F4fbkUA9Y8mPCZqgcXZjq6gKE
Eczy5+LBRprhQJnj7PqHOfGMJv3DIweI+qXbGZO50+PQBtvUwSaZrimopk5wlNQyg4JuA6NBM6hS
Jh/gKlDC7Fl2aTiG7LZ9tCxlt0fbsRdGpmxDAzygs6SP/jRBQRNkNImr/CrQmAkUE5N/xVRyVytJ
GVLliYbdcY3c+pbp0MNrReKYnMObvsLCXKuiLnfh+IyXU1BH12FgW3dWqY7xEuzPgMWgBdKHBGvU
yqguYyLfpqBaAfGfM6depn1vrSfb31Mo6MtA6nZTkN/iEB0twzbz5p6jU/XvzCTZFxjByAU+HElC
/FyebRlMXQxRICGrjL1E69wya1uX42Fmw+Kbb4b5lQH04cISIXsldUg0i0tlEQ567crtdMi7qGJ+
WASHhCSOMzMumk1Rp9mtao3o/sWYsJzlbSkGhxYTRIlJIl6SD0EOb9VXxp3MrBH2/L4qu4PWqsuE
WSQkxGVhwYZnRmnItG8qU8twsD/oZXWwmWaOYqxJv3yXDtn3ovVXamdfDLYDvzP6oDfJvtfxnx9T
VNTdxyDTGH/i2C/GpeGUQXAXI1TLD4nAjAglVaJP6hTcpl20KsJkozAIgQu/D82pXKkcNujCz9qK
68WY212B6NHLmaokXbWqxJjFiHrsNSqy9yDUrebHYQwiM8+slcz1tfHOmmtCNKtdlOE4H9q7CCse
WYx4rLy+c5j5dMHsFeXgRsoIWBFsRk0E8RnXhpgOaSYJopp9UE0YkYyPdMZIBuOk1CQbgfFSCAYB
xX2rP86dUngUJqMo/XEoFUUzVJF4spVSdLp+dDc3rL6PnX6+zwDm+0UtxbXkJZmgxGnStdIq6wZb
E9XMV8Qve4Y6fMgqC3Fw+LEF6BmScCuX4b4FZc90jEucQL5Fqycvpsj6nkf1oerFydvZd/LEy9d2
F5Ts1xORpJOdfDZNzl5dmTezEvaLihwFnrjuGna6pfj1pCq4YY7qQdfYJFF6hvGwtUDjezlozsqv
pXtELR9VqHfLMpJpIu3N7PsE3WQb3w5uitQgkAhaYdQS25Mz97NN3inw9Cm54KJs+TX0gznMI1ml
PXi+vo+tZOWr8C/QmwiYL1/2RLSYLUGesRHAtCsjABjlaijo77VqfmhjDcfWuuXn+dt8PsHwwgr4
19fH5UPzpfi5lBYfer49BNSOUpXKGOEqnAuq7OdSWnhyMkEHmZdlIe3jYnm+Pex3umgt7ScDiEfs
/sftQflNN2o8t7N/gsLT+B7z5wQ7g3IeoJ/OUZZ/0iQJDljihCRnW/101RZUQWrtJnH67eip/HNp
HdtKMrv4eRkuUPgkEAaZ9b2s2Cf0g+QMD8Rne503fQ3cfxhCv7wFf7cAP8BxBx2pY6HWEd+jly9N
sNkhVd0MHQwznbe/yalr3NMTM9CdIVyDHWPxox2vJMnFaI/EBW2yvPHM1FmmTrYmI2qDsQZWus4q
9Z1rgGZ5GRHRvXh7dVUgAS8HmfxeR6uL3/PIKWHwrU4fJx6ksSAlchvs08vsgXiuFYZF7rz4Yl80
rrVcg/MtqoN6QTm/qt+nXuI6W9KpDfftP+e1p45PCV5eiAOUx4SeF3+NPbZQSPhryJTAyYBk12QV
WN+qIFj++ULoXNGKOxRbSPVefu0xr/AhCblcYNVEXIQygwUaWC8FIHh7pdc2xPFKJz9vmSiznU5V
sJky4htBaUOSjCu+29vL/NTCsu+Olzn5HWezSdCNsYxifTYTZVmNV1kfbWtla0Pifnst0Q6fvjOU
oML0HLIsAR0vH15Z13VSTGGwaaIPQbW3JmVVWvd6ezUwXWY28d+tdrITuQSLrucN2Ph5wMjJojHd
Rjg9xca8mDsyhhvpNyu++iwRiGk4lQg/R/GWHu0JTU/A6CNeji5uMduuSC+Pyy2CK5z+1IdpNP7x
dvijw8Y4WvCk4K7DPMlUvJc2xlC4QRwtTR+2Z/01TT+//SzFy/bTL3e00AkuWLWjbWH+jZNxfVGW
56X9Z8ahj2fZ0RcRAOfxkwv6JjXLkX+/QjIFdOaouLWt9Dc/z2uvH6k3UL4NBO6GebJIojdTYmhZ
sAmUG33SyVRclc0+JBxbKuglWPbPHxrsc0bL0EfgfJy8Do2iFT5J1axX1kt0Rkwyf+PE+9qxd7zC
ye+vKn6EmboodZmXDXDs+IJIJvIFBuze21/mtXcb2T0SfvMxouXknIgIp1P7hHOikLR1bH5WppAx
o7Q1HGaX9fXbiz3aLp++b5gpMt4DXEOWffLo/LYruyDkxWbMqZ/F0sLZ3O/V5WdGRMSLLZRz8KK1
fK8sb/Nvm/9y7ZOHWs6qhOcQ72L2ffCkLwDGHsnnO/RVbnJrATKfdYxuPOO7sbzFZtX6zYMWOvTT
veaYiiE0Z7rAFk9OSWNW6nEoeU1xHcW5kLY3IcAo1bPPRtOayyhLvtkAYUqO0MaQbjUz3ZsDcurZ
eojwzpg0H0p2v/NNczWOMOnskuDy3zwjU/zcP34gJOTCLRvZBRYnhkpg1MnrQM4bOXNJ5a+l1Lfj
LSZIOJmqaWMSqiTY2/kjk9squrQ6JLxVluuPxVKvHDu+b6rKnToStHWbhJpRhaav9FFID5k2MzB/
kTerwHFQGZcLk5R0W0X7WVWXUsbQVm5Wpp5uOltadk21lWt9r1NbRYnk+SVB7jJqi1z/rtb1doK1
KbXNnVK1W5R428LGkGlwSKXRViVZtDLj3Dw3N30t72x9hIyRboJZWeZjvTfq6FOkpCSpd7j9xfK+
isxlHZlbvan2XTS5VYvta0OkO2rvrk82dHduN1auzuAfEhpT3+6QAjUua7PaVIl6HSrpWeWYqxmL
Fv5ll2bEvESpDA23yfLOx9BxiZ3LSikLj3S4VSfrnqYPV3klKFndXZx+lXxtU01KuML96JMl68Ss
BzyicpjuprD2l5ODiA/ZyLdKRTGbhsvKVnHlK9ct2qq8t7/yA6NiEmMaf74BYtiSDLee4dsW4YRj
5wQdVF9Is71v2g7eZUgqrKksuplwwcTWb1ubWGRSZ1ZpVJ5niu8pWbiZHI2OHdqrrZyhOlgiAgZm
xVAzND90zXjOLUx8UX3VNcMGARjgpeP5mb5IEIQ5kXqvRPkyiIi5iIm1wzupjB03afJd7bSrgOfg
zLBnciTKkDuNmO8sEpWkGQAlsgkYUQtY2ggP4Lqq3Qf+d88o/POmm5dWkQDkNmulCfZV0VyUce31
9UCKandpYCYp44w6G/lZNqJFsBDQmQRh58lmCgcvqItLbUqXjTp6kVx8mh3rM76IbmuU2AJnyfcR
0TCWib4n6+SuFv2eZMD9iC68jOpl2Ejb3MTGCoZQFWieU8ZuVnFqTlAv6uouLhLXHsgtrXg7MM7X
sXZGCL21M2OtmvVaJgO7Az8qZxMsY8Bk1bqUO2yTeb/bXlqnjfbej7geeYMeJCJZwzrBrEAJL3Oc
7/DgXho5e2mIvLHWdIymRlcdwwkNKBVClvhYNGckDtukQrazbrizb2/zjrjtQWvP4sxc9FWyzQJ1
qUnqjYUUvszUa2U2ofUl2sIc492cTddxM++MvLtJw2YVzfZ9FoJYNzMaIbjpiTy7tqnt5i6+K1V5
16TwnsCZs6nfFo39Pgc4ALbgjVcJXM3qqwzJf+UkVfm+RXM0h09X8R+x817n3VFr/Uu7+5//f8Gn
gkD6a1Rg/fC1+frtlRGb+NgzLqC/e+zkoNhRqUBMU3/gAvo7DH0M7KdkJBqPPLtnXIBJmqXglgIF
T7ehVIok1R/sPPJQMVrh7rLILKWYO0GR30SVH91Iflw1CLFNskCEqARbIXx/TmsBLVIz1F76sMmj
VPGKoT1UjfK+kRiiwOlbBs7kGdqIqQhyX0Rltb3Ih+RTVWSymIRNLnqAizrJN4GfZZdDQBeVdfMH
2Vfdxu8PUhQQXs2MJK/yLyNxyX5kuHrMiw6EtRkke683A+a+nRksdd8sln5Q0awEn+LZOGudnvlN
F8oLpSTGG3Ce/NIovTdR+epVRT1m4dhaGiu57Pdy0CXLetJh1w7z3vfxO9FtieQg2d+0kDbcmoyQ
0RzXLQCCm8uc6MzTlm0SrYGVL5gewL7T9asgks/noveK1l5pcrKqrMJTLdKVwolodPlyljLEhmS3
R7pnUaEFFpqFplzbI5syidt9W8abzFRAWOKLvCguFLt05z5Zx4WGhhnzYrvIDnEXIzVMZza3qryf
w7FfomHnaEaZaBlbpQnxvJ3WXaHdGLUkL1qzXBu9j0A92BpafkiL/KG3leuqUlZj1RwM1BlkhS7g
GG0iR9qnTYmkxpBACTHzbIOdhMIsmZMV5Fw8mO6UPF7nen5bz5QOQb2x5N71HfXMEtqAofKcJoW4
lElczpbXGCEXMJBwlG8x6ntfNilmoPr7nOMoC4JdbWHzoFjn2GacS621VgYgej++n6LIQ1N50MaW
C1tmHjeTOxRtLALaGY+eF75C4Le6z8gcWpgONrl53h2Utr4NgzReOAOMqt4564LxKh2js1Yeeeoo
DzuIQKZpnFlpuOlzbl+5Sy9LcYFE8RkWMGfoXM/bGHIeJlznylxASCOa3JLXI/UOAxaXtKeNYuQZ
zsJOVNteYgWajPn2jNnHmTpb9iq2iq2ejvFh9FPyuuVM3fSSfB9afbpyYhlGIPt1hZ926nZqxQQ1
RWKjNUJH49davUlDrMdJNTdzhXSuAGS7V0LyaFUjXubhaBuwvSwiy6MY+rWBZOeujblSDBMD+zYb
jPXjwfT3hLap3399Ql80X74VKeX3KetafOz5hIYJLWg5UGvxoXpiBj0jt4wEEc6ZOhiT0DcbHMM/
kFtUaAiVsXh6DIDlXH9GboX2WfB8MLFXUdjRCf/BCa04oiM5OqGR30LsNoGI0f2B7gjzt+PuPTV9
VS4zQ8WZPZvac2XU1GCFfeCnQi3y73BomQzEhnZRkvzodv4AF7WMslj2TK35aGV+933EBcOGSV37
6QWJZdFAr+BUPWM5PUj7ZuU8Sk/Hvtw0GfQDL0eUagowdwUZCcPqIbWRrtq5j7xa6FmrR2krHJ8r
W6hdR8ZhCyAMBjBT+r60oahGiGNrKcSvFbmsqZFRzQZZ6kR8MtqzD5Tj3yYHAqs0618iNSTQM8pR
IWSk6wgRLjuod8l2mjZJqX6oUOpmmn/pc4p3KHhDlLxUgCUpeoh7FVS+eRR+mlD9Gun0McZiHGYh
guBKSIMdKSno6pAL1+iGO/TDEzriAj0x96J0pQbJtZ31bmUPnPsIkNts2id5eKubcevOirFSzH4P
c2I9jBF/ZvUxK6V7BUkzkgn/cmByZRXysOiF7rkMsG7lqrcWmhHs/Ea9akYOdRMDoZmmBmWAdaUh
pFYjm2EgyurOjr5DqQw3oVBdl0J/HU5z4mm1+SC35WYQOu1MKLbx0puWE3ws1xZ6biuM0ayk3ZZ0
PPwk4ZHHiL+ddN4WqjoIR9psFRoQlqeAeDaLw9MOzqDBH/TYv7GRko9R7w5Iy/1JdVycVL1hKvix
Evx0hf7cEUr00g/dIiQOVE9WEcqUwm63UNHX/aRBMzPvLZ4CZvOrAXl7YjFxmhC8BwjfxzTc1wjh
g8HYhkIZrwuNvOF02xHRPPXOpkJEn1TFIUdUTzzLV0eo7BGEfuiR3YtK3+/L9ST0+E5enmFB/4nm
6ZLZKNZgsDXT4XZGyF8JRX+btlgZGXTGaP1zo1wniP9r4QJQYgegN23uWhgElC0xrqr8UbfjNW2t
h5Hvh3lCwrL9e9I+EiwEPevXJ+3htbhs8ZHnU/bRPR3AhawN4R50TM1U0ZswMYLmZYoMumN/QCzS
hTJMZnKG4Tjcsh+nLE6weLYy8hQx2o+F9R+csvZLxAXfTJhuoC2MUB2cZ/krXx6y8O4ZXecqJQIT
+ekS3yGpX0y9bF7HQajund4OjBUiYV5Jm1Ju8vvLqY2SeWsU6FkWdGAlpmhaotLoLixhgV48uaEj
KJ1nw7kvEqmkmg2JrMcuvR2NpdFLkms6NJhUd1h0dXsgFPISJJTL0QhuEXoOwrC+VNCROPk60sfP
kmV8CYISPrN1EWXdwkFZSf+IObtq4qHdqfptIRu+R/5n5NVDk67S3j8L7OhTHMUjnDerWYSy9pU6
1J1gT6VSJl3o42wtza6+0vC6WzKdifOlXAVwuVDilLWCr1AlTghTZT9GmoKjm1xrh6F1xg0pCPnW
mErgmXYi6yQtZtgAFmxqPc1X4wwRDW7FkC4sXAxBgvU2RduRhxfZKPMXVtGEMLzqNkZl4jqmp0a/
ModiV2AJhbgZoYyVtMZ5HlXNExD4tyISxv+/3qfrLv3+czkkPvO8UY13FBz4hlGfwl56rHmeyyFD
WAZQihxZhgnOJ1pQGNIETgp2FFv+uQ5C2wm7AS4VjNBHZdof1UG6GP4d1UF0qsJXAO8yelWyygXx
9LgOkqUScWI/DRvZ9pdMs12j6pNl0fQ1+utAcydZLneG2fkHvQ1sWEhpfRFkRbfW5CHB4L36HNjz
+dBO8h3vZaJdUu6nvKsYKRFp1azGlk6zkkfH67LhE5aXF1IXK2hG+quefK1yDnDyS/FPTHHGNYc4
3PhW2LqoJC/lSc9XhdRCN+qmBNUY8smxTOalnKZAyHGxLINEPrfkBqF+mD3IqUGYyHBfzM0Bc517
iOujpyrOvuiLjwGKmUVVVdqCnibyVAIXFpgp3o3F8NkK83LlRFy6ZhoiNklHWNQ5nYaqktAVlviG
1r5F+65+STGAd0c9e19k1XVMCAy4lUWWjt1cY/H4PaT57XBE7MroTKq7VZT7O6XNLkw/2wSNeZtY
9bc5iFehDwgKOjduhyRdcpCLAKJl29O2hFOHWBa/tgVtTrBs5azxhhYXTQSrKswnWh19hBhFsvuH
rmr8FWapK92uyNVVVFcJimhhqDS3mZRcdb5+oUGEXWAT2TJA7K9mNc7cepouDUw9l52Yu+jGXG3s
aRwWWGjfD1X01RgZbFpWfzN0ws7Br6rVZJf8LVZibLsUNywcIDp9Gj622hRs5iL9JBmQN8lIgkoq
F1iTtaWZH+oqdy4R7fbbxCLFhRNKW6IQCz3kpDlGK6jLpr4vr5VMHWq3VuhYMWOzxttOUS8q38Hy
Uw1H928p8VRKvNm0baI0bT4XaLGC8OejSogqno+qR86NYGo+dmAIKn5gayrZKnRe9EuysOMVTsU/
OjcaKiie/+o9fpxY1jvSW8DEcDBWn4zn/6CmEOYqxwcWNQVwnwKqRtg4rE0ZVPD4wBqMZqz0uSZI
0Q5xg8DGO3fcPiomTGeLXtNHhgt6HZyREG46oGnCdCcqm/IsdOSy/agGXTrsKPkBRnQ70NIH7FMN
5crIQ9245aYNPzStjLValE32sIMCXymLRqQPFjU5hEaNXXYpsgktNv+WsApHdtug73ZSAaG9EKGG
kqzvMIoISJrqKoznTKN4r8mjcdZNWkIiYorbb6l2X0Oy9FaWVOMNF9Ttt85M9imZelkfY3bP13RV
8vYMZxgR5dVqv2xSXO4qX07+XtpP9DPtzUt78TD9vBHER543gvFO1MHczYAR7Adh6/7jzmYgjys3
m+BZHf7PRuDqFs7xEIk13H9MKuAfGwHfIAjIYkYqwxnDoOFPrm5KgON9ICBmkfgCNw7velY8ubhR
EOcOCXvTJpQv47j0eLm2ZTcg0/CvEz1bH9Uzl08FwTEH7ZWYGZMmg5qEbgL5O0amJ/uOmJsGr/Jx
kz+e8pZDFiVH/aduJotBEc7y+Cw74aeimMroSkX7G1yrSZaUCzLrKqGKiKwOgXmtVTKySx1hAEGe
+ZVtMPVLJEJSpCzB6kGuAWPVQHezxr6QpvC+tBhgxREq9ECx64WdK/WiG+twi7bpNuscfDgzs/WK
Otl2upWtMpvIzkJfxRJXq6HVCSwDK4p3ptHI9kbLe1NfjanUFZvRb5XbiVyzC0WThoU/+xmxETYs
osoDanyo/GS6iRNFuzdLv82Y/DDVV4Mp2mMr1C7a2Jq3+N9RDFT+4Bm1XH6ZsyAR6ZwMCP3pTNHa
TSUH3zrN34WyqbtMG3HcFsLTIZrOkWYsGqe/8kPjS4dXTq/gaSkFhCQiC0HBXOrfmGAdxjL0oirW
9o5VIkuX88rLZPM8BWiuMO+brOqbbATaukDCY47EwFSNuhHglZeNHRhS2ybrDKr4tkVvLcfZVkJE
3nchdNyo/5xJtasaLfF/VVt4fW5/FjPsMsRisuqoOIxGO09KnMory5ohuyNlwRVQ5CfHC2B6aRGq
vbY151hZVFgqLytdO2vGcGXJ8MvRdafFdNZhjrhA24zvXE9Po5ofU62YXCyslY0V2udj25hLIotq
QNsRKLorbqYgBnlHAcNUr38/EowXLazaj1a1nmdXytiHO83PpwWaHwXn0VxaRHOb7HD8LIn9PtM7
xQr+DuSezklxxf+6udkQvvEaDiE+9XxUChyCdAs6k5cQhIzBNjlYsvbY4sAaeS4XBJprcoLhiMFJ
Jtww/m1wrHdM5sCGaZMUMUdz/uSUVE76G8oFXYbzCeMIMzcBRb88tuYmmO1gsPW1neJAmNR0K0g0
nDheQt+odj2U8OFa00qjxT8wCJtyaQbGrB2MeZarb0OVAMUazL3Ss3KcTPPvK/X0SnG3vfFKEZ+T
Rq/KjvnY8zvFBMFCzYZUxlSZ4x5fv8o74csnOwrOpZDAj+tQ8x1eKMe64x8vlvHOJoZPZYhG6Qho
9kcThEdz1KPGGZMIMDdeXfz/+BO4iV++WFbYT0mjBOO67uY0vk3HIao3fmwXzfc2ptf9UKip4xlt
Xeo3qV/KCBRmU4VIkyUaxtlZWbTxtqIWvAmMQG+2Kh/Sz7Aawfa9SDQkfWGDcrirx8wdh0leG4Eq
6au6D0Cyukq7q57QNIsb9bKnMnc1OTLOB6vOIJtJOUHWo69OH4GRioswzTsEEmjrEPCb+J4FJi2/
FudkuyRyvY2Bt66ciblbWMb8vzG1w6GhWtm14+ObXYJd93a7kXxZ2bftVEUunkAMlyXCj/xk3s8g
9a4IP93XPkG7XjvFt5WvPMh6ddAb6dYGqFsESKAqhr+amqe7vsDVRRp0hp5y52PoV9SeOUrrcLTm
Xd1jRCHlYeXFkPldw8K6uU6VZtVEztqMus61rOa86Jyodf92h0/dIQfjr8/43cOX5FVds8nHnjek
juLC1iBBy2y5F+nTxjtCEOEPI06Amf3YMj6Xw8o7AWBRohpsyif93w/OhQFyjTqQevgps/oP+sJH
od7RfhT1MPAVbgQ2ZSr5Nyf7UW2bKfKx1NrotWIvNXXYTrF1q9uIjSw78xdyi+VPYx0AXPNFq1uH
Xs1Cx2s1uGKrJkmDCf0zzgHMA0vCGbDL57IY3bJlwp33rYb2ScYghrHTapjNmNlMsTXa2LhlQKge
krrRvaYPWs+R4i9tbdxnQ5RhfENWS5VjmBOEmeVGfIk9QTLlIhujr+gg/I3flodILbOVbykX1aB9
IBr7NjOriAhGYjACk/8oMBZcsrF1DyG07DVJsU5wNiaRN2xvu3GwNnICbgWBoljNzXSVVgHTyy5F
gpgxy6sGBZ6aDRmtqILe7UJiKiI4i5HT4shedoZh3lf61BbYR0WZvWwgLi4nJW0+WOQsw99An2Bh
N4kVqOKFtRq4WDxuW4b6A46ki4iJ6LJvpd5VZq12JT8Y742oMvZFFjULp8kzOCeNtvSZogKr9Wf4
RvbLYLSUZlvnJD8aSJw36JeRvg3T0PuXU5E4X/rawpXfcM7tGorlP0T7v0C1mMH8ep9fdm3+kLGl
T/zSxKeet7nyjk2J5JYOFmwYndSPtldAQyhIsO7AJOep1nsu6Bycz6AAs5lVBv987se965AuCMmH
c4D/ohz7I09c5fFifbHRReeMJa7GEAuiukoZegwAJbWSxEOXoCHyy34609pEn8/kmUlrqqtfa7SO
yzmyd6qeg7jkLcFAlVa4g8WcunUs3GCFi4bw05iFswavMiYbBGJeBxF3cayYgJROwRV3ZQvfPX3C
rMcRXnwRxB3Y5lMAqKTFdBdFgxOvIin5IklseaUWfvi9nkvbC9nwrtnr9vsGAv8mhil8kwKhkwnh
Gw+F32ENDjFKGcMrFQx6WxJI815LO2MpDU51rqUYpplqaTUA8qTSAmhhxbSkCZPipYnGf9P4dXLW
62NwIHoHL9hEPnRxHLjSpHBsVWm1HSZTW6QO12sVlVdyIyxZMwwXCyHyjVH7Fk3i9Y/yX3TAUu+H
yyDBfA2FMGaPrqml+xnl8ISC2EGV6QhJMWF1t5Lf7fCGwr4K1XEJPrIuddISo/Qc58IVkuZlpDeX
MXrlVAiXY5+h5dJ81DO3eYkAmPDyK8WQyvd1LKF8ppAx11UrXVdCFt1pZFTolAkmimm1xjRVSKgN
bSBSx+8VyLbUG38v/McLX0xyfn0Q3DxMaVH/fBCITz0fBBqzYLomTEa5p1+KL7V3wnMUqiKl9qNC
89/ODvwLjJdARQ4CNJH2EclSZXRlCoyYVvFpvPwnnR0d4kv8i76SqTZnDRxQUhFOcGDHn6d0bCGF
VYX8rRgg6QzDl6NH8groJUqGFyfN4xIiew6oj4NIQHBH2qhBTaUSzgtLjImXOwr5Wtlinqez/2AZ
uE2YuDrYEokO+ngZuUCS31ksg57saxApOznprtPK/g2E9+q3OVrm5NzMUylSZb2nSdHtfV2kq0Sv
yTme/8tlBH5/9NDqMe/7IRnqjVTqZ2XgX2lz/MFKnSdGyP9dRiZ+m6Nvc9LXq23ut5U11ptO7ZZM
p1a9Jp/pEoiQ1FDyvf0LncwcCNt4sdgpjwGMr5kJe643pu9p6mJ2s283Y7ydx+Xb6/ysjz1ZiLv3
+OEFhZ5aQ8PD09ccectLfXEeL/Ll7wSUr74KBuwQx1Y02teThwdlJCkHpas3diRfm/r4JWzy6yHI
rt7+Or9Z5vSxtTi5WRHJCpvJ3FsFAR0YDQy/2TyvHgNUqFAKbQuw6GSPkujWKj7S/00M2VboO6LM
e/tb/G6Fkxc6tWLVmq0aw6TEwuRvijdd1F6/vYb4K09PGpPSSOTEQF4/BfN1p2sYnnMETNiNilyS
VIIGGxG09LkJP/4HazFDg4NJbslPE/8WR+J0UIp6M2KIiUt9sBmgvCSupT/10r/coq89OCASRoWO
AEjAW16+zGR9BHEWs2s0eatLjat29d3b3+W1NwzjOSaVAEKUHeKfHx02rTn1TsyAemN10pWZ16sk
gULUzau3l3m8TH76fYQe0rb4RjSaL9cxGLQYSuRUm9KNzudDtaxQLXnFWYr5hbSoveTS2WHkES7S
M+uy223S2+kf9PlPniadLTU5YyVGPqd4E+4eY6aSVgBgTp68CeFZe8ri/eUKP6v4BC2MwaoQ8InJ
1ckPRkKCrDXjXG7CYqHu5PPaNVZI8lfZLkfDGH9QPiU38b4/hw6w+ceA8ZeLv/KyvFj75OSj/zZC
ksJKHEXfp/EHhBG/OcNfeVVeLHDyqjixESZWT9x3oZ1NFQ6tKmkG2c3bL8qri0BhBmhk3v2/7J3H
cuTWFmV/pT+g8QLeTGHTkUnvJgiySMJ7j6/vBalLqiqVSqG5BlLoPYkFIhO499xz9l5b+ZFFKBmd
qgo6kl9t0hpn7JJdU7R3ehI//vo6P1kv6KhsPhPCpTZI9ffPo6CLUNOytt7p5iUClhFeD9gVRTnk
0fuvr/Sz74Uj38ZioktDj+f7K1lplkBuyeqdoUM0j1NnMMt/+GZ+djPfXML4QSWo9pWkhSmXQJfr
dC225nqH5PTURS8azphf38/PvqFvL/bDM65jrUNekNa7Uc9Aor43RhaY4+HXF9lKqR+WC95QCmSU
l6xMP8K51QSaZmtZFbNZgbQFTCkoD0q9uVZj1fv1pX5WMnx3rR+2J2luGrkrhWrXedUniMnMcqsg
Pxs5p0F7nfe/vtzPHodv7+yHx0FXlkkokWXulD5y5IJ1IvyHV+gntda39/ObzfqbJb2trZk8D64Q
n6jjutfyVo484pODX9/Izx46FlE2DpSzPN0/VMPMCVqlNsxqpyiOWRzS0EFJqfS+mf5DTfezvWNb
rv+40g9fkNCgCJwYkO/ImPUjO93+4iuSrxpXCBq/cFGkuoOHa8aJ/NAZ/uGB3w5cf30YJThZ9EVl
Ba7a929wFJHjZcxcH83oiZGDFwcEJ7SuZZ+VY+lDwjqds2Ps6/ssEM8VTltH9HPqzlcsAzZ+sFNr
33+ajub+06/204eJVg6HzK0N/OPBZ+QNoQqVeHQzkBMN0WTq26+/5Z+97Yh0kUGDT/hrrUPSvdlZ
q1jtGivHKnpdS8Ixsf7hif2ni2y3+c0TK85xmBbCWu1MfbTrVrZjHiUt+dcoCJbgb+9l+zW+uQxR
FpI8VNwLEUmH9tlCgb/Y0j/BYsiWkH/2wMDmgTYBwohB2/cXGqcZa4DeVTsZix8pfXiRETnpKsZp
gc51uTzMHfB+RvmwdZvJncjvU6vZa8qYTNf6JQyFl7wcfaSErpop/iqWjHYmjzb2rrfKu6nWYjur
QWybX0xMhqQYuUocTzaGycdNwDmM0osmkRfQmk9DZR6ykYc2UXaTbO0WVQ8ycNKS9GU179VU5fKi
naDJiDLrKlxpgkm3RavGhS0SWD1IoXRfjljTHLGqb2RQpMHYStKya3WS95773upfiNhKMIdnSxGM
EZH2diwAsHlGslWkl5g+DsDMe9uo1i9hbLjLnLpkdAcY4w9abTysQwMfbsLtUhUOEvaJ5CSls0nF
umwjzY0subfJEVd3M/6cqUMNqTCWWyIyi0TYCIWivxUrPu6BaK5IxJof68V5HsOnMS48y8xJNsqD
FkgZiiOnkWuPszuOzbsB1blR5McqaQJU+F4i84kWBYiA7LSMsg85kOiA4jIWMh8NhQNdCjp7erPJ
06AVPixpQ69/HkJXEgl1FIhwNMn6I0HPNUbLGTVxr0G3dwn3ZuWQcxCGgNZiKH9SUz1oXfU6rDqZ
o6F+jsDMcTKiv5ho6zlch13SiEGUxGehqkfb2gjlk3EQBX1XK9ahjvQPjAO+ymm9KPjQu2E3bmEs
Yx8oZunKUXvfaGiPrQFbDPFZ1bof6tzvZpDMLeA5rblUx9Hr5/7L3Ku7XsB/1NVEIxXupGLriR6k
yLDjXIB2n7iW1HpLs8WnMUXsupPQEmtIYDjoQdkwAvoi9w2g/wItyyQr+8IgN7JQ3CkeH2d+Y7FY
CW5Sdmli4BitAq07dxPR3ITTIBjCqykHxfAwQPbLtcUzStmTZB10XOgNxAPjEiYak6VNfiVw2CYN
xiVzNxCn0Bs7i1wMYW8ViFYGQmyLx8YYbGGOvEaRDy0eMzVRbjjaOAbY/Kkqn8otuiBZjkNXBlJ0
m0rhIzMvdzWNY56MnjzIvElbRK4ORxGil1ski0N2GeowTsfJeoqzxKP9z1eCogcTu2sKxd4A7NtM
DIrK+CDHi6OMFbCL8pDpsEKG9UnGpjpLmIHazolj1R2S1h7n1qFZTpYBEXDaU5Oo96Ix7hZZ9jvl
olZ4ZBIVVsRH3zf+YGpQKwS7mmp3mie/myofn4ebLwoWNxCTE0Y6jGtx2qG4jPjoY7fd0o5JXU/0
cgdbxDaFcy/e69OV2Wj2opU+MvJnHeOqUQru3JQ2Gjm8w6Pdl+qFlE6unC4XYRq7S565izmg9sxv
+pQz7yDtlHC0ZfOjaC/zKQ0q8AkweOzEKN2oaV2ptAJFv8pXwSZ4TB6ekgigpZztZnNyWv45q9+i
DpYMqMdqClGIi8QZNdCZsl2m4FwmlGuUK1dvXwH9BtEcAvWGm2A2CERNoLYhaMcVpAR4ifEWGetB
nocgLZ7BLns6RpNNdj2nMjgC49AsoVubd0mn8hFZ5IE2ZPgyTyRWJBqOmyPQqu3e+sj1PjAwwojT
sseFC/2w8ecK7b32VsqZneudY/LxM1AMpAr3YdF6mhZ5Eb+vjqzMFK/rZR+XPbiHeCd186HWCcHT
cdaoMX4AnSlqellkFU93jMuPKI9EsxOTnMzF2NfWlUCaSr/IHEstz1yTy4YAjLJenTi9G1l5ona8
RF9zIppwz7TBTiEpkHTshmG1J3lqJ6emB0jlggayb4nMclbZC5vYx67orFlJtpLpr8WH2d0BgiDc
Q9iBZvYMXuto2nDrTCyJ9FjELqj7yU3VZpevlZu1t2WK1065SQSYJCsZZ0TAZmpQzVRjkUrfQ+cv
4TjzgiHW5Vxv8h437GOCvcjak4CJuhWkHbugKyHeNaFvCsYu7kcXEGkgaTdyhDlI8ulxsNrKh0bH
f5mWdpoeKkW3i9S66Su4TZF80SThbSEWQbIMZwEccs7tlZNJnkhsU1Z7q8oyKSm+MRenTp8uhGWM
bBUEiDTXfpqJ+1BYDvgaIlnyYGg6OqgRQZLcFhbHhNmoL3nkYOoVcXmELLdTC9Eue9Vp689EALnK
4S0EDmKopiPMGVLMQ7XkB0Hi65bRZ2bL/ZgBiC6lQGFRlmoe3i2x94MsvIcEm9SglVA4B78dUo+8
Mjtu4GvOpK/WqZNUq63NrVcxMg97frd+cWpFPvWC7gNCddqCoZtmnkL0oGNh8QvweRssj7NgQ/1x
TC07ZSOhjX16KVSv/XyrS8kFwTBeD9RjkO9y3uBmZBNkEYVU68zqALumZJ9Yj4LaeJM176tiZD69
nJb8WC6zPZaf0RLbMZcw+GrXDIsEptJ0zvw0/JAE+arqRM/s110lLv4wkeW+PGnD46qXaHUOsw6u
h3WC0Ht3lVmqw8xD8OuoCLDX5V0ZGjtKon07Hpu1OctThQhAeFaiwQ11opPN65GVudSGwFgb7rVy
LOlT0O5mnZ20MEgY/Ijr7kprGOivk7OOqj/qn8M07ld5Q9LIe7K+ryVpPssFD7lSHGNaz2Kk+0No
HsaWZJo8JzQ48VAqkb07umk7gQkb3dksL9YOeXu/+gp4Gnr8Xs30XxSfRTXno9a8MBcu59V0rPp9
mGsbztG5NCgRGOcD7z0BdPYknUZnNnrAEHZiV9DROCMFPaSavpNF4ToiU7EEha42EjY59Sbp4zPe
5A1C7IVxRgKR5ISa5owZsBY192q+SoVh3rTw7EM3oOHYDgRpdh0Si09NFferFXsp+ZHxUDtEAbut
WlyoKjHEbAxpOIByJdMkVSDfypw6S59S0pmFLJB0Vt5BgjEss3noZ4tVUuk5rSQf4jxDGr6SM2op
8D2AncmxwR6zBDrWZLstk73FfjfUt7GBNjXvMMOQFj9FL3FLudnHexlW8UZt7vr0ZGQQO5Y0c2Qw
6K3cOzEa1mgUvJKM904VUpuItuMSd4Vbj+AqzPqYUKmqZc0LZuK5w1CcZYavaMkhHPPSllJtn2kN
QIrKmaP5ZE7NvhHIahDS8aqzhENe9kGnE0NcTcaFXhSnpCv43pXJzwrkt0pWu8IG3Snq+zrRd0Um
74w2hkt0FqzJa7X2mDbJSWQfSwj0rMTekfX3vl9tvMSXRP05Ei8Q0tt+zpyxvUy1/HaSlytFLeDc
shjiVFLDxmbQ4iyxGW8CXPZt2dmiuoyWtTT3tNg6KoPhYxp5VDk8gmZwqyZ2EplcJ3W1RxD0CpVq
XRdXysTKjahNZJsfkiwwSqr1unc59ni99lDEz2uG3b2kTFuBOsulNxJon2rX6tofx5A637AENy9D
v7D2JWV1244UKSs1T+0TyneNMsxjxv6qRM9S8ZIU+yrfthqKN3lpTkvT2znK5NCqQVYfS7Zipb6Y
USVvC2sH+b8YyVLV0NCPbPLEHnkabZQmaVxtYinWl9WTtwQRcrjBRR5RSe0Z0DuMrym+4yBeCx4N
Ir7H1FWgguT1p55xOaPeR6kVxNioxElwo0hw02iyy+Iwd4tLyrxfmhjpldQl/ODYRstbl5jnVe3c
LnvNahO+ZUT+Z+0DJmPJURwVm3rVj94o9W6SYYrrNmgTRXfLwpoQbZqQScXnzOHXFZMHTcdsBfCs
BAQ3iyrrcUPwYrbPRO0uF8cL4qr9eErh/ffuVtKrOGY59lGRsGM0a+GlUebP2uqXtXI7Rz0A0fjU
JKI/CB9TFNqaelwyk6ym7lTTcxoYkoYqRtbZVavcyfI4aKT11pKfUUheqPOAjJD0dll3i54aSkf1
zbzwpjRlLOWzo2bxjSJfYVW3zVW/EC3zWRPWm4mwb3B+dsMpSZCJXYheS1lAbcUeOIJJX1JXy780
LMrS/NAqJYib9EEU4GfVEjtwjPx8xknMA1jeRhyg47nzhCV1QH97itIFBhqRcryeEzGo9STIYhlu
W3rZR9V9XBeBEkX2GvZOKvaviOGZNI2eSoVaE47Wh58zVoN0bmBmD3adNbdFR+ra8JKHXRDXUNty
3bXYkRqE/91yk/Aqaeuzvi0USu5Wi4YcA5OeIlwNprWLw8HP29LFPv0amuKdgE1ZppzEzs+Lkbq9
2vlFmiKZ4rWsLaI0DGc0Wm8qEZVo6dXQUjGiip9Ii02Fjl/kOVOBylvnOZZ4Rx5BYR262uSjWG25
NWw5iR0kQftJEanTQn8CbTDo+oc6gt1aHom99U38mKP0LGeXDbXpVDa2AYSosFbIBtpBkVMMnO/b
rY617GfafZFyX/VLb1wtGKrX9t3qOkYluhsK627SBmceX6f5Y+hrYEg7IkiCVGwoqMlwLhJ7sXSv
0UZIP2hCKh0FT+KKo7o3J/UkrYjHQvzO4hcxZCTPCzikF2PyEPVl0Kos4SLFp6HeyUCPWnZmFRlq
1gbqwOm0pHwV3pXJ8EYtdrakTqMfr8xcs7U2BmR0quJrkvycMkwCUXuopN6R5NqVsFmseXKqeqwX
bJ8Dh0+ZbWlqCxcwgjsS7UfSyJIzXF/HXckBPSzeK263NgDBU3jUzeKUI4WeYnacQkRKmldd1cDd
KQ+oGx6Ju79QGzLvpskDDAd74S3NQMqXJQvDTTN/SP32zIu4Wj76cvXEembT+0Ix4WtC44as5ZyB
jgn4nDAcObi3ewnkxTIWn3Xe8pgofGGUWqlAYBmWegWzTPYeSpJNReos5CNWw75bZHc1cq9NB0eW
QLJNoVMSEQ0B3Tfn81LczTmPorYtGZzv2MLpaz6IeX9ZS9KDtoa3pgpysFLWyypud/+XjGQCC1u5
AbsvsYOobi/RoM4l97cu339ivs38+PcaHq/78lq8Ja9/VfFsP/dVxaP/D1EJBB6meroK74Z/9dXF
hgkDKiiiXHkb0VrbbOerbFdE4EPTmhQjg9Yxgt8/5HwIfGSDf2dJCpg0ib//GxWPstHdv29PM4fW
FFRGooI0H0XC993GkC6kMWc9VuAkgzebG0INZT+TNdrh+dBwbl/Aag2DdVpEzVM3vGHaL7mnLGH1
TMFqiN6YK/3LYEzV+G4MOmFYtdBXfkKWI+GPkdSXZzEzJk6tWOFf9FyFmbM27ckUtO5CqTXzShHI
j3GEYaw+VHWIfQ2mzn3LH5XbotktX0Yd6kzFJ1zTccNEVVL12lq9FDhDFcNJ2yy8yiOCykWI8I48
1FcZOe9k5Oz6kTM36vs9wvfXyMxJhxdu2dM0r6j5rxoVTKsO4jIzY8GZdSrEMR76vdhLBGrmYCg1
Ax6odURudV8Y8WBr4nRodQ5BsdwGJjke9bS2RGfI9CM70j3Gp1FrrwhM9kyrC5qmv1Ln+aEZ9LtG
k3ZSr7LlrBdLKJBSWBLQYyV3ZdIj4M/vCqwujRG7Yp96nVYcOaoHA5xwZCQHTcXoQDSgQ5dvdDh1
PIaL6DYCfRwZY9ooQYufIdIJzXIVW9M+VNNDrklBqBFolhvndaUoxyxRaeIdMUd3lRLezWbcOJjL
L5JEu4Xa+SEK4dY3pREs9MFEG4wAaHcJ671IbjondDxqFY0eNZz3OaH0QjKM9mjkz0rHNwFGbnQk
AR+82SW3QhEeiaSgRo7icxrHNxPhhZLavkWw7RtFvINQEKwJoMi2oXCv6FnlhfKh6vl5DXVSYtPq
ggDCcDsaPpSCdmWoOWWzAXQoV8imzKtbNGd3xL8+K8l60aE6SZMJD2FF2qQCspkImfhKqWkSlkX0
Mk4SUSbtch0W4V5QSZvOtMxfuvwlq8uXUKXZLQvdlRL2h5YTE+dV6ZUQJRHZOMmqyiD6fS0fmY09
hSPVTj/H7/IQX6/oAVj7OU1CyMxtKSwedHVNCPWi2IDMlDj0LlCEirD55GK4CEcJOHESKSjJBQSc
pTSTIckQYc2pXwaNjMd1ok+SLx+pqVEIyELuVbK0HHDqJHso5MmNMuc9QvKMFufKZ2mpHHUSfcOX
0P5H+wdngEEFJg8TYFUbhS7WSstVSY11Io3DoJb01alV3USp0W2lPFaq4HJacEhb3aiu5U1WWM/h
MJJXT6d9UNhjV8m6qZVGoeeUn2c1A3HQ13tLS4KaHqphlb2r1rJBhmt3EqvwEQPn46iiLi0E0laV
9AQG1hGa/qUPhWcdS8tghRdaSFqVYt6qQ5nbKTksGbrZWl6vwn469/H61OjWsyITsclc7UVd8LB2
zehlaMDiWqGgGQt0wzHnQ1qGVr5wgJQpcsZC2af6EJQ5xcJE0HncA3XMIMs0yVVRloDpaIWTe+Au
Yv0sxt3bHKU0U6b8cwm7vcKJw5DyU1UPL3q97nuBIHIhexWbeJ+AwrK7QX9UytVNdMXtpGTfTRoT
J0G3AeiaXWTweTfO1Jm7Imn2FquOtgyuOST3SSdBOpQdUei9ech39LlfWrmlM289LXl+SFsLRLFM
hLq8hLZFxI7Va+emLt5V+nRWDpsyXUYJaGsWdI2+g3u8X1ilZWYJaiURICoEahad41a95eN7tZr0
lKqr3y8mr6xyUwOrrGKtcBqp13ytVR6kFD4VYWzPY6ufklh90YgettfJeteUhEjGLZFG6/PMNnAn
uG3XN7ushwxrhh2PVU+hGKuRcRQHwphbge9mLtO3Is1abyCUXm5UnFQj3N4KRrjTk/PmikUbngl6
7PdNqLbHohLjD4xFL2NukPwaDSI4j3kh0aweAXOxLrcLR+MwFqag62oQ0Gafxx5C7N8FA/9VMBsV
/+8rmNuh6H9mA9x+6mv9IpH3RYmCogbo3/c2QBmBMtSJ/69B/hagI5MSBmwHQA4LExUMJtI//KUm
AmXoFZDzYIlQXPwrFz7Ohh/rF3NTSW/KQ8RZKoCL7+sX9P5kBjaVFZTm+KVnDMWkon7osnB0CV+k
u76mU03jWDLj6hBZoyI8hdbQXE1o5CV99WcpqYtjJU3QoLBd54gkefcFd6F16lRFxJl9XG6g4wz2
oPby1RwzfVEG3HcGoewVvfGDKEbLyyJgGc9S+TSM5Zm8pxtJUCc6NnUe1MQkeXLTxLZUJe8McNOd
NsN76frxXaok4zDngN3gsd4mVj4e17oRWBD7B20EDyMTikXo9voqWQv7InNXvIw0b6Oa2UJk3Fal
RTBXejcnSrNH4/+2xCUnRMKygnLITNKe50sqN/IS5SdVrye6GDqUvHBllZIqk/MVTr4Ni8GcEsLf
eqHVYLFSAQh8kzyVRnibsNBMhflUqd2HPLDg17p4g6v9cZzDUyilx6EJz6mo3zP72yvJQPlopqCj
0+xKYsxXxlHmJkYyuWZkiXbXNirAse5pVUClRy356EJXH5FQuRoH65ZYOm9Q6NZr6mVkWbNNJ+Jm
LKS7osm+DB14wQ5plxaSGtl2yPAAqI/BINWlF4LBd4iAk/w+TrCnCN2J2MVzPbUHoetKr52bS87y
pQ0YSfZpoJiFLXGkBRqmzGHlS8Ry+V3OPtMqlcafFDLkMLrGB81b+qZG/fPfuUkUFfSzvO5/v+rs
kijOX8v37q8Hp+0Hvy48HIGQQW5iy82HrG6no68Hp83uriLpwfG0Ham+IXfJvxvbNwMi80b87X+u
O8b/OOEA1WMhw0a5Uff+hd2RsKTv1x2M7ZD7ZFSAmwUKh/sP5yZ0JladkzUYxFLZ8hzTNl4i9bNU
jJCRr5iNb6LVQVBvW0pdu0rMLrX1TO4kj5lka72QdDZdTKpx2yrapZa0Im3aEhVOfqNW9aXVm49x
GV/P/A+7A0K99KrXbF2lLbHwlEjJYW0lQsdnwk9EXH9acaN3us8f6nZDMfu1zIluke5nVqW4ao5K
wjCsyz7rJPZkXvtm7p+ryqTbKNJTDk0imyMCg3KjeZKFVnAiOcMOOM++EpPEKDb7VtC+GExUkjx5
NlstyFrjsVZpwgD2dYsSiD4d+WiR78wRfaqkvNUlFFFjes9ykcvVTCbHZIfENOiK+KjU606Iqtq1
ajgmSZkc86zdxxkZrmI8B3rRHnBTu0WdATnTs7dUhKZnGadcqh9MUWdyveybgVx3M5uhv6bekkYP
gzpabitilm46gnTX6JNjIPzqeaALSXiEjk+8Bf89rcJgR9H4WQ7t4nJT75C6XbFTzuA2HVWwMjsy
o0M292d0TV6W1FezKTKfruLAhOs6GqFPiemriLr0rKX9Pe4HzQzGZj2OY3xfacztJOO+MmYH8pvf
iJjxhSK1qTQl1BUJ7ceChXaReo4dFhzEKLczcgg2wFC+GnaR6A9REV3LqeApK58xYNKXJm9RhmjW
sV/LhMk+Qz78b3lD/15kKq+wQTVUtXQwX8ZWvh5EAbfssPWchrtSzB+mWAIybjAVkglvbO9a6HJC
PO3CnGSQLapi0CI3jBEdQwUBj3LPornDTX6ptLlfauXo4ANnPjdcGxnX0vOJJq8OtayoDmZC0OPY
OkrdXEQV0WJkeZeh/sYBTLeZALtdmyJzaK9yY7mWewaAS+ornAltwNWHadCetDW/Qh1T2tEYfsxN
VdM2Ta6NekH1aob+KmwW9KRzNYQaVatclLllOBNePJH8cZ/DsFc30l20ciiQkRQsIZP7siS5I8Lp
OrPXpWvOvq2FS7Rh1XQwrnQVFAa/jXjdtaTaq3H4pC6nsZnl5P2/hf63hX7LcPn7hf70+vm6IDD5
+OtCv/3g14WeJEFD0wg9+mu+PRY4SCQs9pRqYJu25tmfHTJASHheVdSFFKdbqtqfiEYTbw2qRlBl
v3ve/8VKb7HPfN8gQ/enbZE1eO/5XX6UR0cEZk3NisC3mFv5foKvpDdOL3cqdPeEhaiLNHoSDcmw
czhfE4osXEvW+CiDT3TCWnXlrj7rbfJJnvKxnufPuV9vKlnctyi4BNTPSzKdFm2M96R3MrVQ1gLw
GMOeiO7J2BbUYV2GAmmAt4jx/QOC0eeQW0+WWHKIb4hOgcH+0Y6hYRtZA960ZGZejaXswtifz1qE
EoGuQ0wMeHnVgu3JtX5wwda2vmaR49KDkn9WQKVd6lFEO7qvFVfJyvZ1qmqLW7RAMptYr0p6kXsx
Mhcn6ULmXuEMC614U4Z6CKqRJSJLabtPHXeE4LP1VIkxTbsB5AW5nrCgg9AgV7s4GnmUnsSoEK4y
2KtuVLafnZgXu9XKt2HEoqFDj43XgoDYPRLGsyC1b4M6nTJluo76+irtkguLOxsTnC0LM2y9qznU
a0ZV0IUgpcTONj0hPh/tIW3E2Sv5f6X7CrAHdn9dSYIVJWLxmybxv9f8t9d8sw79/Wvu5D8juW0/
8/UNp17jrId7QTN1UO840P8o5bC0E9LBVbaEv407/+0bjv4V3TSCGMOgP46E/M833KCVpfGf/waw
R7n8L97wH5CGWzAV9lWJrjorhglFaVsBvlH29qmZqI2cpbuUp8/paXndzFFtfInWXn+dyrE4kMNR
nUVd6Hb6kFk3LFiT2xZS7RfxkHx2RkJgRaaxeVUyGHB9KbCna4T4MfDnHt84TWmvHXCMQKu0zhWg
qx6LrOsMD5j7tKuLRWSIrGg3fQJX3Jqa5XIQ1PZgxTkBF1ktPrWxXN/qw9QFViSQwVtqwnFN1IC4
pi+SPi1+2NHCw7Ay2+CWA3Pq+/iW7j0A9nyt6/hBHRGa7OUyrMuTMUzJ3TIU5u6/5//3bY6mw98/
//vyPXkt/89NMv6sl6Lzs1/fA7zZMsY/ZjfMW+hW8LB/PdJAWzJBOgDq/uMV+Yp2MIhyEDnrbIZB
lUkNW+fX9wC0JxuSBYwYKSI76L96D37MZ+VIQ09my9PFO8Wr8CPCxSKbu0cuTUqeUn2YWMKAAC1S
+TkY8bK4qh7mhUNywtg7VlsB55L1HHNanS2u2bbNh45kIujzZDqO1XDTFtacIjabFB5zwBTDYY2S
ZN+HxXCN96v8lPLqJTaqKEFNUoluXFSa4MZiTS++qUIALCEHOfQkJozb+0zQ4vnuv8f198eV5+rv
H9fDx+fnB8XFTyKedH7w67Oq/I8GHoAvsHK0XH4bTn59VtX/bY07yi8LlMDvhJI/qzKdpxTUCI8j
lhKae1+fVeaWUIZoCYoSeLl/+6z+cPreHOEEgHIEJ5dTpom42Yu+WbKtUTakqgTuUUeexbAx3GCF
oCaHcv/NZ3P1u2nsW/AmL9eP1R8X0jCwsDFgyfihvVhEYkV9oXW7Iu6dhFm9PCZBO9XOry8Dwfcf
LsT2+e0dZbT4BCFWuh2dNcmOwIIzUaB6yqBt29lc81Z2tXGum5CpIQaASuHwk1lyvonxCFTWu8QF
PXKHQ0xycrm1/HkzGKDvfYgk9RAZ/DGtNZNnMbWLF1rVY5tKzAIVGl0qLog8ENR6P6xViyYoKp1M
mzs7xxjBH/UmbSGS8zjbaSE9R2IDy1IqPhJMnbuqZuTUYLRYU/nS1JcMeSi9BuwyJKOMrmL2UJTG
/ks5EJ0xR8G82TewcYyh9AVJeG/rbX0gXchvjeyt7bX7hSmKV1NHo0srUHv1xWGgFelMMDg5l6Ok
4FhQByP1tI3Ls2AoBVdtFugjMH28UvRlnwpiz4C6OtSSDJBAHI5NOz3PIaLfrhAuC2MTyhVgNssU
z0TfRIG5pBS7cXEql2GXrmhbOcEaNcFHMxN6u2fY5GuZOHJMb85LE9+kZnyizU0GWEbiQJqvLIoh
Y9B4BsHNfm75pWUtQdPD1O5XBVbTNG8sYnXxiD4R7lbzogrz0lPHTnjoSgurSQhzLt/0xmOfVX47
x8dKwwyDqZVDwKJFDQJ53BlW3Ca9w6K4VA0KfcFqncEYvrR6dGjk5I4ovC9WSIZfKFUVpYaGIgeB
ZLAokbVvjSWYDCTJaerh6rioEZgWm9RwFLXraeTei0aTWxsJbhTkxZxxIIkUNFa63IfnwopE4yak
MxcedUFFNqZuJcdONc6LIl5rLO8iHdlVNrCcs36jPEvm/qNreh+hc6FK4E2L2y5u/GnS+GBlTx6L
06hKtlK8MPZ1xTYmZCf1iOtxrbLwCjVhFjRzAIndfJMC9wyPrHtLkInwIrS7M1zA8NfhBDwSy0/D
iSOPBkZanVOp7YVR66dZRjhW6W62gHk2OAWJNM2mT5X9RRvuFkM6zQM1VopCFgY6fd/9ytiqq98t
8RW8Fi2wELXm+0p3JioPUfxFz3jcZVordMvT0psTzYs4ewltg/YSoXEyOf3ySbkbSIjxlizyBqYJ
PYFDOUChabkDp+PkLCTIgh0N7WyVXjNa85rsKUsNt0e51hX8OVXniO0N1Z4d9Vf1eFMuol9m44FQ
00l5IaGAnNPHOkdnMDIYF9809QG/TxExUEwLX+kZQLNKiQZdpWULDIqdWcE2Mok76hOfDuk9JbE9
RcpZKkanqWRXmI2DVMk3Uhzxesu7hA+nJh9PaRksrsrlnKK/M7NganqPwTTa1vRiRvThqNqi21NP
NnZkmh+bc0WpzB1xGV9WuXN/vVBK2zr4g7f3uwWZLevbdZLD+v9j77t2I8eyLX/lYt7ZoDfA3Hmg
D4aPkBSSXghJKdF7z6+fdTRVJYqKCt6sfhqg0d1AJzKlzeO3WXstnxZzsbJxk72goe1yMMqToPnH
P5TH/1MTJL22f+8enF/S+uW/Tln1Al9gTlOGn/zTPyAiNuDlATMPcuAcvNovXxYMsgwYCtF4/Zeb
++Uf3MA1AeOIMO+L0+g3YjqUAOf7hPDkS/BPoLEjImU5y8/XfAGIZZFIdppK/hsy8T0Ah1WP4tyA
HI6nQdgiM7vQkyszRZr/l4+XSusEoYkutRyPEJIps/S5oytX2OQQ+k7QwFCgaFd2WYgfj3hf5zwU
6isC80BNrwfzdxmsZCaK1C5OfTWJAuBCo7rQoYp1aAAZSSRkiSqASKqK3rXIuCYdBB+kllZF4E1A
fyvgLa8dSBceGgGJzxjYlB4YFZT3zBBhKxDC7ooDimVE1glUYt6z1AF7UkTRcwxeFNCmEfDLUOEj
gYcZJRriwfxTVoR38LXPzQAEY+ciX5QEo5oAU+MV3UPQSAqISLMtunECtEUB31GDz2lkthUB5rSc
xFmInK3CZe+oCBrFdfsuiuNFivCOEoBPOMhrCYgfmkB/FAICYgkcSKrCJwmOguq7vEOVjCEnQGON
w6kjOKJKpMwRwKKxEvWuR7EVgCO05akVDai6BygS2K3OSVhtFfCVoaXJvUsIaMnjgCrtrVaR1TgV
966XWmNOmN8Cp+SS1ThEh1yI8BugW4EWTXadAyCVZKwhi+M9clw98FYyGhLbzkpyyqkBrsIQrBpg
q6iJjBzgqxggLI5J7xKAstgwvusJSqsHXAucLVuhEvSgpu0ccC4OsK6hLA8SYF4l4F4dYF8c4F9F
hdIFAzbwCtKdInocPQDFuJJvUWnpHLZxaxUkfvcuQGUJxX8gQ7aTO7TJNBAqdoDX+AXPgtKiHH0R
IYGnsUV6GAlgTQJyjZKgdSe255jj1xWBto2xa4fAuiUd/hUBv0UEBhcQQFxJoHE8AcklBC4nfgLn
PjF0DYHTwb/u3zKIIQzQyxMirQNI2wwVKn0vx94jQiEA5kmfED0C1mvAtvCf8iciH1L+vJkusIL4
DS5aVf+8X8kP/nm/skRnCCRBhKT784b9ul/Zf4EbksatCxF0BFuEvPvPXAEkDjjoHyCnBVoSAdQK
f8VfYH8jv4+wQ6ICihD/t3AXCKfm9yvKn4CFIJDhQezNkDTH9B1OKSbqixI4JkoOgwx9kTTbIl1Q
D4/8iCaMVAYo0Sg6hILoCi22eSPVR7ZDGsGF+DcDZtIqLzdlFNwpHqMX8msmCBdKArywQ4a2Llyg
4SkjLDotYtkNzwNnzb3wLMh+IiSpcbOmRY7Sq7hHg4YphbXh9gQ6mK+ojjFlN936DL0JYwGYRZTN
SvkpGOTX1uOe+aSwkqi2hiR4Glp8T8Ru67LRu7ECdklcVUqG7hJohQWNKbkK4pXmwFPeFggllR/b
XQryfbENjZ6mV2GnWOiBMUQR/SNpZlYUrSPvbaVogvNy4O5FAXd1tOrxrV3EHGSoNpIW2Z5LDxIa
sBn5VOcliPRRGqZDnSnB1TgU615ydVDrIc4h/K3oE865N9oD+KrE7Ej+aoBmezHme+xGXQA2vEHH
VU4XGygcBYhmpG3EAe1OZJG6wgY3lNWNea36SvCGmvERbukbK6HBRqp7kPCiYbcZVmibO/WVHED7
3d2g6vIg5Mk+FkKnakp1KLu9KMtYDRnwF4hT9orlwq/uXGBMcOmortRsEOlYNfx3gWK0sUX5rhis
mA+eErn+oFEPYcrhlA2ej9ZnlBQYATl7scN6piJKvIMUHjIZpVoFHYQBgCiJD6leDtJXkpIZqS9c
ZIhssh1rK3x9CkNA6dFGBQgfB/gsWj0ZsV9nUq67GcR5wZSAvk/UKSRRizgUJZhCGg057zEXrW/W
IQvKAx6vH7VyW38NQiYUsWsUK6IenbsIfiJlBxpsSLYFd57SgZ5LQEI1Xcv9SGlxjXbwDMwGYcuj
SQvs3G0L6E6jydB5RqvcjhkCM8VdWffxQ9GLD72SmwIEmzjgIQueNxjFR4tvt5bRy0ukKNDx30eO
wlUXFwXpKlBHIXd8RfnlYyNnFAC4aOMUR8lCb7oV9pxR+ZSayNjYAY9wIUC3VtgM6JznLc8rX5AU
MXAyDTTPPpXo5qPZ15aBZhWlxJsxQKDnURq8gSclYUlHQgVVTchZcuioqSPJ5lPuPS86UDRQaw+y
z0nbaQJU6hQZIsu9sh+bzmSB5Mbrft+ScGcYUwe85oyac8G7lAdPlRJuBJAmKHllJaz/SLfFPgHE
AIlnAwSIGheDF5WPG01UMkThnpjWG4CcP9goFi9eXjNHr0dWge6QQaebLjYZkK3iHslfP53a/3j3
JLF0w7uv/2vTvAXvP98e8nN/vj30v8BwhuoKobf6RjRO/wupQAjyAPdHeP8n9VgAb1AkBUIQFDcQ
xZHoST1WgpoeUtuktEKeoN+p1XzC+SbhH4Hd4PEC3SCSiYAWztl0UpfhBjmtcLekAw/YbgD8esqC
ULdE3RKxgEonLO7qat+2rQaSbqPOG9muWYGqDK8AdGIFOAgHXy9y07Nfh2A4YBhUWrxq3zP1KuXF
+4IrxHVcKuh9aMpMRksUDbbd+0gIFfrk+QEYw5mWgXZu4irtIxCtbn6S07IMTr+/RbfBW5lV2Uf9
v8nOfsvyoQR6qv6MjL7+dJcl+O/8n3z7ier/fP61957pL/XLtz8Yn1HesXnHDfxeNfH/++1//Mv/
6V/+ESveDfn7f/+vl19JkOpwccrgrSY+zSyOJCqIf79HoU7R/E1fDX7uzz3K/gvEmQKkwYjI0+e2
+quWAkABEVf9MzuNyPQr/ARISELQipYbwFOJiNKfpRQQaBNAATxpBdgwpBF+Z5v+gIchRYFPQAqc
hqMGVslP2OokQQ12Er4XQelsyxQF6Qm27TVoPngqsrsfoq+8ZlTWYO5ZG5sSb6KbpKoUR1Ar6qCf
7mVPFIPOcZG09Q9yUCGVyuw7IaTBkT+acT0IagNqjKaPA3Twhh70F+k1ovTKist+w8R4lhKaUQee
OaRieMok7xnSHA7kHSEhxAjEyUGUOmYPUAjfs0XCopEy3Pq03Jt+5oZaDioIrYwQYCACaFW5Q3pY
rpl+LQXNduCA/A7EHO+8GKLNBQik1Gt3DEBbKps2Cci18xrOArvzFVAkoUHhF1V4e05Im03KNcFB
pH38LMWNmlwUoLiq0gjdD32pS1UH2Xrwlhqsm5RboCNAwe0ixoEnk9VPQ84gWUYJA96Xln7ng7gu
tynnpQclGZR2E9Fy1oDESjx7DPcSiO5xlKHJWEvBvvDYR8TIviYmtWDkI5rkC8aqIl+PAEdT8Uti
1WODU9jWiKU8rS+Dp7FgLXRdR5C5pkWUdkUzQ65Ba0QBhOV+9tLn7Us8gvfG9yMP4b4In0euQLuD
fvWo5k6oD6PLWOFeqIK3sy6s9GLwtj1FP+d+8Auuut2yaJDHFSbosTyepLFu4EollzoTV5wScKaL
ABT4wXMuZ0ZG8c8dmiWZJNmOaWci13sa5N43UnHcxxENpagssWI3fc99YBEjr4ZG5RDuGgZlHdd9
BX0VgkC3e0Of/9aNgICLKgDdAPtFE3gTYVy5+1F6SP+npKEFKgIXOITrslSQkBYi9Fqk7ajVsbQD
qQNa0WMe9fEGGuASOqKDUO4N8CKcx0E0e1f2rS5IexQLwVBTS0zjZIqwp9PgNYgkD9twQKeCAlqI
pl4HYYWEej6qEUS6YqCxMouCz4yme/CTtQ++C6VeAdg8Hf1Swj0aeVorqdCFywb9ReyZx5Ftdh2U
ebugPYlji6w6TlAEmd585JHfrKRjBUyvmhbgm4Tz8SYq4ZtEd5uSSc59Hz3kI37PCH72QS5K7HkF
6i1Fd2wRDngK9Ny4CH0vHIIGr4xLvcODoEOIqMIRSd/REGZGfgzWRNTkMyUx0wptzGOTh3aByAbc
V6MpYgupv/8wXL/yv70R1nu2e0neq/9/3gWCvPj7d2Hz3g4/3xLyM5M3AfctnBaGQwH7m2QR9y9G
BB4MFUgAxlCERCbzK2ZGHpMAg6FoQHSyJjgTtDEo+NeElpUmIJXfehR+1CxlBGTohQBPMoIuhpvV
LPsKogM+6yU2lI2sGPWKbATlSV29iCisTSbmf1K1/DSlAA3KcgrBT38PzkUZx8alKNDtiMKOa2sn
AVma4o3nf8/MLBcvK43QuA3M9HLkNOhBQx/pXgTeamE4ZGYmTh+p9IIOFxgIHqVoNMrOaqMMm3ug
GncxnKcR0T7I0R6Sao3eqd8fztQMPJdpSoOtvb5mXRkpDRTN8uhOQLdWhT6D21bIpNwazGxtvKEZ
chcUVbYHQWYIGX74inh328RncvunDR7PEYMaPopN30dSFYMA1LkU248mqECcSDYEvEnbBqlStb+n
nsBG9CyeKqfWuV+3Tf+ol38u1V+W5+049CDKlNvB8iDl6sjpPP3eUQvDu25DEmgRMrRAJsxS+3LD
ymHUKzHyyTs0iqL/N0TLCbOwTj8rTZ9D+dOMRM9K/yibyTmk6mL7IUxN0/JWnJO8ZWa6pfR/MGeA
8RCUK6iLCTZ2uu/g4uZ5LPKxjTZYNQ6ArfYhLlQvrAzpGf+58SZmyP00cUmRNHO7MIEZ9EM621aX
LUoVzP4usaFCdrF8HXT3oxaKanNXOuJrueXChSm9unCTL5jdgCABHSUlxBc08HRBnuMhA6BA2PP2
dF5fuImZ2f5IEgb0k0gy2GgJ2DF2ZJW2ZIAuV6fX1OG2LX5hTmcHLYsL0v0IU5CkMauxBFVGtDCc
a88GI6HLBTsD6Xn0+39bNheiiPyYwoQPoVcUZVBxGVU3ldHWkSysD/naH9cGXGKBhE/Q9piNRilT
uQC7RWx3WuaUe/qQPQ4r+gIqmH8wa1925pDqUIlj8IUxsR3z7xTUD9rn27+fubrRJgZmD4aQ5YFS
ka3Ob+Hz07jN7c4MtMgSN2mnIzhRPVPh1HZpg1/bDixSHWBxB26KnZ/kdpBL9NIO2OCptCsFMAFK
8uX22K4NDYEqmDF5+Dh4Er9vB2/g5Qb5s9gui2PBSppMg8eUHxZWiLk6komZ+Z0koJWxbDvcSQZ1
Fq1eH4xQ9wzXpt8US9ByzTVuj2veUPX5yE8HNrueumTkIwptgDa3L1flXrgUR2TLjcjyNodRG/TQ
EC+JrlhgW9RS7WELcjWVMqV/cKCnXzE7Aq7AUGIWYdxUeJ+KKP0FDwvjvHbIJhbmmgmUUjGjnGCc
rVm8NC/gemLeUhRQNo2Bs63LOmg7HYSwrMo/Cg6oiFR5BQI/NcWoM5PT6LWi3/6khS3Fz2aep+ta
HpIex54kh0FGBF62sF0QCmHZK5fLdNyzy7/kRppKJcwsWOe0VB9XouPtmD1tACptyBvOclWDcroN
okkdFWH79hiJ7vePu21qfvYouC0y4GyGaQeJr5bgdgv1VrUkrXdK1aBVpPkQJS6RjzPER5jfqKzI
AQxJQg9cq99Pa5N5eQ9WCbwPhasN6IxPWNESAYMrUjpSZRSa6d53AgUIJjmrF16O6+sKTTRSE2S5
+XVeIRgX3LiMbWm4yD14ecF5N7i/LR8AN4lFGe8PK/PLHL17FA/eUnhjYIVhST1pSDWfyY4jM6qc
++v2OvLXt9Ff5khn+dSLGZlQ8eoAg4JGmxWuQk339I9Ba1fPmfooG8BwmZlTWCBG9Z7BWqc++etQ
vbelFbuO9POgp+obMmx6hf8DmW0NmIOlnbYw7SSxPv1CYEVEio2w00bXVeO2N2RkI8b8ueJeazDa
dMVDF695sBl7g103iZELpVn0h5JiF65Ukla9svv+mivS1j/9khaAhiivsDSdET1HNiqP9NG1kOGI
Nrw+mNVTuAPAzwHNXPra25GWbIut8IoOw1btrJMqWFhNifTTqM2FwLJt2hpOlc2dhYNoeHvgZeil
d+f6gfn6ZLL8EycVGTG6YNkK9BhquY8sPlTVHfpKTY5asHT9PvgyNHOrmJh1eY+cTEY6tfI+p09S
9RpLC6/1T02X76eD1Oqn44nZuqKRu4ztdaP5T9wGbOq7Wo/v6oOyFgxUO9fRAYrrLBr+1fx4+6wQ
DNbN9Sd/P5nMBIDWsIpgnN32JmXGK5QpTzJqs2A2tFzTMMKjckiPtQZCbsAnN6A5XLl6vJMXNuJP
DYbZLMxeGHeUOAWsCvAmHsqDss9sVwMLbtuqjK1a8c7TlGPrILN4ByhuqDZr8NzfngqG7JufF/HX
cs9eH2GMugTFHniE1vaufQURgVeold5uWRCTX7KFO+BTJeOHOTQsItODIgVAGt9nHhhmt+sl3FKC
EoO7MQUoqn4LKMrmQDIXRC5h3Nn5Eqi2g9EUikxzlR5NrijbB70aBY1GuXjtIXAmuAI6hjvQVKYL
i3J9SibfODsB9TBggyiYkpD/qPq7ovYMqVwrzAFUMOoY7qWy0pmY8Hc+ArS1INFy1b+cGJ9d40mc
UjIXwngQxMg4r3lvacnJg35jCeZCJpIwoHDfYPNzQXioaO4O1YP7IkIhA/xVSiKY3sgsnPbPWOyW
zdmFm3gKFVcdRlUYjDkUaEXWCgtd76CdNICFPwATvxNLdXuHl8kp1/Ld6HC7AkdRONKmAAwW4O6q
S24C/+gueAPXXfqvKf900Ca3Qe7hYZI4fByYUZwKpL2nxAm2heVfRiN+Ds6guJQ2t4/d9TWQUPdF
QRlgptkqt0w4Ij4uYltuTzJwHsBoqE1C6x0qOOBrUfvk9bZBcox/LsBfBuXZuaPAq4pzB4NMY/kh
sxnAw8h62jDAmy4WVvv6Fv6yNVtsD+LzdC7n2MIduFRB3e1J/sKa/c098mVj9nxQ4L9iuArjgTw8
iGkA3rQFGyx2Dgp7m8gR78IdgxoyNk6mVyvZ/nV7Ov9mz3zZn70gVeDTIMLHGCNZC14UUA+b2TF7
T22+0aJNsqL3NJSy97etXn2aAW1DARU4N4Dfvl+e3hD2fZXBaJM9MChUKQq0JdJOBXPl0rNwdQ0n
pmYPE1P0IK4iayiXAngY+AeqipwINSgmpsEpMegxW6Gwhq2apSD/Utzqqc8ik8mG+6LxV7fHfXXz
AtyAcAF0J6gQfB93RgGU6nERYs91CZLV5+5QJVqcLeypJSuzLZUwTduEdUzuRVQ+w1Th4aRGgyqB
Ot6Xu/tAkd9vj+v6SzMZ2GxBUQHnYzZN4YcqoVZ1rxKHciL7OCSnBLS23ZZGn0b5nFexBkS5ddv4
0nDJ309uvR7SamLoZ7GtgEvWVyGhAdbj6FH+A836twJ614/qZJDkLpwYqkJlDMMC81oY6SbZJc/5
U7uSJFXeFIjfxYNkubtqXR04rd4GqSocbo/zanqXQGP+2D3z907m0iRrmwTP+UqEHryavZd77hXp
/+fOaraqCu54NQKBuqzSd6FxBsPjmuEWztO14wTAA44sjSQYZMK/z0E2+gHdVnB7GJdHhRRiH+nC
BX81tTc1MdtLUdpDorXEjeiFKAXxWlRsu2RX8QblgSXxkQvBSJLtwIJMc8/RuGOljcicFqb62rM2
+YZ5JS+EQlo4MMS7U59HG+wo+ognFfQqVuPQmq9RO+4EAvXNoIuP5U5xPKRu0MKlQfdF7xam/GqE
Mf2Y2b4D82SLlnt8TOMMlqAq6muhgS+C1godqCj13lcfGlVXdGHhtpq3C38m7KaGZ497lEQFsIlY
iRrD71e84dnxKtjJFq+BOlSrAbPQRqPTgRpQKQNc2fBwIkTrHeahWEurpZm4mkGcfBA/e/xrjmlD
lsEHZSqj6pRKa6PJWxRSmI+M2qqiHljBNrJiKKxRDq2XGqWjuQApgNvbY8YngI43RDvT75g5BpXf
sQEasXAKTPCPnxOj3wgm7dRmZgjqq6/XKhKpDpiAkL/IVxHm6m3cMYkKVXgdbYQHkGLookltxwda
B6xC93edCQZSLbXOtd6ajcYduIXF5MixmTtO029mv59cruP4WO7wzWAfOgWn+C68Gz6EMz5wwx9L
XbQk9Tk13dVo8Xu0ZKjuWXBY0zuEL9EGLagmq0cm6Dv2ixm0a87A9MPmjyLf/jGZSJdZnfHKqL16
eof7iPQNNH2wfgtR86c65K2pmD2QfV52Yj1iG5X6dg+mJSRlUY6DHLSoSxZgUarvhO9LRheulLnP
0+RjxScdjIoO2mIyjLXfSGayBfjGUI7NqtE3oBE1IYnwdHu3Xl95kKEQ2AT8js8kwuTd6kGaxcQi
Hmek01UTzatGu+/XkQE+Jl6tHfEAJNNm1CSLJNLAsw4ZQkk/hpanBybkG9XGbtRhnW9Tzb79ZVfr
eEDOIYoGmANd47M9yVSCmLGI2Gx3C4J8CMypIIIqVfYt3TIHaDDdNnf1BEyszTZamo5sxzMBwAzS
qHv5psx2aHJYMPJZ//6xuSZWZs9XWbVyJoSw8vCcGIH6GuqJdkCWbef+QuZUVUXVOMdajEsJYCTt
A9OL2Q63SB4t+EVXzhXxMlFFQmgGR3t2SQkRoqQ4C3F7w60N0H6k5wC55fpvT+o3K7NJHUdmgFIQ
rKQgZ/ZbALI6qHm01YJPe2XtvpmZHdmGrdyoS+F7VQgwSyUwimTjQTLk9mDIgzZbu29WZsHCiDaQ
wQMni01zLfpQTApunEf+560a/8UN1x21EAmxZIvfMEkAq1OnEi28ZUl7mL/BqmIVQtCQsHnv8FAc
qQuv0xu0OvhbylQOwwpJ2qdMD1AX3kZLn0FezlufMZvfGiohUZPjJD5ngAauIifbVs/h3tsUm3Ln
mfKJ+sVs8bbv46N3XrgGriUPp9Muz45MryTozwEXvL3ep7pgMOtuF72wmSYfYtWwh4vy0ehgNt/n
cLCX3sXFBZituRDF0GvKYLw7+qHqHiD3tZGtxtNQpzOLfXbgHxnHW0HdZqMdhX3lhPe3N921nNK3
4c8CGCGvCig/Yu7hW4IFWQUG6pIdoVp0jM1mF4X6aCUrYYfXAZEH9wapN7M+lqcS/s+aMXynsTNT
NmujfvDM2592rbrFANQPLhB8ofQJqpvuziIf+BwybIAmHKR1scWUoKowvqCssVRYvxLFfbM0m4RC
LMM6YXD0Ar615SHWhBJ99o3jhaBUihdKlVdvk69hzZO36IXLxVz+POe8zhVvnfSQRYvpV3J0f5yp
iRVy9CfvLthq4ygl7w2weaGa5J3RoY8nGbozgPU6x/lbmqteA065FwO40aFvUKm7CkADfnsVr2/x
yYfM/PiOxsGWGKziwJvCW2Are9bItOCeN9k1q3NObjA77phfoJBnERco2Pfd0jcsTPk8eGWGFAy+
AGHb2/DQ3xH/56F+LQ/5BpwCRvzQxioPBzgwK8d/hpbljnHyXWx45sJztTQX8/aSxouiXiaLwp3h
sG8EtXgA5ftHogrnwOZO7B13rI24gOihNhyABeNV7kDvbi8IUKU3d8bnR052xlgoMkRtsf9g/mPE
mAEPqB68l/atMUoEEeGWfgb7BeoW8o7/8B4yO9/0q8RC5aADCYYmbhSLvwu20rPsod/S6cxec5wl
j3XhSH7mIyZfKSig4Yx4LFm96V8lM3twLWof2cKpd+KT9EKbvZVbv5bcFvLS/Dg1aEpSkB1EL4c4
exDBT9u5DIsFqqkGfeSUt6MY1Hpvr8AVZ5yUs/8yMrv0oUdU1iUZWhGn52RAs33QQRyhQS8/U5Yy
eheoB/CDLyTLr0EUGLSl0KBIgO4zeMC+3whynmQNP4iR7abZU1R2Thx2WzZscZ2CyFFyt1kWnpgR
UuE+wDAFpEE9YMuZLntKJOnQyxzkVuQlvMq1kynQEuGAJ0jS+cnsScZJEKnI5kuTD39B9GXkL78/
3VMTM1d09Lg29GJMdzI2alAd+BasJqMMphvvvsDky/4S0O1aaIGp/hrV7PLteggccMSnGCz6I0Nt
pnCSXotBaakO52DBfVqYQm42Pj4TeuRbYUzklTc0tp79sVYTARret+eRvXYkJ6OaNx0NDNpIBJBv
2/QRHfsWuo3sfN+fR3XcpKYIwcjLOzCsevdarfsttCEfWKCqUgN8xNQiMvLaJTb9FjIpk+uBSXgK
oqUYNGiahp33vOKe35QY7cELg77qhEwNzQ6rBCpRMCDCEHRxI7v+Ja9qIHpKY3yGJMjtCb5WDplu
G9L/OB0UDdp/mm5xGDjcdCjkQfrw4q5qFWJmRryDgt22e10wubB55kktJfEkqi8wvO2oS64a7PJ9
64waJI01Dsp9ezHT/fuFZ/DaJTuZ0jkgTCg8mWsb2JTBNCVlH5m3ANC8+s5OLcz8uSbpGk4hnqOy
F7XqPfA0X08hMLeC7qjRW/7Wf87Wial5B36dWskF6fp+KWHOXnlKpt8wu25jOLTILuAbAG9kddQL
f+Ged/K1vA82/D63E0tkdPk1toIdc0brXrmr75fii2svzeQb5jx2XtRwPphpIzthkE9JtoqCzuh6
BWbPRHyt/cfbm2lp2qXZ/nUTka6HDBcEk8VOEEaXNoRucCoCVyw4DJebdRdCr51e9aAnEVjPaqR2
A+4btGGBPadkLREqgEmSWngotBwsZQHYf+umK1UhQD/87a8lB3f+1E/nZrY+ychwQS24kd3JNNSl
D4VSQOkPfZTU/W1DS8d6XjX2PagL5RH2u3/HoEDtuEdw0Z9zWzgG23RdFlqwX/JjFq5qefYmpFVS
B0mMlVCUt1pw+mIzghcnDWyZWSzKLBxnmRyEyVUcZXSejTI2GdLhRrtGXUpvn7gzgz8xNq/y6qH9
8LYoXucGdr0WPUNt+DW7j7aSlarZnrlP79n1GVpTJAW47R97U9oQPFHoBObSgbjWujK9YucZD7at
xoIiSRbKxrZKHsAUUpyirXsGt4W7r3R21dvupnmstQFF24U4ZOHRkslMTmZK4dhMAEwVWw6i1AUS
Lh3oq6stne7RNOvylSpxS7CMq+mNyTafpzfyzPWUgjzaiO+PgwP52B2N+AvI7n2yorYU0s68ntqj
RiDA2XoJonEt//ttwmfv56B4aZ2Snbh+LFSI+em1DiRlcOoM0UlXKAeo+9Xh8vY+qocnyilWBvp6
QAntqiDkUM8PC0dx4bmTZw8DnQ2S2NJIeIVsv+vYQWPxGkRGIGh8TZtZS0ECAdURijYVMHtECWUg
v2kxhQ88fPjvfszsuuTLqlc8ES9E5QDeQQNmGlzKe2/Xy6p7VzUW9Nd32YZaLczBwqMwh7i24Ijq
RRlmw9X2zt83BLr5ltyDGsvFf2JPC7fZmToU+8C8bfmzeeDGlTuHrkoilY0oXgEi9Mjor3Gug4Us
MOQXZl3upYtkF1a0SoHS5teiLb3Iav8q6rUDNkzVPRVAbFr5vS3uuld0e98tfNq1FOTkmMyxrOAX
b9Naxqd1mrnHDRWvnse1cmI7NcA6+LZ99re/UOhM1qn2UgDf+xQa1EbR/2i+/ds6P0fOw605mt2m
Ys7BnU/wIQ0IVVeV1dupnQF/7B5RazfqfXhGJdSJ99mWh0bfLrtH30mrKk4E8Mwhfm60ym6B6dMh
2dgD/pno1WURgkyi4FvfOIuSuchj+ZykdKiyupOZeJWD3lTqxB3UPdUeehw147jQV/G9HkrQFyAY
9bK3bq/Ywi6eI19LegzTRMA8VU7yQTvZPZDn/GO6YOUatmR6fSmzOGNsW7GEABeBHKxkXNmS4KTt
WggTMPL4llQ8sXSjQ9sROewVYYv99wZJNsvkwWDdsmN8GoOk2Ide9xqQGhWrMXrgoktaL5zOJTeF
NCpPjUG+OahyElJxe/lDsqEauh52fqrKKgih2mP2CxwQ+u3xXYNbfJve2RXocpKYiQNeROgsOgFY
6w0aQkL3vFptANp8HTbiWgFi175t9hq24JvZme/HeaPHVyWG+khroAp7zqzAYtaQzXyJtpBtHro1
4EOb5uJq1D7cC6ZyhtskdVpjx/dVooZr1l74pIXZh4DU99mXxFzw8FaTCjkdq8+Qsy6OKIVsXDAj
oGUyV8V1sWST3CU/zjGYTMCXDUJ2iJB8t1kWWSUPJWZf3FYf3W64T7Zgn/7oNlBZvaQLbjBZylvG
ZturBvk7myYwFj2Aq0rUQB+oDWewJ95e2+tbajIo8h2TM9NSBduCehFprufqI1gLNrdmLhnKKChj
aMOrbEb6UgGLzNOtoc22U1EqVManMFkHvCqBMzsVIfn3tjAwMkE3rMxfTzkTucKrZFgxM3U0GT2x
q6P3nF/oc2tAfMhIzqB5adb+Qr3iegrka0bnb6OUc0nsdYiUigeu1XyzXLcGz6qlk94vxS3X79uJ
rZmLPLh07KElO7LbTXkXHT2DX/XH0mA3NCjNVGnh2b/qkE+szRZuhLgfD+20CBmtfBP1WmAJToZK
l7T6t9ZOnJ9uMAmWfA5JdXjhAOS/ZSqcnXt+P5jZSrKeAqtYQU7rsIhuIWHe328ZkZ4dcBdi8ELF
YuXcXIvKg+eIv0ob4rH9Q3eBputSMZEszi1zsyNeSQUKdhlGKXVnhnC2d/+omiT8tWIAleATJqdb
Ypso5xmYoLV65aI2HewiVElQp97Lm9FqdOjg9QbOwp755T8DELDp1uLp9mpew2Iyk4/4PDCTj+AY
f4REED5i3FN77+SbySZ+9RyQ8xjJCo1ZiKnqWq0NfgM3Guz2C2HkNQjRN/sz/4tp0eiY8bDP5xpA
DyiHIljpD5C9tep1c+xP7J6ujG6TQ69tJS7Uj27f4+LnQzYZfE6H9UDl2FNpzGypINGh5mAhj/Kr
occ9z3mgM84Xcmm371fx88qfmMQWzrJiIDefsvezRynEuob/1lXwg9C5pSi3Z8gl10h6XBiNWe+4
QQ1VapVcbm+f25cOBCi/b+FeQNHBzzGa8Zyo+V26jy/yY239o2TD10mZV1ZiSupbv4AZFALAHaXC
F5fvWifZ+//Mi/syNc9bhx7kCHkJ+7E03WOPoL422w1vnMRObRHOUbHqnxY984Vp/CxzTjZFU8t/
PLqAew7qK7PpjOQSvNAfgi0Y0LC8k/VMUWVQDLD67QVceBChFfp9BaWY6oqQwV6pjGxHlXpcWewK
YrqMrNN3tXXb2sLm52epPDEMIUjNYXIbdLD5oEsNGl0CWOS2laU77bMxdjKd4GAbXJH4MJJZ74Mj
r4OZfwPBbPMO/dPNCnqYm9oCk9jWe2yfbtv+7Dy48W58NppObPsZCF9w1eNEQBx3w1rJmtlQtNpq
spn9X9K+qzluHtjyF7GKBPMrMydqRtkvLEmWCeYcf/0eeu9aI3o8qP3ug/xgVamJRqPR6HBOZtKn
+qlkKJXlQheupMt7pM4mpRN6bKHyAxWk4glUpT0QvHaAa5/N8jAAPHWzjPHKm8FnBTnXuvQu/fe6
G7PVFeDpEhzN4qlzM1ezyF3mlvZs5tvKLBoj8cZduKlr3GT9ZiE8RqOE7mmBiYYFZ/ASKzhzd6PM
uFaup2e+jvG6LiOM3Mgl/WJpqaEc9PvSH/ajJ4mmbLceEL+9wKLvvRf41abAdKOjWOJ29MZfwbl2
yDNGdp3yXLq1ZHEeOdP/MFjyTWmr4ELIMW/X81CatC/e+mO4r98mxh3AOmqrp4Na9GrXtBDBiTtJ
GEAMspXHF4axM/yWtHL/YaKnEpmh5d6ZnRid4/fZJthMeGnOXrZDTvws7Cej3FTHzs8Zofy1kd1L
Jcorz8UV40CjASsEGe1JMrXaAE7YPtsFx+GuMDuEMsOdvI+N9hNjgqKR74CiY/Vuu/9vWcgvY5NX
bg1YioDblnAAVcwUxA4mkQwA2mM++FxZG7oJnZNq8Yeft5V/PRt+IXV5EV94mnQGStm4eDnFpX74
DubeXfuSKEaynU+TI5hdb3QOcAZPkmhIiChFW8wZeZbfZfIb3k5eRW9jDEyiTMTKx4/5JTqkiNCG
Z+KhQlcdun2x430ZYZxu5vcqEvXyVjHfRyAxoxqsvZYHHt28p+SByPbg3VYOwzDllUsc5aypxRzf
FcUvvP5U5GDDOcjBJ50++XqnsIq0y3n9Ww0SXLsGakZgAa+2AvlWKYTD8YZYd3vguKPlxZqA9VzX
ZNN3k317dcvX3xK3Wl0fN7MoLukHvT5N4qGbnm7/fdZyVu6J5BiE72doT2/sIAKmpDGBni7bNLN1
W9A/bo8/ilsjYgDLq+FRt19mzftd/pr74sP4oXtP7zoyZwQpo/aXbgav3BOiEZ+/y70ISfUFGX2n
/4z32b3OuL6vPwi+vmel2UQXaqkIlo2cAfOZAFVhymxhaC3axGYal6ce/Hu3dbDkPW9sprr8/uIY
13rfjFELZc/Uwhz0fFLBAc7q+mata+Woh5ZELakhhDvKgRE/66dmJ5toiLi9lmtzRfDJf/S3Lg/n
fTcP01KPAdwiqt67QQOq/Qtfvgbhp1S3mJx8jfkfEkhu00eS2oK2aQIPjLbS/KL35z48RxnYY2qP
Ks8qIKf4/klCn+UoMPzWPxJrX9+5UnoDtjY9WLKFncABuCgyyfwWoiFcL321O0+JCLRXr0ef4HCS
hdcseYCfNQANe1td13urLtS1bNvF3k9pWs+gC0NOAwFqXBjSp3wWUiv8yE/pnpkiXZzxvywNyM1r
nh8MA2pZT7Foua/QhaCZjXCKuy0GsACN9ayJP5vhTuwweye89OR1FFnTXv8IVP+v1pcPWFlhSZUi
zn6ncE7lnX4OABnrLQd7BrCQKBrlXt9JHkqXjsYIB//xIvgjef2AlFqg8mByBvttii8yJsPCQ4En
1mzRl8Ilx/SsAMIldIePbseCU2LKXkUHYOtcqCGxyYkhIFnmCAuD577wATCt+80T9eP90lxWeXRT
noZjsysYTu2mmUHv6y7ZlqvqKFq8Wq4VoLnu9vVY7Gsu2JNCdec2t7NRNBMud3MdtH3VdLpt5r+H
PG8Y3rr/tQBv8ahH0ECJerngkF9oJET3ogHSU3C4xXdxh2dBjFSzHd6D3ycGAp1qx/fE1/e9ixoF
uOo2us9jSLNxwAZuz7aYGI8sYsmbl9GippXzn9VCF/rlzfCj+UHsOsJ4Xwx9bMsdGpo9zU/wrklR
tIyfdBfQW2joqB30GVg8sSLUVp32nLqMOOb3i/iW6pYw/8JDFAWVEqB6w3h+DZjnkB6yfbJN0ZYi
3AfuvMNHktpIDKJawxtuqVfdAcinVewWi5JN7aVGO/i9hpnIxJf33UPj8/floddN6Z05HXfrjlnU
t/KpHVxZKcX4VO6+exp90Vk4cHdoUB8d/sf8AWotaxm3Bf+Ml/nkjnfmwZL30wNao+5GN0M+J3hQ
t3lunO3RlnijfNRfJUa683pJ+n887vKRq9AG409KkIf4SLyQeVc5oAwQWs1T66dO8Tj70SY89WZ8
CICAFZrBkewSlKuaF8UC3XWG1JP3iTy3M6PWb4HTIziA75GRk1yc4K0dX90JmZIGXdqgyQTXp4I5
TlQqq5OkJoaudeiejMAgynTMjJthDYI7NG0zakvAVxigSg0N33DtXUKM4IVgRua2N7jeu/21Bb+P
4YVJh4qmSN3vdEXzzmH4vD/PPcjD7iPQro6g6KzVB1kBEQB3ilLM9sW7oD9UIPsO0sfbX/KPF9Sf
W2HdbRyp6C1rljzp9sjvi/28A9yLrfmuqXjyYgT3JboOoPTOyF1WGYWxzesGZBWrTYQBzgYMpMch
B/9pIRu8kmwp7c5dId1PwPIP8s69veZ/5Pu+1rx6saXcHHUg9UMZfqDWLN0P1a6JjnywE8rnuDiP
ETGqoWJk5JhSV64VgPkzmpBwAzWFbkYw5Ir71QBakD8B8L+hb1J67iLWbALr5v3dz3VhaZxWTFG1
DCcE+mSV2TnXOKfLLQJCJlI8FsMvIAEaEogj+CgzePlOmpFg9vPmoeA+R+k+799pzgHWvmapY1nu
jTP+20tdfFjBdUWaLXWHcgfSKrKp0De54ez8TXSX1kajANAZ89xdzwh97fzK9fUcCBrDJUtR7tAm
eAr33FuXOPUmsIdNZ2cyxmT455iRpWEJXXkz0I/WoGOAmYftbCBNaGTEA7cDQ6HL1fK3PoFJL2oI
pcR1EnshVARcs4xbshTcpN91Gbgsgs7uNFbmjiWJfL+P+TEBywGHpBNFHoE2hUdTzs7UeoNmvDfG
UV0Cw1urWh1VRYoGQZrUpT6YPiSVkSI5fw/AM7rl9CcMlm0Z8hYDuCVvdUiJMkhJuFRZKrTrO/ER
YKpe8xhuQK3Yoo9eQyJPj632EbCGPkP0dTP52sDl9xcHotElrpRqiCZ7+hNHDo9hIzlgsn47/xrd
IDJ6N3FCiyGVpeBVxCKpUlf3FFIHQA1SkOW540Y7yhvR1l911sgSS9jqJFRcLguxjJGltOBtvd9w
+nOSHaLyxFEAqkbPoTCbFbAFmzRnvH7+4X3/aHednyyyrACQNNZZgrXzLtziAbBVjrJspJlR8Yyz
yJS2OiKBmKhjiJvMm6Xcr8PcB0wEeLuRZi9HyaN98LMq+I9h6p080z3Gli6Zths2vE78qS0aLoDN
jYtGUO2sAIQPHQp30AQ/E7Vz3rZOxwGAJQdGA3BfbgtnnB955WCjEoyqOZh4MP9lBJ0VU/ONouXL
vS3l+t3xtZkrO9LJjDE7FeqNqODkUWJxPcNUGT5OXkKXi8PYlaIAClpICCMTZL11YOeJUQgMbf2j
UvZnIeuk6ciLAxC1oK7ypbCREy4fio3gjVsME0xmjentPWUgKV6Pub4kLkf0YmGZhr4jfelc4ftM
MYJI8Uk/7aqeHOKxcnlZdJW6/qAai2PkH+mmL8GrIyGIoVJnywGk/uygudWKbM7WML8jI/NRA+on
NVn9MgwzWU9/ziXK2EGKtebJjwZYuln2ctsO/5FV+FrU6roAlYpIOgX7R30KzMBN6YzvH/KJnutD
xhgLvD6NAwT4/7ngldX9IKdAK8rn5VjbW94EbhImjcYX3QPGQqoZwMnYgJTdlT4kPz4AbMDJT8Dv
Yqx3uW5vuBZldVuEVRS241LsijKvA05YuEeuNtxPu9FdknXBZ8EaeGCqeO1R+mEYmggqrmCvqegJ
9asMEPtRe57mzBimwlJSHRkAUDeXrCCV4c2UlZ8Bb+E4cSK8wFCZ+uDQyRgxX4LHMMsRMNzNepa3
n4sZVGNYZBM6jcjbmXYE3KHD8Qy3xljQGsalzHVORicJ8hNbIQJqs+ZPH2PCsBJGIKOuTnpZACAA
jKgoSirhqzhxL3HG+xORnNvGyDjda9YimdN6Ue4Xw1j6h8LEaalk3RbBWsnqeFdqJITBEn2GlSl9
psDVZdF1sNyiujrVkZ4GTbp0DzW25uYPaASRvcgozASAbMqxfxqOZWI0rDCXESKsCy7iwIV8UGFh
KX+QymcdPf5yv20HNyWbEgjXQWCCpplx2/0j1/DHg63HF9UAg2UxuNqWCoylHn/0PkY4060OtLfa
Sy3uAH77B0wL+mDX3Qdvt/eSZfqrG70YZNqCCxshWeuHy5B8ahV8AjrPY1Xf3xbFuGPXQ2ljprZt
v1TlG7R/JEa+Td+A7eeE96w8GeMIrAfQYgIAUNDuIWdVHdQ+AEPAzNizq3gy8tets+4pT3Spi5Il
U6UaFcC+MO1nU4BQzd6D4C0Nkq3x0VmT9VibmEB9pHYCyMITXp3mCelg6xfLt7BUu7qASNvLLVWx
i42dIXDHBSShLHuIiM0CLGS45PVomR7RcRYFSCowwkQAu28Am19lzqPfvlGlhWnuMh4L8mSK+gBi
KICCeDPb6nfoKPbA7EEBsc6/MEzzH/mg/3cGUa3/Li8f+znrYpgMcXOf2LMhHLLPap+hNbv0MDuI
Z+anjAhtvsOoxh0rcGeKX92obULHNlq6fgY7lcx5i7zT3fxc8waggQFXlx3lxTX4gQnm6ofhnWPc
GQwXBPCM78unZcyV0VLfAC7KnXqPXNgGt4dm6la8a0xFNAKPHhSrskAQxrnxmfUOvYb2iOrwH/3/
fjlexN8inw/pIEEBcWQkm9qbt3eROXqRC7AoT3cEjMoi7HeSRxET5a1RHed9+6h5whPA3e3GLR61
O/k8b1AwfC55Q0C6GEhpnAG+hU4wx9fkOJi5r+9qFw0/rN37R9r66+NXjwdxzoNRWZ4rGcaXfnDn
zATnjURAkKEZC6QjRl7RvNzY3fNth8p4T0u/xwwutKb2IqZ7RAgmbvpQnDBGcwe8Uj/Yyj9vS7p9
40u/H2wXghpER5L0u6EqdnTpPFW61U49y6kuEdC/w2jQP323Qk3QA6GnsMLB7J3Jlh3BoA51WgPs
PYZgSkZmhpsQEKTo1LMX1RKU1gJzYeBrLdlA46AJYEXWVzFc0botewQqhq4spQBwvzujc0SxTz11
TuCEoblMVPkAnlpgggHruSke+G13l+D4gBfOwUxXvBfvgI+q/+RYscrtixucjt+V1SixAHpa7H0E
vLbOi84ZCM0s6a7CSJloZn5k9t7kEI/FysCSu/KUnA4EA63HSUUqMNwGfojx6orxqLtu2EQgKhig
FUVZD+/qQpEUXAVLUI9UMqc33QGigqlhWPhNv7tt2tdncb5krQeOZmVKqmQZ53ipnjiHbEDW0DZm
+HPcP8Y/PIawqwfpQtjKVQgpNyZyBGHyce4Naoan7jzAvVrlffok7UTJmDw4rZgVIFxPqVwIXr0+
kiADZ/ISZM4WyGsMPyDAoOdCIwQDmCml+27LWOrVkORC4HKsLlxGO41JprS/t7A7ZHukazeSN20r
xjlgiVk9FAoa5aW+ZPUClEE/hsbAKKckWlxmV04aMrJETC2uDl3atTNJZhw6We1tzHi/8yE9DVq/
I6Jma6FgoI/mMy/6bVSMu0hIzKaT3EkW/NtmxLKi1Rnk6SyMnYBFTzNorDNzLCdj4J9vC7nek3Ox
g6ugIAj7DFPs2MFpg/LJWba65+0e3ePb8XnaTz8rzGNb2nb8ZIi9Gr0TSRVkkDXK/DpXWsVaBA8j
YgyG4xyKBL+aYbyb5B7XutGwr+XIIwnZauNoyEkJMPow9xC/baUieb39Kde/RFsCExlUhL/bjC9M
uAOWvtgUqB3l85PUeQRDSLcFXPWl5EvAypz4Sk6kMZUSIMk8YBQ2fifTHTjXWfmpJXr86169ELMy
l4LXC02fka9RX8gTskPCpvg5bVlQQNeN8msx6xhWbPg5CqCtAczmVMnxYxHMZt1W2fXMwMViVlZJ
NW0M9Bw6I/vekZ3uXJ2UV/r+UVnZawnWu/iHyjADxi791ZUwUZEPBaivmo1+tipgthxCyU9Yedmr
2yTKPBFVHsB8yupuEKuej2IVp1oFIK2KjHN1yMDulKUPYgi87IY1CXE9br0QuLoTiolKeRXigLdK
shPa0pJmbTvL0SGfYiC6a9o2zSZLqkMMhetuow9eJCibVo/vhZyClThttmnS/JcmF1GTZF1RMau9
zqXGYhbQbjl0cxtsNYkeBZ1uKqo8cUV3jhPerAtiypnEcO3XYd8u5K4OSTgMkjRSuHZdbCWjluhJ
rUezoM1DUpJXfuCREOH9NAjuCFFTk3CNpwrUrvvKmyLRToR0Q6L6VZPCrSwnD3HZU4OPs1Mc5rPT
VqiUijO44Arg6Yu5YMixTo1crRkvues29KW91ekY0VVekBqng6rR8xRQr5AyTxyiO66ewFQh3zUS
ErW3j+RVNynJIrhuiSiTdbplTrRRprwAMyq61lC40BmH/zRWfyFj5SnnbGhDuSa4i3RMbCWBrxRu
kn2q0Wsbjnaiaww3c8WZ6UuVQlYJQF3J+kEsRVhuK+ASihvZmOUnZdhoOsuX/a04/GFeExUerQl/
U1ZLnDZwFQ8h4fA2ockxheO8vTWLWr57/u8SVmoDnYrScSUkSHHrqlxviE1tBsjYhCRiaIwlanV+
aCwFXUIgCnijmzSRnLoFtRIGzoaRFZn8vTnfV7W6aXilj3S+gMFN8jYUMCId+1XI8sZ/e30IAaL/
Au2u6vp6qLwsO7HTxg5eX+GNek6ddvbFubYm8TNiTeWyZK22SRnUptcbyMozEFVMk5HEn0L9pved
OeUK40F7JdmElSmiuICRYnHryRyV8mUUAK/Ym070Yd/uhifxOfkxejMwiBITlTrd7fzycfDxCpEZ
r62//dMiW1EXLA4JZr+64wRx0Oc5KZZ2nO4ZtdZtO+uOmPKAYxrit1bX91NJGRHllRLhd6Gre64J
qqjMOAjt7OgwpEZJLNmh5iwgX1vs0ycBlMCP+Y/h2B6iOwnvITQaM5R+9agjnEVQqy6YuKvXEO3z
VBFAJOoFFSJWaa8FM+OoXxmwwCo1UV+iVSh2XdaN8T88maKlZbH67N+B58sPhmqDqyl4rY/IZprV
vnTqe94OXumBpjaqNuWjInqt4CArJjBzetd8D0q9mgofysvrzlFuxhha2nKxV3aZN1flHg3UjLrd
Fa0KPK/xvIiaI6+KK58jTKXWF4kWe0o6bfueHjRUYv+DXnFMJE2VoVkMeC8fcfEKSHMCKjVJQuv5
hvOe8t34Gk2Y363cag/ctGMJ6wHpIGYVgKOFTvR4y7/nnwRDxJPHGqm98v4EC+bFtyye8eJb5rgg
kTIosZf9IoPV2fxegHPyQl93gbt4bn5KjOf1FcCe7xJXrolgBCuLcqw+Rcuxqd5XIN0Z9iWSwncY
YkvPCYDsPmNWVyi54ie+LXTl4hWJmwNKxNjbShvpUX4P3cJV/AJEi0A6datH+Xn8WZnkIT/MGCF0
ZV99HRqzAKQcpiWU1vBu36NXEuRQg6byYNJT0Ei4pqAuJmBCh40cex1fUrMviw3JAvDpFhv870tJ
xNTSIv5xVMV9EU12mGhWHMbbtNV3agvSQSVBYlsV6bEqctAqzx4fpE6AOE2XWPAkV25HjH7ykqLo
4EyV10VzqsQNLSISo/pVboei3uagRo7a6HxbJQwx6/m8jpQD4K5hGGMsPOSTiBmNurJjIfz/bhOF
5r+Ws67Ng7JVpXkMS5jKzK9HzGG341ZKB4ahs5azuiNAe4L3TY3ltJ1gTNPLpHyQ3L+tsitpze9r
Wd0CAl/r2lBBiGgMmS3NaO0NO7MD+eNr704Mm72+IgSxmqbhXlgHMLTQEcJwU+xpoSQY8xwYM4/p
rlxPGV6YJWjtIjS5Qt/tGHscnsR1euKKyZhU1vvsSny5TDT/Wc7K14u1GsRVPC+OSDvRx+RXWRik
MtqH0eJlo7TEY0sNDb18JneSF8hjo1TRLa19iIhm6hMLXO3q1XPxOSsH1eXlJIYFtJsQDHqQyhS5
X7ethaXW1VNuFoRe5hIB51hGl69whyKMQ0qGWq8tA882hRBRJypZo+Fpihop2D4IGffiMg4/MQKf
K/kapBBFjQiiBn4kcR35aNzQg5ICiqpszHXJO3FboV95O6K77SndlFZwyDe5W7zfVt61aOib2NWt
rcp9HCvSsj+HH4NiFofiR2lzsiGeFGt4kQ8zWHvLp/qMWNsJPpE8Tn1y0H0RAEMR41uuRPffPmXZ
6ItLWwAj2dL4GnsUM2NSB4g9kTeojOE14MNiXuj2yq86mUuFr46j2tVDx1EcFDV7VDLO0FsM/Icg
o24eeR18NsnbrAG2KWHkba6Z66XY1fkM50pLgY2EGxLYVNn0MhZbrWMlTJnWtDp2udYlUsIv2yph
JBeetNROqbgLg09C9k34WSArHWintk4Mvr0vu7scj5yyYeiYtdbV0ZQRKZZTw8eerMXbspdMMk07
SkKGSq8dTgIWUE1WFQmQ1Uu70oXhFFJMxCGD4eiY8cKQpKlNLLaDqyu5ELF6j9VpXYm8svjuXrQy
ZJ7b4gO5d4YTuOa7LxdCvi9EmCqkUnJISUPeDAixxhmQhemmYt6wLJWtbthGaaI60DtY4S/eFsEc
+R4fuQMmSX9xp7kxhm3MbFX5u2kMDu5ChStPM9I4iaYWi2uyj7581WeQKkayMVSnFri6VNpG4Z6Q
x9un/ArEyXepy8Ze2EafK3kciUMMTL/OJvvBSF/kxp53zSY1S6v82Xrgd4oPM3BGpDtAo9emsAEW
sl3uWYAav4dfV0mmbwpYnfxYDYqWC6GA3mkf1MjI77iz6KZvkv/ZjcZ84NygM0pTfuCsfBOYtUUO
2/BY5IxDuRz9vz9Dkwn4rjEnuL7KYpDBFK3S4p1GCntU0SikqkNi1F0pGLiWHFnIjlFX24yNYIld
eSQtJbEow+dhUJ/z2tfBVtGlhJF9P9hwZ91O/PnQeu4YGsmDsiNAXK9N9ZXzBD+5z46E4TGuH+cv
HawcU58m5ZBG0EFa+ZJuznJuiPnb7RVfKRvA9GRNI0jkoEyxfgsNjSIhmqgQM9gyNTp7cCt3eExO
iYu5EUDsWGhZemrNYbJuC756thW89CFT1RAIfjf5WcsaLac421JVeQVm0wuWw72WKRLIhYiV/mal
aPReh/7IXnIxeqcv/CSyL7n1boEdnEGW1JnCQTrK58z23eihVU2VkSK7uodf37CeWJvVUo/SCcsE
e7oxJW7bImMVMeK+K4TH2MQLKSuXnBZdWukCVopGTB/DnQ6ZDMWW9vJORZy0F34ld51V7eIDZrDv
WUv8vYa/zuqF9JX3ikkklFXaI4+BwnVmJZrJH4ZNAaI9FUxp5CVxMIHtaiAstaIfwgHtEfZQGhHO
kgaK5Pl9Z5Qn4ZG3wrvO+UhM9Pgb3J1qsQzuqmu/+MxVKAWCd0IAwoIow5qPdKff15ZwJxwzQ9kH
p2ATvok/Y3e+VyZb/+ieENFNgOI7pmAJn16nD+kFqASpKR1TFazEmf8RAvcKTNIRMkO3T8bVCFMB
uysqZoKCZNv3kzFlgUJ1DScyaQIrn7dLrMCXpUHA+dRor7eFXXV4F8JWSlHkuOkiGcJmeddzPyWQ
GCOIbbvIBPK90c6qc1ve9WP/tbjV9aLjCQSU1RrvWHW4i2j+U84LRo7hesx8saaVa+k1NBxNQYGN
BoypFvpBSE21JkbXSQawcw1JfaBTZIX8+fba/uFwvha3cjig/p5QA8LiuC0IdI6tnz1xoAdRHmH9
m2kve0NuSiDrbb3hda6N/imMDVYHFEPBv5VzGUpU7ZzVEay8DtFt3nwOFcNirnu0P4v8PctyIUDV
BSplGSxGlt+b5kOXNiHQbG9r8mqI+bWD61bILlDGIUmwCElqTLU60ninA2E8R3XwfydoFWEKeH+k
pMGO6XxpRxOwE9va7EBxkneMLjiW2pZ9u1Ab16uhVpSQJI2PhXhIw4eGMBwHa+tXZ6sIkCPSSmgt
hJFrKXX6JrVu6+sKF81y03zt/upsDbSvKd/jpqmt4oAW+M3kVR7O12AAIh2ZUkPxR9XB4D8QnbyA
ccBYOlyfrzDLI3UuIVw6d+lhRqoyZcRc1+pplwv8/fuLfZJR/x7JBPNWFIufbLJ5B4SOV2GSdj6J
ru4qO0P8Qc+V07rpo/7ztnoZC1wX1EjJZcIE1hYvC56nZBu3qjGIDENkWMka/UbMadKQJeAb6a4U
gP3eZIwHImsVy+8vVCjRbIpaFRJI/8jTwchp7JDw6T+oCgirvI5ilCitIWZlrhZRbYct5IQajfQQ
TIJJekb0drVygZ6BP1JWgVUS5QlVkhz+ITcQQeY70GkQAF/WlkJN3kWj8m62Ut/xBTwJdtMDiLGk
n9loRLsIfNgA1X5v8IR6vL30q3f2xUetnFYrjEkwifgosALtqUTsVFScDBNvRi2IXqlSvxwE97bM
q1ZzIXP5/cWeYkSspiPJoO6evKEMvWmq/nRbxFWzuRCxMpuGZIRGi66roDRUih+knktAuf7vxKwj
Hj7sOQyZIrwqQoMSyezQ0V/0mn1bDGuTVr4q0ltwsOQQo8SBTeUfZPQSih3KwdNKJSME5M1tgVcI
QuCav/S3xknN5LaNAw5hzzb1E1vclbvwTEJMnRU+OUqWeig6S3kNHPDuPHcgtwzNAeORPihC1Bwl
8tRtjv/lQrr4olU+KlLEQOxCfFEtDqbQJZYwsV4+V4P6CxGrs5DMPSF0hppVyc561UCLSrOXbQl0
2LFixHjU/pfw50Lgykq7WRc7AbULrw1aox5xxAFZRJk+lHHe5JWVJuGgRkA0QFwOstJaMejYM+zl
ytDxd3tZhQs51fq0bqE6muRGnwARSZXNuiMmr1IrUTmz79FIENz11a4rWFPHjMMur+KIKRwpv8BV
oO0Obev0RLnOmnNGvHBlsO/bEtddFFlJK9pEkBI/cC1yOQv418cETDpX+andi3bhtzZ9jipjNMWN
gMkHjBZ5eBK+lQ9AffHBcKY+oAsustIQ/9w+r79Rif56Nn9ZkrJyqV0J7MyA4uMWzPJi2zuSCcpB
ewFG6O1gVzxmp+EMbBZjQg9PbVrTVn2avMkHzPC+xyBd+B458SPPnAm5MkPxXWsrEwea9EjphA8L
Z7DT9iBtoQ9Ubcwk/aibXYPH8viiVonVCejOb0aGXTIsf90yOinoiigXyyfZcy88EOXHbb1ffVto
CsYaf6d510Dm2qjSSBBwk2UxmL54gDUKgdNNuQGwJsZSvhu5JiGrpkkKGmZUIgOxaF28lwD1pZcl
ThgIjkO92+hDb2g9a3x1OadfdvSXlHXtvqk6AN0NKS60WujNSOCdIeo9PtMfRbGKgDOjMqrrAhq0
GTJXnl1RqpbGGmRWKcC0hLQByKeCnIHYPEf6CNR1wG+YyVQ8NhpI6+fyRYsBv6VoNTXznH4oHfD4
kkkGbAy514NYNbuc3iVD/z7m4LGrAUgiVpUvTuA2zarmvivR4USVDDEBejwtqSSh36SAL6u1DGhW
efgLQwRe3I+Tl7XASizgUQJgfnDbRO/nlzzDTO22UYhM92MqTNm2kmtJselMfqUTXhQmWsLRB1Ql
7WGOMQ2nyh0HPJTJVoWa/orquDqJszLnLmmC2ha6IXUagGwZcrmgava8/mtC3UezBNLupl4JjaIr
dkWOOUGtpIU1dTIIp2u4WEkUJGcCl7AlzkDHCpNqGwKjJpwmwagi8SiM7Y4mZNNNBSqKCW/HU+zT
Mq08tScPOsAuAn3egJln24n5NhzDD02r9p32QyBPYza99/V4GscYRQul2LaRdij5chPGOXAMq172
qZi+hD3tnboEkLqWuYlcEGPuBzchtZ3y6kLCrbpdVRh5L5tlMDxxgW6gtdJQtfKB8vK26hTBaCfN
GnpqjXLyqYqlWYkCMlXkVemmXcwD36+M0RInh9yhTBHozHyMoWkiW5U02sjKZkahI5Icqtnkuc6d
pQ5lPsHNVQCE5pF4oCU/WJTO6BPipM7Om8SuaYBZUB3dWbEtyOQxomlngo73MRRni0+xwDZutpxY
PnZDOxpSDDob0vhTzKG9qxR+pFmcWFrLn3n0fEc18ltpE2GPE8CqS5KtqKWfJjX0DkTgCbQGogZy
jM6taB8ZlH+pYJ6aolmZ9NmEolmE01HLkjs9eUwJyJgVzY/iXzoShmhwc9SlJVdvzDSqjTTIXT0U
XGBSWEMHWJhY8OZE34taaY5Kb9VTDUwHxQ2KbC9MqCeIKLJQ+qQAqa/pcgdNbFuA6jlNwf1QAa00
4rLipf5Rb3sLGGWmBAS0oPwVNpEtT+mu1DC+mLVODSIG9D0h4QSCqB4MWw1nlco+miNbpYcRwEUN
Cikk521FnCyuzO4FZXJBOm8mFJeNutQcNIxeAaqK7zzUaa1EabfVDKK7EeeEDzylG3wlKpwRBhrJ
1Nbr4j6FfVaT5JZi6E5AwjHwYDBomT+PeKQouC2yOfG0XN6m3YwuRWxgp5jztE9Tijk50cGNiPbs
x7KrjEEXMbyAPy/tq1o9IcFsz4FmJK1k8jFvTwhs27YpzZzEFhja0FbR/x/2vqQ5UiRb96+01Z6+
4AwO1273AghiVoRCQ0q5waSUxOCAA44z/fr3Rd6qViQVLd7r2j6z7kVWSPLw+fg53/BeQeegDnPh
ytj+0Ad1Q4vSEyn8Y7i6piVxEe8sxqIKxqxZwDRhUzqhy8QAS2fH7yqxEP3wqteOm1nd9yGivp5A
M5QbgTrUy9xIApxCmywLvw8KgaIlzD5G6aq25cmmXAC/tU97dYFDMRD4G4Ue3US02Cpj74VqH2SJ
uFOl8qqO9JTFytoQ+VNT1AudtL6ilUtJqtVZJpLm1tGyVa8dhd+2tldmPCiA0OtSO8jrfFUozjpR
C19rdyxP/drmLsvMk8DhoeTmtmDGkuBM0vSnRqOB0eoejhKkqWn1EEFsTaVkg+fb3jae2hZCwCz1
Iw1pezgIVgV6JNt1U+BFUOVriTIX/hx1h7Hc6XXj+LUcfShpeoPI1oWJtTA+Fkz4at7tzYG5IPP4
DYarRTKdUz9MYs+oEp9bUKTVDTfBNq9k7HHAos3SDHqNeCw/a+fbQRwn/hhRr8lSzzTTPQybTiLv
Ar3p/SyMF/rwoBsgzKfxvuX5K5d24BTmWsud584Gm5TACMKAVKuau8D2bdRQ7EaLuDmAbLXZr5Mi
8zXFeEsabdXWcqVrfRC3zqkqMpi5ty6BRHUkyYLKMNAiZ2PFEKhV7CXqU+vGzlekBNHcAQ89hTJE
BFR3Cn3pnHl5Lvy+yYKyJ14Klk2V7UQsPZpl37L4PhS9PzDVL2HPUrXOQ07fnSJ8C7FSeKWCAXdQ
SH1KxeAqyQ+Z4xlqUQPAu6fcqQNJrR1W+y3nuZ8lnZ+l4sDwELDLyo+iblElCNTJh01jt9Xbs8y3
n9ahl2v1gqUdktuvAnabqhIvBWTtWY/dZVF/VEYo4uaejkydhrSdURc4hqAEIOhmYMkmHvYUfHun
/khic5fnByYNz4kSvyu+MXbXVO1GrUK/yrgnMualQndJ9iRxbjthtBzNcl3FoU+K0s269iZLP9rq
tVXFikewi7a/I3XotYYIqFPsRy33I9wHSR2toqz2mvopqZ5NTfphTTeFHS9TQ/UUwNZZ9GK2WVBJ
1eVcdZ3MWmgx3RkRDCbjzAcuOaDQPy5l5tlsvIEIipcqb6F2tKH/w5oxkAlsvqPa00PHLzh3mxbH
EKrJJIUIOvkQeug2OijWMM/uux7/h21tgktyDB8MiPCqeXoEGjsgZu/rIdz2UMezYzBJ2ENVWm6N
ToVjWbh1payTrF3oGkKXPlmXCrZ13niGcJa5qgR5r3k6lOpYrq4qPHuUkj4gzvbi+La2xYFylCdH
INplJl0bxXaYYAexcxzKB0FhqzGUlYd9s8n6H2BsLYciD3Kj9lImvnXasKO9vmHl6EOW3+ugO0H4
6CdCWaR9EnQlSLSF7bVMuvBMXTEYRpuWeAGUKTCGbmMO4TIZkMzFqUIYiPcq38WV8Z5r7SJOwCaT
C8EUvzbshUCkIttDASkwXkowpvS1joGXEYEUEsQayOjl+qPMwKhvBi/MRpem+l5t24DjXuZK4vbR
g+Tasm6tRddCbkix3MqUMNAOewhQnY3xmC8QTOUQ/07q3DeqxoVgAWBIwtcNZaEN44LmnWvDQgCc
GD+3Xiu42Dr1a54RFzRMl9uVrxaVX+rpMizf0jDe4MZf9DmWaQ/+PsuCNEG1svqmFySwyLgYYwh8
GbkrrcKvaIZLCqbwir3IBuJahb2IlNjLHZg5ttgK2hhUyovoulVTDxvANrZh2q0TDr9Cs1mV2Vva
vOrh61hFq8IpVpmwXQswOVE3gR53m0TTD70x7KGFq7Y33KBL2Kh6ddK4JoeFcjO6cQXsuWb5owmZ
epzGWjWuuanvWFcv+QB3BcfYcVQtoW+bFLiCmrM8BgaH0cWQkTuq7qwKiEn9WBOkgaoEawfaG12x
1rJmI9sPSZ5HlriSgRlfvdTaIYzrtY5kScZhaaJTX8TtWjXBOQDpWeYSRsKxnxqWGxWGn+IwGlJy
SuzR7QkA3KR+Gqr43jK+GeathTJvI9NFWn1nNrpq7LUaq7lJvBBsv+qM2gmTZWRj7RHQf8kPq+pd
0SUQOLO8oktfleY7QUsJXhOkHD3DytBH8jYQ2GyVg98TETBVddMMPtFRFljjc6gMnlDGFz1B7dgE
GDEka6sUy1jfO+K5TDIv0j5MJTwhLrUiNTiHVY1Il20ot7Tt7uO8D2rKtp2OKIQ/pZJuAQEBU7Jx
bVzQCX8ctWZv5x/QaPPbRl/2FpyPzNJrKFRBRBwMVeTB8mDRjU0KWQPy3GYOxBsy51ZiXxZFd9AV
Gox5dFMRZatnxEtSsU4s6KQr6p1Z6jb0vsldkyZ7QzTPoW0HZlMejbi/02m76qW8U+KSeXBCgq9A
CWfYCF4753q68d4RkPRAlJfGdmzkTZuk+Il3LMe02vX6x5Dum6haUHAUmw44RR0Cfgh4VAlzkByO
rPVRnN0wbOETWQVJfjvqqReHcgfiPZSkFpCk8JgmXV6Nfo93jZQPnf2mi0OfExcHVOzH1RuPjzpQ
YIIiMNDuGt1a5Tp0HlMO+QwzO9amflQcyy3CZFWZ+Z3SQruX1H6C85sW9lpLncAY63U1pAfUuX0b
y1g1oP2BhDvyN4h6iochNHy+Hbwuj5d5I9dGztYKIaukZ4i8Yc1LEtxn5lGxxKqSta84SPEkTqCa
40GnfDOy4pgo/Fkr0wXt4iNX82Pv5A8FtOlhWXALzeq7ULAH4ai4MlRlqUZ4Z0R0Y+dW0Eq5bBNk
ZxAUlRq5Od+xfcvXpQnKQkFA9YOxuNsiTEGcsBeFvoiFukpLvpBJeOvk4dEJu+ckBF5bOsVhKM2t
olXHMM9fhrpYqmG00MpxbYQ0GMJuMSSQG0lGyGppSeh1bb7vOVmL0byThgNfd8Xx2w4AX0tdG+g+
K2vEEf1NbTo7xkaPK7U3NHACw6H4ZBaFl/Fu0anpolayRWMbC6KHPqtgcpg3fqmZJx5HeBzEwu8i
M0jKGqE7RIBhpdTime41BUHVvLYWA7gZoQNlngGfFPU3UZEnPESf09q5wa23VQol4G2xcjTG3C5x
DJfhv6hxBbhYY2yJ1Bd1ry3DIcKIUxCPk1s59rc2Q2xsl4hEnW9Vp0HkUYh13oPO1ZT0tQlzGznd
NMU9jrClGONdH0U7uxcnowBpJKofwgq/FLI8MKrQdBOV4CKHbJ7Le/OQDNbdONj3g9mtTTwb4Cu7
kHiJIZVwAI3+EGvaBorSZ4hrhju/yTwEzas+yp8Mo10bRrLRS+sxKnNPmpiKUSxbhhNBdQJiVS/j
iINIaeV20Pne1PAYoCawuCS/dfC2yXG0qHhVeE0Ls6xcv1NH60efpgMclmKMlAgy6Lv6pEeES50X
kyKE5ZXfKfWi1tWdHoVwyxkOmVDXcLBBZJCRNc0RR8s+rlyr7d8AIJU+quTApbQ4SqtTGYULwSls
M9MgMXpP1eBdYEPsYOiqTa5FODTC7aAU3/KoXapljZsyLRZ2AimPFC82Wga0wyIduyRoqzzgWrHo
4sh3HGgyDdVNX1CXGsVDqiDQdHTL51Jr3CiF7yiP1/VgHMZUPfEu9Ko0xGVmHFiD2zhn9o0Y5T2P
6hIxj3XUNHbq2Xl89UWESKY2pUd6Ffr0XWAQJC8SI7wZuXUqawcvQVZizoSnAYJGSLUo0xzfKNmk
othnZbPsi8GPsvRox3VQkXingCjtNpmx63M4C/WaAAmkCGDxuxiZcqM2CNTAMsZ1F0PzrBLlMuUD
rpFSx18Oe1cblSW+ZIlnidxUvF5HFDhdS/K3vHU2ReOAhheN2F0s3FT2OakAX1Y/aeQG3N9vMe4i
sxh4UCNlo7cmMAtmW3hOXi3tkW/KMrK9rNCRby+12yirHpMxWmsKVieN/JHVr7FUAxhX4Nlcd9s2
D3cW4oMRYGSDwhQ4Vr91mXhLMvVUahwmh9l422fWjVLwXWHhqRcTz7GBxu0gqiutFTQq71mmQEIY
KmhVs8gc9Rj2ILdVw1b0ynsDJqxQhzWXw73iQKq2C+9LTf3O+fAAT3A/Hdsg5shOqN0qN6HZTUev
K6xFykCoD8Hcj+VriPdWxdSlxswfJcI+21Hwas/uWGufGsPeOsw82ZxJjwEYQInYI0pbh2YxU5eZ
gMl/T4NS6Ew5SGzA6XiSta6ajsXqOdePxBBy1mAMeGCRlK5zsyzyRQMnEEHd7PEhCvjiZ0b5v370
/w2M+fF/c63in/+Df//g5VAnUdxM/vnPe57jf/9z/p1//cyvv/HP5Tu/ecnfxfSHfvkd/N3f2/Vf
mpdf/rEomqQZbuV7PZzehcyan38f3/D8k/+3H/7t/edfuR/K93/89vIGth8eAUiJ/mjIb79/tn77
x28gYuqm5uC//ddlK7//xLkb//jtTnYvRfH+fv333l9E84/fFJv8HTA2x4H0CzyQCQr1v/2te//f
j/S/Iy2u6aZla398VPC6if/xm67+3TCIYTggvEE+AxzJ3/4moDeAj4jz93NaHWkV28Sji+rGb398
w19m6nPm/lbI/MiTohH47T8rRYAObmPRAOavE2I7k0Kbkxd6WpRVsdIHCzyWPPYGE9WfSueeNbBv
rLKPspWKFyFtseiEnXhj2p14gkhqYDEOFwpQkt47DQIr5cUWNm668RtFUcHDi15fVq1qPmjpAOxj
qJmeVuvtI+sjAHkFnvFvoJOofFkW4VGvzciFpe1LXJyDLTu5UUvkdeI2Qmqj3juNfU8c+POVRfLU
yOrQtmMZFBTWq0kJxGXs7HKmEteRPSAKWQ1HFQPepyU5ogsnaqd3yCqsFCUFrlfzO1PudbUBuKqI
mqCyi70wHVgZ0gaRrL2qisFLstIriXO05HhbaCniVnrSUrLkdnE0nOGsM9VvKwTfyI9SSBAw5I6L
nVbvdG4gb4uXa/Qg8vZdS8cl6nA3ToxZ6m1E8MN6yCrqqpnYpA1f1gpfKlm2SGwYibJua8LMYbSd
F9HmzB11CoyDpK7elgclJLbXDw4OZ5QOb2IICdcD3CjTHuKATL1DwrDziEVXdgPeHyrPpw4garxJ
E3sRKghpNTN9jmpFQwBhv1SDIl3Wl09klI4rnBxusFl/wEV6XwgHI9o1wAVky3SQ73GPZ5h0jG9W
ayFIiMTWoOMhM5Jnu02/F0bzDFEIlJ7LvN9xhOlBjNl2h66BEL8U31OeH6qigmcngjBQqM1y0Xfd
stcH5tVxB5frnuOOFUjcAQYBeTwxVPswHkF/ieTgOwC7dzJ/K53+njb41p1dBiMrbxiRt3nSwh6q
fG2r5JBpSYVIMWHfh7iDAbKDOaxV+O51Df8QWa8gyZYrx7ERDVg2MHJtGCy246ped07cLUPQQPfF
gAebgTeN3/YA2OPURLaDIb9StDXqp1ZRrHKIM8Vhv41F2PhiiPDk1zRtHdpw9KsK5N1aXjpupRXi
rU9QUDYjiGmRupA3ClPtx1jte6+rkOQaYjwMlcp6YCT7pgJZ6BoR5dDVV/pD0RYw9yDAD1mswqsc
AqJ4+IZvccUNt88Sw28y54nk4sOw9HdLpvAd1SzgvJHYQe7utRniFqSsEThFI/fPXGvPiu1uEzXw
XhP8hRfjumvGEwcL9f/fBz/vgzPy+9/fB4iPayn+fBucf+vzNtAsB/IoFqRlTN05K8H+cRvgoqCg
AvyUFwAj4FyV/v02wJEPxQFcEwbuCst2ziXbP24D+++WZVq6A10CXXN0OOz8P9wG10rDJtUM00Ap
ECzHSQiBWqUoTJsBdCGaNRHOPs0bcNNUlJPU4GJofr+ILi+eq+gL4LspWjLQp6mgAl7gilUVKZgm
HPVKQTySPtbGmw3e4ngondsCGXktu7OBZJlp+VqB/aLlKREtjoATSrQE8LEOGrztrdruKuR3CKqV
qijdqLuvuwc7GqE7f9DaPW6PSJ/TYZj7DpP6MdfUBIIS+A5St07tUJ54SGagQb+WxU3DAUv1sptY
T5eItRpv7qpUIoCP6OiP3QcjSDSRG2VQXT0/fT2m54XxWYL/c1sTFFKpjnidVjFYY8lwYqLdRGX/
UiT2DBzx+qhh8yAyMs774dcuSWp0PS5srBnLPuq5XNYFmavt/1rZ/6Mrn21M9oCpQQpWOadqIH7o
KYkKbCW8AOr73H5E+AHC6eiCoACj4EfVnEFmzHXvvD0vMIa5UGolFkoCbkD1FMoaevr5+9cT9W+2
3Wf3JqCnXtd5W1IMoaNHh7hgOz2HzXBoxz50ex4URX2VNWpSEtnIGDJpFoRsZvbftXVpAWKM76Bp
CHIna6UpedmUPXQPi8F+7xTbVWu21wm22GAiaZoaM6N67VCjhFj6We2EqOZkQiuzUhTDbJIVNQVq
hfmAjLCCHFe8Yon1+vXwXuvbZVuTGewKYdSSSuTW8+zGabtNZtA1C0GSS8p1P9gzUOa55iaTydMq
zKiCrsVOd6/HUE/RExtJyo76qMitRj1afN2/ubGcoNbaECVWNUT/RPmBVB7q14mf8DdSzsHjrnJY
LkbSOuMeL/ZCrIZ4S3VtsurFfrQ/SPGRwTEuzwe8FRAl1YqnWuBEFn9tAqeqhUqXQX3Nwojq/YcU
KL11t3oG1AV7jgh1vx7M88KbHpqXXSS/dlFRxg5OouiiqX5rz3Sr8NAid/TXGpkcmUkVGTidMWNW
iWu2zb1SfRHlnNviXFem676qSlW0aCWz1soICEm0ptCx+LorV8+uywGbLHdIDddpb6EVvbZX4ciD
JitOIRJ0qjMGCJ5XUEBbNKTxWlr4hqAzvKqZxT9Fs6n5iGf+uZO6jYo3VU6ZViGTyt9NrZozcr6q
jXTR1ymoTYvhF6JJLESkzfc1r15JAS0QFamkytnXgn4f+uS75UAZQLbJfTnyU6TUQErNSTDODfpU
sYaxSFOqBL02lDuGChJjT0X/bGubLkchjgoYWlsrJYaUXBXPrN3zafLFBqHTDZKPOM8VNE2S90r8
0AGJj+R9bX5rqw9cGDOtzRymU6sZGWeDiMMuWUn2QfGWrbWXuit9AItCeBJ+vZRn9svUPp7aYy/M
Gm3FSKl3KlviojwggTOrMHEeoi+G8CeO8eIYpWZtlwyPzFURbe2o9uGK7gGX4jJyZyuADDTfNevJ
0bYDlMJRZPi6lzPzZ0/mr6WpVkewgliFUCGP4XgrLGXN6L5EBaLtdaTpZ7R7rpKXLnbN1JQltJQY
RxFa5Ll521eK1zso6RQtICgoUPfDorKNY8nTW25owIvlPrxqfFqX7wXSVYBg5q6hZp46ws4uTA9G
a+wNKn5Pl/6SLb18+lxdaHixgdlvgPdtTo6xGFaMkLfDsh6a/ElrQL+m9s6wI5A9wnGjq+P719Nw
tb3PAGgaNaPkq9QNxz2TFrCfBgyM6OUS4II95cYKtYeZCPpM7PjzksNLFlG6rRrq5MaBl1ah6dX5
wLBbZO1Mz6rHzdABY9KjJDM6cD/qu3ZdMjGTAb9+Pn82PBnXXma62dWYfJu/8UFddtmu65kbqT++
Hs/rmxcZ3bMiGTgB+q/39mC0JCFUJCtFfzTNgw4ftuHj6yau75zPJiZj6HDBtea8czpyr1n5Uh9D
QNluJIOJrt4A6bP+ur25Lp0/vzgmUkNajW6jPRV0LQYYTglv82pOIXaulUmUoNpQH9Q5WnEAmqNV
43ERL+K0mTl2ruL3of70rwmaLIQyAQU502sEVvbgJrDdVh+U8ViiCqYqRwXCWnm7ZTp4ruZugO/D
10N57RF32fgkRJYQx1SKDJ00R3VjUnlIKz7zDP43d/JnB89b8GK6ZEZymoXoIHeOmvXu5Io3ZMeY
by2yVewbJYdZRr4s5sjCM/M3jclbW+R9JLHwaVOdseLAiQIpMvNc+zeR/786Nw3Bo4o4UWmgFU32
lgvpjkMMfLbNAGGN6C7uoT8YZXjchMUW5+hMEHD9DPlsfHJlUdBfpUQFaUWUhYibJekdP+y+m/Wc
XPlcQ5NDxMx0PdWjc2xDkP2vvuXOPtfThaEuvl6OVw9/3YJcGegXpjH1HtFBFUjTFqPp8HCbdLAI
VwHdpOFrFBb3g9IFf6m5cwHtcmUSVmmj/vMC5iNqPfzOSmuU70HLUMu10rH/JCS/uEonm61XQFQO
z0f+YDcBsvFrkBu3jjS3uuGc/pOefd7akz2XcWRgBUVTMDUHJvZAzGMLkfm+Az5YfPtLbU03WkJ4
aUXn45igSF6+ONFr1zynvHFlPdPS1YvmcwCnmw0Zk7aMyc8BBMAcNgeANhIINddQhmEG/JqZuP26
b1fPx4sWJyuk5aMcK/jNrdIYMFwr9M1w7gi+/ngyoHcOFXeEg+ea6+UqHChhVFQ4H1tyimyoBvE1
4x+ygQQG3SbxR10c5bhkQL9rtHXHfiYQudrFi+Ynt6k0FKNLrfPxLJ3biJAjHE1mkrs/6d1/irIu
2pjcpRpNIts20cZgRV7GAmotC8BLNGszJHuur532wBnz+PCo8yW8qUfjlYZwH/ZFux+ttdCWeKpn
RQXu0pLLp1jeqDQgMfIewdg9DmLTWcJNx9WAmNgMAQULMqK5lpUA1wIAyCoGWN4Z7uksZ+z65XbR
s8ntXdUdrm2wFleWI/0kVba1/cNW1l39qra2m8MHLQeoOxtOFlQWvl6bVw/li6Ynx0kTCjAgSIU0
BtnJ7lRlkNYG+K+fzcpc3XYXDU0OE8sMh1ALSyzQvIWt6bsFW8BspUTPEi55NX/4ultX74DP1qa2
6Go6Ii/gYERVPu57AjID6pomtt44Sq8Px7nw5Hx3fbE2zckWV2vZtxTadSutUMFWYUtObN/o+Lof
IQRjmC5gn+tcaX+EZX3IVGVrRH1AhXz6uttXw5WLbk+u2KwaerDjMJs9SiyoWmfhDf8PTH2h0HbR
yOSoQeqH2SUk2VcmaWKvV5pde+b34GnZ8eHu6w5dD2wvGptselOYg9MAzLKS8dMotj1y5sUgXcsB
DjqqXJrtG0sFdjxgjeJpgEB+3f71AT1XIAm09s2p+GlamKJ0VDSvjtyVyrvotjqZE0hCxfLa6vls
ZTKirFe63gI5De6f7CaCXSIgWnvFfT392BH3GdwMj3uKG7k74AI8dNzV3GjjeIkHFLFXbNQV2D4o
aSAP7qz+Wv8n53rkoJAQUfSfKunJJHTXUcho6drj181cHQBLRW5Ag/KfOiUAixoIP0Q1yaq236h4
Cbv7BIQMtXn/upnrt+RFO5ODdoxaGdcDDqG+AQXxhTeqO9pLXI+8q71RqVziQKOJ2kDZhYscD6VY
nUtzXr0pL77C5MBtnbCF4j7mOh9ywC6/W/rD1528evRdNDA9aAdlcKwE29NQk0BLDx15JNEbj3pP
NJ33dVtXt8dnW9OUbQnfAMYY2qqiwovr8bnMIzBS4pmrf66ZSekYst6a0jdoxqnDreyNg0bDgLJx
Jpd2VVMPgIQ/luE0+zpkIlR6gWUYswjMIcVvNScowQNpzWEdN+yYtf3SaEMPiNFFBohwiPya3eFF
LzR/gEYy5KrgiFENHjH6wAR34evhntkmUyeDunJEEcH8A49g4eXqgwP6TGqpnt3OCeSeF8mf7rOL
kTjPyMVzuweaKk8lRgIujj4XQVhugNpNGuCpAMtPAFwGhH5mlud259S9u49HEzqsaHRs7zooCRon
XWegvMKIOUFM9yascjG0d7ruIJm7i/oZHaiZjUMnh0M3yizuGB4Gvcp9SsEoM59aZZWNa1ulf20m
p9nwNopkRTi6WoGUk41QJRhPpdp7Z7Lk12vmatz1OZPTdDgoJ4lu12hJ5MmNUp+5bdq4ahxzDbhs
UIMhBqOZt6/bvD6SEHF1oPSJcvckDAlH2EwpkKRbcXYns2VMAlbmgDe/Qh5m5oK+vlA/mzoftxcL
tQG3LyzsIoE2y72oHgvtWbG/Z5Bh0qp7UzyW9sfXXZtr77xFL9obozqTCvA7qyw/RLDdGUAwgvOT
Iu5SDtp9c9LCx69bvD6Bnz2cLEtaQxKWA+kHenbuGfG7oYlADYFohwANaJBhP1fDmOniz3fYRRer
fiSDkGiwUJMl+PnrHjR+KAxsR224B+0Qb6/Cg37EXAx9/XT7V0eNSQxtgVoE/j2GFoK/i1iXAYd+
xqiSRZO2P/QMJIowO4QMoHkTIiXJCF4hh5OKnTqbwTCfspquClP5j0YDGHNKVZQvAGD7dcKlYSDA
tLJkFTU/xgImcD1gsfuYvRqICDVub2Q3s8SujsNni2cs3S9LLGmRcEywpOuuBmIWr9YRMS+0Iczl
1ytrrqHJtaplfWdGHQa8DcEhAmBWKCjN6SKwWT6TArlqQwPznT+GcQqB0RqdNnGXIyphtat3t3a/
rVPoITATglx3ZXTTD09aAQiQsTCiG1nsGmvOnvpqFHHxFc7DcbGusV8ag+qYyaETiyF+l3q8KI25
F8P5wPnTzXnRymS7EukIy0zQihKBw6Yp+yHRZi6quY5MQkjDQM0vBSZ8pbXFyZHxt7wwd1oyZ5Y7
15PJys+NNit5hWYg0rItxnLPjLnA7urZ9jlYU/0yR9UkBBswWLnEGcodt4Q+mZ5vFI7nDn+27Jll
ONfe5IiJnawfiwKrEDS7R56Czupw7YmjjE+TbKnjMjQKNoNYup7duejk5IoioYD5pIlGhQ3JzHTt
MJTyHwA3LRWIsbzZ+kvYvNhk8fXmvv5yvmh2EsLBJibCaxm7m9qrXNzE2o+ubd1U7iLOAqu8dxDM
FdGTWa9iVV3NNH4+Or7YBVMVLlg8qGBBYO20yoanj/Z4TIYHlUMwArDTTMn8RF938s6cK4hejTw+
Oz0V2EoA18q6EQuKRw4OlyEoDctrLYKCCjRLbTI3tzN7xJoMckmaLDIMDDIcnQELAXSS9W6Viuci
7b2IlNBOgagAt/2otAK7h3EKBG2oYntNx08zY36Oqr4a88n5Vgjk8RzBsM7qt74DjPjGjPbZCNuq
4btO30cLoM5wmxmbVCIDTOcOvutVrIuxn5x8NUrHvSmxzst6n6brtLspGUSF0qeaAzaXv551K7Q5
Mfu5CZichSBRO6xz0Ch3vmnaTU/nlE2vaixe3FxTDNTIFag0dBhWnvlsuE3KjyS6a6C907kGu2s7
LxZHO9xkWsDYeoiDsDXQzXWh3+OhWIglE+uGLVsrUI2DRIKnh3bMskz9IXxg3fvMGri672xNNRyV
oFY/RfRwOBNX8GfEl22J11fVo6Z/ryplVQ3US7M32wo9RsmZZQr31bkC39W5uGh8ctBFQrUaM8fm
S5HcLOLG67W57MnVA/yiicl+6y3FFFC5xhrr2a5PyALIWneEUWlI+MEMESQn/D+Jki6anGyrzuaQ
iJEY0o7lS2rg4H7K4QvCoWPy9eSdv/tk/1qG5lhQgQfvBWASfH4RnyAwNiMONMLKZt8QArp9tdXE
zIF1Ta8cVjQwX0CmzQS7YtJIUipD3iQRDuaAv2hP8U5uIIN1cAITBgmQGPhu3JWrcTl+VHfVwQ7q
h2EGK4M1eCXupAhSHMs5s0K0n3mAi44mqYlcucIjcFSR1VlRILPMolUXRCqtz9uuC7KMPCUdvYk5
SO4VXAG7GqzdqoEXZkzrV6dQqrVtZaDiOzsrc+5yVUCHJAIjD7miH4Sxt3g0mAdY8mPKkRRmUXO2
n1ZcKH8rW+lEJ2RrogDwxhACGVnhWn0P0WLYZq8IT94gRAdVq8jMF3ZdZkuC4pabhskJ8kkHUBR3
owJ2mqZGw/cSKgObQiZLQ0YRuLiQ/2qNhhxzEOldbQBnF/aLLpTM9CUpQ2XXG9ptVyZQDQErmDYc
XiMKO0ZZDlff1ALj2cJ5Dd3zxyqXva/oxk4y3viA3xyMBsJ4GfAbBGjgGiSOsKq3UWRBeyW8ixhf
6aF9RI4ZlZwBvRC1Z1LnGfj6py4Mg5xWR96m1C17vgdoFBIl+SIBDctusoX1f9g7j+XIsSzbfhHS
oMXUoVwLkk4yOIEFFbTW+PpentVVFcmMirDunj17o8y0sAw4gIt7j9hnbTPbVFGqOnrQe6LEEBWj
7UDSCMoWM33VO+OkWNb9UI8nc8qA4ZmP9c1pLI+x0SzVzyE2RLC90zUpcn0lDZo/pdEGRqEb69E3
ZgucWDK+Z4l8xvlkDZHCz8AaTUV731PSkWiH1LO5zeLEK0OB2UvGY+BjzWsFwp8E6a/QYihlVltD
3wMDODQ4EHVLgj+CyFi6MDSfOWmhmg3b2SxcdZ7dxSw3wAGOZV1DzBH9SBKdIHwTY/zB6v5sdO9M
mm5GNKSFDJqOiUYq3atSDLZNXNj6UG/6ePYlObeHsmNSXcf1SHADY/Jl2V6GeWVGyr2slU8mMaM8
B4ymx7YlGcJK04VdazZbRYKtMgZu2dSOpZZ2AwRhXPADiM8SKK+kBL+hOVpt2PrI5KUx3GmFanOC
ulab7A1kTxK8DWtI+Xl6fTDBLMpq/Q3gyE6N4401jY6UPSVT4I1N2MDzKCOEUo8CeudCFG2lqN28
/MzCG0iH4XieXa4fSiGgk9mtQBysJV58oPeOFTXvApzCuJIU4Dq3js5LTmu1vUtHbTXEGEAvqpsa
2ItojYuGCXmZSaFecJU2sQMlfhO7zm5ry+5Bi6N/XLWzE7EOUsYAq2hwrBJsiWiu5t50+2k3QWCq
ptPcNyu4nxuR77S7rUsZc7l42CbgGQbVz7hOKbdOmQvOmCgrtTYcIwCwrdaugEId4oWpDSsRo6au
OuXBtYmllVRF0H7eUlO152qTK8oqEDNX1r7XprASwsFTZh55sWca3ynqD4khDHPeSsUTfItUPwxW
uU7KxO6012HcjLDSkoh+ebwTZR0KTO3M7QSigm5skTqq/D0TD3xmK6F5xCDLTWd9FcylowZvk452
TeS3yL4FCSgcF/6kt1ujshNFWKc6wIX6Mt2+ou9L9G6ED73yKY/PKh+0tFfj+xLQJIQ3zThA02mX
hr/iW1fGdoScsJw/AjF0ktpy53YmmBQctVvTP7Zr69pLma0HD0KQrYYQql2Y76c0Fg7oQTNRe7cW
qC2yKrYHvXLy0LJ8MEZ8iNgJD/N0hUR/XgAI7LIRQFlJOXs4SepIxVcKzGNXUX7hf8sku6qOGfSs
rH1VdMMOhcU3LbwHCsvQeF6PYC+4+5B6eAupPZBe07xx8uTB7Cg8Tqu0Vtf1+A1rWnuaHkSWZ5Y+
Kp22bSa4bDMU4rzZjZrX5+w/zQ1thZ4B+p+VqCzQt6J6E+n7W+k5aENbHgTiMJ2OoECseY2pBA47
JRkcgyNUFN+RXjDfDFsiYTpFdbOhXCnZtZMEu83PSvQ+oAxtEjfLtuLwFg6m06e88+GgJd97/WQJ
547KUyHM28D6TORh2w2N04TaytAzB1KkPfaJDSgTTE5tE+jCyXzoS9mt01djVFatZECKZoK7vdF4
QJEVqNf551QiSeJRaNGxFE8zp1AqO72maK7eRZ4sHQs0gnKgDPbcQMOK7IhsTeZdidrGhM9nWh4z
t+g8gqduoR8yn8cFdme4EvsUqui0qhqgV9lrauzC3G3RNZh+rYP9CTZdC4rccNTpGzO61PLaVfEe
RSdxOUjCyRpvmMDu9uGnbqfNK77KMcSNa9u0m8GyyWqiyKlIbIAgRcZaXhwtt81l08U+fFFJXbeS
O0L5Eg99egI7oYeglDZNsemH3RgcWvMxj9+b0uFYFbTzHF7jlITQsjP8K0alWZXxRhoPc3YYxRCo
LbzV6HsU7RjqXg2Yn42Y4T6JwVkIAHNpdhL44+y29bdWUNi9j2LzPBXrltHh3A3UJ4HfRTzTnGP5
0SperdB09LhyizdJcw0J/1ZfDQ9TfA6Aa7LD1w9R/ZnXIMiGR8hdK6vIV3F3noHGT7qbDt9EeVcB
VKwEhpyQ9MJ2b00blHBBaFCUTjBsJIi3fKb6C0w0dfZAwlqzy0eLW6y+uKJuA0TMX9qFUMEbks+s
RksLJmyxGXAvDRsnxMhwmbxnlirmlm9cnxQQ3z5Ezy2vtIJWD6v9kJl7sQNqtu0S35ouCasIiBww
l6gO2LI3VUU0cCz0i6LB+ntKtcaXgEtrO7hJCQ8i/sx72Fi2GqOfCe4KCz5Ou+6hhgKVXM35Yzxe
GnEvmF4seaEF/MNBApZDczOGy9CzGXohEC8tid1x3o+fcnWnF+7MPifysOh/TWwCtwOpvAteyuAh
1j6SgtTzhBvwSpXYIADhmrHTqxyOoj+Ek9OORA48hdhKVuwwS7tXxRosDMhJ/SRLvkkooNjd7Hf1
bkxcU9mC45KZCJeA3oh2oXh8DdO9pPpic6R43MK6Kg2XtKAN79oKIwdWKx/JMid2OVyBbJXSt0y4
q+az0h5ETB6U9Dhit17bVTM78L4aZTeE626xeQxisMlND1NcBItGyC1aZ4VmuJQCKTjFxRYBgqK7
dKuazAFZnFTXSAantxoxOSt2oLh0+IxQRTW/AZuVPw7CeTA9aXQMjur6KE3rhlWbATxL3li7cbsr
49pRsNoDZznJ97oKDXgnBzuBRE5JnlsxsgPjcWneMaymxdKlD6P20IKuFDZTuClJT6XHyNrI9acW
OOb0TMOs7k7K4pf6vqgcAY1TNkarkeC4jm5fTPEamt+rwZGF7RICjHQFydUD3xzvgdjwpUwCOINP
HaYkHL44fjSKjWq8KwVSE1gGyUayPkrsS6rJacRLLt+0xyst3egytKZt9GgJu9Bwc9WudR9jw56N
u3H11MkH0U51r07vmdjXgodxOGRB70jVE1K1Fs50suvNo5V4kCxniFrCdw0uQdcrq0R70JIj+r1Y
3wnDpVy8qvKt0cGtlu7Elu7aqpYPuuqxa1aSt8gH09xUhjvEB51DVvjUlJdcek6Mh463Au+Mncfq
8XW90w2Ixaeh9qvhewqcC3z8ZtDXU7knADEBPZYfJR+OYR6zlC3DhmUd67ZVnMV5pyrXcNoCi1U7
Hh9nEQI0m+bXEG2EYjV3Hu84Nk6m8pxKO0NEsTFsR3nbppfKOkyzn6WbcmA5HeR6n7WbcGJDyVyx
8dvAlUfgH88iSuRZ3bQlWiIga1uRszoRwa8S2boEsELu9PK5zJ9z/VkId9C+GnVdmGu4fc20XSD6
ZRdt8vLwIhmHId9p+jaf3FS+zoK7jNui/C5CDeJp856FzpG1XackUMN8JlkCmIGA594z0oSUWWGs
EHLXGNywfsgUr1Ns8GngRcfivq62xnSfqUdQQ5Ap6xQkshsDMFaPanBpi7U6PioIlEDdJ8/9cCZm
lMed0dyP4VstP4bCacpoOF1C6dz13iyA9Gh32ZsEZgnEA6foyJOdmVNy6u7OgKtRu/28yhFcAdmy
XMn0G/WMCNeY9rG4pqhL8j4w0pwcpfFFlj6hmtI5x7vuLsT+OXcnYY/Vu5rcjcpe0Y4jFcrsMsFA
JhjgFBhYkbjG34npYVjgTtsN4W65TSovjTyhJgnl9HX0bj1l7KbrRE5XNzfPYR1Zh6Jwl8nNkl1k
nivVadqXOCOG3tbiYWrAGrtkM8281ogQ5e6l1deVfKhuQ59+H23rjCgsOE7CcY62BQxezMRytwiJ
0t0CDnq1rfo9UEfOm+KtHj05vWTjaWrATTWbxjhlWblqtQsRxJD4WQ7HBF/Ho2aec2ahRBXo9CqY
9iySKHGk6VudcTKvk47wGDSgo6cHNTn1RAvpW1vuGlpuUXo2PtgbYhOtJ6R5m3AeIPWiPtfN9zSA
yMykeOLXFg4ShOuGDTCwXtZZ4gQiTC0iGHJo467IzlCFQZAxDRYb60b3Bckpu6Mc7hXzmQcHBbB5
UITdMH8CD0/1U69sUvkYNGv2V0l41yPXIAVLYT+dajKZ6yhf0/RQjx+W6naTj2ogRSCVbyYaaQvz
kUSWu3Rh51tNAdss+s5NJK9hk3V4p5iIw9fxyDTxFK1wwWSeX58I6096glQdpvsYroDhzeUBEkk3
3Kkt1YpjUm+W661KgDCN0yZwYqCpxbUS4VP7xKYMIwfJm15umtKPx/d0wb092BnzTm9eTMJ2qMSJ
N4Lv7u+S2i3gEEUug9pz62MZkxrr1NroqUfVOjevgvHUaO8cv5J1SsYDzDoRdC1Qs/qleYumR/SG
Amw1gibQv/NLW98ThQbGZ8CazDkBjmP0nom+QIqjALxxI9XTB420F4rqhsm0Gn+YZCMMj8myB2ts
1IDbDMJJN20u1ozlkl9mO0uGGLgdJYoQhLZ2YNoWILTytim0MtmVswRIax159oA/oqadJnGl5UdD
eDSuA6S3kELkISz3g3VRO/CRnqXeiwNx+5NGRaVkOxw7V4ppVqwr9aRwquRw68+wdrJm3feO2Kxk
dQMFEX1OudCgdozcDwR/tE5mv4FwSXOR/Bunv4H4zQg9sX9OUpnXfZqXk1UdWsXjY09lQL/rOvET
5RrnW0v0sICmy9pkO4YGp3Onrm5DdGRUsa1O+1x3ksnXCLvl9CymlHbXNElBj6rSKqg80Xwtpkvd
+WLhWdoJvDZhT966wKVzTlKCNHNXVS6F/yqy2+Eo1GQx17A7gAeFbLw1Er8zerufb0jnVaq6Gn2p
KPBJkCMIoOqnkuzU5bML39Vlny4HC31gcs1YTCB92RDngjjKm5pDL6+F4ADFuB4hcfuJ6BCUsePI
hSvr50T9kOa3eNwzptCQ6VNKU3YtH6fl3XjT43ZK3XCwMaCEeRyFH2PjAQVtbhWNc5xuB3O9FOtB
dIj6Ia2alossaBreC1WFHrrTQs7phyXeUxnvbkxqGDz+MPiFuSqs4/ASjLulcISJqMMD/Fu29kKl
AwRKf+HI1+N9qDipsL8RfeZNoXukOw2p9XRRzU033kIZPY5XdfZEbmNZx1S3Q7wgBmlbDvaobjBY
1CmUpOvcgGIbw4+sHTnbmrG1Khc3kUi4NtALldpHHx9pHqtvfglEWyZVSPZ1fJjDNXzaEuME1qQb
p+cxXSvRYz9t2hBHSWUXzn6re/3Id09SgdgyvkVIvemkHE8KE61ri4H2LDzq4VYOnS72DLCGY+0Y
j1O61YO7Sfe75VCawSpTLgphxbM6rEODdbQL1UuTnhjut8TDnJCjHJgkb2q3zZ9K2NVF5QctLhfw
fdG2qF5DylZ6ErgK3CmClZIci2qXFWD+Cqw27qbKIz6X4Exi69kM6zw7aclrTlHNiM7atB2Lo6We
LXlHrJFzioJcDw8ac4qS36NnS6PvKXPlnBgV3gQwWcG4U1idR8wijizIiNBA3Ru9JzMNPSqX3NrP
CmxPhRiHwSE7Z++N3Llxk9jr1Q9dsLXgQxDXRniv9K+AdwsceCUPjEILKbp5J1tQdL+a79PpoYQZ
ljwQfFAWM/J7do8pPAzKOsy96ZVcSz51wSrEwK7/gCvshKlviE6nc2ZtxHjfW74gVLdQyyw2sezk
JR8wW4JfUSySXCXZ1nhR9CdaBOQ0ZWquhhkWtU02O+qeWh4bEmSDnh2bFzXJVnyFt0WAKUL5FN5D
xUsLN4veKs4Hg8Md7G6OyO8gV+9q6Q7JYxG9xqk7U1YAUV0858ZWUnZS4nMMaI9zsTHNFUR9ENYd
zbcIJTPGEYvwaIYAsoMno32rOZwU0yG6oYyT5g9m6JP/6LyGiah+LemvBXvd7Ay6rSxnGNUaPk3Z
XhH2WeCMzbVLL7RXi8QZ75P4ISH319aWdZDi91mHIsalP4fCa+K77iPs3AFhY5k9i9alAf2duEF5
tEyXpVG2a5Nkhn1kuq9TTy69vPYCMFrZW5iTd9PmzBWnTre5uMqy41g6IsAv9UnhCWmfi+iVylVT
vwH6bqTSjskIK/m4PGch1cJtH+/k6kLxXxQPpFRmt5/okTEhS1mS2cVJ9LlqJDzzkeZtzcCiVySE
uRXlw40xfAQSAxLuyLcA/pf4n8UO5ltNSG5PvVg73bhRirc5eKA8E5CcaI5gMLG0NiJ3MP28dqfg
PWzdOOAUOZu9048PdCc74SmJvhX1ifrIEsq+0vqJAOLyPbdsNdwS/sXSyWIHFwZfL/D9EznFKdVQ
yrubSje9+fzgOcsRfukZ1lt6v1NcKd338TFfdgo00A8jc2rZW0h1Wiglm3YicbponTsSNTS2nvkc
AWaxZ8c2jUsRf5+nfZiuq26dUyx4aoFul24pEYjtp+LYyNtmuQPkSqGxfQ8GbsAtgpX4DRAe+2pT
bsXHZLRHInjjhSYsIRMuMNKKHQddlyHd9Gpl6I61Hy22nJ4M6Le6GwDVBi7PyPwNGw72YJXITtGd
QNZm+gtpzdyBjPdHnTVI2LetCw4Sz2pftVeVap1Bk/dgau+ythfPNZolLMxEKs+UKl2zuLb6e9g5
fYtqxbGSD0m/SFTQgAOqh7o+VONDXj3XxTFpCDmp6vlW/i42TwDgrdwlb80WOiR+atiQPCwiqP52
mJS5V1MdtUrHVKDFo6coT1J31OVj1780kleCbkdJIjuxttaFvdnfMZ1aLukq73cY82odIe2RUk6S
Embs+JdxIsBxTWE7ywdLtJMIZWZBDuQP1VmZyABA0N8X7XMsbcLXxaRUs9Hat0Tjy6ZsSd3b2Iam
zwpRGi/R/HC5VyyHOc4gvg7SoZNs/FtS3a2apwznltCtuh1mMq30akiXor9gedKXNCs8bCRoda7o
UTX6HUBnEfWA6mHSRuKcad4iHmF4662nBA9mgAOrBFxwH1pOi/m2wgF7MolNJujcVyXkg3kY233T
OulwmVNvUa6K/NGmoHshDOOj4FPDpbkkha5F0S9y+VApIyHV7KRDBTS9t3WFvsVDMu8k89L3W8Xy
koCWSbYPbl85H6+VbPvCUQxaJTYZriZQa6GYZFCoP0lUZdVdarqN9jwrx7kBpUFBdJfRksnYzsdD
OW7zkWxpNZF4FI5FVwwC/uyDVSm5jW5rBBFnMIzxh8j0KOKIWDFkcNvr16A4hSNr9mJJrhxs9e/p
sq4GxC2+BcKX3UoS3Kb3dOmMJ6NZklJiFvFiVY703tOiUJ/SxkkGmzZaCabZ7JxmcpbKQdsdTzZG
lAkGKZSG09UMSIncnKBzeDAIMIa1YRwrgsYZxVpFkwMQzK7RjqS2Y05kUtvM2eEbgndOoh706YMA
F2eDgJPvrtcwhXApGzQsCMJCHN9G7H5Arh87bE0wZwmNk/CYYF3T7+Xei3W//YZvjiYcx/l9Gja5
fE/OI+R+VHnk+8RywNcNzFXa3MFpso32s+rMEp0yL0/9xXyru6tquOr3W1FsuBPZcZpw1YTEM7tQ
hsbmah0kFTdPM0dutotmm92um71ocfvnqtyYzSmadwOv9yoWu1S9YAKiMsclabsmPReN06Wu1BzZ
CkJK9uND2KIB2CTxqUcSka8CYUU9D9VLkroaerJpr3VeqR3xKw5qSp/bhjnu0ddIG0yy1ZUx7TT5
nE3Hpd+qxT6YMkeZXvL8iA1EJH036ZjO2zHEdIjf8jFK3yE9ZM/aQhXaLVXHwp5phEbabkjORaDq
851RPpMXQUEtZD6+jZqy2wDyrlJWrp0stlJxhAIc51jeYkizEsmXJnk1VY81T7v2BjInPPniraX5
VubWwYWwhXU/K9eF0iHbppBPTiFRL6kuulKvIpJ0qkmtCFZjp0+eUjyR9ROqFyrmVle5Ir557Zl+
U72l3gqKbURrNWAz+DbMTH1fZnUthVuw0NRQXYOUgbaD3JH+IvQ73xwAxPAa8FVWmwK/pyp3G/U0
Vf4oU9jx4MamGqjowJYjV3wXMnTep1z2tOjJqry6IWtaabXDaJolPNf4BwQyMZwDSVqUHkdjH5SH
jtiQX40jGGlIUB8LUKqkElW+nhKbLLOy7qOkWSWjW+V3hvXYk4c1fl89WqAUQnOmWEeVtHX6cpMB
RaeQEdsTLJ1GvUitqxR7hYyr8uNslwv7FvcucieMGa2VAJC7FemfPMjLbpx8Zd5wJFDqGOMrafSU
3i+mx8gzPhlCuA7kB1G8Ls21Ud7KdmOpCz9pJQOsY63qrpVsxBrU9XMtfKuWW4adDF7SPujxfTNc
/0SzvKXJqWup6e8QRRhZ6izKJanYCihx9J5Jd6s+54EjpJ41bUUNU5SjqRCmzbgKsSfd18ZawbhN
ndcBzbGyM50hE1YVPGDygHxnCtcJiLu8LXAVC6qrJT7EA7GIwkp6KoV7Nf1Uu9eydLsSMoutWY8Z
eWdSHEcZA9BLFz5JGNhZ3zP2tNDPqUzIIBbqFSsbomqvnqXmSZEerMlR1XuI11YAp4C9HIJ47ca4
hYSD2xrMzZ3nAo6vNwznJPPkzgkET7u5dhu0Fw4L3zmFgGqDd0lSADi6mUeErlBcwuCwsCVG4Ysh
XfPws7ZyqjjaahzvZ3WrNQ+6buHM8QaGqgdSO7Gv8LLuCxzrTLuOHunz6w2ePkB1RcpUZfoatyN8
+DMdlbHhKlps9+w6DZX9MrtWpltix9DQMmkT4zwImsEsbvQmxFFAjKCRzWvbCpPSOKhmD2jCfpgx
3miG8FiUIxh3ixFrHGiIz8RSdKQ8OJhRfy4Ga/TnaaE72RXDBn/nfNMEJQhjpuhEg34LUiJTI6QS
K2yeLTufZywEQa/lsyI6TV0rq7HXn3EWkrwg60VoetISSpxncnOJTAlvpT/FQP8N+j7/Q/fzhSj+
5T//3wSMa8gC/zNQdv1RvDfz34Gyt//rn0BZ8Q/TsExR11Aw3UCqaMT+CZSV/oAWy6S9Lou6yJ8h
Wf4nUFb/wwJKjs+ZrEkqEijEaf8Eyuo3KDmSOVMT4QabuvE/AcoqNw3xDzIuTYRFj/YO9ISBEaj+
dZYRP5TK6moKuAxQEbbIrRJtUSSUISYNxp9gpixCGGjUUJClfDsJhrjLbpDkl2AetHIrDCoxFSaW
UXhJe3RCL0yckSy2Ba3hGqFHbprvgooOx1So5pgSh2qHA0DvzwnVUFAsTEqE7YAFmhnK2ElSVVOT
Sok8Je5Cc9WXRakemKWwsg0yn/oRlXeXbP7/8v0HHx8x239evk/f0z7Lvv99/d4Y8/9cv+ofonFb
uLL+5zpUfli/6h+GYjBpIpqw82+DsP9av+DxFVEBZgIDX9RMzfph/Vp/IKUTgdobEmx9lcG1/wEQ
+W8iTlCziiRaKPQMGTuALwpLrZx7Y8zDHrLg54K5Y9L/RoJ4kwH/8H2o1pcL3NSBP6j/SjMdVeRv
/TpptxUH2q1sFmkkqM2ChK9yfnj+/72N/kgeu/1tv7ra7df8cDVRS1ohHQXS6Py+M2I7p3dDMC5Y
v5vo+91z+yJERt+9qFiq9OtYOCIKx6Hx+dd38rcLGORs2BVgj6CImvgVa1PG6hRhtNGtg6S7ZBbq
nEAI4n8cO/8R1Pa3x/XnRXQuYDAG++cG+pfHlc3NwMHbMdtvQ8fiTJzR79T2Yj7++m7+tgpuF0Ln
asBKVOGV3ITMP7yXEdz2Ys5St+6t++bWcfAV86VCGVcUxm90tT+9J5azCCucY0P8OscyzoawBGK3
1nVIGnqdHFulfAoKpBEagp1f39cXTxJgyn/e2L+uJn2Z3gp1fInGfOnWkTlB+pKPfS8xhj2iczAt
AqR4m2qGo3XyTtWMraV094wIrGuBRD4ZFyeV8P359U/6m66YX4TPhaTpssQxp3yR/BpiFMOlm3mn
wWsqP+ramn7pry/xs7X54yVuf/7D27SYJhhHlZsWq/MwISJoF+fXV/jZS1QUzRJFSTShyH/ZloSp
HKZ6oRzGues1vWjn5CxmslyM2fzf3MwPl7r9lB9uJmwmyWiKusNJt9q1KDgmlDn/m7u5setFU8ag
5MsrkcLJUIKw6NaW8CpVj4uBAhlro7D/zXV+9pUpyr+v8+W94M9i9mXKrTQYTsS06+PbfNXiUkmW
lt+Mb//8Df37Wrff8sNjG8pg6WSReyIiu2uz9jpTJewneSfNCSfmvw7Vn2zqty/2L5s6K1qFpG1J
GLiYLIm/XqrO4sWowqhfc2vU8tJuG8vNXY6jq1SYnpyVTt0wK9sI619f92fL/MfrfnmcuZ5nY2ay
BYuUd4vaWE3L9X9zBfyMDA0KBvyyv95ZV85hNiYWu0daHK2bXf1ikaz/ny7yldrAQEsvpAIXyav3
EYvZ36EVf/6Y/nUTxpfXgzmIBaqJvx9pvh2wxbbNt1/fwc8XgAnk7cbbNL4O5VYBdtOpyhUChPp6
8T0hK02ZrsOK2C6pejMdSUyROL++6s/v619X/TqgbFSGkmslVwW2dTKHCnlxqP1ut/7zgPj74v73
Vb7sDWLUyuVcsshqXIKxlNVUSvTIqCfhMxqexlb0zDbw2zz9Df3ip89Uxq9JUxne5qH+dekZxC9S
pSPRFW5Sb4rrtUEXZxPNjkjpAjQ/RjG/fp4/vaIi30ZdMIySvx7MRNLBhIUh6+RaPgrUqSnvIKAF
oCRskdn/ny729Vxe2ioUTDyb1sJpsNbo1uJNcUd1mSps+jsCufwnYf9vL1EhylfA7unaV5aEojWG
qmVcrRHRe4mFHaORyc0nCW4RCvJ1lOHS13xa2M8PuAebhzzFuRsORE3ZTJeDu7DLcTTFnK9yCI9m
llkSvoxp6vQdBY5Cwa6gtmdsC6KAvhk+q4n1KNICipDdYeh56LSXIb7reW1pe0EwGNMC0uJTW9JI
R5OtonCVE+BmdLbkdV8iX1oif0CDJ5tYqqZ4CFPyMOeLJe7i+NIXZ5NC/kSUHj5o5UM/q3SHKdi8
aSFzD4iP9MLa6eGy7W7zhjSkRHrgw4ANLBkupp8mxfAofb+pahnRPxU1Fea5XoXw5vWe0tQlmU/D
TZiM8lhENKe3mAgruTPTFFB1tNIYC5dD784GM8IVkqgYV/XFreb3hnq3UAs+dmN+HFu2bMxOoWAd
nTbYYGJG9NoJ03XQUcUELyO2rWnGLzY1+mmFI2IVJShUQsdjC/E6xnm20xVEmYzjqO3WkuvtqNJS
SWk/dPpjKJdO2IW7UaaDTtE4fS+W1ynay1G/WoKPkuej1AnydfC1NHqMoCR9uqjVRAsZdKh5UpsY
BRCdLF1aZZbpy/Kw76arwuNQ0JUtjA5Go0qZO17d+idiOq565RGOGKVptKGLbA/4BGb6XauOh6pI
kLJvkggheHmnMBMw463JBEKbCY4iPwXJY4KYdhQljsTFTuL3VHxo58oRTSrAQ+ksqO+qTMG0kxKX
9rEEz13/qufNTeKJ1EnD8FHxGwmLKTq35lGu7hSaFBmeZQJoG7hcOC/zWmkVJvR4BQrDS4s6ui/t
VByRFpoYURsrSxFpT05eIoDEREk4IGzLaS73wqUcNfotmRMakWeW97UybmqaH4nybQSfrWEMi2vV
Ko+R5+GnXqrXQAWH1+h0ZZhaiHTblL/HxTexvi7D3Y0SrJYnmS9LkB4I1O2FgKBhrkud0HzHF4yk
RnR6IRMyQk4HJ/mIrYj5HInauni7r/JJQLry623n79Pft1hFMS3Dgs9+83D567YayRUu3lSE1hr6
xxbZiI326rSIPlKEZ4QJafCbU4pxwVuu+XX3oTomijopvIHhyF+vaSSp2kmm3K0XmUnFUCzuM2SB
yBgy1G0ZaulZljeyqPgaMlaVCeUhLGGGd85SI85Twyu2SzoCwszTMqq6qtys5LDwDEHaxNXiD3Rp
LAs5F06f/QijP0L1ob7IoO+y1loZ6XuWT39O4JTXWMMiTX42Uwbg0mLNZNUqZppqyAEm1bu+HdxY
zW3pJhJoAmaoIl19GIb3mF6TkGH2rsc7nDQ1plGQqegv4tgziffaGPNGzZZjHnDeB+W+Gb7F+qeZ
UsNGID8ZNK/n1J2YT7J62MdhvFVUJBRx52up5ARRfpHKb1YyrLKksUUmSIrkYFLDnfJ7fey9Kb5T
5sBuqvtG3TU0/7ilWMKBVT70+NzP6oMURw7MOLfR2z3ONR2tvIoy2/QRUg3HCbWgPx2gk5g1zS7N
0Stb8SFA3ReHIOExAJ442wcjdkja3PS/2DuP5ciRJEy/ytre0QYtDnsBEqmZ1PICI1kktNZ4+v1Q
I5pMcpjW09eZU9tYVUVGIMLDw/0XXn4VgjnupAKmcAn0KX+VKuMygSbRD7WbTtOTQr/Rq42NpMwh
oHuBoLipdeNcj0OeDrSPNFplfkH33+vP9Ta46mNqhXjjcT6i88rTOc/1/dgYT6libGQYyD2PbVv1
MPj0I8guPKQy4ymvoVphkM62FISN0GKVPs0gek22Q+VZNq+SMKZZlC1qeuhi4TtsTkdUz2Y/u0qo
bTpKHjFLUB9Cn0egTFQ8pPlzhrKRN+7TFq/bIgZSANx/xjUpz6P0FCPCJvQm4G8N5VfACrK60qfn
LH0epIdYuYqR8a8bQHEvI4hcPL1jH5vPGhwBCCgq706Q3mrVtZ4danXXEVi67NcQPOT0yNDycpTg
XfPjXW7ehOUsjS3bRSC6in9hKrD2oq0uTkBnRjvPQppQ0UotzrzpzvqNjT8XIWdAdMOrC1I/51cT
l82QrqfgMWweDPPCm62RNNwB87cUDL3gt3YnPkZqv53M86ydAQrgaHI7MO9FA2vgw6CAGsKhdy48
mOqjSucrAVQwWlfl4DkTd3tf0Mi6E61h1YHDy3RrJU13hbzXParBnZvTqw+syW7DsxiagqHIdhK+
jyh8m0INgUoF0tbZbQSB5Remw/iGvMmqsDM1f9WNihv3MDgRYJmwGweeidPDCLQiOG9AE3Z8JVMR
V1Z2N/ZrStG21r1HmEga1booNrVmrVUEeafmOob7CXtCBUhbDKo9JveAuKf6WWmA99JNDYc7XVVW
UqSAvL4clTsgB4IJryYF0qfPLCLMneFMkX6sorpzzODc8/e9qG+sMF12OrwxCoK1N1yYjeqgv2iP
hADEFhZ5mAPZqRYTwHUh7CGiNRBu71rxphwAi65NT7Rb7UIHVdPmZDx67qhm5AzBSy48RvBsEk55
gmJkCb9QhjbWRpcVZAKJ9n410vWDWGbq9S40CZKKBcQiBkK3SDQAQTHwE2obFR0mnXuitAoni88y
cTnEFuI8TENu7/wc0qOJFCZoxbZa8jhfNvV02zQTjm/DKiqf5ThfjMpVFJ1l7ZsvPY1htvaVxhVj
QLgB+OvgvB5cEmOOUb6IRMuNxadOHhZtcjmxNKlA71j13Ko4n9VSGuFJBvkMuktT4pWvbvK5x58Q
7jd6BrxA38TZDmtREryLwn8Kq2UPKidr0mXdlG7VE8rLX0oBtiUHN4ijfcuKQ7fVIPskerrADMWV
1POxvhiNdyN6SQb8rqOnPhPdJCMYY9g9+q6OYDjpm1DFrgnChtQyiV/KSr5uIMS0oCQtbVplwbTv
KriPwE91zLf9WgbrUq0a0tiBqzCBnZnI2ZJuxU3ebGWPu0RK1hDBhoym/7U5jIsI43IVbY8I9Gnf
CLaIIucEV3AA+CYWymJWctYNtDrTHmzBrzGV0WBw23h0CqN0pbp31OJGwS8VIzkwHbVTD96aFWrM
M+LYqHjLJCeRimQn7cOV1bpqU6w6BXNhC25Qmi9lD0dMoVol3rrHnqCBdjU+p8W2VuLlOPVuI9xa
6fkkXQTmZajWTisMu6SNz5DpdnxxU4+vRgWgL32Wm9gZ+suhecj6yxnNW5XPQtEBvYEIk7508l2T
3uv1VgoK0BPhwqIrhFzOUsyRHEt/5Y21GwqCKGc1zbZ9XLk1DVxoQzYhyhmng0wKlIZ4aZJSaVWF
dRA0FFFZZEAjQ1mAwSgvmw6NSEVwezjHul7a0oB2YfrCDYB5J7uvIr9OHIRzl4F3ZVSRrQVIO0eL
Njyv+pTEG18VLkbUH8VAWCThvq9XvZDD2+LM+qrTTf5C0HMbiwzK1VzPeX4uKsmlBxhYohdfqW8T
jLqYUzmVoKb0Z826qDSCowgWH+B7zCdPEVjUdl46Cx06CTXcQAIbK9ILxkJdum5U/HCRtgmH8tWL
q2ujPBP7TS23F6K5UDr/OjK306BdFB5k3UDTXEWtrjzy3gj4nR/B9O/u+Lp2450DotKqS4EXT1w/
++Z1P2y6NnVVBFNMUgAuRxnCeQx0TPCUZV0ZW0PZt8QN3EcP1WTaA9D4+q6EKlAYtxK4mjS/xs8W
8hYIQcs2p8LxhIssNIiDL2b4bnHamo6UShKBCmgXQwyohtt6EsdHPd3VZDxFedDhWIzKu4jymwa6
IzBtATXGwLqbSkC/ey0Erw66RPRf4uG1joAssZYhZxFn62UpO5XWuUZgrcoshYuB4GDq2dQlr+Uw
52WS22VxHoO2HlnextMWaETYiLG6ov865LGTSdf1tG95bWjBeUlc5J5A+dMejde6I2cSlEWqTQsz
vOxG4OQprfK5fa8qG0XyaD+SCk4PjbrDnVbFBj2YWZX8n6Jx0fsPcfraUf2MZOAmB3kGk9VnVX85
idA7gFVI8Mjr2LitWgRi+c0PWhbsaoiobQ2yFO6qD+MrIVB0nLBiXSgaSRpkrwikFUhrU3ymmeGK
6MUFPKLyideEcimTNCRhsSqadGGMNeIPCs/oe7Xdq+mbn56F5XkuGXYGfMVIA1glwcHIc94fnWNB
V0OrAuR1dyZ5sRNOTATPYhMckwg0fRz5FCCmSaR4SesLXYRrUuebnsMCDKsYoT9li4Y9bIpuocFp
Fl7M9hbkgzqpPJ86uMjvqe9dkIy36X2awoQEiNaNFw18OLXgNAm9g76FVvTLhjusZ1qSCaEvARsY
5zuk5UEwlktdvJUkmbxW4OsCBPE2eTXMaemqMQe7RaWo95n1GNjtjGQnTOayvM3HwdE1cYVGyVIs
kgN9AycuBKfywAr2/YMpd/eqUmwmYmRjvmn5e1hcVlppqyokmZiqqEYXD+En8NOji7v3IudmMYHT
iI2/76hd1dKwCHGYiDW+oaYuEy8igXsLMms1SOOSHihcuncfFHamPSbqdVVeM57VPRkwR9NIXuqo
6lRQpaw65To2r8P6OmvvwhIu4sDjPm/3nhKskMB5S+XHNGqQ2njQYKO3jbop6a0M/KmWKkJMbqiO
NwUJ2TCek8s13kVpglWLuDyMc4l0MGMDprqEoOtNkZ4RJh3FQrtcU9wpy/eTlLhzoWCgNJF60WIC
1+nnb0YKCVYGvq4UcDpvCnBi/oikKPyhqoYacTUW+TY0p3VUJkifAKZSN6oEF1LM3AwGZc39FPj+
yvKmlZ/f41mxquqVGui25e/ESd2qJbi44JKL1YG1upztyTtprk8kztiBoKOFWpcvese7vlSWxB8F
XqSXV1tVnmwFR5gheYSm0KNOZxAhH5VJ3+oQBvr+LQmrrUU+VuemE7fAi2BSdJCkhOEiQKLBQ4J1
vBJy3VaCYt0FAX4hlN9JBHSwcwUg3JngIiOVmEBShQ0YI4COeOIqm5K7uDPAkFM/YXNMUEYTnn4a
/23FZ5akYqeuLVp9E0YiUmzqQuvu6/ZQT4DswPlbBD6hpKhkQvsZtXUA5N/To/NahiHZ5asaZalA
3Hs6+bGQuE02o7bIx/RVTrJVpcAFCR6w/5RnfLwdQ462PAvE8QXRk20nbGqyPRUEW2s9GBJ4pPxd
s95oJK4xJbrwvGlfKK4FDtG7HaMQZqmwV0EaZgZGnuoaozq46oveQ2lBWfTSeSdOgPvAQ9f8goAH
w7D0s7MB8YdMsJYhFDhdvy2b3jHGW1NC5qL4NdQoamKqlJ2V/OXBAlCJTbgY36XUP5RyOwV3utI4
qFnYbb3Q2pySlLYQx4qLL7dV41wkR0bJ326MzAHqYVuwz9RmAgkcLEZNWuuU44T+QvYMWHEPkoQm
V7URTcMtk9oNAGh5A/C0SLoBSueJcDG74KKwzHWIaFiGbkc2XeMbZjfBXlDbu4SQEdTTFTjrSM1s
YMU5XJAI+CQeYkR/b1GEMMqT52q4n9RDMCNhI3IzypRNqm8yzwJMlzpxHV4Eo7ZSQvCzLdwV3k1t
emEOIW/icqHqJGKc1NqQHQGZXCnnThBjJ+EJGViRa4WPenFQtW6rpNCE/G3pD7alHzRvL5Dpq8qb
6ZN5yPp2AtGJcOsigK1lQRvX64b8Fla3Ke80kIYjtDAh5A2veXYIqlGo8S6nPOhb8AUE3EW5EDN0
P5pBe4x5bHv5TQIGLUP1eQCQ3RbREsmAEiD20F2namF4NHcHg9wpG7rLfvKKxzpNW2nre50xwH4O
G2E3qfNc2mIf1Na+mgrYVgpA4+wmM5SNCKcjmkp4GHCglU4IN9Wg7JRQcRJBuJCNfqEKIROS60Mb
WO9Vqy/UTt1k4HD1BGRQBmGmLl1Vj18SfxYgiw+WDDxRNNbqICzoCb41pvYu6ejNgKW6NwIgC5Ms
ZLB2eGMMUXbZehnU/2ZZ9SraF3MBGqUDo4dmwz9YG8Z6FMud0am7Jp1WegrYvbZ21WxgoRlrMwxe
gqLeJj2IXJlsuWtuM9Khwe/XCpw1rRQvrKS9SUnfozFcWnJ3IQvQefR6pUjBoTUUN5Fg9CtpA5XT
uNIpSedef91A9dGk8CVWi40Y5GgWhDtT1n8pXfOWNShCaTHP9OlQhSmIxWTTJdNZlFhrjQqDFWcr
NfQfPQHVxY6LJwvbrRQBv/UyHbIE1tiKdIsf6q1awz/2QK8GwUU1assiNC7RfLocJfVQ9coiTL0M
uCZcrLjKaOJbN2MO+cnzrsO2hG5RSmSj3n2SK+DYJWm8G30qsW0jXdJPfrCs4VqLyl0hZpdyrN6F
Qb0vB+si7qe7yDfPhaq+VQsgvyOZLfJai9EMuKwi8LJyGo5uGACZiSeeyoShC702bzBy5MUVajDx
q85C3AUljb4hF9dySA1SieTD0AMNFxL6HmRnlH31e2vqUO8YFZh4Kic3VpFOmXhfp5aV2GkN6lMc
smhD7OSZH1Dnx1IYGcf4sSvjq1bPd1kwbH5XS/+HerTohv+7w714bp7/D7sxbMbDc/r2//7v/XPS
5Nk3qDH+1r9QY9of1JENyaTmjhHFb2TOv1CP+h8KOBpJo8YMRs36jBqzLHA2GDVJliHrGk37f6Ie
AZTJuiXPiDIEfyhNq38FNSb9RpF8qjnrEqBKAAUqgB7+d4R/UhA4TZXclNb5lOn9Tgzjx74f2+1Y
tMuy6Cli8Hwd82TpR6obKe0+9zS3lOW7ITDoBWk3IqQMI4EQZMiavqoK4V3N6XGhpnbpZXW6xj2l
d3KxewZFaayivjr0VGDGpNi2lvUqtxMlDiHYaB0FB9F8UAeFqsLEtRCnoUCxNY2cMCRLDev5Hdqj
hJn6bGF121ZcmLrV7UvI5ZzujYU2mt1k8YH3yyZWevTeAmATg/+ulnPviQvSDvPYFYUc1jlsPUEJ
90KWrsMwMha+lmBtPz+lSuXd6ONLq1femyZ7VtMI2ok2XaejfNNC9cuDfJmY5ZMZjLBw0iu1h8gh
arxG02mddu192Pn3cWDuUsVai576oqHNbRvi8IYG0zaZlB3PjW0d6A+ZAHF28EyYbIHwKBT1OpeF
J08v7y2fKlbWlgejGi+UlovNa1DJUvXk0q/8exBnN0VBz0gYvYs6jlHCClZ0K+j9ofggWiMku0oB
sB1SLe6ymuplPqG9FGT3SlG7JnYHpoSCmt8043g/CVpQLxufXbpXOhk6JTpwsN5aKdcpeEaSoFFS
00NP2Mmi2EWPYFrjVUUFAOmRoEgqtwhzLI70SbMm/JZKUVwINbR5R5cwO/9fsJF+Y1Tns/mfg439
HL9VX2PN/Jf+FWvkP0BDKyIIGyDMwOY4y/+KNfIfqoapHn0GMKqiYYLt+CfCmoCCoKQMPlUn5ujy
DFD8M9bgxaeCsJYU/ogBtuAvIFRn7OxRe8tCH1OUwH0gIKn/brl9QBp5uPlGUjlRhxdMJJwwj4nd
ruJJRygpYdqUyNWFo549qlmWQYzU+9zaZmXSONIgPCi8CScVEnfpuVlRGM4gBoOjSR3PMAqmcgGx
NPRFxAervR4195M3UEyZZGoR0bpOi3Olk56ErDOdJCo2gQWtJqQIPmW0pgTuyUVrIfky+NNrWQV0
mMZxXTcqYjYJKb1ilWf88YPc149iQJ+q0No7gumlhp6WGIa/TEgtTVfCIhxXejcmiyiZzhvqWaFX
bUOlempb/yKrrQPF672OXtg0F9PRirpoJOk6r9t7yA9nSTuf2YmENAmzOz32DmHlb3M9W7dacz9W
lF/UXNTpG9MxLqVoKyTlztdxVPEala5O35roX1JtGCqe3UWWtDbrAjbDSiFfN/JMLUl0O8zqnWFA
Ve7JM2zdVJrqSQmTpjqT6jcBQNit7/VJdw2aWUOaDvnEf3RX/5cvqOz5/3yEqZCEb1+P8PyX/jzC
FqkAZ8OUZhz5DOP+1xFW/uD4kg+gxS/Px5vu8L9IEtYfpszhRkFOln/nEv8+wrL1BycamDnHDnw6
PIq/coS/AznNQcIgaQAwS7T53KHOCq1My2jI154BPEWAgWyUV0OjI5sTaW4iBGeKmC4jtBFUOOwf
1uriHznJR0j43HH/lKkYJq71YMfIeTTVMI868vjMS2mAx/V6vsxH5UITz3xz+V+Mga+bRgOe1RKP
UMBk7iBWsx5SqOHDXO9Wplc5Gc7bf2+YI6SdPqGhOlUM02vNlayHd7ElOE0lnpjNNzBSy/owG/nz
11IB8qhj2SExWz8MFgVzDrIgyCiaWYieCifgiadG42L6CCSVU9Pym4LRAiprMcVVQijyExfF9NSB
1/l7K3gEldB9X41jpc3XpplAJk2XYpK+CPhg/DwMJ/Hrnvuwgkd7rhy9GJdk5mRMkuMjt5fE6168
QkLq740zr+2Hq7HPqKyLdJzXU59dhCFaiZLyEsySaX3VnFJy/nZSFOewxtMMovvRh6r9MpBqjYOE
lvR7syQdXElL1dHWvk035sxy9IVvvwTOG5zwQ/Ic2YhVXY67Uz9jPkufzzNRSbZk3jKzovScknyc
cxt6GuWDgkOw9Vay2734t/LFcJVTOXqoXErR9ru1BpoVnJkH0HX95c9LPoeqL8PrBrSv3xjG3/rx
H5ZckYo2oOeao7RBtcKB3rtDVGHcF0/Z7c8jfRXvnh94fw6lHEWVsTJqrliGUlFgsMWteSZf1q5h
q07slqvUgXq5o2DXOdGVsMofu0vK3ifOy1do0eefcLTYcFwbTic/Qc7ewvotjA+p8ubpT03+np0y
IPkaqD+PdRR28o6LaprHmjF5MVBFY9TofZT/SCL+I+dlPuI/fMDjbexVQHnDgmE8GhntRLvw7ufv
Jn27aAYgMIAyFpTAo9OvyNwCPYKU69xtHdRM8JE9KPe+YA9X4c1waG7Nq2oZbKxz3R1PWcN/u4gf
xp4P8YftqaGuXicWY0ue4PQCEogIbtKCPbGIvzFlX1aRPA52hiFTcDgKBrhEpnkzhvl6V+1JlsGl
gHaTXd7g9lv+0C7hEr0iJ2WHrzQXHdN9z1zN+cvRjw3z4TccBXMh9NIx6BOirDTYpDN2Ed4oMvq8
J2X059n8NNujL4pNnVgZSZSvx0tQRWh1HXoXTQD73KbNJTrIjy6kLQUPV7bX8TJbJSvtL1/9FnkF
7ymRpxh1l6NYEEtVoMSjAF97ksALdFeFXmxT3T+BCv8a4z8Pc3Te/cgSai/383WIHEGdoLeKZgKO
Em56yvbqu2P4cUJHpz0qErFQJUq6ad/YpXLXBNc/H0N5/q3HH+3jCMfbw2vRtU5ZsofzaEG0dGvH
Wp4NC3AMmKu+pqvVuHyengpKrSdOxzdzs0zOP29qHq2acrSKniYUg9FSfJUURBbCuYFjJoN2IjZ/
OeqmyHuYF/Fc8vtHzv/xqMs97X7RM0BZensl9NBjnxZKs/x5Fb9M5WiQo3iSF10LQRmdgEG+GtGT
KeMTa/WVQXc0wlEOE+pdZvBsYASEsmewnjrKtL4eJgFPAuCXAUpv9YDcckAB0XxR6UFatJ4Qe1kO
aer+venOof1D+KyyIg96gx/TlhcNMAIRUfmfR/hywubpzs8EjdItL5M51HwYIVeBP4UZXy1BL9W6
qeraDpJVjZz9z+N8Sat/jwMlYS7F0DU42oMF3uKipFMCUBFWSyI3ix/k/FH2ffyYmlPf8EtO9nsw
UM/wO00eQUfvu6nPYcqUMsi2/Be1ZLu3HnQ1ODTxcKA9iqMAqtZiCiZ6PDHLb88AD7x/DnycIpEy
SB2I+Gw9Ao4Y6NT4wAaGE2fg64X+eXrH53kuK2fmAImkAA0mdjddhS6eWuz6Rj6EoYjyDbAesIJl
dYhFRMxAF+X4SCSxsBpRBuz97sqU46WWNifI1d+eTvIMfDR0kav4aDOpjKC2OtPXANLWfYqCVXli
hX9P7lMYnScPQ02WZEWxSHs/b9jWNIfOL8dsTRPqEOJScj0sks5+unkbFVs7GI63Vlado59H9q8a
XsC+Wf66RUgM8Pvr/eH6lO+U/N3GtthE2OYYhL5jGlExDm2v9i2670CYtg/ydljIrraLt8l5fObd
lA/aCvFtBzC2XdkSntnWqtgGdriUD/WJBOSb5bc01p0wLAJVmQunH8+yNsiiXA4N+0LFu0O/CYMT
1n/SN5P9OMKxOaTV1aEFgHBefNGBCLGIV96Ctne49BYXyH7a8RI9VlSdFn85eqCfoZPYWbSMNO0o
eqRBFPWZF2Zr04iccSycEnjtVITAYdbJWJzYY9/ExE+jyZ/XMVTKQcq8IFtnfnYpTM9j9Cqk1ipE
kvrnaZ0a6Oi8KLIGqNGLsrWI+c4w9nYNyKAQYXYGFz+PJH8TEj/Nad47H+K8gODyqLQMle1TN7lO
bnQnhFfTO4JbL9ONzIbZlLvMSdbBU3XWvJ7yIfx2b1pQ7jUTbr9+zLjX8lxq9ZjxC/E91JAALE/N
cF6so8BgkXwgsDKT+jiOn2dYyIM/RCX4eHpbPqTF0Vb7BWp4C2/hLeO9O4vv27R3wo1uGyvvVV+O
9iVpyqnL58uL3BQ//Y6jjyqmQxl37Ziukfr1dRvoun0eXyLQ16wR1LTRZHOjGidGzDMiu7v9y8ne
0fBHH9qSC1WvVJYBvbypYfzw1GPrG6PyzzM8SpGSLoh8o2GGIMr2AFGdDRpI5lJd7J8D13PrtbUZ
1/lS2Jxa29/x5advfBTheIyYPCIZOUTeyQWdDLDK0exhqbUOEnLOtHuxXiHt9a7Jc8i3N/qicRFC
AKhh+xdscswjHJTmpBVq+ECSbXEJsoTQbLqnEqtv/MRZJUrMskJXyiDB+rwfm6LpmmDqUxyx9k9I
+1KVEpHxdwY3c0U7XOgncsXvYvPH8eZg8+GEB/S+dCNmPLFwfA0MtK22oM8RbP8votbHgY4+wtCN
4dQ0DFQDTs5A7krmfdtJdie8/Ry05n/oy9f+sIJHaVyg4mQ01E26HpMNEllAyXcp+Oh2p+prXfkv
creP3+v4SUu3ORW9oUvBDxYXNRKtclPuADZf/Typb8PDn5OSjs5naobjEKoME/bNqs2u6iZYkOHj
hXGWw67MQQv4Wrj4edATe+P3o+fD3lCCPOpDpU3XXgH1axqRbwfsmVXxoUuy6yD5J5LmPxa15r39
5cuZsGwkyRJl+TgpAugAaKECNmEovyRtb0DRo8j985xOjHH8vUYhsPJpYAxgU/cN4uKDKC6Lyl/9
PIw03/Zf54KqlzH3sjTjaBf2FT5hfoz04F1+Ny2yZbCo3H6BBZwT2Cc+03f5AF1qcDEkkhIOiZ+P
cCtMRa3rDIW82GUJQ6zv/LM+gwKjxCdW77uz9XGoo1mNwhCgAV3xCOqvewxhlVsp3XnGEkFnRL1/
XsLvvtSHsY7ffqUXlJrkzdOqXpUeozW8zKMT1/98bI6/0scxjm5dpBMrTejKdF0FLxGgXu1UriZ/
l198HOHo4JaDmdGuYQT2smtRXCwvcclr7Po2WGD2uML3xUbzz7lvF4V9CyJG9blW/t5Kziv94RwX
raIpecVKgoGFaA9Opl4L6qm+3olteKwhZ+ZRG4EsStet3LppXbta0C7KwT/EpX7iyfJtLvFxVY9y
idEXhgo7G7K2ddA605L6g3aPXSAarKvJrbZAuJeSa63UVzjftnxCA+JrUY5s6ePwxycu86dMKuZt
s0TB21jUdwhrb72tsQNUewZccd8u4DhgzLLRnO5QbYUTR/7Uvj06h6EuFpkmzmcDr5dmZr0FwomM
9Lsn88dJHhfHJb0uEqFnjF1yg4qtQ7KUyAvLtuzxPTzol7hm3KpuvQrO9V+5vHAvoTDuxv14reLC
4tSb7h0O1YkPf2LextFpsipkoYb5N/VQocT0KoJm//NZOfVtjaPD0okiVOv5sMhnPp8TfPJ5dI4k
gN+sUHW9vDzrFuoK7D4ypdNFuwu24fLnX/C73vE1KNHsx1EXlKN8lJLlaSRpjcpBGi+jfb8FxocN
uiu6T9AxnVVj3wN8dQKKwVdv+wMNSnsPu9EuduEKee1l+BCcWpLvXoGoS/z7Bx2dthDqrKAnOfFj
L0HPae0WpIONEZ//Vu2ytYt1tmNejffxkvf1cDvkzkkD3u/D6J8/4ejEdaYexkPKmmh2/uxVtrxt
FsrNA0Cf6aXQVmLvvCb2IX6U7eaMhyhqDssKFuyJW33+9j98meNCXVEW9C/mS31sXiLMEsobcI0/
f/3fX/enMY6KFn4D6SIb5zDqxjvhHCmSjX8VvIb2letjhPreLv0VvlZ7f3vl1p6dLrOz+B7izCnp
vm8cj+cg9+8lV+YM58OtofuDGBVCmq6bxdly2FmHcBucV2tuqLtpw4v83ttk1+NtvHqkWrloL6rn
2V1mDRvxzFvqSx1qOajIq+QNDsad9V8FwD9/3NHF7SvGGAwGq5SYV4q1A5VzIvv4Dxf3nyMchRpV
DANF/P0duLi7hbd6wrjbMR83r+2CKT5vPQfiuN25EL93p27sk7vg6MhFepU3/sD8utmhLLlIJBs7
l21N0xzRCbdxb/v76Cxyy6W6PBirNrTr/eNza9/9vBu/Ld193ARH5y70y1aofH5H/iwjmXLuXwIT
3A6uuEaO5RG1lVVwn7iITfzVFt7vG5bCHVK5oJ2OGwym0vZmVrL5/NB67Qa0abBHbKessjMpCE58
6+8zlz8HO/rUHWKRObU73gSGfqHA3pdlDFbwyxE68cRQ8z/19XT/OdTR7QIosbdarLPXAUSHsYRZ
y7xOfLNTYxzdHzoexlYrM0a1tOZbLHB2xnpYd95CRcrf1l+nO+1EHv1tYATNQiUFVDMP4s+xIrUS
PVbMKF1L2TkyFUGRYxr1fmJe315DHwY52oujWI1xQLdsPRbTr142l4WsXAIRwu1ukvdKWSxTRcLp
Ej/2wvhvIv+HsY8SrmpU9awTWNPGwuAA1Z4+ETZRIf03+c2fwxxXI4eilQTJYh2bwrsZPIRnFOUU
Iue7XqVlfRjkyw2TR1PSzXswHiXXx5rB0PBNKfpo3RjFWdlZGyFSFCdIwuXoUy4fA2vZJd5DWIbQ
Drs7Jdbcn7/ttyfww086umtypYyLbp53PInJAjrnRiyq1laEcK3p7amN9G0y8WG0o8ujpz87oX/P
Ki9b/GTs/IyQUryoi87tsKlyMCRRNj9P8OsBAU8JzENCN5NWi3R0JsE5e6OizAckkoBzGXD98W2E
VOz8vXGODmI8qYIxNQHZAw5yMdz/nopeNtR/c5ijo1hGBkdNDtN1xj8/eJsaIztc036ey/xbP8fK
z2t2dObSSZdixWMQFQaJAkGvk4Wd2I74+46OhFri3xrudy/kQ74TRr2PWnnMVYfQVp1eS9hPW22L
F/HIM+vm58HmBfphbr9fIR8Gs9q40QuJ/VAZwlkiA43HGj0TcEbSqZDq5WbUvROv1m+HlGRTnVsp
VKWOljORjN7KY7aGpAZYgUIDNZdRF60MaKkS5HRdfPl5jt90nGcc8b9HPI5mpYCkoGcwot/DULSr
TbJA79J7TOx8o66TK+9VXIp75NiGbbsJTkxXQvrju0X+MP5RoNOCILekgfFNHS0MITh0ZvcYNMPa
kIN1QhVL7Pu96CFZDy6kSPN4IU2ZG0ItENt+mxvN5UzWViLaAT1vbBq5eMYQNpVmF0Z4tNb9qpfE
hSr7t7GZo28EhX4ItdtMi3CEsLCSmB3SEuyyPJL5RHiCALZPpeZXPQ0tiFrDNTIc1gxhUSjiRa9Z
C8GUVkLV0dHrV0havotljfUknPscdhf9GbeW9EXWQ8dVxXTbiDnqsaZ/LsnI40BRZY1r7U4WtDPN
eg2xaM360um1GF/EcJFMOMYPEYLlubHLMBQRaX37gmWXXn+Xz6YpJsxjGPmigFWHaKCUp9Rupw4r
VOZo9JnpSog0XK4UAHEZb7BQSR7GRr7SRezRRFScEM18SWrF6brCreLmucQ/zDOUVTa2h6meLsd0
fMGdxiv2WmRsQzWKbLksdrJe7QRr2hbS7CSHU2MvOZkYvCWTD6Wt7y7A2m/6VHIrY0C91EIBa6bX
K1tELTCxReIDuH0wjuhKZsYqiMtd1BFk9S5QF/mABZXSlTKuRNqE2kOKPlmKfakfl3u/7wZc65Rz
NdPxpvISV5fjfRehf5GPCVZkhnEfSSyhkWEim8dKCqc0Xepl7YrSrCHZy9if1hIc6QGNIihoaPs0
w2NTolqcam2JQGIRLsoWBUdLQg2q6poOdQYgDpLov8mVdpmgXIcpM3ZQVjqjHybxfRKM50HNa8zg
+4UOn7pVmnO/rF8kD5qbGqWXWtXts5lPG8mwXut4QG/1/7N3HsuNHGmjfaLqKJPltihYwpEgCZpN
BU2zvPf59PdU6+8rqTWaCe21mZmQBgQBZmV++ZlzEFNFMimXUGTTTV+EOH8L8s1DTtOAW3nw2OBP
OdeRwfiFHIkFsykBpZTq1YdikT3wGYZppDAyRJ+2YPAtE4pXtPB/5hl/nMxBzRKLBXCaR1X7IDvk
ye6iFQ1NIhMAMAe0mbZ1WnxMDK+HrvksKLN1PlbXAB1T1T0EeLuYR3xOcfQmertP24/aR4mV4Aoa
yY2CLyqN9EE04dYcB/RpYMgSYz104ZJM4rpr3Vd96o6Kn3llHh4F9i1RFocMVD4z4risO/ZtZhiv
VQtES4R0lEFJg7/lQndh8up7zdIpkMq6AvN12jn3laZdtbQ9jZpzdYME4ax7avzsFORgIRiiqsOd
ZIoRuVQxvAry3YXeQwuwlwZgUo05J2VMvAGpfQUoNUJaXAbWrlSTVYMUsMVYzowg9a2RsrUDC6f3
ZJ6B8QwXTXlrNsOybErW4bVrP3Kk7AMXrLRlJHp40HQ4Z2GySk1snQX66AGx/LMxk5kABQNJZMDx
s+jjhUCBSHq8LAFMzaDN8FaK+SuliowafWM2EESBFwX3bEeLMvuSsI9Mk94zUnOS2ft2CPY6PA+Z
dWtF2ariUiFD991zhIWMBs6lYjbLwqD5xAY54x80cDJKBVFVvKtWB7mBgVChLprqLXXeq+QaN9FG
TGwp4qik92qxi6ur2yFaYkeR+8T8zIxT4CYba/zQoWNm4clFgBNEeIBjoDkN1kztqzdDHIKgjhJc
24BOZ71VTZYXtaVJqSs4FIB8aN1dSGBznQYbCfhGyRB/3wEzcCdS6PtMYIvt6DcHtliBatB0kxlP
mmlajamC+8G4+sCH2hZbsPEICIlBOcYNmocxLk55E3oGHaMwmqsae2FLFlcrtyG8JzVCbXgJ0gaC
nmRqFr84bBMbRuUW9KoD+Uan5VsldJXTGfA2HlnIrlMKxQgzJY9n2qB1TLedAIBiqqsgO7j4KiL/
XabglZwAcQFLx3lWXd6sA1PwVkaRF+V7LXiHluP4Hh37MazZCoHtEi+iNDfRLEusji58mWwB0cux
93iQGrHNav7Hl1N+DMYmne5QWzfyo6t5wlluJpxuvduC3unhjIXLJlhP3TrNjzxrmr2blFM07HJz
a7yKamUAPjOfCFGcYJUAJWAJJ4wHLRBWK9TI0dWhhuMchffqLLt+i7Y61jZl99GlR3d4nhRYrNta
TOuROd4pWunyEobsOgKSYOf5zV2QH1LxQEluKMHgTsuBk2YAsuUkxyhslw0p9OC7lSabMdxG3bal
u7K0IWog0lUuQt0zOdwp1mIs8F5tsIOBK9KP1XTFcgmVw5qo38f3OqFG7t+P4phx9LRs/hkKOhfw
FQiSxTBB9Slux3QTAe/ViJkrcyfk3up5xhKIIeVxqpdQOHgwzfBDE0+10TEe/hJJshLGTdNsNH9b
ja+FwlDOsXZQIbpnZGexuOOAqo2HxqEMjRSsPfbNZYxPeubpFa7eG6mshLGC59Pr+ylEwsh1JAe8
u/fjl8kHgVpuAjBVTrkzikNjnN30pRkew+E5Tr2wWscc3KN81avnGjW6Cq4ZspeM6EXdWiOJUHjJ
tlxqzsniC88Gxi1ULy84bNVXmyEMPfXwu4eKfafCVhzjHlYk0OJbgZB91G8r/Tmsd0Z0NZvPjlmU
kE07VKEQarB24anusgY1EGzRoXzQipXfF4uA4XQtMlBIkJkmWVQdEewG4UmzvRgMTL0NumOKyM0F
032p2pvcEpBJrRWcvUoeVZBtE08R801Is4Eqd77vBeBsummJ7zmGa6ld9P677l6QCdvlK9CQnszQ
EO7G8JLJGyRqAJoBtTTK2q/vG7EqbFCplwRZWzz9IKOEzBO4S6ZzuFiwItW7fLqT5a0BCnCSEEJJ
7rONNe5tjox1eEqeJyZzq9dsRs2xuTcygMe7mQj6XP2ubQ5dcgjbC7vfaB4dubbLa+B/6NY7R+8o
nzFveBUjr8yZeiqPYW6xSbW7Mb+YgDn64HbSaU1eavkadwDIop0DZq5F2FU0mwqlmeYpqOvUx2wg
tnBWEmO4nLgTObddducox2D6mupdVw0LRX3148PUr3zKBhCa8ZIR0yxyB0xe9GnZa0V8aMGHcF6Y
IFsG2N9UZWDTyLxC3bRgYyoI3eaD0R3p0C+xzd2oGFgldr6VSaRGsDt5JMrcGlLoJhKvaNoGFdrl
j9UQHlq5iZDuFRK0wLU1tlq2wbFOKYw5Dp5opTvT8ZE7h7J+bzuW0hyXVy/W9OFoF/k1tkDxxH1T
7qv2tffPjJwxDeyUX6azCRkOKtdWdyz8txRWdxJncMc/nRHYKfUYHlrYUakXcShRoNCsR6THaf3a
EJvEh864r/nXry3ucrheunpSsss4HCPmyzIhjlpWUMUuTn4AVxx3YUGBtqyCtcz7VZI3585PtwGo
Nrczb7L+SWr9oe9SgK5EV4AI7rtxOHHGnQaZPYxF6XUSgTRzoWE9PYOPwH4jD0Gv7QkC723Mrlkc
QhaWawA221CEz1ZTv0e1fXFi+rw6DIgOs0oggxaVyylT5vcc+Tuz1B5jyXCYUm6HhPsTHTtW89Uo
xTVKOk83Sg/6tCckbsKk5pZHw1rvotmCL+E3HoIDr0NEP+PRkP6wpbnErlBVMgsSIC18EBAns/WA
h62lHRxrEZwxR1ytsF1NxrhyJ+IcAlk1BLOM0iegMW5YpwOL1I+8wkS4jl53jOytYsGvVmQK7TPy
AC0scyVctkpJZ7G77Aeq3WA1zM48BjkCVZ/dsOxWdq1u/eE16SBz2fzRgukinHEfqc4+HIJtwMln
G+aydfs3JtTXWgh/Pzr6w6crb3vlAgHCqchlYaZMdriC+SJUeF+6JvdjBxcuk2s33o/jI6yeXGOS
wtUX2fRhKnJTZP1OusJTzI6u67sieva1h4l9omStjsT8DWDCRD+F/tku3gazXKk151l5G4HGVdbK
YOPnYfep212sQg4aQiSWRMch6DZrS2uINzjPpvXIiPLKUCB5RauhH/bQkxbOcEqYF+hrtqBhrTlf
UVmvUm40lX/TmQcISKscBG1bHBxz1om+ZxCorOJUGeA04/vRl4sJOniSvWRRu6gTWpntt8J91ZpD
BgduzL6U6hQRoEHXWwp3E6sx8bvr2UQQHS0VJWGgYZM/tQzPsEeakde1ddZAWYagjpMqW+jaDafg
MPtTsSybHz9AnxyRKhvbRJqi4UzqAIGFjrLulQ+/rJE0apsqu7eJjUsk6jEtB6m21S102zpR3Lj1
IepGMch5TiMngh4SV0zjJ15QPwUhaOUvk8i2LbRFXelEuNB21YWWSIB+RCF1uOoyxevimOj7o+vY
vIZyUSbzzrVMpvfEvvbBWu8+BfiCdHrIGccojqI+dP5z376NXFhoEFvofn8yFfHYhepZp/FdOtXa
VJ/66uJymhv6rWE/FeB602ojzGHZy4ch/bLYsiKQpeMJO2eX7cvhAmHU8V9q/01md214VUxYrd37
yDEpanvRl3Q7yydcri4kLkM6ntY6i0l8VM5llEe2wzKhfXeK17p4t5U3dTy7LRh/RLzFvLERQI5p
8FRqLm7UelcQFDtRtnDz8sZkeDoITlnynEnytYGob0wxOlzcC/tWCcfmELejWDYa1z1x344Eb91Z
p1unHJOt1otbm3M67x+V4h2QDSrLFyM9c/Q73bsfnC2iDSUJlvG4p5OOnmns1sCBp+xmAKzUgOmN
QSxkny0NM4H5GrNvmf6jX6VebNfeoG9a7TB2a3zLpnPs3K0CqZI+WoOwwTWuLiwJwt1efAUuIuwk
XcnowPAMbnrModZyHFlQir/U+Kxl2LAtwXHK8QXDNxyAXBfynkzEvsvrlcm91m7TjWDXbkcOuw7X
LM5VAtF+D9AuUWBtx7zJTAC2MoiDt/F4pBlmEVjbvqmX9fDVgZML3F1Mf/Ew7ZmEQ1yNG9oBQ+9O
O+yHNwDKZwC71wDEEuyrsngfOMHkWUvJCwy7pD5W2YvWcxpwNcFy4gfGTdxCbDYHuJOg7TgE6QWf
OhYcYoVAbhGt28GyrN9gUhMwa+aFy0zdExnCf+dGZjGr0Okb0UXQzPnI0ylWYMn6N2P/VY3Vscy+
ywqAOC4DHT9BRyHQIXRQ9u3A3l5kywIkuRFTA/ertR2TRte9wT2HEN8LFyFH6LnFVxxdzG6ZpjdS
bEr12oTEhdranbn2aG9ti6dnVVVP1AoWGW2wOVFDzMOG52CyYe0Dqe5lulS5uCbNRjcODnxsRbwr
0To2zknzXRr3DeaZACAPM1Da2PPbHJP8fmBn6YZoSUGPoXLOHkjV0WsAGdrNnlodpUZ2NrsHU7ka
knwVeSE/vHeDS21wzaX9WflIuLcUfrfRem7J4yrovqvKQ4xfTq2cXWYPXirTTQfFiQDfip/tOlln
Vr00fFwMar2q0btX5MSypFzZ4qLnNOZp4ExJi6j2DbOLQIA6r4EsarQMgTK01SuA3jVPZF+hD9/U
ttEB8OfGeMyS0bfolqv4RnbPgKsWFTf/CXwTD8cYUpkfoI9dO/0iooek4Egsj2IgpAJLH9Y+OuP3
ftD4xaERcleJAJVM/Gin+y7wS+s5d5H81VK+JmdvyZc59JX8OaIbwTi1QwoPzV3gP2XDNbNPk34z
Rfu8uom4Z1XFxOOyVod9yD7PE4kSHnvFQk1j1AcI5MVLED66UJXB9AGOUxU20K+quSjjHUHjrnKu
A6qBMHipwXe33RYSE2EGpl3KzV1UeOWM8gRXKOK7tNzRSoDvs+TmRNnfRxtQBF5O40xeguqHGEnM
30zfndE8a2GytorvonlT6dli8ovhsWSLAGXjay/90Ho9EfwQ8gm/fE5StS35Q6krv6WZ12zAw8Cw
nO/ogvtAdatCNZ6M98qGwtl81hXhTHVTJ/fCIFgB55Sx7BoU75FxP3baxgV5U8oONnS/Ye52bciN
O2EB1vplDO8xmMZNCNY+JyteMpGrFjFzfO9FTDsZJ7ZPewuoY4twcrTZTpxuF4kUBQyY02hRm7C2
p6MtdyXEVglGlQHqVWhjoGgWan81jf3ojkATg40SgQ45m/hk2g7anU07ZbQytcarCQhMwJIwizyT
U71UXK4QLlUWRhFgKFa5WJgD7M7+YawxrGb6Ss0TTxm15eB03hBuElqThiomg5buBv+9AeHDPODS
LN4EZoYCPDOhbQc70Zkzmg1G8Dw90xK7Cppo3Ruup04Y7iF9az16nG6tj3Neg5m0Tj0UGtfJlETg
vuge9OQjmMG89XMVAF9FmTNlzBAHPt/1k5wVA/xidad7/CNu/RlQEdZ5BOo/v3OGJ0M7D/W8c7OE
L+VwJixo4PVgthD1UZ12Kh9vcJ8GXDUuVnI894MbL6dmwrDyOTR4UtqrrbGeUauPV65jbZBsmoEc
cQalHCM3s4nWRVFoaW9uTGTYmtPfKMoJrJeX4+lx3a+QpyuHcR2Kj1q7xME+ZEHmw3f+an7Gu0cP
w3wT2eQkK2RyQQ6wLCpJxFJvQijCJGFXjr4k6MUdtCgxqU/+YwSc2mKORDVude7BPNcebV7z3afO
bnquRUrskYXKokPTHxN7WJjuRP7kYwBlXs87kPWYJY+x8qhZ54Fk5zBu9WpLu6EEcg05YcyXxmDD
FIe/VN6kyjqWDxpm9Nx8CpK7okgPUXpIihdRP/2o5/wLLjKo1v49uGhRv31+FfXnX9lF8+t+Zxcx
n6Qia7Z1KD3IyH5nF4Ef0+YmFqaY9Jk3SL/G7/gxjW53/pkOCUTTNV71f/gx2EWAE5lM4kdS2+T/
8E/YReJHt9afC46qAe4EkIMQOujFX2phwaDVGqzteJskzlMeTUvh1+UdBJKO/Txwtqo+RdsOqLih
mohwWlxv2koxTbTsIkk3eSDatVnYgAOtzpinpLTwwW4dCDfjSGQcgiEjzc2z3HGAOEG8cnpnL6In
u34NjOZVKfpdWrNTGoVPPoiWplC50DG89KUPivAusJR10jjeCAZVthrQHkb2alKUFmSzusp2BjWb
sTEIEQXw8sd0fMWns/cJGou+3an9aVQFidd7TXE43LRlToaP0UY41gwbZpQuyNOh9ZHx+8RvkdHF
4Zhc8diXJ10gSSD3LvVl3LgWx7d+rzU2fcS9aNbjAHNXlkT93SkowLWXG9vXvYSNL9TPEbt1DkmN
GfrzOEWeaSiPisEo0UzGjkAbzodW3nbrrHui68ITylvcclkvxT5Oidd6C0VYyKGvUV8qPUM2O4fM
C0BNBPXlutLKe+pSCzbQuVK80DqDDKZyo7XXwucXCeizYYx17Ic16Px9J0du43eW+LCwe/nESLma
ntwEb6tzk4XqFtrZs0WmR+2DcNFXj3rPdzLyJdiy9rQGMnWhkp+7gdK8yvpwFThcuRTCLMU9Tl1M
HlZfiazfdGh8skm9SQtwt6odPVhKd1P4N3PSEyUA1rhk2Rc7lYPV9nc4jMhk8jdoHGYSnLU2wI4c
xhWo2I0Gl3KSpB1CstaCanRePoAD2Pk6Cp3qISS0yNLthBJissg5to2nk13AkrTLLCqOzrA0SmNt
y+zQGyaTw+6NwQFiRfl7OZY3dgeNNnbM2isSaLM99Zt0Ipql7PnVjfGTLYsjmPN1k6b31nRvkQpl
TtuLiZvxoNKncQmmfFGrtLzaa5RIEzdSk1vOmOyD4bWqXhxS3q6k7Fda6845VpTW41zhPvoaDgyL
CYKjPN4a0a2RBeuClVdmlzrPWVEohawHyRRq5TqrUH9OCpigj6Grn3J/WjZUV6gxcvpfyS6ONmzg
61RD2Bf87GhZms95QZZ8OKlKuvDF3qge2/orqd5Vrp559Bi27TKMT3F1Lhnftm9SnDBcVC0KjX5/
21KzavqRpMyXHPal9qxCvjecq2XR/sJbdM1z2gnYhLhS9PzOTQ9dRp2AzKWtf1TurqH+pVY13f35
TZyA3+dh7f1hJzIcEjI5aK1LoL4e25ec6oaCgC0sM65tu0kckH0sFWKAYCxnYTyPAmZXa91n3S4d
ldtywhlgkydzDCoooIITXCZFF97UfFWuGXeLmrYJsm4V7UGa+xlZBZleanbltSVfrRrvpd0v28xe
Ea0QPfjKS2squymq7kb9E5yAh2WNmuWngsfQpLZIpZscXLuvba5Dt0oTroQYFlWqrczpdiDM9I1m
H4wv8LUonKLD0EJQhcjd8n3XX0NVQx9C0kOi6ur0gz2otN3g5irMY1m7O6exqz1Paw6uYNCVRxuU
O1Hnh8za19jU0SkUF+nEd2bo7sKq/S5Vg0ogg08+3Y+LtHY2dZahqrHXupuvp74Yl6BV7k1NWYsi
pnRc5ldGycdNBADdLYatMldjqdyUYFkzYltfGbkR04kbiymlpNeeC/vZBeJYABYHlE/ZGMh7Rn42
AODaqiF/SK7tUTLdWfnzSHLQNZ4EZWZJ5R65wIYFRyWNNsLEvtO5BVIbXxi1fY4K8anb/odrQ4lX
S2roRgQ2JCGp01efZB882Ze7wUiWkQZgvpo2UQ9hXgQ7I61/a0/6N1IxaVX7+0hlk759fm/+GqfM
r/oZp6jfaP8x4BjaxCO2NcOVfzIWtW+mZRLA0HM7Tz385Cva3xiMBo+qOlDTiHDoK/oZo1jfQKhp
czOhapkg1ex/EqP8IEr9IUQxmV2jWUfVBDGRhQrwl941M4v9LDd0uekhfjSXRrbq+2AFCBB8WZpy
17OeFWRK9aUc64MYtD29DrNjlNpTXAxnpY/d1ViVG2mbr3KQd0ZIC0LmGpuuSRCYjJwAfuhAzqEC
YsjipNTxOlAVT9HgIic9eNLi0ac6JZksgdWxHI3ovnKDu9Zv9tIHI5Sqb5rbLoNQ2w9C3CWx7t9F
7UjG1SgphfNdkeEWeQ1yGKAHGgDpNiGXcH74u+2HPm1rrfmljzaqTPQeg4X2aqhGPfo0p0OlNtM1
1Yoifhk0X8cbmWwb14m6jasBi7WNaDj4YqRJpapt/So6p73q/HrD+t8w/zfEMCv37x8e7y0Ni+4/
AM1nIMbPp0d8w4j5w1JpQiOln/P3p8f8BivJMfFmamhbZzT5zycIyDA3A1Y3j5XGWCvr+v8eIP4N
T48DrcpgTnR+6v4BYphuql/73Sz4HTgybXN+kO1fBb4s8FDthEseP9dR+5QaPg8OOxFJfLYJu380
bMi2cheniVLltrCILX/fuuWwsE239sqezJ5lkekLctKrQfQB/fvSj5G1yJwpwMKZ79Km+aQVjBpp
gE0Wvma6RBOBiyOnfG6m9Dc1SpjuEkjcKQz3BfoTzJLZcC5dXyUVS2Yri6yN4TLANfo0bAyqFdCQ
oFVL5jlWdNlQwZOqpI5TgAKwiFkTinhjTUiG7rZaS42CJZ1fPEJ2HK4Uy2SS343FOu+NWyWjP8uW
4aGZ+pN0aOOvVGp0OJSeSgnJdBI1bkItMD5LJTnIXL8NAKcvS0pCdGhp93ihznGkjbuqi+/dbtgb
NXcIom/uNUZGZhDn1cbSay4qIbEO4SfbiWWMxUGvYBDTJoA9uE9h6/jJiq2Cjy7zU6hEz4URPGUF
Oc/AQaHRoTcQx0HPQpdGDfvQqeqj0zlvyWSeaHnl7HTAME+WYCK03xm15niGFSfde+IETnFbFX3q
3E956z5ahdsjtAr8Tv67D9COapjaPEn89/vAtkiz/3SIzq/6uQ2Y38CC62znui04rWZ5wc9D1PoG
RIT5DldATvjtfP39su8CIwY8yvkKp9ymXfX3fQAW50xAEobKQfuP7vq/nqO4uzV2AbYh3dIBC/7K
sfILhVEMWue2bRQG62po7iLdfjBD8WXVJuWgwl4XebDvffut8rVHmAhL1xfn3kaDZTjKp7RA5HYt
vJxhlg72Vh+s0KBybuaZ4zWtcy+rpqa1Kp99Ip1YN3prL6O6sb6SWLPuBqOylpLE5LoO+uBS6pTH
d4MWul5qmvd0PgMAYqJw0RgpiO8qe5iyIN/rvZOdfJ/yiF+5NLC1xNu+hCjmKmm/ErRnr2N+0jOP
YUX/gf9VZU5DnbjqaWXqjlkx7tqCkopCD+2qjxV6q3TMpnRlLyx8TE/Nj37MIVTooHPprxCUtYaA
/HCKZkEeAOoE/Zo9J4oe/j1PfzxH4r+mzZbf74u2+GswOr/q53M0R5y6Yds8FL/FnD+fImD+pm0K
iGCsYFef579/D0cNAXvbRQ/y42V/CEdtnj0ggpymP3j9/9AO8stpSjg6U+fI20HiBT43x71/nH+M
NVD3Enb8pqAheNlWqg49xm+UJvOqIVEXoez9Z8fvWUaVeiem1srXbU239Ul3K8eS9GnKXTXOaQvL
z8P0GNbSLGsO2Kr5EL2S/R/A7t9bj8kk2N9v2Ov6LU9QAvx1qc2v+7nUxDdgayb6BxYIcdocnv1c
bOa3GcPMJcYlGNMJ0/7/YiM+YzHxjx0CK1K0M9Pg593HxRxhwajlPwXELRK+/yB2+2WtsWUTMPJO
HBhkgdWZfP/HtebmYwkAz2y3bWK9NNYIkqRyypVlKbRgqg5eLDn8j1Gz+Uf+4bb121tynyP5PMeK
v+I1tMJnwMWU7VanHuGUh4miu2Yav93E/xbp8h8/mA60XxWqDWiXr/2PH0x29Rgbw9BuJ/N5DF5E
M6zqQuxKC0dE/j/nTeYRll8/E5oNYmyNnBHZ8z+/G4Yrx5Zl2GMfo7LokfDu8P75aretchMHZRpG
eeHpUolBbwSVde9Km/77oEkatG2JSVrMDSiu0c6p6PMTPufLNFE8l4k0vQaI4MIOu9csbLCE2zmp
afzF6ZETJKFHvWio2E/ie5ZVszlxCppz39NJP5YGRk8MbD062ijXloVdvihRZb3ighwZnMJAOGTB
+FmX3BCzeeBg1KihN4LfvqfffaHWGMRbBwezGh6hMkvPmJSvyre3EBrJ5JukF51VZpSrkub2Rdbp
q9Qft7GTLkfFWft6fJxCcdDK6CbNaQEpnO8pJypuX6hbpVQXwow2uG9OeX4VTvZZ58k+KnIoA0P7
hKTpQMsVGjtn1eqaReubftUC/Q61K/l0au32kN2UwYwvzjGATJVAJ+67dCK0DIiUhtiXvR6uA2FM
TJAQSgeSrFlSx3JJy5h7CmdZlzZru/JZ4MVTiDFwlnqF6hDRQIXoy8L4FVJ5W2b1+B31GFruWQsG
fHd+pUHnWhaf/HQab7Cg0O0xC8WSWS3WOtF9bdXPZSofHbvfE32ly6K3Hs2pQWREdp5Wphi4RSZz
uu/7wHmop6myCb6L+m10Mp1bh0M3lb5WFfqGurh4yIoSJZuyS82YPDvu57ynjGiFebnW1PZdxOOV
NVMtcEnA5asqlKWDT+dKkL2QsdxrQo4rv5iec9kc5uEILTXvmct6U9qypEyeqCfdAgTjuNHjwMKj
6quVDFtMyRplCRrxSfCWuXpLOQdbo0IjeqEOZDAGY9qlAQ2kXA8OE71/W9GmZ62pqfCIxlimFg72
NsZ2xGlHZ5kkddymaWTcDkWqXoNwOk1YOOuhofRrWtpH4yBjZ8wgoDdAl84S21rphX3Q7puchvy+
p4fGTp3kPAalfozH/n9sHtpfJn5tNifB9stB/OPU//Pz7BKeDsM4tducBOSsNU/jdYkAY6iGpUqj
UML8Uz/nH3kw/3CE3P62Z/zRt/GXfevHOzv0LBBHq7b7S7nMZY1rvca+FUTPSX+1NGrbTIpKbWX8
T53DvCv9smuRTQBRydVE1YVBtu6Pe6SuREomrLJjhCDy4i5c15O/Biy2sJXLf/9U8277397pl91Y
USo1zVPeKfY7T1WZ0iqq5X9/i7/+zRD4kAURGgwv+prJCf7p0wQ16jAlUVqgm027gPYaLULD3xA9
mWc4+LRvWw5pOEVsIgWnfZHbvx1s/4ZBcz7n78Ogc/KWFkXz9tcwaH7dzzAI7R6cV6Idh9vrLNn5
PQyyvhEdUSAGk/szQvrzzZVrLZECKeM5PPn95sp1lx9ogzgzhPmPMsA/wpw/r08kP8RmBr8gS0j8
snbyKRkhO4Via4xZ4ry1hXPws6y0XszSd8yjwUdy6SzuNCpxRaNUn7RX2VvZKU5FSwW6bU/Grase
ptip8tdOE/jAKzkGj2NmZLvEyelWRvhXSDphGThaaoYEW2YN5WelJRRmgrE7DkEpaJbPRop1P/4e
/y5Mi4j57xfm4ft/0kTOr/m5KI1vrm3S56DBYCWnwur6GZoLmiBMagu4Un4mWn5fk3RAMUsvTOLv
ecH+cU0yZS8MaHj8l4Mz6Z+E5rrQf901uWnOt8F5j0ZdMLd2/HF/7tQBB6QMuq1JtzJZe0exjJ2A
RPFVVr1VekwOp1BRZohgSAl7202Wfgvvkm1Wt+/yupVeyrCiEmjHKmYyWIcJlqgbadB0ajIrzGJ0
GooSBXh435gLvOm7nWSPfRXd9Hb34ef0anjCKjoSKsIpHptcbYcVA68HEl6LOmZoQcNzRIJFl8Wu
Ms1TF7fhIjXtk9DMo3TcQxVpy44OhtAtP5qg35BAPo6pfzRTGCSm3R8BxO0pTN/nRE7+EG6DgDb0
MS0fs7w7TDqtb3rPhEDn6vuAnump10+GKFYojLdDLzdaJFf62C7zDKV0FNGLGz7rA+0dLYi73jqR
pT01DDqnAUo37Nij0C9Vky5tIwDiRbnfsG5q5v7U2F7FmbLpE9FTgp8YQaV/3tJOltovlaDeKtJa
FiJ/rFJjleWPpYTW28XrWCvXhevvTCjTmAvoSqF9C15As3Ax805Vc0idYjXY1bXUkzdh5Ac1Uraz
l32QUbWxw2ljFsE6T6xtHMqHovI9ZcIqHuraxZZNgwKbyemG2nZbjIwDFMZ26pONisUeC+ZZ6PE5
t7RtU8bbNG73Toqm1mnKjWLZS4geuygSjHjFxzwp1m6q3hbTsPOzaltZOd7obB2N+Qbz81LNtWPi
GBdclyXqeOccusFmCHvPFhnU4YDpQsYS1nnqbMqRrmSi9K2hwEIAdk3L9iD3ij+59OB1iYenex9U
5jpqzJ1ZVXQa1MNHFKXPrJpkoamV5Y0Nw2J94gI8cMJz1PsvCpMCha6D8DLoUxny1CeZ5u8Glyn+
NjAWSmQye50diir/cGVCK0UcLGu/P1CyWmbRSLWXttPeNPpzFfTRbtJoKi6G5FWUACIsvcMsgsOX
SvS44qH20iCuFnolL4WFulDBXayow6myq4OTudUyCBSGCa1TNTmfeRx8yc7Zp3H1ZKML9afhyazl
ocnNF0Dfy7py90Gu3GJW39JidKc3fLfDuOcH0vDi7h3mKFK93NfJeOdrwfcqjjYaP2jhtuJ7S8//
WI9Xio73WcnzZqZ0uDZBtDO64f+xd17LlRtLFv0i3IA3r8fSe7LNC4JssuG9x9fPQmskHhYxB9Pq
1yspFCFRYiKrsrKy0uz9LajT2g/XtJq2ylk7cWNLABvk/41c/sq4T8gPRy6I4OWtrIeZwOVD/obc
OHXoKRaXeX3gpP++JIz/KAbApzoY4fpfpMB/Jwt/Vd5M6nL8wd8JU/65JOivowmOQrgmw81LmPpb
kYv2KzT5GLrwUjDISpJ9NxX51yVyAOgRxbLnZD0TlwGInzu/SX7og3eW8lRU8+IhDOJxVQ41pOb2
RT11EY08L2Hp7JUvedYWDH/64Bpet4mt3QyM4kpm/uoG5TkjU19LaLYbEAZo7XK+Zwk8G1H1rIbZ
bQKmwjiRdLu+ll3FwWDtaqneln3/JU2YhGKWQ438B+YHNn1nPcTQfucT/7fG5bVp6d8ZJ2rw2rhV
POO2gjK8CaXrgU5wvfBvdMd/jDTlMXPME0+CazyVp74w86xSfzHpGa8GtOS+E+9reuAi6MpLV760
oS/Xhux74PZXlsEI2Jg+6NCck2J9VW3vXFaBbIMG3VSClwZa9Bx69AHHGzfWnQ5tutVLvHwZ0mrS
ZO9CsJ6q4S6FcL2vuofKGi4TJrHrqudZOmx7sAhyiNp7Rh7osD6L1PAlBCcmpQMIgvrzoTP3FUTv
NoTvQVad1xDAJ0NxakMInzKwJE0M8RVU8bpW7Vqo4+Mwvo0mLvm4o4EtZ0LUaKMXinRf6LgtNvUI
xkRtwC+s996EuH/iy8Wmgae+b5jPM6MX3s9bC+SMlu4pjfeiBa894ylbg1l7jSJJC+89RKVXlccq
t068MUN6hMz4lXxwcOqY1QhMV3kStf7lyNyVEqUPVtMzAk2qpHIukia/SB09WhfMtl8rdZKttZRB
O7sZ36qo3bVGeG/TmLwpcW1qHb7BJH8b4fIYsbpQcIEurjBiEl+ts21UGbclrtJL/dsC1xnhQiPN
+mbiUmkB+mLjYo2m+oL7Py/t4GeOC1ZwxQDTnVZVUG4S7rE2k+5H3RmgnS7CL3pDP2ZvNOapE8rj
UyeNaghsCWXYsbMsg0SbajD/nGT+lyb18m0P04lC6x+tsSsjsUpewJpCa1hqQ/ncAj+QVe6TR/U0
NOKrXMpdpuworHaxcUo1Dc7XqegaZFl2kWcSgABxSgxkTOXZJmnkfcNhPZOn4q06lXFHM7qz0uKi
Nar+VIfdeiV3OjcCYAvMOVSbgXKwk4f8rqlTLG6qG0uK76peo4zkdPqmpKasMWFDxmXcDE73WhrO
nRMoTKlORWg3dr2tk1cBjXuUqOUxLHbdVLa2pgJ2TSW7VST31HfqcZeFDBsqQP2XU+Eb6AZv3U3F
cPA8mBehPu4wIkpnICXzMm+uoW4B6XEqp9sMLJZTgV3RcrAopqJ7SV0RzBZGigcpJ3AaMqbx4ngN
BO9rniSnrkdCc9QmqA2q+WDi3FIbJBL1GQuYCv5tQ3tk3kBTEdENQPFSW5lZv7OnRgHPbPbD1DqA
a6OFvof+Qcb8kiYqdlkAHoVptQ91yfw5weprHHdfrYH2TD2qihMoPVPQMsxgLffSfQYR4JpGzCew
LQFPVQJycxQd4UVm1kSiT8DLAiom0ILZBUNWNADUReXu1Dj4kqUM7fk1llPXoFq1dUHLYxPRY6C6
69hMvXWTj+D2D9hd1WJxbdUzrqZctgwEU4EEQNPVyN944a4amzepJPvnAuNTZNeDIZ25JYNqvXep
ZtatR6RVytnPwq7uM1oRV/Qw6Aw8F/edntxFsTpu2GaGxwqGiRQVoBHF0VWmpZi8o5/aOfnvi/FX
6dAi8/R/BwSXz2U9V8+Z/q+/34xUZmCRswz6ZrQJZJ1SwN/xAC1utkEWip/+la74p56j0stmQvXn
0IpPuEAZ6D0eMP/jGKYJirqpmhPb2W/V4HUhc8lz0aGaw+8xKPnrti3k9CoFbsZUVbq93wzGypnG
VjMl9vJ1arTtYwNWzTc5ynJQLDLdLdaFpzRPmt31N25Gc3wy0rgWTNhPOLcVkTNTRq3l8O+Bdds1
qsEcSF4m9knUMcvGVG0CW+CYqMDyWrSva5tEBZqijrzikoui7l9dKIU5+5FkZtvYKUsb+KsuHW94
9IIMAGaQiU3bcXZl5VHR/3STOvLPEm1QQQviGBpfckP+C5/rv9mQqXfyiG1naZm9zcS6/F/vtk1E
OrWSTdXI6df9bdnqfzBPLJtxkL9+8HdR3CB3h/WSJYGYekp+vNu1/h+mTiiYUzI3aDrhoPxGnVIo
sBkyjZ6ge07NmQa1dplvO0yFKJ7n6GHRdHstYW6UMavYZvpd25IS4LV9PxgXZUaG8p/lWc7EfxJJ
CH8oMmnicBxdoNbCkliLyFBhGl1llBGWx70tL5VFZzW0LLp7po68XxM5h+II8SWzyOtun/XhSxZ5
zKLatb22k2FHxvHW84CXqeS7iAXaHFdUKAP8pSjQkGRRGe/QfjHDHLwgDJrpGe5G0VxVT8IyPxlH
bq2o7K7V0sKiji0q9nBYCPgka/r5gSxJTdpaDdhH2mGfG8a+eajcHBcxmcLBg+iTCMFUGPBvskRD
HdlkPiYMfY/RIm87Ov4Cl/KMLnQ000diqyrIhr/aoQ50GSMGYoh1u71eEYfoAeBLuRRuj2sjAiFP
6kzWoBGK0neiqUISMG3SiMapaWa0KjaJPo00R5R3pVWskBdS3iqGkUD6KscTRwa1LplQjQZmT92V
3KfnbfqiKwsH45dBCCv84ZOmvOWB4o6fV6qned2+kdV1HH6Nh3O7v0+d86QbtoPbfteb5g4S33Qd
xMoDY0fbsmMAc2FhpvP36Sso++KsZEr8v3L6B1+hO1ma5JnVMmxur/LwSbW/dvRKB8FJlZzzvJBS
6TRXXo1E2gVRRfWy4fXibwBCOKujHx31+EL/K2z6/zYd/LVXB58ktAHkrtO4qm62+9R8UZQIaCsq
9RL9bKn1XIE/cHwFRIbrT+KEqkVsdxig57R7XkWbKA2vrfSnRa40dWpA8unl1BX8JKNrhnxBms9k
AGYEDrP2nnPryg4BCnitaOv2sq8kNk/jItr57RJgq1iW++sjmSIkl04ie8qJfzCWzIulElS+dh/2
zUncGHtHk9YDQ3LtMJzYRrpuWp6pPHW85Ovx9Zk5n9CrOTg0la5I6sYfJRdD00rcJ83eHJwTT1XX
Q2k8/JkI4SREql6qoz69Vchvr0NuhZU7NL/t0Fg4ig2ObEJN9GvC8/C4jcATMBWUDHvNfc7Kx6QH
LsLe/a4i0+aYNJsxTkHsJTjNHBxW3waWec/M0tpU3rT27riAyRY/nlYE0GvKJaOYNIoLZhDLkhaW
pjfsE04d49J+/NMe0/VYPZptteAaPl9oOiMjE3U4nOf0XgnKlK1hZkrg1nu9g5tQfS5MnGH8oCTS
giARLR/jRpJpsydT8EPY/dHEuB0KWXetem9egqd6pv0wNsH15tw8Izl8CczUtXvi33e7citv1HPp
zDv1Huxze4HmchIiLO2HjxC8ThAHIzedA02IoV3V/XiuBPW3McL1HN/COTkqpMwUzLFGWJM/KlvE
HiMGoVHvwdwMgBL1kkfyRQtCZuzEPhQiRF1tHeZ+aen1PijfSL9ts8bbqHrMCCPoDE2+Pq7SrDSD
HjS6PHjPiS7CoSW+L2O53mt4h5HCBWyzW1pm9GxzXNBnXwQKyoEg9ePa9UYb9IU81nuXwSFQRFdU
ORZWbnZ7DkQIJyxjRoHecUQofbG2GVr085t4WLjhpuUXbe1Qj0nPw0t3GNXaUBBSDuppMra7eCgB
VUs2ZVM/hlF4Gsvh7fGlW9Jr+vmByCyoh0AO2CM5eWvdnRtmq2KJ7nPJDoQjRCKKvIqNWrnzaAPb
AAyQcsmNkXz5M12m7zjQJfZsz4O6HSa98kbq7wKD7iya8I4LmXN/h3skHKFRK1XTnZQxkuBL4gW7
xtUvaoBSHHCgjotaWrfpUXOgj+/Jo9s0iFKjCpw/yqp5sdJtaFqbaBtUC6s3E3hyinA9tk13tv2p
xceKC0nWNJavZPCVPMOUltwDM78KV48xbzJG6rfgXR3Xcdb+uBmpz9PZ+SnMb2u66aIIjzRGxkPD
QFwBRI1iLjERLIkRTBBo6JxmA5VKhP4axeVOy9984Gn/TBfB/oLUL7WiRojS5iuL7kfN3gRDtCDl
81N22qb3FRMMsOuzwIwnVUAIiLWNVJ9j4/IFM/Bg5ebD/s90Em0wawK7AW4ZIEZ7o1kPWhHQLOtt
/0jKVFg8tPTewdCdVqv3Feg79CusmkRb60q/IGbWv74vnYiWEcMu18UuykRPSrAthltQ676lsByB
cnFcoSVJwo0Eto4MaAEKlUG7rvuzCpg1OtEnVDGJ7L8CJPJxgbMGPl2yBE2ETeJDwNI0V0tdBR8L
7m/FTLgZfwP/ccH2ZtU6kCJcUOyOEzUJC9h7dGme5zcjgRmzPMbOtxac3/SrPt2FB6ImhQ+c32BX
iQsdH4YH3pauvIX5sKDM0pIJPqGwLbM3S5Sxe23rVPeh9ZCPzYLJLQkRfII3WklSxwhpwwtoC1aW
c9+aS3SUS0KmbTtYq9oKQ6ege2g/aDK4GCbMOeUuDRZMbGlHRFcwGFU6+KjC3BmVpWCj02/yR1b8
K/9+oEjaqKbvpIiQDH8tpQy5TqgpcPQdFzPrQt9tSxferhC4SjGMLdzhLtjYzHom+oPUvGbRo0fW
PnLV1RAvxFmzYcOBSMEh+LbctObAFrUWLAUx1GY606/BKnLUhYMzbwz0epvkSkCNEJQzPY/nVIGk
TKdXn7aEW1dbWL8lEYIyTc58n58TmLRtscqkp7K6qNsl4pYlIdpHozYzvQEbByGl8hZ75x34bCNw
I8ctYTp+n70MbyKG0ab+E8GmCz/L8ywc6n1KC1he7RR6AtJqKw3XRvJ8XNT88flHlHjHJWOeR6Cz
YHR1x+jYd9NbIFebX7B3AcLGt1oySFxwhL9mcQJ59c6rtXVZmk/H9Zi35Hcx4ubXfQ6NAPtSu4+R
cj5UMuhNzI52/8Y98/SeOpqnhh7BqQ3p2NDXztbogFt25k1PDkiNvh5XZiYBTDR1IEUwANcLx8zW
2RXXcquTIm5epI4qXT6Yp6ZBAr3x1jTerOuxe/CkCVw9Hr/RifBW1aDwy8Ax2kV2VscAdsoVVGXH
v252R98/TnSHpTR6oaKxo4n83W5vq+pES16Oi5jdTUYUZObULObhpk848LiRnBZDYLb13g/vBnoF
xqssXwXK9riUWds/kDJ9xYEUJoFMt6xQpAWi1QWBNSNxelzEZA6fTvKBCOGi7f0GMJ5JETs4dcmc
1028S8FUHpg3toC9GpfuqiWdBPscwQhyy7QmZtUeclARbSv7N578QCXBNj3HVdRqUgm0A6AabhqG
R/r2+vi6zdoYs5AWYBYGWWTBa8A4b0mSbJJk67/X4c5In8L491OsPCnfRQgeoxzVtGCGHicL4Fqb
Q1tjt1sFgPnjmsxuCB0AiiqTl2ZG5aORRU4JXrJp13tP+Y4zXHX60oaos0b2LuJXOv7AjgMbxNkq
QUSurUHLy38kV/J2uCov/NPuyt43a+OrdB9fmxv1mqba6iI6rcCE2sIpdGuXm2hz5iws7ez9dfBB
wu5FfZ8MZs0HZfmbnsYrQzovgQANg3vFWEpHzPvKA2HCPrZO7dRRgDCaxIK19SV5m6jO5R2zbFdQ
ZA3b52BjXxmncbTgB6ed+3S2HZuhVhIQyicEFCMLNdMveE253yVpTWJC9Tbbs5ZmvGxB0rwNvUsS
DnVowXwl5aQjsrx5KKzkh1OZj8fNdH7L3kUIZmrJxaAqFone0L3WSohmwc6ymxPP0Pd5biycifnT
/Y8wW3hY23ZtyQn4/3ubWVOpSa8trTrz2yVOvyUxghmqNLGRw2HZCA1XebnPmZ9oXW/BxS9JESLC
oei5Yk2UaTwL3OzoQo80UGWT4un4Di3JmYzk4JRLlNpyo512qJGAsC9Wfn8amUvx7YKpiXUU+jmz
TpaQEgM9LlvPtM/+mRrCpWv4RjAWFqfGAvPQCL/FdPBHyo/jQpa0EK5dc4zakDZJokGroj7+UzMW
6i9Ty9exwz/N8R/uhhEO8dglSJDOYTGBU6F/8a+jvXKSbsZz/vF0n0Fjt6/XDcFYvaqM/XENl6xB
OK/YdqtbKrbtewD61ulZpQ8gQ/+hcTvCSc0kv2GinEuS8Z1IPrMy4MIf/0gTcfpVK0N9NEoMAp6K
1tPWUSbTU7GkyGRWR5y1I9wSvePFvpqzX2l/DtMFOI/0iBTDwmNntjiovt8JIpU0QHCG2fmIKbbB
VXXCoM9quJOvgif1CXTFnfrT/uZeeBKYoCtt7z9r2+Hk5N5Ymz+ahUaVBfucwMMO7bOz6lBi1ht9
5ZsSrPsgPUt1JrJhbGuVS0N+UpcaIRbOnCMc7L7xVc8NsMigC7ZBCPdIv8CyOaeTJquqrdP8Mc1g
CDpFjpLpBTrJAWP3TKHpLkiQF4BsABB5azNdaWULxjl3LR6KFJQaNdsLml/HnPJdvwnlDWkyDdTf
pf1aEiR4LMdqaWxR0K0nedmO0XmbZPeBFesr1QwuHTNdCNHmYsZDxQT/FapjKreTfci3UBaNawgE
6+wMrq6wOzl+vpc0EzxVFNU67B64EN8+bcFPSk/CZOuYayncHBc05xIPVJoAWQ5Nvupkw5NsDDCS
wY+qh/isdBnlr5v2+3FBCxoZQlxBN0VipJMddpm+DuDnocn/Puce8wMQ1Umt/5k4IcAoooq5sak8
XozMutWr4bXRyaCAcP+/UKb/Zy/TnJM8XEHBaYRjQnYhYKsS9VaCzUsxAubv4Mhuvh1XSZuWSHTH
h5KEc1VByqFKEZI0QG7X8UPxU9mAlrupTvR9cvaQ3nuX+fO41c7gwcrXwSWMSdfpTfaYn0cXzUV2
Hz+WZ/5SDWvegAzaVmkC4IUrLLTrK4w2TeWRlDwvccpGhTEB0PKFgHHOUZLS+EeMsMqFp8aAtiCG
GtZWpfOgAlbs+PrOW+i7CMFTWrXJ+xn87b02XNm887INrCzU4pJwd1zQvEt+FyTsYx3VaR90CAqZ
lFilaXxHI/dpCbpvHnoX6hh8VaoQFDzjy5/JnRbgIBiOXagy6M/kCI7Qgm8pMJAhJ3YwLkD+XljM
2Rfm4YYJvjKX2//N/2fb/tT6Uj/ADLMtrC1kidKtdJZna/dOu7Gu4V1dUHPJVATf6Zt5bLclahow
b+R1fclE3kLIsmD0quA1R23gHpguAqfsmc9RNQ8Cavu8koYlo1ySJLhN1QtdMAIno8yM01r6FsKw
FGvBgkUuSRECPSmocsWRkGLDLDSQmg9dsAXtBQe2JEVwFbIrDYlZsWp++L3uf6pQ2/hLbVHzV7Sj
gAlnkCESoQDcED5X0E9wRz9c54qxaUIPOV5nBlj2C1fMkihh0eqiLDxAh3H87VRPf00U8yzsh1ON
BurMN+FOXDBsZd6y35UTFrCyeVYoChLrnfosv+UP+c4HFXJlrc2vOnACIMgnK//tuNdYEip43mAc
Y5f+TW5SyV1HyrhpjaUS++R4Pl9s73pNhnPgmFo7kyu2c+oqghpqXRlra1gVGv53f1yXWQsEv4IM
Js15qi64hkYCXTKfCmpD5DKEdlmF7Tpjru6PpIgxVeHpfSKVSPHKH639MDDB1iw9pWeNb0Ijshx6
Rc1f7vdgySLXrh2gGzhLp9mTvlYf85Nsn26S7wRX2/22uQDZqn+s6pVy+m+Uexcs+PW2hvPP8RAc
J/BNSeOpOjZXdjou+IpZq3vXT+zmHyUQr5puCoBL69bNtJcosJ6PazLTcU13xYEM4QCX1RhXqY4q
ybCFwgPmNps505Xj87QcITpdSq3NmvmBPOH4+k0+JViQp1TGKlUpiZffR7C/+mxc1/HLce3mhYFg
ptH8AECXcKYYRs67Uselp8NNZZ8nFXQj0Uvrfc1Hd8ERKrOBKeDyFtD09C7bwrGqs7YJ5emSKnf1
qXKRrfuTcd9stG123ZwcV0uZNfx3WWJypQXfxO0CZKkAB26+75iPBUMkPak29dMVLROr4jp+1L69
luG/OdUaVXiS1sAZAKT0wUnZkLSwgz1+sHusM/jY8nDjQd12XL9Zu6cXeypgEz6JjbZG7/tAKFEq
BZ0XKl5mz+X093Alf/ViA77zjwjB7NOoHCv6EYmPehOWvxH83UBWL/uhW3BSs972QJBg750LEl0q
oUtT65sBClnesIa68K6cguVPd4fOQCjl5QkZS7C9JJdzeMHZFkP7GYPE2MjMggH1P7rW5vjWKLP6
MFXHgQK4aCJT+GABqQaWci116DNCSV3HWbpvveIK/jLoGJkHo5YBgQEDHjdGqd9EtvwsKSltkKBA
eqWyVxud27mjJe74d82azD+fpclCMFp5tRzaQDnuyxYqTf+yZijtuIRZX2IwvsVFw3yIOMCl201j
w4fCg6XwviW9cTdajr+r3Hbby/l3ZXSkhUtmPtI5kCg8kVS1z6CuQid7352dg7Bx3Z/0JyDmXLvX
MEFeSv/qdB8IFPYWTuhISZ0KFe16mzo3GTlwEJGOr+P8ToFm4hjUcSiAfTSgwu3zYpjaOmSXwLeD
wCqx3YV832ySnd5BTgQYLCAOCC+GsSsLNxvLyRlrP/oNUD3r6i1b69/MjXzabORdva4hHX10Tq3N
Ul1xVsED2YJrqcCFiFOzIMHvvjjwahmZunAIZ4/7gQRhCVO1iyD7RLtU+ZmkMI1RmhqUfKvW/8YR
m7RSAKkLpo3YTmTUYe+6BYKk9GvvP5TwEv0LY3gXIDYRBYkcWaWOxbnGN3u8Cq2FZOWst2ISmL9k
IHc1waLbDlrJsswIqvFMcvSkJ7R9//7oGCEUPBsyMG7MXk1ohYeRe1mDdxaEzXQbZ1t7oKgDtNjv
rtPUzMBINYNDtswY0UcRXRMXpJdwPtIIybLtn/t5vbBUn/0bIphK0pjOZkfES7cMaysJFfY6rum4
5T7MvHoltY+1AUdot/8X+mBXJsB44EiLF1bfmC7mxr4HFLv6qlk3sFIeF/H5kKDPuwhNuBFaJuGs
POQYqgZPNu+r1P+sLJjd6qc/kyNsjQoPWmC7rJuvvcFyQaP818ZLVgqZ5D8TJPgVhTHeLJs2qCBU
TkBkhltU0b+58oKtfT4zHxdu8m8Hr6rA8EpyFCycYgPb0D/ZaAOJ8sL2LEmZfn4gRVJbObB8LCAF
uKm8idLrNl66QKcV+RgWfdREOP2mYVdeFXJqsr49L+gFK51nl8J3BLe45J7FYXrLKPUFyFPj2u2q
Z9v0H47vGXgcM59gAGkwzTKa4Lp/VLNrs64BMJRQ1s9vraG5d4py20rDba7HJwmU8l4hrSQvB0nK
7VZxlZ0oTX93/CPmltqaaH3AG2GwVpx9lrRBk+qYWFeyX0b9OVchAtQW1npJhuAD9bKz4NYkAi3V
FnS64E72rHMotResZrI9cUcPVRF2FNLmPIRaFzFA6eT5uC6Hr8cXa84NMpoJR5EBswKvxo8blvSg
BEL+i2eqsisP27E8/TKXwzOAK+D2GYaFfrVZjQ7kCad6hFsiHUrktFTs2gQwrbfjCn1+K9qA3jIO
DK4c9E6iqx2LxoisgNtp1HFQCSzIrf3SGJBjq0Hx5GvhD7exFqxhfhH/kSn63l5Lxl5VUKqWTcAN
4Zh0gBaLc+Wkq/vzJNQfj+s4t4ggikyvOpMpXvFRYod5NUJ+TAFPbc8Vt74ZwK4/LmLOwCfiN4Wn
D6Sa4kEOagg1+wDvaxW3enQlD1d6v3CTzGpxIEIwhXIMw2CQcbyRN+7h9DgtiqXqx5wx0IDLMhFL
KID+fLTu3AiKFNTwKV0bXypDBA+oZa8CL14XZfkNgNu9Fni3x1dOJPVlV6CfeBcqBnllHrmaP7n6
fNNs5a0FVNWu2Etbd1Psqz1M9NIXb+tvynO6KbfPw4W2VU/y2+Q6PWv3hb9Kz5L75gtAZAtGOhcg
HH6WcNJl23eBysVofBP6TIg6Xf+cqRMGAJbGwX4l6kS3BQMhs9/0+/HkEdxWP+R+UqqEoXBObvVt
zKzoWfA9ufQurXW91fbZqbGOT8zz6Dq9DC87d52dHN+DWdNSyYvTEg0KttgWPYa9F3QuHwCmWg25
mUtz0XEJyuxyHogQboC+stXUTCfrXcEFtqn2ZrSNi619416AzrQzT+psDSaffeXvj0uePZkHgoXF
bQ29rQCFogGCzIcZ/KiVU6WPN8eFLGk3HayDcGVUIi00+pQMi3uWWFdVam0BdYX4fWmAdCaPyGkh
P0IzAFDmYEN/lNQzvZxII+pYfeutkpL6qzQQJIQw6Q6e+qL1gCFC+xiM9jUk2kzkZUszwfMrChrp
FJoD8CScDEipwfPRwLmsmBAojb2ShQxJvh5f0SUhgrfrsyEfRo8VDU1vFTjOqqNmnmlLg+7zG/eu
i7CcWm9mmdMhZshunB4SPivZUq9iRGqpB2L+jL1Lmn5+YCKMG2d+qMesWvFWV3dgUh5fsKXfPy3o
we/n/FpZ1KJJlwY7SyseijJZAsNYkiEc4trIOqn32Pmyzc6q2Kb9K3bkBVcxuyUa7FekZsjMi43t
6kD+ugR/eu8P91qhXPQVuOHJY1VGCx5+Vpt3QWJ7exooXuYUBN9qA1alrV2alr4gYkGXX6f5YFNs
qVTStEVEW4OGVV4rAHrX4z5z+oXn+ZIg4bjoscWrAVY6dv+tLdptlg77LG33tvFvcg2EOH9vj9jM
YuiBXbkZNtA3zVlQgrZX6//GlA9ECEcFaPHAikqUkaSzqLmWpYfjR0WdfP6nC/dAgHBWfIOecD1D
gP1dunf3w7Z9SJJVvzFv8QCbahU9qqfeRffDuDX2F0CYb3hV74y38VHaeJvj37JkhMKRYkySmXmf
T6mzy9rjjadVfyhBuAAtiAHLAUqJ/Zh/C4fXlHD7uAqzrppcDecVigMGFj56ntDPc0ubwpdyvFKz
l8a57Jr+D2UIF6wSeJ3aBDlp4fZZGt9CoMAya0HG/Bl610OIfrum9FIG3aYqPkzsF5F7LXXbUFlI
mi6sljijoIZO1UodmnjjQCyknqZmcqZ1fragzZIc4ZZORmY6Bo1dSfNvWuKsSvhB4C8/vvXzB+mf
JbPVj1tfK0EDrB1R3eietQVoYd4mmSBmL1zol46Lmt0doNHhUQIhneKiIKpWPUtquD+98HQIL9u0
3frh6xAXC3JmczKwnkKxB4ud9QkiK3C1TsqnnEwo6ZdZAAeWHaiA+AeZBGEXk3x61Fx1sr4lq7MF
vfexkyYwXWNcivVmNSZfzJ9ToULsxPC6IYZEmA9JnWc7vlKD73p1Yo53x9d11gG9SxE7MaAahD1y
DJiIU+RV7RCM6ws5jAU9xLbWoDQkvQtwQKX2pPRfzerJrJgeG+LdcU1mLZ61gsuWzfsECxbKedk4
klTtyxJ8bkPe2v0ukq2F4tHseh1ImX5+cKWbTWKWpecRnqT5trKpt6ndH4oQTL0aofkD+h2U0Klq
ymyfDyjE8bWafekfaDHt2YEWQ2nXuZOyVl3yI/GvO3cfhw1ySjKdDqkffXtc3tKqCXeEERGhJAGr
lmveiVvE+yYun4+LmH8aHegk3BEAaCitRJ5n76jtJojybQKeZqoDE9yE7lmUwwWTj+Fp7sk3Qyyv
JWhbFnzHvJYwP01hPhSOgs+N4QpUk5TYKCo8ZlerlQcJ8XEt5438XYTgccfWSoeRrPW+CYcVWem1
V19axtJg4JIU7aN5QNMd1LaLFN6hEE5Gm0G5iwZ3wSiWpAhHKW1Gx6tkXHqQXxnyiwJ3YvTj+HIt
7cj0CQd2nutOGRkpigzSl86DKz4bF07SkgThJPVZ6XYwr+PdgmTXluDWR78Plseb35z8MOwfFrRi
H5VQNK/IuoHD0/rJKosiaJbo2PdOji/VrJt+lyJ2DdHBEGrUKjFe9cF1YSGzvW1Rt+tCWxosnpVk
wXAKvjiaiW1CmVRBtDo5Azn6AokE+KIaXZnh2hrl/XGdZi3sQJLgEvreD7siwCUokN3o10YZreRF
mMFfrcyfnhMWaF7QuoBHJFZQtKoN1FHDmaqX8rDSdtom3VxH38fzYK9vVG0bMzu9Klf30SZ8S6GO
WogoZy0QyGwWkxicYfCP5jE6TQ/tBNcFnG+nvaGet1V3e3wdZ+bP2ChboRRrU6ZyxPYWMk6jZETI
6OQwXY1R/rWNemWb6/naCbSrVEnOxtZ81CSwHKMshOnTvlYH58FOIGvXlXgdQGNXBfpXz0uMVQSv
geRXPzwXZlI//CmZMKyDgLR1R/WW7ozqpI2XMLFnTeFAA+Gc1n4Qa3JnV3uHRFKbAhhf/cjaZHN8
oWb3ghIDxUNNo1guHNVBixMzjK0KOrQCAlV31w7a/R+JEKsnUuSCsEvvzd5MXyqJYRppqYtrXgm6
bxSbTj5TrJfQ4hSHZmhU+6Gjzb0wwaFd6iWadQEO+Wa8Gu2eIslxoUKzoUtTFVm5yhpIfOPbtnqh
0W59fLFmHygHcgQH4Je+VI0Dry2b6lLvm1eSH55EQ3KpF9amGn6/NZFj4hgTfis34ycWVKXz+z4O
CQAyM1v55UsxvB7XZwan+aOEae8OLrR0cKXOm9LZ5c65z0/7TaqtnB0xr70Kd366alegf5wOYDpt
BnWdfo9vvV3If3z8M2YP04GewrWq9zCGVCZ6+spNnvcgE+z19l9dewdChBPry1KaaREZTRAwntF7
k7TOFWPkC75t3kTe90wITW1TKZwRIvv9KKdrYHFWbvXNaeIV5Jo0fS7hqMwb/rs0wSA7MylUYGJJ
Mshg8nnBa9ZwL0nZzg+ggT6+S7Pn+GABBWcE2TIdcCoL2GgPhtWA8D4sSFjQRoTssWqvNEoXCZK0
YcnsFNBb9SrP0wV7m1bl0w37rolYcqiqWpPgkZqGb8p1Uv/wvaus/QacwEov2p0NivW/WTnqKw49
rCp18Y+nrGm9pKsN5E057rJ7dcKlcsCcRo5sTJVPPKyhCXsTqg0Ulw1W59DX5gTrwL6Qgi+Bd2PW
b7xjF/SZO68H0sR9MqU2jKDwQh/Yub3i3PGuXXOpxregkrhJg6sNVpOjUm9Afh7K5VPV1NfmmO8T
m9m9ITxzc/fh+EbNGSBPLR78tK4w5yE4IkVpo0xPCPDksV1FRbpJW3eVJjdN/vvI2ITfBKyqQZsd
I6aCSYBD2pR1j3ZW6r1KNrN5FUhdgNEv3Fjm1Hkm2rqjoc5UWoNPW/BHFqzr8I5xv9dd0q8jx2s3
oCo+JXn/oy6r+rzxhwqge7c5ixXljU/mHCgnsk83f2clL3mubL0c2D04Q+9GuEEn4qk0r88VqN37
oLgbmfegomarK4g64LGsPFof7W8EK+dy4W9Ch4xXrsN4VTjydRana60tb8gSXbB7p3CjbVS1U1Yp
qw6pTwEQsHbr6Hm36diLVd56F3Uo16tST3vIAuC1siD5c7x059n9rRm2T26RXIRExZ6mXdH8DvFf
H9/ZqtdcKJbfMowmw/cQvpZWudBaPGsrDLwpNGiA4i/CxkMc3vWBNsWw6bnJrIcV3JbtXRku5ZFn
D9uBHOGK7mD4g5nWrfYjrXFRC+qEf5k2+sKR1pbUEUwf6N0h8FrElJ56AZrGNqmHM81Nz0xo7byq
vAA5P1yFrXSdVxLEsM1J6fTZKjfCn4aTb/JeOauH8qzX/S1F0C9BFvXb0k6dbZO7azmptkYMmpjd
xzvdbi8hgvofzq5ruZEcW35RRRSAcnhFWTqJogwlvSBapst7X19/k72xOxKHV4yZ6N2Zp+lDoICD
4zITNKjyyYimdRRpR9yH+7arN8Sq7pLMoC4o9N+YNkxChSPwf77lFx4yjNRAsACVZsRX57VfyNjp
tQwhmxPm7AkHPIiz+p8nUd9MnHb7S1xlJnU+lpy2fmZmop2wDCP0fl7FhXMBE1DwPOnj6DiH300Q
OtZRHcOERhK7NxoxG26TX2OP+pNi/M1/fDl+ZyshbVtF7FQ9bN3FYQ4LCOLDVIRu+JjfFaNnLg4J
EgdPp2drAalF6USbZQet3WQSsZe9NummDa6N01z4hBjpxwQWZIGgvnfuPtFkL4ukRfo1V8uxSnGY
wPB+5Upcs0G/b7BZGkYEnFfrp9AMTWJQK1/rd1x84r6s4izVtvKeNPoIC728ocVbJuvPtiqFoedQ
Ouu3lnothLtwZr5t25kvUc1ykFqJbcv57KhUrjkFGXpquD8fzUsx8Nevc+ZLupzo5shghkEcVCrb
Bkl6378oSPHz4V+0qr/aOnvfJF48vbCQXdahuWrAPsn05yUKg7S91jS86CG/fK2zGMuooPQTWvha
SbpYWzVJX8lUHosqhFxPo/1jvDviA+AgoOcOhV8g074fvvEkHiOz0+FbwCFvFnjWNrT8x7i070bO
j4PSN7na4zv1cp/l24Hvq+VKOnT5xP21jrOj0OPyptAWaDGw/pS0x4ncyfH3z6ftYjXp616duahR
Z5HRDNirbMyBBuNocVRg/BdxZNgyrjB+bb7quXQwP7GOwjAwLNVrMhSQEn6TNQx0OfkWU08GiKm0
vdJaIPpqVmQxtzTK3zAn+al28OIdMR5M3m4bg1751hevyx+a1hOVLgCd3791AewQ5OwJnBk8TId5
NullVWdTDBApFr1yNy96NYyeIBFBJxDssN+NmUUVdQpQMP7EIpcpuj0pTz9/D/10Ef72ZACUCpGb
/6j2fDfRlYQmo5zxzaGfCOlWuu9MbWcl/XrSpwE0Hzp1MqNbQfSocKKkeCWoqQJT1I4OK0LstNLs
pgREHSPhz6UVr2OOSckqrjaFbDdLAwzlXJd36TI9VF3r9JWeu1UxbhYev07DtCAlYUSAN3XZZDkH
w5OyNIJBoR2y7u0Go7VBNXf3soOA8ARBd5XRe5pB/2eoodqczVa+1qswBMh13o6nZDAdLXCHopJp
02h8WtLsMHVabxsLXetNsx55Kj2mTP48cGeQmQ3NZShQmm5Sj9dGpi68GACCA2MGUUP0rc+buKwx
J3OAyKyvFfsUM44z3XTQqWxGQ7SsEXr3z3nesS6qo3qH6XT6N2UdPLTqaDQ4mwhintLINOx5Rqie
GcM1fYGLnsLUoOJzwn9Bn/z7qQkjXtIRbBU+Ak1b5U9x1jtm+vbz2fwD+Pv72TRRUYNonY5c/LuV
qSMYgrcQNckUw7hQu65tyPp4bR7jtg/PmjKT9UTR8e2UCHr3OYiSWpcrc+TUjKKnMFtvMixeOSCY
flfVLciOlQOr5qcRtIqjOiEXspA6hazfxL3iRWx2DNRn3MHqidDGYt8OCyYaOnvqOmcKm0ABed2V
wOUCbBZ+HY3rk/YTxTk5u+NWE8tIopvnR3p4b7RaEGMieotoOLXjgY12XdOtFnWrYqSOzA2vrZe9
hePkKbTRvXAhe7mwK176AsD0+486e2xYHi2yqOAVSKjccjN7qbWqc9Rh0IQezSPkJAfD1qPqgB6Y
w8LSHZPxqM4cVTQKwq/CAJP0z4fhwok7gWQA8eAorlrnFYauZkuuWWi0THXiyOkhH2uHqoefjVzg
PDj1OP6ychZGcoJR06o8vU7S2OOFkbamGMeqTtamIt2qgai6Ntp9EnlqMj3/bPziCr/c3pM7+ZKG
yLqIc0omZDpsqANFmx55PPQQHouu8WWe3tizewU/walpmAylk3Pygx6RF08S3F7VMl0FQueWWmcP
WQ8tVBPkC1fWddENMnq6w+A+gL/4vi6UHCaiY7bNBwG5g+Gb3GapFdqlUm/aLN+ni77NSXOtjHdx
jSdAtoXZejiPs3caJsdEZvCFTPstp9ORfNfjyOkT60pAcOGNNlQGyDKagIaOctTZ8moSF9q4oAVn
AMCup73XWNMVT3gh6Phm4+xY5uigxUoGG2oPekeC4bRETOMjV1rbGq7c/csb99d6zj4XkoEMWCbY
Au2RHWPEN24T12yezOTfpN1fNu7Mx8Cf5gnjausXIe5bbW1I3/36+Upd3De8UoiegG6AmNX3bwNl
9BQ4YpigYVfZ7WjWkA7qDpaB6kysRA8hz65JwV08Dl9Mnt3iaGnnoYpPnyqZ7iRXN1lZXckELj0Z
hqqDbAMgRpQlz5FoFR3g8pMeaRSbgwazxY0KlZ+4ik1H4dZLJ7GZRh39XsA/INioJ05NocNdRSGe
tWFBWbtTezGG1zBEF7cbiGpDAzjARPn8+3ZPKa/bdsKrkaUcWq2pw+scGKKKEsjMU2jNl+1yJUL+
f/bifzbPW6KmpIXCJD5xpnphvzfQtpSqp7H1kB2M/L0tXqtxb2EQSHlJ480cqV4yrH4+ZRcdNxyq
ihCPYwjp7JQhO6nyJj09lgBpizKG8gkomsYqufIEXtxeA+NtVAMPL5rM37eX1lNkVlOLowWOSMu4
IdqupYlnVAFQ+uLfrOkvW2eXkyFwT6k1IM0hQKGWjVCrlzi5ZuXiikx2etGh7/03UZJm4QWzGqyo
6tsjVBMeSlk6Sh+6qBfdDO1yLdi6bO8ElEfQCkD72ZcyGz1p06VqfZ10dpZrQiYfZKD2AkLIYbqG
ZsDkIb7I3x5axK//tXfmDDqu9nVVYX3EKdfUNXZtkHqGS20Dqa+r2vMBNXDDp4fCNlRheJNfgJQy
FckuFSXAyCK1I085JrfGvtzFYE13kHsV9/XhNJkqmGsJ0zVeSp+6mJ8qRBdkm2lDHDympk12lmiC
pAbK0kYFmoN1CH+hfqCrbsOcfN1/lgB6OqNjOPymfpSeIaqb0B8CcjMgVRLTDT1Er8W6uSkeddD/
Ty80iO7iWYzHGaRCqBN2r/pte1SD5FAc2vt5azjWSnnS1/M+Xk1+aYloV62W47Qqf1k7vsru1BvF
6ewR5cejeR/tyDt1s81iG07oQiPIG7bZ/Za3gr8lnrkxbPKsbAtbw+YwiA9/oiebzray1wJ5ozsY
i2zX5a92M68gWnIwNsnduGo+/8UtsPBwAEQGyb5zxFUcAxFZFl3rW2biAK0okuK+6nLvZysXn4wv
Vs7uWj2qahRluGtWZaxYqW3jQl4bCb908pGroVemItEA0fF339ENyFPj5PSqI4kySj9hGSS3ByeP
/HyerzjESwsCoBA5KBpZFq7ad2MmHcqUd3CII8QwbVnlrc3ZlU27uCBA0JDsIuX9G6mWxc1Y6fDc
YKo0EiXEQzGnYuILzfIxLowrnveShyeMshNtIsr4f4paX0LzqRgQw8YN+nKs2Q7WiJmy/hbp75V9
u2zmNEoGlUgVL/v3fVNZOoaLVbb+oP22egjt0P1cH38+bBcYwvBhgPH9r5GzkxBTiZiI1gjHW3Xd
66wVkcx2U8U1oZaFdOtmokEbofkttXpT6uyw9Jw4Rt8WAdegaDMM8D6EZO9VUu4IGbdDPF/5uJdS
BsI4Bc6RIz05D3AkZwC+LwhwCgpvVqkizIoAHFEmU70ME/ekOPy8KxdPE3BNJzo4EIidZ5dWD8G/
rDl94A404IniZnolFFV3l2oLxMaVx/USzsAAhRnqNEjBMPB4ljMU0aimQ1WgtN9iqMFqCy9pIDSi
ZUw0U/gUxzMSJUVwVq0zFWpNfBoOs3JNrPsCCS2OAlJAMHahLYqC0ffztiy4vD1E7f3FADcN5k/1
WyjkPMwU5O5lVu6jsr1Zojm0Z4WmIjZ5AqFU5iVK7CVm6Chhhx6SvsdhWc3kWmR30YmA0QZXzmI4
BqdP9uXOhT0qXKYW4e1MrGcJFAbIxK4E0tdMnPkpbenQOse4PcIBpRfA0b1m5TWp1Ms2sAAdwwMm
007p1pdlYAEWKJ9hoyavVXdQr7VU/kyYnscYGKb7n4GzfVILVqGlrkCK5LlgthLoQr+17qJ9e4Py
303smjfZpvqtPm+tdxmC/Xp2SqexucOv5MEXnZcF+U1k+GgZnb8wRo6W90BO3ytv3sO2fTdIfNS6
8d/EcNDuxYMMHg6Urc/WS9JEAbtw2fijEtpEeTNIaCvtJ8fUnRVdwy5coAuzQI/xP2t/Jja+fD4A
Poy8VGHtCY//QymU59dwE3m6Kx9apxHyJnPLVbu/u4YNvLSbGEFCZRDDhKcBl+/HZuZDgaFVo/HB
PWg3/e9c/wjra8/apbMJViqwfOK5wbzn2f3XE7MDYR9t/IEeEnlUWH3F0V1cxRcD9PsqWIocX2Yn
A+1DE93Gg18pnz977msmzt5Mi3SlmfUwUZabPvy9qIC+XwExXTYB5k4G2QcoM525CYWlC2nMpUHL
Z8+rW66tDfn48ypOmfH5JUbNHm8e2DBAonnuJepmXNgwNmC1aECv9bDwXVs9LuldTlp70nZ1ck34
4uKivlg8u0Z5m4Ckm0xwG7UqtEx1IpR6MFN15SW/eMTgDDTU/sCQeB5B6wmkGjBl1/gc1STedHZJ
Iufnvbu4EkAjTpp+mDQ5f8XUJS8rOcMEWfYRlFQtMqEV11w5yuSPaMz5N0LohyF/cCVBcfTstoQ6
rmIY4xjA008i48vvZcAYWE0XoaCBORqLO9HltpKTaJJYcKO2rfk+Gx9GQp/y4o30mlNXOkYWS5sn
d1oSBqaigudsbeTVm67fUv1Np7FHqOKkjeHIkdoDBXuwFU0Ar6hBreio5tQO0SdHafJHBTI9WnTX
YghXteZTM2w7A8THimYzjhi7J8NaTo9Vpz6F5gKab6jlJjUkmWkCOilIpxWDPTa/zD5+NJbYniAK
qmlYGHvNJ28JSzECGL1Q+SwHxe3qaNWqlVtVv+r4aZl+JZblDTGz1YQ9hRI0fdbTnJooRiCMhOhd
XNwprbQhRWBThP9xDvkqph7pVNgkn25M6Lk0QLh1RnLMs1IkPPKtGoMHzPQmTfEXNGtaU1+ptHNT
JfxERfw2Ko4miEXr+A0Ey/ZSrxbzd6eEEHMonBFM1YDWOkYt8fefbPCgoPck7Gwlje9agimpfTxg
Uq16qa16q7QfBNxyUgXXTPPA5eyS2LIxk2sPEZ5pZBR665RaDCX4FQBs/lg3T8PIbRrCAxzLcdrN
SbNSErDbG3e5/lKgqGTS20z/5OodSSehx43b4maRJrLTZrDb4S5OXwaZu1FN3Eyhtmq+ISITHBN9
JTRM6ikFZRV1gaBwKLAJS/3eqW99V4mBpaicPVULlkdm94RKrfVW5Nl+BC1zydd5Enth2G9oEzlt
85QPgdkyD/xmz+0EuT7zbmCHUdG9sR62VO2YqE2M+wxTs8uJ9fDzZTy5jb9dEo5KiEEw5fS3Yn+r
h+o0l33jm9ZtW96TBaAYdZ0pWIbyL2DBBohIkMwi/TOoefI9X95mUx2HuGEQYcOaPAjMiZokwUJe
m/BazIFW3IV1cdUCykZlyDL+ZFVfbKkMmOqcdI3fEukhg3ITE1REYbQzZ1yrVDpxHzqkZn6uxUHO
FjczlltmDh5ITVcJbXHUrHup9blryMkrOs1LzSiwpJIKmZtrvU88JbZ+gcbXTRfThejjHtOgbjmk
kegzLWhwuhJwu8y9tkUJMrCybB1xGSRmswI9PO4qxrj01k1Ra9Vp9m61s9uNYaD2VYFuc7hdkmrf
L10AiuBoXYEAMciS6dcyKnBG85CL0CABZeMHWsi5UIxJukgbiAAnfCzUk+NuSmzrUOnmHiiox1xJ
QWURrTttGcXUJ5gKNZfE7bUlmHPyQMfm0+pHKpZYfpCy2E2y+siG/Lnpyn1WlDZ4JDxzzJ/DBSln
3sORzbouwq5540ML+ZKQHVsrcgiL36JZ/wwL1amzaKNqxrsR84A00umM3tGUE1uZtCIRWgZGb6Qb
T9k7X+pAj4v3n4/2pafs6xE4veFfjkDRTUXULDgCM3tQhweFPP/897OLBkAHCC4FglDgHGjV1Rmu
Vds04BHG+xED1rU20b5WpCVa2jtjBD9XNN40wvNC2GxO6NY0ZaDgv8jCbsVw8vSGBqjJHGhTrUGN
vcd4+5rl431WGmurluu+CFdwDsIMFa/r5v0y1q6COcSIkw2BkLLRgpO8sp6W4pq2wNXVnYU4ZQkm
7ZTVeD5F42w0H7QEDoTDnMlR3RZSK6Wd27pr2uX2CLVNJMMO8RvxC0TAQTAHoXfHnasqLJfCLuD2
/rfjZ0EQo03YTyCZgc5n6wI4HORu5uW+6bYOqqH4o9ulFzuZ/XFtKv9P//HcUX41fRZUpgsmQXuI
ZPg86BxjbdxlK+U9RNUzdadArlJfsc0bulJve6iOUjHcPVbA+9q/x43i/HzuLsVPX37JeRZgLRbL
eINNMPuTAORng5EI6xpf8MXOOpq/JgpPJxq+895QBHSh7HJYKfssBKyn+zXUoHgxy6MZh71gff2G
ufZK9FV77Cv6b1Id1JNOw98MMdz53WL9OOD2YrsrK8d8UQ35WjjsnzfyEgodw38QesL/kJLTs3Rn
MpK0zHnW+FMO+YLWAKOaqQdVBjVjdCLtNK72lgnBnaW5YWURRJbSXalonC7R2amyCLArmNQ7VU7O
GXpww2QZsrn2C2godJBpamMTxbMt6Xv358Ves3RyZl+8IQZZcpmnsMQkEB9SyzHCR1sEOogAXFXK
q82UC3f129JOx/iLwXam6TihTuVjDiW0b1nAj2rlPaAnwl3RuSaA6kCnGra6Sb3qsb7GFnZptvqr
/fOPm6E/pCQS9p93tdjd3j6sFiH8z8P2uHXde0guRsL+fYcywc/7/Gf+5/yTasifUJvUThXos0pA
hOZSN9OphpTJ5Fk+31j20yik/ZSLHYJkW/f9z9vX2J2EOIyO/4lBbvE5AAzoT0+QjxMvxMaEmwhG
cU1f8FIpGWwpaNupGHu1kN19/yRUzU4ob/y0VGyeNpPz+roK0ZE6Hm/WjR1c2YcLERiSbwrW9hMD
DBDJ342ZDHuftzC2eLnQfGrXgtqjOznEeYucwb7/VYlEiElAmkQ8HD6Pi/urES/u/V0lJvsdCBmx
vg8+rgFmL92Drz/rLCpQYkMmOJg1ylHHutpGxnP+ridX4CsXXPTXtZ/j82nd8DKdYSTUn62U2on6
OpK3nzf40gP9zciZ91qUNOGj7GvojFK/d4fVm2Fj4M6RzmduD0IYiigf/UFkIMVSReSuE3cWv8HB
6axTr/Dv4MRXP/+kCwHRt190VtuJjDGUeTzWvmy3g6KJOrxWif9za/92u/46VeeapqkR9XNoYmcR
i8z2mymeSxwgzY1xgUDHbB//EwX8ilzuPP28OnLl6PAzj2ZBDo2nw1D70zP30jX+/dbvykeQN3on
GkKPCiMwrpJismuH6fSzvjhS1iKbmgjMyh2ctrzTQVqAD7xe1nRv7YdNF1gr3SWHKoh9boe+Af5V
8w5t3kfjAOpyZAH1Rl/VQS/UgK+ulZEvMaJ+++hnTqVbNDkgmQMN7P3ipRuEQyL15T7d4detfHd9
H3rR6/BKN31wjQv1ytZgEvD71uRG2oE2ArY38GijbQrDbvF/IjIH9RJHsScBchexIFxV3N5JBO4B
/gSPyrrz8QDMog0+7n4+Jj9/LoyZfP9NxtTNsbrghMYz/F7+xkgPDborcQM9ec///x4gyf1uRY7m
CC5MrJyuNZs4zDO93idY50E5hLXQII2By948Vn4ibLlJsNQPw/2NeUj/5+Veeub/8qfoVn//IRnL
hyQkWK6KDKFFTmA4lXi8hpS6/Kr+794jY/5uJtcKif7jf+79brY/PjbPr7l4flbtW89bvSL9EpaD
Z7QQ25dfbibe8a/tzf194Hysr3zgy8/oX7/lT+j85ULOmqIYLcNvaZyn2xqWQR6EP4fJNmDfElTc
tcGV4btLvb8v1wyF4O8bwLQQne6TUSZOWRi1Nfvw+W44fiGYjXihv2bx0jnWmUYAYzAoAUfXd4N0
1hVIssFgy1JPDts+mYIuje2fj88lnwrwrIbWCQYPAE39bsUoQ9PsJpxjKwVZMh34XTnlmQta0aAY
2LWYBH/Z+aU5wbixLDSq/9akWZq8kxEyF19GMe5KMqaCl9eSVNO8cCU4ZssQ0qNfbGrna8qglrgM
bYQErVCa1ShJ6tJxmlEvpjsr1om7RM2x7IuVpkMwODd4aHdxv51DfoPmaiHqSnumw/w0DLkXp+wp
UgodhVBzhcTPSfUmFhX0ke7rWDF9OaUIFKH8JiRroPeGse/G6cNsENYAQoTBUn/TqVrATVa3LyEl
GLeP8fCbw22R6dkrT7qBi0QbVJEr/L1t64OcrErEpY7xW0nchBa/JemPcVo/zOjcgIQMtrAcqPHO
lWJHc72ZTAA+DMwSUeqpTfg4Z3iNUVdusrBA5YL+6gqAguSgr2VnANH73k5vst5nxnRfFL8q3thq
E7s5SuDMXIKsQRCjAWqcvGOWxNHpoZJyX03KqqNs1y45Sq8YSdZBNZxTpxn7Gy3cLAkTk0Q+QRtB
jQeoL6yLCNmxGjmxfm8oz2bVryV97TWIa9epMMcFz8JsfoTta8ffalodhzEPHYgdCd2665pVEX2G
05sRJxVaIDWGeCHTkZPXpXsJp9iJCvacxOFNkwyCTcCWp+OBxTjE0Ky0bsrkEyQIXjcAnZ1AxpIk
izMtm6nWDlXDVbtfoGQYd6GXN9VnUmRC05ugMo8N/qOJkHcyfSzYEUnwlBXE4doHBu9EGhIvny1H
RwU6mheQ4vzq9L0J+Mw4Tg41PqAotk96mAPTD3AS8EuJIgB0c7JqvO9mSyiLYjMU4lNZOHXNvKwb
nSWs7KnB79b4sqt541kUvFt8sQ5ai3L1wtWdGXWeWqn3qTYSVIfbW7MK32XT7sdivjVp7JfofNQW
eE6a+NjOd5zGGFnVwHkWjcHIZj9XVTvD9E22qCvdStZUhd5JHNkzZKOm2dwCZvhB0Japp7UyhyIa
in3Fh8nmubLN59CLdf25TfeqdjubusclfxiWbjMblgAFkjCt5hBnBuqLYSPamb9P9GDFAGIo3KUn
Ermu9SjRnAo4s3nuBYfUMkqe9cRQUzfcEB8o5t0jBjj9oVExQBnt9FwJ1LJ0C5luIzP8aKN2FeXZ
qovjVVX3N1INVxkapBUhdtjC7xfV4yjHbV5V+0hLbpJlW1j1i5YD4KSXcnlAAf6pjvSPsq5DO9Om
dSgH4FcgWZXej7Hlau1bSfhrqiYe70JhVfR+Nq17zFKtivD9xNFKxhDUypldyMxbOIHO+GJrXb3t
4zmYjHTVqeU27gZXYiikz5tNPFZeUbQbjBV1YBPBR6ezY7LGW4renYeQOeEowWcxD43DlYbbzIh/
DRwRJryNke3GCiMkI1W2Yc9TwVB0QlOlU+8iM4qCCtT4bsybGezVXSfqAmw2CtU90nQ3sql3mp74
AJikULTJCEAKmrIJZ+YWbIZnMYKkJ95ipB5osqBK1jrDsqyNRg+UWO6IBfekofETA92uQf5bD5/K
JN10VegRs3LiiIOMflgpFti/rXTV6mqgWrU9zLkbq2ABVfLHKW09EFvckog4lgoQg9S2WZhDxcSw
Qzl6yhI+ym54AJm4zQCFU7FUCL+IypReP0crbTyScvFnQEfg6USaPBb1JAAJF5ryidkTUdT3hjnY
SRaKBXhilQz+kqa2TEYn10sw02BkY0geNVZ7Qx5vSGl4qhLdFip127HezZX0aAKpJKlhjdDeG4GY
GpxCLYOwk9Am0eUTH0ovJzISpNdv08EcxDjBxeapH8sKmUZsvChVSbB3KzYD4TNZLWBGQ6CXUNCl
qZm6Oh8nt8x1CPmV+mPL4nUbzoPDDHMnZbUrErpbUnY3jfPNkmCKNe7WPdg/RbiooATBlLqmgieG
TQsXMuaPnSwfI+iJ2w2viDMykAxE2RJQWqOXyvk6Sec7aeKLa8bgF8DG2KhAIPfk5kMdjp40MQ/L
0ViN6/swqmIx1eZuosrrFIEYC4wxDKeUvTZ69dgl/e1MNEg4sCCq0erkI/xcWFCBS+UOs34wtdiP
p3ZDQYshtH6avb7kL32yzHavRBC90vDyJBN9WUBgJ3gX31fceEkrcuxKjPPK/IkaPRPlgKdADXPX
Qsuw1NgxTCLpgeMKM2WasQArPi02XvPO6bvuzmBgC8Qg4Lsl6UbjRSv6VPeQnCH01Ieb0cjWWpt3
hxCU/2JZ0mOtIcAYjfSjhWL3YnVbtS0iR2PZmpRmKpZQ6Z12zDFWrKODOcRjj3+YL/CWh2y0HoqI
3BWxHiwQOrKlouzSUL+BMJnpniha7bgagPjGrB0U1x9zI3uRFo0ddYC/rNLoaGbNC23QJchjble8
fiWAXpK5QsspzCBarselUMfRzUO0FyJF/i7TCn3sCBQbsRHW8OfaY5zjcsSRYqJpHh/DEcrT2tAQ
p9f45Ddpjyc4kiXaQYprzgxN4uKoTOxYEECqNQxqiSWr15llVbulV3t7pClIX1idO4DQov+bx8xF
HgMsebFkoiK9i/SeQUEdm7eIUutbm/SUE6RwoJoAJAiKhuqmNOEN6YAv/zufxrgJ0mnoRujSFGrr
UkVdRXNhq1P1MhiY/JXF3jwdgSxVPY4umm3mFN8r1zS/kAoVTdg4lgHYVhRx0x9GXfOSOKLOnMMp
g+oZnS0ZecaQd+4Ygvysias7bQ7XRa38jotlpTfmeij0WzJmHxDV8zCPag8jWSth8VKgObP02S1m
FbdtUqw47QOpTc8VWKWFNct7iIkC1mHgbQ9TgOt1ozuSYXyIaA2Vu9rv8e6aXb7N+3BbLiNiK/QS
eTLul3Z4sbA9jhIjyFm64iUu1TFQlSygc3qnZklAoubRGKMNT8u1FgHmYLAWunnGIk8ibSX6hGwz
dHjpDWV8tdqK2lLCUyS1cjs0lo+gBHBN4BWawqW8gCho5hBpPC0yvlNH0CejwYo+o4HvpIfDDZfZ
tlYZhC4AackVC/GucVPqITDFuj2kzI/7ws8JPWbShCZObOtzirHfelXS+iHU8/08zN5Y6kfCMULT
D/Mm4tOm1zXVL1UFIwlJ/AAaPc9g0YapDb6n1Sz2NNbotiqdbvl514MkZi6eEFo/0n7C+euX2x4E
iPaw4BFWWG/arEJMoRjVgZUJ5jfSfhcRdst5vwb0Ocjm6IDTrQOvX++WiOuCAr0vMpIlTq+y3uF9
Eu64hVvSmTF1l3yAB+z0m6Yb9lFb3ZomfFidJM9a2roynI6M105hjtsy0nYZ6YJ4aL0eDIAoG6ui
KdvdGM6f0sD5z5PoyZThrdEA/puCY6dsqFuG5f1QVzulR4CxENcaCVBxiUNABaR1yUNalQ9l1L3V
f9RFCui6cVpggB+QIkfTMHXbJ1Xhs1oqqyjOtV2KiOLGSEi/RmagulxOw53O9Ho7hsZdWjZLs21j
I7eBIzeKZ5wJyU8RI1i0lanSw4Bx0+laOomqyl/lgLehyZkuch2VfMxhYQJCjVdRFiI9sWpLVBry
iH+cLHIIwoOGEPNvOj2fU2cYuqVZQVBaaRc7IqkDArOhMu0ew/H/xBISbZ1h/glTthjvgt7aubpS
wfBmYOoYcJoRh9U0D8lMmbcgi/g/9s6jOW4sy/dfZaLWDzXwZmK6FwDS0xuJ5AZBSRS89/j07weV
qkWC2cxXNZu3mKiO6KogmScvcM255/zNdlK1EyWUIzdta3aExK8VsJJhLgp8KHmGsl7rNIEadZUq
t5wbTumtPx6RNtedFpff11GWlVNNS9S69ImiJb3vDrWyz5JhpwuZa3nliERWXJ03IjJWDVbDo9S6
zL1+7XsWh2EYnGU1RkOlEV6mPrkIpqyJTbK4zkUTLxvPKdPyYt4XUXfY14JyPmHKogrKZWdMt31S
XddD/3kIJ7cy+8rJp9ohuXg2hfQz/TnH9DrHH8Zz08tIqAZomSlY6y6qDLsJxvtpysE5G09WWLpJ
wqnvydDVoKYZGOkoHdhOqbkw/Uw90R/8cVH/9ch+zAIZmqgKG1EGwbEUBLDGQB37GWVu+DEGPqXX
uZpZkC5k2m1f6p49snxQI9A7xJz04b6tUTZQsnBf5UHhiAUCEF6ebAxPV+1e6D/j8hHbbdhdNyP3
hELFKDVvbc1rrofM2tFsPeNEC6Bkw0erVB6UGeRYq7ftVW4B9x/Vgms+V/cKFlmkjhMpntnA9AIO
YprZWtXQdkT+9QUigLKd6iq1lTFOnWrQDkkjb8QwN1zFi/eRMX3RlBH8VEyDqvEGJ/FGy44rEptJ
aUg1i+w8TPXVYHX3kyFumt7SXKUZv6QZm0JuAWzLGvkQ623ngu89m+LqS5inF9xdKMtXoOxq0/PB
0kzlDPCQ7DrXbiSzJvExocF1+0COL5rIO9F2eVt4+fN90a+WcbN+r6cw6YrgDSlUCTH9bmRPDYJJ
woAjmFxjetSuE6hR/d2JZfVmVb0PuSh/llGl6EHJFOkyFWGCW+A3DknciY3v7Q7xPsqi+pnJaSKD
zYUNJJ2pwvdGgUhGdvTxUBYt/3dRfmgnv6prkm6UXoqi70aRi03ZtK6Xo8CrOEYYb8bmIchvmng/
Zyv/w7iL0qaUAgkPW17bFGGIxb1ITVvHqBT8fTN77H27Nx8065MQZCdG/Lb4+HPAGlR3WqFUOJe8
+lCOhEqR4CSBEgpdK542VgGapGrvAyU8AbefC5nv9pJXsRabPJYTRh6kUNOmEBpjcqWTaBez2jRb
gl/+NX+FHyNToNLD6UX9UHwnbhvE8PfNCIqaIGMoHdx65CqqeEoY88h6exNlgSlAeyjFSB3aT9U2
T7413slG/jLG+fM0jeAIg/4WH9F9EVnPH8+YI8sBygKwK9wwwREv6TiVP8gWux7KC0LkDL7l1voL
17AT2/+R2fEmynygvloOpDRGHVUDxCuVAn99X5kKOVfpkMee6OYcHY+Bh6PGHNSMpWZerzYCArAK
/LsuXyVG4FD+Pyu1vwSL/zknXkVZzMBJL7WiaMhpkCna8u9bMVGu+kJff/xy5pe+mOjg7tFWgD2D
A/VSOg8R/y7oA52pNyF+Yk6urp56M6dCLN5MKMQDUAae19RSQf5mgS/5eAzHXgjYIwlEDhB18ru3
rz6T8jAeDHQ9p1FCwWra5xjmSByMH4dZcIF4JbNhjKSpOghcc/aOeRunwglQTw1sY9o9x/M+2xU7
MH/X5QaDxYO6Uy6KbbEanHGt7WWYuMk+2mfn2H1effw93j3P+WvghGpq826Bac/br5GP2N0ZP/zu
ui9T9l2tTzSv3j3OxecvDslWHNJsklNkm9ve1rvc9kBYpTQuPh7GqTCLpxmkqVG2A8q5Be0Pazor
0tFGePN/FmV5Sup1UUdySBRD/VbGBlnTXVmfYi8scA4/Z8avV7LUYOS6IPtKRJR8Va4at19ZtnSG
LMMhdZqtsSrBO9LhdfV15cjb0bbcUzKDx+cEOs4ieyyq7PPDfrX7hdE4tNQ2UevNrjrh0Sr/3nP8
FWCxHSUpV7DAZIRa0Tlqa2KGHn7OZc8/8b4WAIU/H+WvQIvZHYVtW+QZAtHBmQkDPrgy1ukK9n2w
bg7eutp+DT53+26lrLpz07ezwfFO7CYLnOHPb4AoHMgrZAy0paIOZn+lWqa4lQEesUHfyVEO66JI
1lQTNhmdoao27mO0qzCeXPn5Kdz9vLze7MgsP4k3SEcSYcN35lR91chpKaLIBfPGDrPkfDLRn6/g
FGSiesiL+KEdTr3do0/9VdAlDK7xvbyi/8DW5lRMX28jrmZwBhN4EwNTkTbqw3O3ofW3pbi50tyP
t4J3Z/fbIb/zsSrRv4pnL+68LdxM/jrW1FGb9dCYJ2bXAgzwx7uV4LXLIjdEKFOLdSJPXqlTi0Pu
jCqUbk9n5XVy6+30K2/dr7Pn6GY8K/bTfX2ZXJ/SFzk6yFehFysowsgkG6IB0f1oq8U36oAWcJi4
XlKtPn6ax/aC12NcrKBAL8tqqHr8UMm3Gus2kv9qajK/rlcjWR4QWtLBnuQh+j7XX3zi6nrnTac0
Z0++q8UBUXpyAnULR/hxMzrhxUgFa1dv7qJ1dVCByRXPcPj39+LhFOYQOMOxJQjAGEizaWrv3KbK
wYqjrmA+GnE6bFRjVJ2yTdNzdBmdqG/dIMmuLV1BYHWI7rRINWxE4AdHiwfF7ft2l3jWHtq+43fV
k6ygjVRJ07ewz570Mm2csDaFVSpWnq1G7RkpO+VrLPHqq07295UC/qgxKRt6q0xMniV93LZZAWUr
4VkrCBu3McgBWS2UvZ4hV8LGZEeFuImajEKM0opO2EjXQ1TfFzPtOm4A8gqi4tSmdVXH2jcP8U5b
1HphpTb+YJstsPQxoDGLyHi2zyF37KdG+NoMkrenPzK5Nd0b0/JvdN342tEyhY9D70oS95PR3taV
eqPRd7X97GAluD9bGXJWXuwKQ3QPlnszdQm+gsNhmolgerTq8mJdSrT/a98AzhE9jmW2E4pgT698
biVBM4FQsI9U0o4gdIRUuBAVed3EyJ1Lj5klH8SYDSgIKKlkOyoZK1VMbblK10qgbT1BdBqq3JGR
HqjbOyYj1Ktpm8UC+IEATc0EjczJ1XTvoEWwwfJN3K8UVFJFrcUoVFh3jXAWhyP2hCXP33uolZ6G
3/DQpbtU/FRPwkr0I2es0ws0EN0sUD7nufoU58jDSMa6qeK1VAuOTE3Z1wWn05HM4ITQBmVbxw9D
/BLQj0+uxOpBzvyHkBk8CqmdCeAStG1qwCgKIzS4+4PWFA+0iz7LcPJGddqBCjnz9O6TpZY3uFKf
GwITICn0L4My3Uh6v7WU76IfuLp3W1rJJmnIStOXRAxgQvkXjdbsvexTG+v2kGDAoY6rSAC5rMt2
Qb+lpCss5+1OqQN4ixbNIt8u6sYFYLKWDWNmW6K9VqE9r4euKl6kom7nfbIKaMaNYeGofrRW4+d2
vNJLmiDG7Cwb7kW87wrqy4ggOHnkrQXDWDVh5VSK74JSgkVK9VwTdwiK7JvQBHeRrsfIP3RefKji
l5aMc2q/lOK9FZ+ZXrgaKWC2zee6xfzJemkAinS9rfVMFGhdpjJCxzHPKvOxHrONIcPuicJ9NJmO
KAV2IY5U7MIN7mu2QWNQ7JNNJd+1/cWABEX3OTVIPimWJXzE0D9kFPDl0KBNLdh1XbsjBEhtSG2D
ByRnyH+HnwOs1SYvgHoYOrFx3cPKrOs7L5/Wkwl2mh5VHWcQFUfbLzhSUzrwZebk/QSaX7eb/Esl
y/BB4Lx33VqLtVVvTaiwo2tfxuswBXegmQfs4t0ONX9/qG3q6W7UZStoxQAkQieKaUlD5kr5jiIU
yw77qKiunTovVwFt6jS+jhVxE4gQtwEjTN+66ZJmjRthdSZJ94n1VCmKq9UdA09sv6NL8TzkqeNL
ndMYpVvibhCqmtOzNwitiaZ6QGkZo7d4xKMAB5fS/2bKLYAzCREybMS1wCkTeZdbOTAghbWXfkEz
dt3QVs25ANIONpy+M1ayP+ygG56hG7pDT92VrHZjJi+91VwVGeTULnQ7dWbyYk7iQKFju5LVNRU7
yHx11Trh1Dwptb9tlbJ3lKz7BCvkhgYRqkXD+NiPeHyIfX4nFtZLIbccHYoy0VkMM1wcjJ3ua2c+
/RY36dDTnJL4pRprww4KNi0/YVxqHa1zE4mgIbGylS+Pe6Frd3JevvwfXwIDE86ewmog7pIhWitN
vOvlwY2i4NDQ+k9ideXPmCGKmBVN1mKU1kUzXERtclvWaPgngbzr295Fb3BjZeEukTMMQwpnNJRV
DVasgrDcxaYNFTq0de+u9cUz0oZ74AFnRQ4TNUAEm2ycmm3UXtSS/i0JqqupBNtRaA5K3yBcTDeP
TAfn0Uehmt9FuqLStZINqjxlleOymvmrIB44EgY3bc1+Hep8a8wn7LTWhxMp17G0R9OobkmYDHB9
XmQjXaV6Vi75LTrrJWIj67HJd3FfMs2tE5HmT1omzoj/EwSwIKWZRSQPkq6cRURCaGfbhxdD6UHs
vpn0L1V3yiPiaC1AUmVAzNzBxXfOdGlVyVolks3RUTiDSQ5w/zF64K2jsXyI97mzYbdkpw1tnzRh
JdV2A3hhW2ySzfZvpHvqXBGYdUq0paxR1QuRz/onr5wuzTB3NOmU6OKxmzoFPNiZEiW2d9ZrQ6cq
hlqJ5HvKePDF+mxqrOsxP4VNPpa3gi3l5VkifJwlZhZnqCRroONsBu9cbh9V6wQS+OjnI2qizGU7
PMoXuX84wAJqa5msLjnL1SuTM+3jN7FQS/zjdqG+irBI8Wk0A7IaiKAgO9evJHeG1w/OS7ji1NlU
16F7yujz2GXxdcTFnDdroI21QsQpQzoqujaBJ5bmJ326jXx/JU2nSm0LYuX7IS5y/2ig4SuNBMx2
wZW59/bhAc38ewVuZw7HIoLrgNiBo34d3ewGgIOtgaqE3kAWexBPNJCYg0eWPOU4dhUaSDz4xSvN
QvYzv1L4Nn4452l0J716akCjNMna8D5pAVCRSGZ9GuOVkQNUlIYt13h6gmYGcqblyBBd5F+3g5Rs
EGTaqol81kfhkw+FGwtu2NeIXpdDdh6U/QrotUvHbieqoSO2oRs14cpPw7XuqehivLQ/vA9np/lh
lUmhq/SKaww1ZPWAe1jtlDS/s1G/7MLMBTmyTQL0hJpmX8ZiuFZnaFpej+ssEDZqqx7SVt6qtboW
0OzrdHPViMAFg3QfFNahFivNadCvtzPdSh1By4CfWN/1gp5/qgHNs3p3HBpAIFwVpsiFGnxnTs2F
bH4JBvVRzwy0v5TNUOhnQ2pyCLV3eY2NzSBzdspa4sh8tBRzLvfGZ18SAZjVmTNwHhd5fQjSLHLS
BJxR1n4ftFpfZbn41M3ew8SdvNyysyJ1FTkEwwLAbhJ9VxdoRgH7bcyO7KPC2AgQqtrYEdePHmNk
yRhuZkfLvrFotEDJ1mR05m+MLtgkgraLTOkw6N2unDK3BvAjK5HjNcW3elJxGwIkAaBvXQ7AgbT2
XI16UtlvkcyNKtzLXmQ3Y74ZGhlHR07gBoekMd+Fg7KvhkevewyT5DKjUdYMBt8XSEVvfZNN/5Lq
pJvWxXUT0HONmxATpv5UReLY3grJD91t3cC1dVk5zOY7aNBa1NVU2faApMRxMVNZT2xNx07h12Hm
hfSqPqgIfpTKBWEk8FlmAdAITn98pqknluTx4cxeXrCARXlpqGsU9VSJIKM2ahhcC5WATEp03lt/
zfDn5y70at0vNlo1AZxTgBhD8GhyhFzeKKG2N7OTtOqj+8u8tSi6ZcIOVd4+NiMWKkC1Khu6Xon7
quDKDyhra5TRM5L2bBD0Wf1wH2TkybLQXjZGD/5CaaYTr+/Y0YU5GokNAAu05Bb7HGhhrdVJ+Ohw
ADnyw1kYp27FE1GOHSavoyyeauEXP6OozU06AbtHts6c3R8U2QGT7IzJw8cH5vFh/fBtMuGsLzV/
xk7JaUmxzcQGhhI9RIbk5uMIR3JCOB1UCJC6U6V3Zz5dJxTlk7zd+N5t0FyrUnVogvl+HqxE7enj
WEdGYxga6BPMpJn+7/An+HrLXZC0GyW6jwDlWsGpktiRF/Q6wrJKq+VBptcSEUgDd9VYvbSGddkU
6XnS9+eemH6aZl/7j0d1ZEW/iblo9w9BovmFyNQrgvZcjKt1WEqICgknGu6nwshvV9pQhZYXAVLd
hGn7OZ00p6j7czHITvS2juyDb0azWNCozBj5MBKmMlK3kBByuVRD5Im48/6Nx6aTGM+2zta7fd2P
lYC0rCBQbqyVXt2UZrVNFPnEfnt0PDoQO/hY8PqW+23XF/mke3W7UQsL/FAy3WSGuEvBRIKROjGk
o7EMCr+YF3PLWt6vLK9L/EFo2k2ieRQwCkew8tXURHbhj39n0s3AQdx+9dnu+e1s6GW0KtKkbHH7
7elIqOSxZsi9vs/izcfv6diS4g3NajuAx97trGaeh4IVte1GG6xPRZvsB9M/g2uWO6YkUMYiYciM
U5pqypGo5kzep1uNs+a72REC0ytSxWs3lubnbp6GiJolLdSfvoKDFXftTR2RhY2ZVDmBYN42TXGW
ZfHBFMfHkOpwm3vO5Ann3Kn3oWxdqy0C0H5wIQmUEKIofxarAg1rWDy2CpQqm4q1kqZbTdfBrHWr
XmtfBLO8l6dSt5F+ulHUdJ9FEv0mtaDnm7efM10ErFubJx73kT3SRMkdPTngk/K7ORQopSg0ftBh
/3oP1m6QTsGTjuwjbwLMT/5VoiMqAMoQ6eg2OmkeRdILxIU3gOROrLtT41j0JjwzjygVClS/yoAQ
ygrQ4IkQR46u1yNZamOiXSVkSUiIVg5v5aJ/yiPpBRWifqUm3VneZSdgLUeW95t4i42e/HA0qol4
XJXUEFeeON7BZXRzo3I/XnNHH56MBBNOM6y6pVrMUAG9V3LkKstglrIrzytvvP04xNHBYF4EKJhN
kbLT22kgGBLQf57TZoy7VSwBg26D/KCG05UQ1yde1PHh/Iq1OLriwOy7oYmJ1UC5iALtKyTdv95y
M2lG/Ws8iw2xq8og6fWo20RWd1P41RlORxAjGn/78XM7Oha6zj+MeGf00dvnVhg13SOd5zZRLg2V
G++UKPDRF/MrgLHQALAaI5abIOVhFZbTG1cjLdAi26aefOK0OroRUA9TVfTL0cecf/5qIyCXhysj
MxL4sLaJjJoWnvfBKYuFY8OZxZ05osDj4Lz3NkoQ5kNfUbbaJOF9rhxUWg2GvEmUE1NsIWbx48ID
wP1XnPm9vR4NkhJ9LoLvMM+TGRGxn7bVFlOBS3EtOZpD42SLUvSJHeHYI2SXplomoYzHP2+DmohF
mEJRAoRQzDM8wilFxGst+DtvCoFlcNJzosS/vA3TWMBJfYEwivbFSxBHv5faE9nlsV4yxdFfMRbH
QlZYBV0zYmiX/afiTjoTNTc+KNtmW63Su+hQ30W+HT/oh/aQnkg5j3WT38RerKkgE6wUjmOz6a+F
rXSpbsyNupeQBcE9GuGLWf7l8JLYm68b9C827frr59JtwJHBtLSvOJ/RKIi2yDBSQZMeTyWQxxb8
rwcDEf7tw5fCUmt7iQcDSxOWb08l++7jLUU+FWIxjQQpF+hjVXOpfNzL+/hGWdPNcrN1uOoO6rfO
Lla0IO6sjblWt9Fe2LVbBAbdj7/FqS+x2KTHsQ4LBZ/xjTjeF/pTK53ykz0aYAbsKKKB4vPyUFNg
18R1D1ohltEE6HchGMSPh3AsIfgBCfoZYd6LXu0BMJ/DxC+JEM2NTPXLkNGzzHJ7KjdGdAosfHRj
ezWcxaI0tTwfiwGMx0STKDK+h03pckpX1Jc/HtWx54ZgHCBUmoI6+nFvR5UNukC3EaxFEeEJAHHP
kE4pac0LbNEYmu3D/hVi/gqvHlwml4Kh1IylS0Sbjh0e73dR8VnXvgU1XOFnXXr+eEzHHh4eQpLF
wSMp79T4aqPQk0GZm0Nh6QxatTGVM7ODNKolu48jLbwO/jgYXoVSFuu3BUxSWwVgH8F7VkvNCZR0
Y/pUKvXi4AXP3UAt+Jtc4ICjIlGgGKc21hNDVRaLW9cCI8oE4gPVg2h05m3Km9CGN7uLPo3rx+HT
9JyszL9xts+61tRaJLyNlkZDY+aB9pXoFBVzUxdIgd8Pa184ZYp4dGq+CrM4NBKphYKe0VkLq2Tr
ixR2WuX24/d37Ih9PZLF2RDWzdiLFiMBHgYtKIrP20zbxQgYfxzn+FB0mRsuPG6kvN8ugTzRs9gs
ads0Gi1KYCex9PXjCPPDeLfIMOiCnYGGnG4obyMknS/3wGDZMCJ0hZKKq+SVojxmzbNRoxd4KiGa
59VH4RZrOs2qqigSjSmA89oVneUvysa89L6Kh2B/Srjq6Bx/NbTFw6vzNNBljypwJzdOa1y0FUZ3
Hdir7vHjZ7jwQ/i5ml9Fmr/Jq50K1r0+6DqREDpvnfxZWkdX/TOaAZ/9nermTrbeQZQHSWx870/B
9I+NUkOEn642FUxxKfSOgPTghZAbNsbUOF3bOAaQGdIkVTv/eJTHtuPXgRZHcS34tTfOg4RkuYla
4atI7yat5bVfoKYpJIiE+9sxOVnePnZ+GhYmTbKIdRL20m8fLvRjBRitwRrobzPs7Dp9KyOOnpeR
E3X96uNBHnuar4MtBtkIWlEKIx0KHDndSgJFaNH5Civv1hSrzd+JRRVrtpjGkHOxiaSmmFamzsCM
/Lzw7n1cuo2NyrA+DvPDY2S55n7UM/+Is9RJjESEd8KCMUmX2mVxlzx2V9pn42LaqLemPTx5gtOf
uI4e21RMBClhDikKHbDFytPzIDY8TSBr6/3V4AuAodZ9zDmjPhpj5CTtiak5f95yhK/jLdafoXeU
7VIgJBEu2ym1uBrJ/nE4cWieirLIrapR8/VYQIEnGcezujb2RqyinBuemBanwiyOL5Xp0lcG5gFG
8ejXGUVDnAK0U2TH968I17NZNxTlLOAwSwKRogmtFY0pGF292Pud77Ym0D71qUdpXxqhwQanFJWP
APTfhlysLS3Ug0qLk3Gjm4UTlbNwlOXmFYVL6sSFMH7DFWNjxQMiAcIK5YwTk/L9PgLcgC2EC7HF
/y/pRmodcmtqsnGTKyKe0eLFMMRrNXlStXZLMftEfvye56nP6AZUh4HLGlSpF9vWaMqCF7fNuJEg
Bw+ZSd9bWTUFoGNMulMZeMXQfNKy0eP6dvtjxf/n1+G//Jf86o+ZX//zv/nvr3kxVqEfNIv//Ofm
Jb94Tl/q/57/6l+/9fZv/nmXp/xv+Stv/oLP/RnXfW6e3/zHKmvCZrxuQdrdvNRt0vz4dL7h/Jv/
rz/8j5cfn3I3Fi//+O35WwqGguypCr82TI8/frb79o/fAGspHAHM4v98HeXnb8wj/cdvl/HLy9cg
//LycvwvX57r5h+/Cab4+8yasyTEDWS63TNHv3/540fS7zLnKC5wVLpRzZ/ldLO8aoJ//CYbv1P3
pGBkGQh1o2/HHlPn7Y8f6b+jq4fEk0aPBSK7qf7253d8865+vbv/yNr0Kg+zpuaDfzQcf+1maBlL
gO7ofvIT1SL3WqwT36gSRUAUZ4MIj17YU68I3zvPCvGvMtTa3BpdYzSuJwml+KjWATzvIKTRYAFh
F9e134Sob+Y1HgpWmquCi92HipiAlQP5KYNVMnWV3UTTnTUiMY+/DbL5GHD2GTT6TL4wAgxqFdNV
IgtKsGSxQgCeKkN/JQVAHPJYfmkRnbbLsrjoffTZBHmfeyLiHw0mLQ2i+Xp/Dbr9yrSCHYobrlpU
qIcV6pcyTNfCDMId8vNeLiE8K5tETvej3ttl0KDpCNMdRZH2Gpe3B3r1nRP7yhPQ9l2gTgCt+zMV
O4YpCreWeDdmiHglKrz/ZtiWCG0pSvRJM+LPs+u9Oo0PqZh8QuDwrjBKwW5EyhOVfN2Y1lOoZ0h0
ESoQqZhPoCyHor5KY/VJnpA0wQxgLST+dRLqn4LCtCH5Hhq1vBpz8VyQkQUapQZAinguymhd9bm8
ZhtFjUMMX3R5WqvB4PS1dt8rzartgvu2nA6zdkrV93imVK6fl1sATOsp9EE7Bwfd9zc9Tqk2KipX
I0elmMtXfi3sFKp2XKxVGknhlcwhDYDyW9pWoysI7Xe4hJ1dW6ajJRHSDXT8o6FdRV4/uf3kfzdL
8MFCMzqN2lluqVv3WonpWTyQnxYjjqHjDsYkWFr9MSrgZeXNdtTjL/1YoH1mGU4oyvfoqu1GUQFa
PtS7Vo3AD9Gr9Py8cOVi2sZaeDC9YKOO+iauIXDSWMFWpv2WZ8LZIClfSJjWwiDfWUCosqxY1ehG
pQng8dysvlNqR9gqfOw0ycXB52sd1jvAuW6ujOs8zVFim1EoQ9489LhM2rVnonTRWOssB9ZchtWj
F1lOHjKd6/h7BTKb53poAOAOo3TfFMa2avHrGcrONWp97WnpjSBWbjJ4TyR3oL5GeS+XyEFWXVE4
WYeegjBeNEJV2EkWXQdW8EnHSCKtkxv0N7bdWAurqJOuE8tAFsmvzmM5uhSSwUXs6Lkyobg08U1p
eVeSEd8KJspGYnrThjgBxjmGVd3FJCcrlVPWqxCVaMuLKvC+WIGZ2sHYgXMCc+7Kk7yp0LXDSnLA
Jsh86kv4IzSIV1nVXoY+Pu15xgWt1qRdmWVXoV/dRDwvwZ2SIGhcmCvCzyrPXzpJjh8Sb06Vf3fY
/P97kphkB//+JLl9rp7rfPZVX55A89/9eY7IvwOJQiBHQiGTFtxcQ/nzHJE5LCiJU4KHbc5P2MJ/
nSNz3Ra8M+KlukJ+/+YcUTVEd3DvMbAwpyvxF84R5e19bT5GVO5LWDtYYLqgWS+S4mzEZaYdLHWj
Nt4a+nMxrTLNS4aH0NLqryMuO9MqjDsAqFMPweABoIDm3ykT0P7aT2rprsX2MSrHXeaNvXQtqpN+
Xhlqf2bopf/otQrCMXEnjVBPBA98cZKs9TiatnmsFmjZ9d1DY1TquhD9hyH3h+vWN2uEsgsr/hKw
5U52yyp8UhTpEdN5JI7A+Ibnodyb8YrTT71pMtGMHaut0myLcheHPi/0f2f2nM78+5l9n4V59n5a
z3/0a1pLuCcwO6k40eflevJrVsPTx4WH/r8BM0Dlj37OakX8nYqeJFn8Ab9gzBWSP7Mj63dSo1l2
YQZraKb8lyb1D/uqV8kRuRcZGGj22SiWf7TFpbmd5Bi1tTHZjqKB84/IYT1LYU7Jsxb7X+MxSZFX
66HoIfXWZV4FyNZAXyys9ngffakg6KBtua9G3emK/Czq1bWmD+5A9pOg79kmg900QH57A5OmHqJP
ilbKda3cIfFx8IpiZ2bFXeAntCfNw4hZmiiO9qDWGx0ZSIzu1qJiruXaXLWqSImzOYj6rhYau813
spq4hqC5tanZeXbgArYXg+SuaIQMGV55n6rWZd/1m7hVVnqJhrgmnKtZv/HRZmy7cBWjvBf0+x6n
tMBodvpUOQ3SaW1p6ahm3osVvmvhKG3qpH9oG2mrmfs+C0DQGXeCV7mgbZEF/VZ41y0NiNBLDgmM
JFNFw9jPnT7Fgkj/ZCBmBzHSLg3B1hphi3CirWvVLe3EtckdSRzB8E71rucGF8gSFtNg40uDhwxI
t1APWYp7XvslnEgjwIM17XoQB9km63d6CdQRl70kCD9JReTUk3WZDypKBZ5r+VeRCeWPbjJyEDlG
VfRkLkwRUr5iwRAU6jV7rLQ2om50g5EWHAqqo6atEh5A3E5QocgrVXgb0Re9NWx1fGwNVOjHeJPU
Ciw2hI5lmVR03PhZDIj7QrXanQB2uOvEwyA8pRNQkBRLoT6CJJXtyC7tTEG8GJbGPLgtAt4XdYbG
o6evR+HWU3BZ1VIYpcFtnKhOFrQrKSaHnZR+l5QJpuy5cG350YpncBMNWm4rIo69SZRPhR0YZnqh
ZqW6arwulldGm39qK6hYBooYKypg06by4fth6JrZshFs8gDnFtoWL2qluG3kNXafkFGBYlspk3ej
FLqNo9oqD4atPkVPiTZ+BVRPTm6hP6lFlY3IoiOEyEZ5Y7sNvGqnDPp5gayWF4gO1A60QRXV7vy7
qIE4L0IRxIowSA8yRQF9iM6lSrD7KXCHpnjJBiQIg2ztiYzSuk+a2EWI/7Lv6zUoZUeA6MTUsRu/
2Tfi9FBmyTrrVTvy0Gz0IlelwKAZOcsMAb6+QXOzOW/QDVTFcM++fzmk6rZH0xEw0EXlxZ+VGOZp
hvnCcC5CRE1S/6xnnoxRsE6tCb5jugl65dFIwjX9ytWcsPbKhU5H2qtu4ixbTcpViddgL6D0NeDB
i0tBCwwrrZy0+GqglqbA/uTKtTGb+9F/EvvyRRPzu6JsueSUTlNrK8ESXLWVL40meuASaDf4wwVc
ZZoEzoJiQj5rk3XTpg50M8hu8ZmS+GeaCBNSCZ4qJCEnUB8/LDFFqAXyrdzfBwh0qNZVEFe4vkHl
9a8nIz/TSrRrtXO6UIdURyA7K+y0CZCOzlb0vJJAW+nzeS3dZiw4vftaoTVADnCATMbcbR1/ki5j
Um+0qbOmWvfFV6AOK4sdsKv3aVE6StshPAV/Al/TjM2wbzIHOcnHKdG3KNAbobg2u/FOJ6g3bjvV
uOwU3CAF0P7j90pLzhQjOy/E3jYR1zYGtNQRaw7rdh0H/bMSUKnyJXZYFGKR6NTj0h1gkmbal9pH
ThJ55Cy4V/TPfV2RPWNYZ3qf/vdY/1H6sD4sfXx+roMw85ujZzt/+efZrv1ODQOnVloFlFOo/v06
3LXfKdaCzVdhcfErGunir8N9dpGl34UnO9jOuQv183Dn3CebRSsSay16pmhF/oWMlbz5TR2XCPr/
pe7KmtRWdvBfmbrvuLDxxsupOgwzYZZk1kyWF6oDxjZubPDC9uvPJ2wPYHommdO+dX37IakEEI0s
qSX1JwllSG1MycIfNjDzlcuouR6Gi2SaaAOOpr79MKBoNNIv1Qide1azK95FBeY8Dq4wQjm74BlK
aKIg/TrbbL0rC5jLXquNCbe+j2G6MMZxz2pNv/PEvutkKADyra1/Zdlz7yIxwyFqf+feuRsb4UO4
1HGdgPAQIEc0otXs7GYVuyj4RRbWRn7Xs5MfatrBaeAuNrDK3tpSk6tgaqIjp7paXS8QNH9NutMv
bTeD2QvSKcYHGE+RZWN2qpatUdSimu5jO5lp6L66Mvt8qpoPqMwxJ7GWWn3cVWLupY3E2IZa3IRG
dB9T8BvOcEe29Ldav9tGYclKy14Sc3XhRZtPywj9jDW7NbYwQLA3HKJlO6bfzofq121ssHno3rQ8
89KIUZiD1vYTMzOetWz44qbpTzsNbtDhEL4KTKsH7L4+t8aYXx/1OKGtkOhBx+IUxbsLJCbQsf4b
SrHvkYQE3HWjPrsuirNM/qCtUc9gGZGKMn1UaG2jL/MpOli3zMU3Pej+dBfJYL22f0CiwvNZa4rJ
ltvO9/VGvzaG6g3n6vXSzhx9sd72koX2a7awB1PPvumkxgNfR6Nsth3Y082Ly5H6RrfWR8tDc6Yk
/alnIZLD2jOoPHVm03l/bQXMXnUm4Xr2kCzw99BGmxtt+uj5U6s/7QYDV/dvIw2d9wEx/epFwcVs
CI9Nj2dTxOxAYcxRAmW7y9t52LnCOIXbYTA8R8nVprcdLl+MLiZyRCigjpcAwMww49y2b7yk1erN
txtcyEZLFP6EQ6Rwp233emVv1Z7mt753YwRdnY19noXWaM3n1xFHcdAq/hJllvlp3l4ybRnjQA4T
YHtT7cFtoRV0Mm9NwgWSKZ2tZaG4et4PTOt541ngQPulQ6eQm956U/0CeRN+OW1DFeari0WQXkYm
5i6kC+1uFQS8//9iUItQTphMzrPdRap5l0l9xpyASjr6j95U2iv6mlNCRfz/Z9lpgvoeRV47erv8
+Lt0OMPGszEy2Egyw5jiIhfzZvP1nzP4eG7xMhJHio4oykItbP5yfigccOr0J5ym5v/de979CSdp
Elh2eVa0ASxErCdmharYOmJOKp4oWbWP/8VP87/PiqPIGuMZcL5+mA145HuBsBVkkNDKhrI7VUmw
rQ6STB2E6lg4Kv/3Px8/tyoJejXR9mGlIB9DQ22WRSOAjnigKnBTLFScA39GCy5LI3lg/RsxwGcO
5MBSkI5BCSFGmOwWco1HrNAUOHMWLqb0nBVgVSNZQffMH9aIY1aYCpJPBB/bK/4RK9pIy+LmDK5s
vnJT1DwbSfA3aVaoaMBsapRErvAAptEANBMWlFZTzwlKIUrywFCoMhBVvsib06pqBjKTOFPR7qPQ
jKayggZdSrKiq6B0G+N80CNvt0hvDr0H3G4DqY85yIV3kX9j8zSDoPiSrLAVYPeBmsShUSrAESs0
hc7O3cjt8nV8Y/NYQaAwSVZ0FaqkagPPfCIOVNBDwMFXHjWTB3WIg0YnAkEtjsRAVQCzMDq63lSr
YOU+TY78efVqPxJTwH0y0QWBeju8PuYqDwBb6cC9KNZO4pqnCoRblFQFeFHIUmEU/BsxBTxNqAnE
oeBEU10HkmNJVnQVXAoD5EStsGhVj02cFSbGkmJGVM6LpvrWhMOSYwUpCO5UcG9ZhFJVVlgKevuj
7LUUmtxva56CEHZfjhVaV1FhKQC2ezPMQF0MZXuLiKupYQY1OZBkBcIMwDPQmE5wZgDUDIRgoTlN
NRK2vDggHWUC8YgL/cq5qSnkV6HpDAEFcusBdjdPJTrS1kGzFUBEVcy/KDzJqji0FbxkdPXCeNDl
SDNZIR1qwVBStZ+KA7QiDojBaJKX3i1MZFMPi8LNk/OmMKgKDjUAv/mqsMICghjNT1DH3+xzU0c0
IG0hcVuH9n1FtClwIVBJA9e61IzGGkp5VtgKuhWgQQqC69IeHvnYsJdgEwqMmxpnUAtGSXHoAvOI
Gq2991zRDMrWwo5iWlquGU11o7rS4gBDSYkWzICAJ0WrGnlrCtpL6Wh2C2AcraZKBaHrJKUCIRcg
e3Clck4IjAR6x9pU493Qc5NqQCR5gGQUPGobIy7zx111IRBr4fyEfSi86qYaSoKLSLICVTTINCBb
+8bxucOTgBFAmexWfl3QPMeyuGuS8yRQIIZhUADL5qtiL3UFXdTaSE4VRqSp9tLIn5EcK9BJFS04
drhjPPdqBK4rhq3q1HMtl4qmsqIrzQoKN2ArUfb1piehonANY2wbHn0adZhNA9OUUAZR6EfVbCKH
b1NPcLQ4362mRh3UGUnObMKhgP+I0T3UkfDIsTQV4J53QIhcM5oKA6COZHI8QG4KjgJaaUH+d6tq
JFBzQ68hNfNhcfiD8+UVTHTu+Xy8wxr5TnJQ/PrbN5RIo1MCh6CJHWjk6K0EPsqJ59gK+vdfx5Wy
u8zLwatlJmb3VcXni994+u1HX1b+sPI/B74Ts3jkbXYvbIqd5vW2f3M28jJ2ivkg2Mt+N6dlva+C
8B71HsMIj5LOvgSYMKE10N6UVA4ow+2Spxyz8SSKxyWpA/JwcGsg7yyZkDqMXw3Uo5WYOiyYNPVz
xr0oExQfkVGTp+6xmEdp6pS0DjgP2yNP30/jLCkJ7YnTXbU8cc4EAkmtXORJR5xDh0tKBxuvQ0nP
I57NfvkCG6DXoaeffTbzW302FjxVgo5Ic6fvPEVpVBI6YE4dytr3175o43Woaj9bMi7Ydx2KepGM
2BsPtQ5NveTM5UKJrENPL2MWBtwXmBlquy4tMJ/YOBk7Iup1KOsnn4+8GP0vyp3uJZJmqMjvnkOV
BEaM+p/KE8/4pCRzsO861HQAM8CFxS1GHYo6wKEnahpCNTDSbBk44TgWWHe6oqyBeByycCywYBR/
yZNHZxkO+iKRqUNZMRKRJ7+iOMpcr9zuXnQITy//EyKOLjgloQPidejrVTj2WXj26C9F9ozSZdL7
v2ajIBGVdZl16Oy1M5k4sZh+HYp7yyZs4wi9Muq0Ks2dWwQJJZmDZ1uH3t6KLAIBbeU37QifZx0K
e+ssBaaGgm/5Xfu/nDgVUKde4NLUP7OxLxRDqw49/cxCloqep1WHin5mmO4ocAkIj1MDY+JU5M1Q
YwR54lEYRwIFsurQzS8sSVhW7nKvnQRplN75XcB4FCWCwIP6utVA/jetxN5pWvZH2Y07uKmuiPN1
qOpdMnIiLuCNXYeq3jM+O+s5yP2UjN4/WyrvkGb+PUtGAo8GnUNqoO2HDudM4BAQXEp+6xEPSjIH
XKlDV++zNGQzAfE6dPWJoaHv2aNQoQhhKc2Y33RUklWnJwctRCIuUCi6vpXffXp2jSFdIqmpQ1+f
0rPbbCTKFRDmWX732SwV+ad0W1UD8RULQ9HZSjgKafLPbMOjuCS0VynqNy9N/L1mSLIS+YLMWCJK
jFGdj/TOv7EAY3UFFp7upWugLg626SKrBuLJ+60q3ue86BrjFXl6erlRlvyKPnZ8eUPvGHGHxX/9
AwAA//8=</cx:binary>
              </cx:geoCache>
            </cx:geography>
          </cx:layoutPr>
          <cx:valueColors>
            <cx:minColor>
              <a:srgbClr val="FFCCCC"/>
            </cx:minColor>
            <cx:midColor>
              <a:srgbClr val="FF5050"/>
            </cx:midColor>
            <cx:maxColor>
              <a:srgbClr val="C00000"/>
            </cx:maxColor>
          </cx:valueColors>
          <cx:valueColorPositions count="3"/>
        </cx:series>
      </cx:plotAreaRegion>
    </cx:plotArea>
    <cx:legend pos="b" align="ctr" overlay="1">
      <cx:spPr>
        <a:ln>
          <a:solidFill>
            <a:schemeClr val="tx1"/>
          </a:solidFill>
        </a:ln>
      </cx:spPr>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legend>
  </cx:chart>
  <cx:spPr>
    <a:ln>
      <a:noFill/>
    </a:ln>
  </cx:spPr>
</cx: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mmwr/volumes/70/wr/mm7037a4.ht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085E9-303C-4D77-A9F1-1C75481AE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05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a:t>
            </a:r>
            <a:r>
              <a:rPr lang="en-US" dirty="0" err="1"/>
              <a:t>october</a:t>
            </a:r>
            <a:r>
              <a:rPr lang="en-US" dirty="0"/>
              <a:t>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9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JFRD was not until 2017.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66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F0D8C-F904-4108-8B72-D7C88F740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42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400" b="0" i="0" dirty="0">
                <a:solidFill>
                  <a:srgbClr val="000000"/>
                </a:solidFill>
                <a:effectLst/>
                <a:latin typeface="Open Sans" panose="020B0606030504020204" pitchFamily="34" charset="0"/>
              </a:rPr>
              <a:t>The death records data from ESSENCE provided xylazine as identified in the initial literal cause of death. The map demonstrates count data for xylazine fatalities in counties across the state of Florida from January 2014 through December 2023. The death record data in the year 2023 is highly provisional and subject to change, due to the nature of time it takes to investigate deaths and finalize the documentation for caus</a:t>
            </a:r>
            <a:r>
              <a:rPr lang="en-US" sz="1400" dirty="0">
                <a:solidFill>
                  <a:srgbClr val="000000"/>
                </a:solidFill>
                <a:latin typeface="Open Sans" panose="020B0606030504020204" pitchFamily="34" charset="0"/>
              </a:rPr>
              <a:t>e of death. The more xylazine fatalities, the darker red the counties are. </a:t>
            </a:r>
          </a:p>
          <a:p>
            <a:endParaRPr lang="en-US" sz="1400" b="0" i="0" dirty="0">
              <a:solidFill>
                <a:srgbClr val="000000"/>
              </a:solidFill>
              <a:effectLst/>
              <a:latin typeface="Open Sans" panose="020B0606030504020204" pitchFamily="34" charset="0"/>
            </a:endParaRPr>
          </a:p>
          <a:p>
            <a:r>
              <a:rPr lang="en-US" sz="1400" b="0" i="0" dirty="0">
                <a:solidFill>
                  <a:srgbClr val="000000"/>
                </a:solidFill>
                <a:effectLst/>
                <a:latin typeface="Open Sans" panose="020B0606030504020204" pitchFamily="34" charset="0"/>
              </a:rPr>
              <a:t>The graph to the right </a:t>
            </a:r>
            <a:r>
              <a:rPr lang="en-US" sz="1400" dirty="0">
                <a:solidFill>
                  <a:srgbClr val="000000"/>
                </a:solidFill>
                <a:latin typeface="Open Sans" panose="020B0606030504020204" pitchFamily="34" charset="0"/>
              </a:rPr>
              <a:t>shows the top xylazine fatalities by county year over year. In 2014, there was one fatality in Lee county. There is no data shown for any fatalities from 2015 through 2017. </a:t>
            </a:r>
          </a:p>
          <a:p>
            <a:endParaRPr lang="en-US" sz="1400" dirty="0">
              <a:solidFill>
                <a:srgbClr val="000000"/>
              </a:solidFill>
              <a:latin typeface="Open Sans" panose="020B0606030504020204" pitchFamily="34" charset="0"/>
            </a:endParaRPr>
          </a:p>
          <a:p>
            <a:r>
              <a:rPr lang="en-US" sz="1400" dirty="0">
                <a:solidFill>
                  <a:srgbClr val="000000"/>
                </a:solidFill>
                <a:latin typeface="Open Sans" panose="020B0606030504020204" pitchFamily="34" charset="0"/>
              </a:rPr>
              <a:t>There was one fatality in Miami-Dade county in 2018. </a:t>
            </a:r>
          </a:p>
          <a:p>
            <a:endParaRPr lang="en-US" sz="1400" dirty="0">
              <a:solidFill>
                <a:srgbClr val="000000"/>
              </a:solidFill>
              <a:latin typeface="Open Sans" panose="020B0606030504020204" pitchFamily="34" charset="0"/>
            </a:endParaRPr>
          </a:p>
          <a:p>
            <a:r>
              <a:rPr lang="en-US" sz="1400" dirty="0">
                <a:solidFill>
                  <a:srgbClr val="000000"/>
                </a:solidFill>
                <a:latin typeface="Open Sans" panose="020B0606030504020204" pitchFamily="34" charset="0"/>
              </a:rPr>
              <a:t>In the remaining years, the data is shown for the five most frequent xylazine fatalities by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94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latin typeface="Open Sans" panose="020B0606030504020204" pitchFamily="34" charset="0"/>
              </a:rPr>
              <a:t>This table provides a breakdown of demographics of xylazine fatalities from January 2014 through December 2023. People of white race had the highest number of xylazine fatalities with Black/African Americans with the second highest number of fatalities. There was one fatality for American Indian, Asian Indian, Chinese, and Vietnamese. There was two deaths for Koreans. There were four deaths for more than one race and there were five deaths for other races.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957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here, the data shown in the previous table is provided in graph format to visualize the trends of xylazine fatalities by race from January 2014 through December 2023. These graphs also provide the data points in a table just below the graph itself. Whites demonstrate an increase of xylazine fatalities year over year with 242 deaths in 2023, up from 224 in 2022. </a:t>
            </a:r>
          </a:p>
          <a:p>
            <a:endParaRPr lang="en-US" dirty="0"/>
          </a:p>
          <a:p>
            <a:r>
              <a:rPr lang="en-US" dirty="0"/>
              <a:t>Blacks/African Americans demonstrated increasing numbers of xylazine fatalities from 2019 (2) through 2022 (36), but had a slightly lower number </a:t>
            </a:r>
            <a:r>
              <a:rPr lang="en-US"/>
              <a:t>of fatalities in 2023 (30).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9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Lindsey</a:t>
            </a:r>
            <a:endParaRPr/>
          </a:p>
        </p:txBody>
      </p:sp>
      <p:sp>
        <p:nvSpPr>
          <p:cNvPr id="173" name="Google Shape;17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8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For the national data, SUDORS cases that had xylazine listed as a contributing cause of death by the medical examiner or coroner were defined as xylazine-involved. Thus, a xylazine-involved case would also be considered to be xylazine-positive by definition; however, a xylazine-positive case would not always mean that xylazine contributed to the death (i.e., xylazine-involved).</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The death records data from ESSENCE provided xylazine as identified in the initial literal cause of death.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CDC National Data N = 531 (January 2019 – December 2019)</a:t>
            </a:r>
          </a:p>
          <a:p>
            <a:r>
              <a:rPr lang="en-US" b="0" i="0" dirty="0">
                <a:solidFill>
                  <a:srgbClr val="000000"/>
                </a:solidFill>
                <a:effectLst/>
                <a:latin typeface="Open Sans" panose="020B0606030504020204" pitchFamily="34" charset="0"/>
              </a:rPr>
              <a:t>Florida N = 652 (January 2014 – June 2023) </a:t>
            </a:r>
          </a:p>
          <a:p>
            <a:r>
              <a:rPr lang="en-US" b="0" i="0" dirty="0">
                <a:solidFill>
                  <a:srgbClr val="000000"/>
                </a:solidFill>
                <a:effectLst/>
                <a:latin typeface="Open Sans" panose="020B0606030504020204" pitchFamily="34" charset="0"/>
              </a:rPr>
              <a:t>Duval County N = 122 (January 2014 – June 2023)</a:t>
            </a:r>
          </a:p>
          <a:p>
            <a:endParaRPr lang="en-US" b="0" i="0" dirty="0">
              <a:solidFill>
                <a:srgbClr val="000000"/>
              </a:solidFill>
              <a:effectLst/>
              <a:latin typeface="Open Sans" panose="020B0606030504020204" pitchFamily="34" charset="0"/>
            </a:endParaRPr>
          </a:p>
          <a:p>
            <a:r>
              <a:rPr lang="en-US" dirty="0">
                <a:hlinkClick r:id="rId3"/>
              </a:rPr>
              <a:t>Notes from the Field: Xylazine Detection and Involvement in Drug Overdose Deaths — United States, 2019 | MMWR (cdc.gov)</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985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35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9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06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235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833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32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710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73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553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2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2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Duval and in Florida, HS students have decreased past 30-day use of vaping products.</a:t>
            </a:r>
          </a:p>
          <a:p>
            <a:endParaRPr lang="en-US" sz="1200" dirty="0"/>
          </a:p>
          <a:p>
            <a:r>
              <a:rPr lang="en-US" sz="1200" dirty="0"/>
              <a:t>In 2022, Duval MS students saw increases while this indicator remained stable in 2023 for Florida MS.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087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This slide is a little busy because it breaks down student use of lifetime vaping use by race/ethnicity/and sex. </a:t>
            </a:r>
          </a:p>
          <a:p>
            <a:endParaRPr lang="en-US" sz="1100" b="0" dirty="0"/>
          </a:p>
          <a:p>
            <a:r>
              <a:rPr lang="en-US" sz="1100" b="0" dirty="0"/>
              <a:t>I thought it was interesting that although most groups decreased vaping use, non-Hispanic black females had increases compared to 2020 in Duval and very little change in Florida overall.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40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Questions about flavored tobacco products were added to the survey in 2021 and were only asked at the county level in 2022. </a:t>
            </a:r>
          </a:p>
          <a:p>
            <a:endParaRPr lang="en-US" sz="1100" b="0" dirty="0"/>
          </a:p>
          <a:p>
            <a:r>
              <a:rPr lang="en-US" sz="1100" b="0" dirty="0"/>
              <a:t>In Florida in 2023 (3.9%), there has been a 7.9% decrease in Past 30-day Flavored Electronic Vapor Product use compared to 2021 (11.8%). </a:t>
            </a:r>
          </a:p>
          <a:p>
            <a:endParaRPr lang="en-US" sz="1100" b="0" dirty="0"/>
          </a:p>
          <a:p>
            <a:r>
              <a:rPr lang="en-US" sz="1100" b="0" dirty="0"/>
              <a:t>In 2022, 1.6% of MS and HS students reported past 30 day Flavored Electronic Vapor Product use</a:t>
            </a:r>
          </a:p>
          <a:p>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One interesting trend is that in Duval County, middle school students (1.8%) reported higher past 30 day Flavored Electronic Vapor Product use compared to HS students (1.8%) which is opposite of the Florida trends for school level and also different than most of the other vaping trends presented today. </a:t>
            </a:r>
          </a:p>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9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This is the same data from the previous slide broken down by race, ethnicity, and sex. </a:t>
            </a:r>
          </a:p>
          <a:p>
            <a:endParaRPr lang="en-US" sz="1100" b="0" dirty="0"/>
          </a:p>
          <a:p>
            <a:r>
              <a:rPr lang="en-US" sz="1100" b="0" dirty="0"/>
              <a:t>In Duval County, although non Hispanic black males and females don’t have the highest percents overall these groups have had increases whereas other groups have deceases.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465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Lifetime use of </a:t>
            </a:r>
            <a:r>
              <a:rPr lang="en-US" sz="1600" b="1" i="0" dirty="0">
                <a:solidFill>
                  <a:srgbClr val="434343"/>
                </a:solidFill>
                <a:effectLst/>
                <a:latin typeface="Open Sans" panose="020B0606030504020204" pitchFamily="34" charset="0"/>
              </a:rPr>
              <a:t>Flavored Electronic Vapor Products has similar trends as past 30 days use. </a:t>
            </a:r>
          </a:p>
          <a:p>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In Duval County, HS students (2.7%) reported higher lifetime use of Flavored Electronic Vapor Product use compared to MS students (2%). </a:t>
            </a:r>
          </a:p>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611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pple-system"/>
              </a:rPr>
              <a:t>In </a:t>
            </a:r>
            <a:r>
              <a:rPr lang="en-US" b="1" i="0" dirty="0">
                <a:solidFill>
                  <a:srgbClr val="333333"/>
                </a:solidFill>
                <a:effectLst/>
                <a:latin typeface="-apple-system"/>
              </a:rPr>
              <a:t>2022, in Duval</a:t>
            </a:r>
            <a:r>
              <a:rPr lang="en-US" b="0" i="0" dirty="0">
                <a:solidFill>
                  <a:srgbClr val="333333"/>
                </a:solidFill>
                <a:effectLst/>
                <a:latin typeface="-apple-system"/>
              </a:rPr>
              <a:t> County, </a:t>
            </a:r>
            <a:r>
              <a:rPr lang="en-US" b="1" i="0" dirty="0">
                <a:solidFill>
                  <a:srgbClr val="333333"/>
                </a:solidFill>
                <a:effectLst/>
                <a:latin typeface="-apple-system"/>
              </a:rPr>
              <a:t>36.5%</a:t>
            </a:r>
            <a:r>
              <a:rPr lang="en-US" b="0" i="0" dirty="0">
                <a:solidFill>
                  <a:srgbClr val="333333"/>
                </a:solidFill>
                <a:effectLst/>
                <a:latin typeface="-apple-system"/>
              </a:rPr>
              <a:t> of students used </a:t>
            </a:r>
            <a:r>
              <a:rPr lang="en-US" b="1" i="0" dirty="0">
                <a:solidFill>
                  <a:srgbClr val="333333"/>
                </a:solidFill>
                <a:effectLst/>
                <a:latin typeface="-apple-system"/>
              </a:rPr>
              <a:t>Electronic Vapor Products With Marijuana Oil and this </a:t>
            </a:r>
            <a:r>
              <a:rPr lang="en-US" b="0" i="0" dirty="0">
                <a:solidFill>
                  <a:srgbClr val="333333"/>
                </a:solidFill>
                <a:effectLst/>
                <a:latin typeface="-apple-system"/>
              </a:rPr>
              <a:t>was equal to the statewide percent of </a:t>
            </a:r>
            <a:r>
              <a:rPr lang="en-US" b="1" i="0" dirty="0">
                <a:solidFill>
                  <a:srgbClr val="333333"/>
                </a:solidFill>
                <a:effectLst/>
                <a:latin typeface="-apple-system"/>
              </a:rPr>
              <a:t>36.5%</a:t>
            </a:r>
            <a:r>
              <a:rPr lang="en-US" b="0" i="0" dirty="0">
                <a:solidFill>
                  <a:srgbClr val="333333"/>
                </a:solidFill>
                <a:effectLst/>
                <a:latin typeface="-apple-system"/>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broken down by school level, Duval County high schoolers (HS) had increased use of electronic vapor products with marijuana oil while middle schoolers (MS) had decreased use between 2020 and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2023, the state data showed a 3.3% increase to </a:t>
            </a:r>
            <a:r>
              <a:rPr lang="en-US" b="1" i="0" dirty="0">
                <a:solidFill>
                  <a:srgbClr val="333333"/>
                </a:solidFill>
                <a:effectLst/>
                <a:latin typeface="-apple-system"/>
              </a:rPr>
              <a:t>39.8%</a:t>
            </a:r>
            <a:r>
              <a:rPr lang="en-US" b="0" i="0" dirty="0">
                <a:solidFill>
                  <a:srgbClr val="333333"/>
                </a:solidFill>
                <a:effectLst/>
                <a:latin typeface="-apple-system"/>
              </a:rPr>
              <a:t> statewide. With both middle and high school students increasing use of marijuana vaping products.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381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2023, 59.1% of Florida high school students and 44.1% of Florida middle school students had vaped nicotine.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Overall, trends of vaping nicotine seem to be decreasing in the last few years; yet, Since 2018 – There has been a 24.4% increase in vaping nicotine among HS students and an 26% increase among MS students in Duval County.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Notes:</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The query for “Opioid-Related Overdose was amended in October of 2023 to also include incidents in which the protocol chosen was “</a:t>
            </a:r>
            <a:r>
              <a:rPr lang="en-US" sz="1200" dirty="0">
                <a:latin typeface="Calibri" panose="020F0502020204030204" pitchFamily="34" charset="0"/>
                <a:cs typeface="Calibri" panose="020F0502020204030204" pitchFamily="34" charset="0"/>
              </a:rPr>
              <a:t>Overdose-Narcotic/Opioid” </a:t>
            </a:r>
            <a:r>
              <a:rPr lang="en-US" dirty="0">
                <a:solidFill>
                  <a:srgbClr val="000000"/>
                </a:solidFill>
                <a:latin typeface="Calibri" panose="020F0502020204030204" pitchFamily="34" charset="0"/>
              </a:rPr>
              <a:t>and this slide reflects the updated definition that corresponds to the updated query. </a:t>
            </a:r>
            <a:r>
              <a:rPr lang="en-US">
                <a:solidFill>
                  <a:srgbClr val="000000"/>
                </a:solidFill>
                <a:latin typeface="Calibri" panose="020F0502020204030204" pitchFamily="34" charset="0"/>
              </a:rPr>
              <a:t>The query had </a:t>
            </a:r>
            <a:r>
              <a:rPr lang="en-US" dirty="0">
                <a:solidFill>
                  <a:srgbClr val="000000"/>
                </a:solidFill>
                <a:latin typeface="Calibri" panose="020F0502020204030204" pitchFamily="34" charset="0"/>
              </a:rPr>
              <a:t>been previously amended in April 2021.</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the left we see that from 2016-18 Duval MS students had an increase in being offered vaping products by their parents, Since 2018 there has been no change for middle school students while Duval HS students had decreases in being offered vaping products by their parents. </a:t>
            </a:r>
          </a:p>
          <a:p>
            <a:endParaRPr lang="en-US" sz="1200" dirty="0"/>
          </a:p>
          <a:p>
            <a:endParaRPr lang="en-US" sz="1200" dirty="0"/>
          </a:p>
          <a:p>
            <a:r>
              <a:rPr lang="en-US" sz="1200" dirty="0"/>
              <a:t>The chart on the right shows that between 2021- 2023, this indicator increased for Florida MS and HS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2F94E-249A-47AB-903F-5E88472035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671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If you have any questions I am happy to answer them today and if you would like to brainstorm about community data or evaluation please reach out to me anytime!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06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8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December 2023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1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December 2023</a:t>
            </a:r>
          </a:p>
          <a:p>
            <a:endParaRPr lang="en-US" dirty="0"/>
          </a:p>
          <a:p>
            <a:r>
              <a:rPr lang="en-US" dirty="0"/>
              <a:t>-Zip codes highlighted in orange = both in the top 10 for count and the top 11 for rate per 1,000 (due to their being a tie for 9</a:t>
            </a:r>
            <a:r>
              <a:rPr lang="en-US" baseline="30000" dirty="0"/>
              <a:t>th</a:t>
            </a:r>
            <a:r>
              <a:rPr lang="en-US" dirty="0"/>
              <a:t> place)</a:t>
            </a:r>
          </a:p>
          <a:p>
            <a:endParaRPr lang="en-US" dirty="0"/>
          </a:p>
          <a:p>
            <a:r>
              <a:rPr lang="en-US" dirty="0"/>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4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October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3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6E50-E895-E3B1-D283-E92529D8E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D4E1CB-1709-269C-E2AC-CA610AD8B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E8955-B48A-E294-AD51-40EF0E6C7048}"/>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4384916A-F8C5-5B73-F2DB-30CC704E3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0FFC2-A477-86F1-EBF2-35EEE69BD37D}"/>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312608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EC76-096C-58DC-515D-AA853DB13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AE630-B331-48F4-94C0-0E7977DAAD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30AA6-2CF6-A8DB-D950-EA1DD26328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B6E4FB-BE02-D644-D713-80FA5709130E}"/>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6" name="Footer Placeholder 5">
            <a:extLst>
              <a:ext uri="{FF2B5EF4-FFF2-40B4-BE49-F238E27FC236}">
                <a16:creationId xmlns:a16="http://schemas.microsoft.com/office/drawing/2014/main" id="{8861F6B1-78D3-F7C4-CC85-1773BE8F8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31EC6-5331-DDE8-30F2-2324B739D583}"/>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648656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1028-9BB9-DDA8-EA4A-034B408E54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7C65B-A302-2A9A-495F-9FBC66638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3AC232-2523-9646-AC17-C943EF6018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990B0-D4A8-D34E-0BE6-D759739A2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A3BC7-CBB2-5C49-79D1-4AF70934F8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81E7FE-4149-4AE8-BFC9-2CD4CDB4A470}"/>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8" name="Footer Placeholder 7">
            <a:extLst>
              <a:ext uri="{FF2B5EF4-FFF2-40B4-BE49-F238E27FC236}">
                <a16:creationId xmlns:a16="http://schemas.microsoft.com/office/drawing/2014/main" id="{E3180E78-77DD-607D-4980-315BA5D94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3271FA-20E0-EFD6-F00A-F8B9F599C9F0}"/>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7849902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810E-BB4A-1AAE-4851-B08C436D3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F087B-E64D-5276-542B-BABD0002A3CF}"/>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4" name="Footer Placeholder 3">
            <a:extLst>
              <a:ext uri="{FF2B5EF4-FFF2-40B4-BE49-F238E27FC236}">
                <a16:creationId xmlns:a16="http://schemas.microsoft.com/office/drawing/2014/main" id="{59F2DB8B-4D65-708E-634D-B7793FDAF4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C321B-B403-70BF-DCA4-5CF7BB5AE0B4}"/>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21831782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AC692-21F4-CDFB-0A2C-1011023D1A19}"/>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3" name="Footer Placeholder 2">
            <a:extLst>
              <a:ext uri="{FF2B5EF4-FFF2-40B4-BE49-F238E27FC236}">
                <a16:creationId xmlns:a16="http://schemas.microsoft.com/office/drawing/2014/main" id="{C82A027C-3C11-9739-DDD2-72A049E7D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C5380F-D733-18E4-73A3-47AC4E2C49B6}"/>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109234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8CC7-0600-A9D0-450B-62406294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CBE61-8B1E-58BB-3FEE-5E5230461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450F3-CB97-8E82-4069-65FC453A1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FB875-A055-398B-A62A-F57630F399BA}"/>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6" name="Footer Placeholder 5">
            <a:extLst>
              <a:ext uri="{FF2B5EF4-FFF2-40B4-BE49-F238E27FC236}">
                <a16:creationId xmlns:a16="http://schemas.microsoft.com/office/drawing/2014/main" id="{3482045F-EE3A-EFAA-345E-7EDD446BE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D2C93-5CE0-6DB6-EC6A-31EFDCBFE9D9}"/>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7877700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FBB9-6F2E-B6C0-A0D4-92E8A1079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DC1EF-4460-EC5E-FF08-8ACC53401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8FC5A-232B-6951-CFE2-3AA5155B5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61340-645B-2FA6-05C0-6AA44A534351}"/>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6" name="Footer Placeholder 5">
            <a:extLst>
              <a:ext uri="{FF2B5EF4-FFF2-40B4-BE49-F238E27FC236}">
                <a16:creationId xmlns:a16="http://schemas.microsoft.com/office/drawing/2014/main" id="{493014AB-B874-4139-1DE6-22B72AB95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B77BD-2F98-4576-77A2-A496FC4306CD}"/>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3299643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DB73-16B0-DD1A-936F-51F14E7AC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B81DC-E660-6539-34B8-BF679C34BD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AC4CE-9C49-48B1-6CFD-66B4819F0643}"/>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08F8E908-870F-A068-B90A-F078393BA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A5978-DCD0-DF78-FCA5-43F0CD5F5077}"/>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854904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691D1-3669-5502-CCCE-86FDB5A5B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21043-7D16-8B1E-8555-8BAFF7EAC9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91ACC-6D55-DCFE-6C0A-38B3000A7A08}"/>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B49C08FA-E0FD-7C78-5896-B3EBF4C3D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F3522-B5C4-0E3D-8013-71A6173DFAE8}"/>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8495812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3849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1/24/2024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1/24/2024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1/24/2024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1/24/2024</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1/24/2024</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1/24/2024</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1/24/2024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1/24/2024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1/24/2024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1/24/2024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5AA66-DFE8-4E36-A6DD-3E42D95767CB}"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5AA66-DFE8-4E36-A6DD-3E42D95767CB}"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5425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605AA66-DFE8-4E36-A6DD-3E42D95767CB}"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38206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0422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4071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1/24/2024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33000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1/24/2024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24455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9664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1451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1/24/2024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56757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28420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2268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gradFill>
          <a:gsLst>
            <a:gs pos="0">
              <a:schemeClr val="dk2"/>
            </a:gs>
            <a:gs pos="50000">
              <a:srgbClr val="54809D"/>
            </a:gs>
            <a:gs pos="100000">
              <a:schemeClr val="dk1"/>
            </a:gs>
          </a:gsLst>
          <a:lin ang="0" scaled="0"/>
        </a:gradFill>
        <a:effectLst/>
      </p:bgPr>
    </p:bg>
    <p:spTree>
      <p:nvGrpSpPr>
        <p:cNvPr id="1" name="Shape 23"/>
        <p:cNvGrpSpPr/>
        <p:nvPr/>
      </p:nvGrpSpPr>
      <p:grpSpPr>
        <a:xfrm>
          <a:off x="0" y="0"/>
          <a:ext cx="0" cy="0"/>
          <a:chOff x="0" y="0"/>
          <a:chExt cx="0" cy="0"/>
        </a:xfrm>
      </p:grpSpPr>
      <p:sp>
        <p:nvSpPr>
          <p:cNvPr id="24" name="Google Shape;24;p42"/>
          <p:cNvSpPr/>
          <p:nvPr/>
        </p:nvSpPr>
        <p:spPr>
          <a:xfrm>
            <a:off x="0" y="5605829"/>
            <a:ext cx="12192000" cy="125217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42"/>
          <p:cNvSpPr/>
          <p:nvPr/>
        </p:nvSpPr>
        <p:spPr>
          <a:xfrm>
            <a:off x="3052483" y="5586836"/>
            <a:ext cx="9139518" cy="114904"/>
          </a:xfrm>
          <a:prstGeom prst="rect">
            <a:avLst/>
          </a:prstGeom>
          <a:solidFill>
            <a:srgbClr val="9999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42"/>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solidFill>
            <a:schemeClr val="dk1"/>
          </a:soli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 name="Google Shape;27;p42"/>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28" name="Google Shape;28;p42"/>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rgbClr val="AED2D4"/>
              </a:buClr>
              <a:buSzPts val="2000"/>
              <a:buNone/>
              <a:defRPr sz="2000" b="0" i="0">
                <a:solidFill>
                  <a:srgbClr val="AED2D4"/>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2400"/>
              <a:buNone/>
              <a:defRPr sz="2400" b="0" i="1">
                <a:solidFill>
                  <a:schemeClr val="lt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2"/>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32" name="Google Shape;32;p42"/>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pic>
        <p:nvPicPr>
          <p:cNvPr id="33" name="Google Shape;33;p42"/>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sp>
        <p:nvSpPr>
          <p:cNvPr id="34" name="Google Shape;34;p42"/>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42"/>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36" name="Google Shape;36;p42"/>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106875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7"/>
        <p:cNvGrpSpPr/>
        <p:nvPr/>
      </p:nvGrpSpPr>
      <p:grpSpPr>
        <a:xfrm>
          <a:off x="0" y="0"/>
          <a:ext cx="0" cy="0"/>
          <a:chOff x="0" y="0"/>
          <a:chExt cx="0" cy="0"/>
        </a:xfrm>
      </p:grpSpPr>
      <p:sp>
        <p:nvSpPr>
          <p:cNvPr id="38" name="Google Shape;38;p43"/>
          <p:cNvSpPr/>
          <p:nvPr/>
        </p:nvSpPr>
        <p:spPr>
          <a:xfrm>
            <a:off x="0" y="5605829"/>
            <a:ext cx="12192000" cy="12521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43"/>
          <p:cNvSpPr/>
          <p:nvPr/>
        </p:nvSpPr>
        <p:spPr>
          <a:xfrm>
            <a:off x="3052483" y="5594436"/>
            <a:ext cx="9139518" cy="1149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43"/>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gradFill>
            <a:gsLst>
              <a:gs pos="0">
                <a:srgbClr val="6EA2B8"/>
              </a:gs>
              <a:gs pos="100000">
                <a:schemeClr val="dk1"/>
              </a:gs>
            </a:gsLst>
            <a:lin ang="5400000" scaled="0"/>
          </a:gra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3"/>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42" name="Google Shape;42;p43"/>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sp>
        <p:nvSpPr>
          <p:cNvPr id="43" name="Google Shape;43;p43"/>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43"/>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45" name="Google Shape;45;p43"/>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cxnSp>
        <p:nvCxnSpPr>
          <p:cNvPr id="46" name="Google Shape;46;p43"/>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47" name="Google Shape;47;p4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Arial"/>
              <a:buNone/>
              <a:defRPr sz="60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chemeClr val="dk2"/>
              </a:buClr>
              <a:buSzPts val="2000"/>
              <a:buNone/>
              <a:defRPr sz="2000" b="0" i="0">
                <a:solidFill>
                  <a:schemeClr val="dk2"/>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2"/>
              </a:buClr>
              <a:buSzPts val="2400"/>
              <a:buNone/>
              <a:defRPr sz="2400" b="0" i="1">
                <a:solidFill>
                  <a:schemeClr val="dk2"/>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0" name="Google Shape;50;p43"/>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644355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accent6">
            <a:alpha val="20000"/>
          </a:schemeClr>
        </a:solidFill>
        <a:effectLst/>
      </p:bgPr>
    </p:bg>
    <p:spTree>
      <p:nvGrpSpPr>
        <p:cNvPr id="1" name="Shape 56"/>
        <p:cNvGrpSpPr/>
        <p:nvPr/>
      </p:nvGrpSpPr>
      <p:grpSpPr>
        <a:xfrm>
          <a:off x="0" y="0"/>
          <a:ext cx="0" cy="0"/>
          <a:chOff x="0" y="0"/>
          <a:chExt cx="0" cy="0"/>
        </a:xfrm>
      </p:grpSpPr>
      <p:pic>
        <p:nvPicPr>
          <p:cNvPr id="57" name="Google Shape;57;p4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58" name="Google Shape;58;p45"/>
          <p:cNvSpPr/>
          <p:nvPr/>
        </p:nvSpPr>
        <p:spPr>
          <a:xfrm rot="10800000">
            <a:off x="0" y="0"/>
            <a:ext cx="12192000" cy="2810519"/>
          </a:xfrm>
          <a:custGeom>
            <a:avLst/>
            <a:gdLst/>
            <a:ahLst/>
            <a:cxnLst/>
            <a:rect l="l" t="t" r="r" b="b"/>
            <a:pathLst>
              <a:path w="12192000" h="2810519" extrusionOk="0">
                <a:moveTo>
                  <a:pt x="12192000" y="2810519"/>
                </a:moveTo>
                <a:lnTo>
                  <a:pt x="0" y="2810519"/>
                </a:lnTo>
                <a:lnTo>
                  <a:pt x="0" y="310257"/>
                </a:lnTo>
                <a:lnTo>
                  <a:pt x="10874190" y="310257"/>
                </a:lnTo>
                <a:lnTo>
                  <a:pt x="11197147" y="0"/>
                </a:lnTo>
                <a:lnTo>
                  <a:pt x="11492752" y="310257"/>
                </a:lnTo>
                <a:lnTo>
                  <a:pt x="12192000" y="310257"/>
                </a:lnTo>
                <a:close/>
              </a:path>
            </a:pathLst>
          </a:custGeom>
          <a:gradFill>
            <a:gsLst>
              <a:gs pos="0">
                <a:schemeClr val="dk2"/>
              </a:gs>
              <a:gs pos="4000">
                <a:schemeClr val="dk2"/>
              </a:gs>
              <a:gs pos="34000">
                <a:srgbClr val="54809D"/>
              </a:gs>
              <a:gs pos="58000">
                <a:srgbClr val="436A8B"/>
              </a:gs>
              <a:gs pos="97000">
                <a:schemeClr val="dk1"/>
              </a:gs>
              <a:gs pos="100000">
                <a:schemeClr val="dk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5"/>
          <p:cNvSpPr txBox="1">
            <a:spLocks noGrp="1"/>
          </p:cNvSpPr>
          <p:nvPr>
            <p:ph type="title"/>
          </p:nvPr>
        </p:nvSpPr>
        <p:spPr>
          <a:xfrm>
            <a:off x="838200" y="835848"/>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5044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650282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61"/>
        <p:cNvGrpSpPr/>
        <p:nvPr/>
      </p:nvGrpSpPr>
      <p:grpSpPr>
        <a:xfrm>
          <a:off x="0" y="0"/>
          <a:ext cx="0" cy="0"/>
          <a:chOff x="0" y="0"/>
          <a:chExt cx="0" cy="0"/>
        </a:xfrm>
      </p:grpSpPr>
      <p:sp>
        <p:nvSpPr>
          <p:cNvPr id="62" name="Google Shape;62;p47"/>
          <p:cNvSpPr txBox="1">
            <a:spLocks noGrp="1"/>
          </p:cNvSpPr>
          <p:nvPr>
            <p:ph type="body" idx="1"/>
          </p:nvPr>
        </p:nvSpPr>
        <p:spPr>
          <a:xfrm>
            <a:off x="838200" y="2033337"/>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7"/>
          <p:cNvSpPr txBox="1">
            <a:spLocks noGrp="1"/>
          </p:cNvSpPr>
          <p:nvPr>
            <p:ph type="body" idx="2"/>
          </p:nvPr>
        </p:nvSpPr>
        <p:spPr>
          <a:xfrm>
            <a:off x="6236370" y="2024776"/>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 name="Google Shape;65;p47"/>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66" name="Google Shape;66;p47"/>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7" name="Google Shape;67;p47"/>
          <p:cNvGrpSpPr/>
          <p:nvPr/>
        </p:nvGrpSpPr>
        <p:grpSpPr>
          <a:xfrm>
            <a:off x="0" y="6176963"/>
            <a:ext cx="12192000" cy="681037"/>
            <a:chOff x="0" y="6176963"/>
            <a:chExt cx="12192000" cy="681037"/>
          </a:xfrm>
        </p:grpSpPr>
        <p:sp>
          <p:nvSpPr>
            <p:cNvPr id="68" name="Google Shape;68;p47"/>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69" name="Google Shape;69;p47"/>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70" name="Google Shape;70;p47"/>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71" name="Google Shape;71;p47"/>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72" name="Google Shape;72;p47"/>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63601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73"/>
        <p:cNvGrpSpPr/>
        <p:nvPr/>
      </p:nvGrpSpPr>
      <p:grpSpPr>
        <a:xfrm>
          <a:off x="0" y="0"/>
          <a:ext cx="0" cy="0"/>
          <a:chOff x="0" y="0"/>
          <a:chExt cx="0" cy="0"/>
        </a:xfrm>
      </p:grpSpPr>
      <p:sp>
        <p:nvSpPr>
          <p:cNvPr id="74" name="Google Shape;74;p48"/>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8"/>
          <p:cNvSpPr txBox="1">
            <a:spLocks noGrp="1"/>
          </p:cNvSpPr>
          <p:nvPr>
            <p:ph type="body" idx="1"/>
          </p:nvPr>
        </p:nvSpPr>
        <p:spPr>
          <a:xfrm>
            <a:off x="838200" y="2033337"/>
            <a:ext cx="10515600"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6" name="Google Shape;76;p48"/>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77" name="Google Shape;77;p48"/>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8"/>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82" name="Google Shape;82;p48"/>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grpSp>
        <p:nvGrpSpPr>
          <p:cNvPr id="83" name="Google Shape;83;p48"/>
          <p:cNvGrpSpPr/>
          <p:nvPr/>
        </p:nvGrpSpPr>
        <p:grpSpPr>
          <a:xfrm>
            <a:off x="0" y="6176963"/>
            <a:ext cx="12192000" cy="681037"/>
            <a:chOff x="0" y="6176963"/>
            <a:chExt cx="12192000" cy="681037"/>
          </a:xfrm>
        </p:grpSpPr>
        <p:sp>
          <p:nvSpPr>
            <p:cNvPr id="84" name="Google Shape;84;p48"/>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85" name="Google Shape;85;p48"/>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86" name="Google Shape;86;p48"/>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87" name="Google Shape;87;p48"/>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88" name="Google Shape;88;p48"/>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583966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RS Success Story_Image">
  <p:cSld name="ORS Success Story_Image">
    <p:spTree>
      <p:nvGrpSpPr>
        <p:cNvPr id="1" name="Shape 95"/>
        <p:cNvGrpSpPr/>
        <p:nvPr/>
      </p:nvGrpSpPr>
      <p:grpSpPr>
        <a:xfrm>
          <a:off x="0" y="0"/>
          <a:ext cx="0" cy="0"/>
          <a:chOff x="0" y="0"/>
          <a:chExt cx="0" cy="0"/>
        </a:xfrm>
      </p:grpSpPr>
      <p:sp>
        <p:nvSpPr>
          <p:cNvPr id="96" name="Google Shape;96;p50"/>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0"/>
          <p:cNvSpPr/>
          <p:nvPr/>
        </p:nvSpPr>
        <p:spPr>
          <a:xfrm>
            <a:off x="0" y="2642771"/>
            <a:ext cx="3562597" cy="31167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 name="Google Shape;98;p50"/>
          <p:cNvSpPr txBox="1">
            <a:spLocks noGrp="1"/>
          </p:cNvSpPr>
          <p:nvPr>
            <p:ph type="body" idx="1"/>
          </p:nvPr>
        </p:nvSpPr>
        <p:spPr>
          <a:xfrm>
            <a:off x="3859481" y="1904058"/>
            <a:ext cx="7790213"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50"/>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00" name="Google Shape;100;p5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0"/>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0"/>
          <p:cNvSpPr>
            <a:spLocks noGrp="1"/>
          </p:cNvSpPr>
          <p:nvPr>
            <p:ph type="pic" idx="2"/>
          </p:nvPr>
        </p:nvSpPr>
        <p:spPr>
          <a:xfrm>
            <a:off x="10518583" y="298893"/>
            <a:ext cx="808321" cy="704356"/>
          </a:xfrm>
          <a:prstGeom prst="rect">
            <a:avLst/>
          </a:prstGeom>
          <a:noFill/>
          <a:ln>
            <a:noFill/>
          </a:ln>
        </p:spPr>
      </p:sp>
      <p:sp>
        <p:nvSpPr>
          <p:cNvPr id="103" name="Google Shape;103;p50"/>
          <p:cNvSpPr>
            <a:spLocks noGrp="1"/>
          </p:cNvSpPr>
          <p:nvPr>
            <p:ph type="pic" idx="3"/>
          </p:nvPr>
        </p:nvSpPr>
        <p:spPr>
          <a:xfrm>
            <a:off x="0" y="1904059"/>
            <a:ext cx="3336717" cy="3261705"/>
          </a:xfrm>
          <a:prstGeom prst="snip1Rect">
            <a:avLst>
              <a:gd name="adj" fmla="val 16667"/>
            </a:avLst>
          </a:prstGeom>
          <a:solidFill>
            <a:schemeClr val="lt2"/>
          </a:solidFill>
          <a:ln>
            <a:noFill/>
          </a:ln>
        </p:spPr>
      </p:sp>
      <p:sp>
        <p:nvSpPr>
          <p:cNvPr id="104" name="Google Shape;104;p50"/>
          <p:cNvSpPr txBox="1">
            <a:spLocks noGrp="1"/>
          </p:cNvSpPr>
          <p:nvPr>
            <p:ph type="body" idx="4"/>
          </p:nvPr>
        </p:nvSpPr>
        <p:spPr>
          <a:xfrm>
            <a:off x="178130" y="5295900"/>
            <a:ext cx="3158795" cy="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200"/>
              <a:buFont typeface="Arial"/>
              <a:buNone/>
              <a:defRPr sz="1200" i="1">
                <a:solidFill>
                  <a:schemeClr val="lt1"/>
                </a:solidFill>
              </a:defRPr>
            </a:lvl1pPr>
            <a:lvl2pPr marL="914400" lvl="1" indent="-228600" algn="l">
              <a:lnSpc>
                <a:spcPct val="90000"/>
              </a:lnSpc>
              <a:spcBef>
                <a:spcPts val="600"/>
              </a:spcBef>
              <a:spcAft>
                <a:spcPts val="0"/>
              </a:spcAft>
              <a:buClr>
                <a:schemeClr val="dk1"/>
              </a:buClr>
              <a:buSzPts val="1200"/>
              <a:buFont typeface="Arial"/>
              <a:buNone/>
              <a:defRPr sz="1200"/>
            </a:lvl2pPr>
            <a:lvl3pPr marL="1371600" lvl="2" indent="-228600" algn="l">
              <a:lnSpc>
                <a:spcPct val="90000"/>
              </a:lnSpc>
              <a:spcBef>
                <a:spcPts val="600"/>
              </a:spcBef>
              <a:spcAft>
                <a:spcPts val="0"/>
              </a:spcAft>
              <a:buClr>
                <a:schemeClr val="dk1"/>
              </a:buClr>
              <a:buSzPts val="1200"/>
              <a:buFont typeface="Arial"/>
              <a:buNone/>
              <a:defRPr sz="1200"/>
            </a:lvl3pPr>
            <a:lvl4pPr marL="1828800" lvl="3" indent="-228600" algn="l">
              <a:lnSpc>
                <a:spcPct val="90000"/>
              </a:lnSpc>
              <a:spcBef>
                <a:spcPts val="600"/>
              </a:spcBef>
              <a:spcAft>
                <a:spcPts val="0"/>
              </a:spcAft>
              <a:buClr>
                <a:schemeClr val="dk1"/>
              </a:buClr>
              <a:buSzPts val="1200"/>
              <a:buFont typeface="Arial"/>
              <a:buNone/>
              <a:defRPr sz="1200"/>
            </a:lvl4pPr>
            <a:lvl5pPr marL="2286000" lvl="4" indent="-228600" algn="l">
              <a:lnSpc>
                <a:spcPct val="90000"/>
              </a:lnSpc>
              <a:spcBef>
                <a:spcPts val="600"/>
              </a:spcBef>
              <a:spcAft>
                <a:spcPts val="0"/>
              </a:spcAft>
              <a:buClr>
                <a:schemeClr val="dk1"/>
              </a:buClr>
              <a:buSzPts val="1200"/>
              <a:buFont typeface="Arial"/>
              <a:buNone/>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0"/>
          <p:cNvSpPr txBox="1">
            <a:spLocks noGrp="1"/>
          </p:cNvSpPr>
          <p:nvPr>
            <p:ph type="body" idx="5"/>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0"/>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07" name="Google Shape;107;p50"/>
          <p:cNvSpPr txBox="1">
            <a:spLocks noGrp="1"/>
          </p:cNvSpPr>
          <p:nvPr>
            <p:ph type="body" idx="6"/>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50"/>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139052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S Success Story_Pullout">
  <p:cSld name="ORS Success Story_Pullout">
    <p:spTree>
      <p:nvGrpSpPr>
        <p:cNvPr id="1" name="Shape 109"/>
        <p:cNvGrpSpPr/>
        <p:nvPr/>
      </p:nvGrpSpPr>
      <p:grpSpPr>
        <a:xfrm>
          <a:off x="0" y="0"/>
          <a:ext cx="0" cy="0"/>
          <a:chOff x="0" y="0"/>
          <a:chExt cx="0" cy="0"/>
        </a:xfrm>
      </p:grpSpPr>
      <p:sp>
        <p:nvSpPr>
          <p:cNvPr id="110" name="Google Shape;110;p51"/>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51"/>
          <p:cNvSpPr txBox="1">
            <a:spLocks noGrp="1"/>
          </p:cNvSpPr>
          <p:nvPr>
            <p:ph type="body" idx="1"/>
          </p:nvPr>
        </p:nvSpPr>
        <p:spPr>
          <a:xfrm>
            <a:off x="3314701" y="1904058"/>
            <a:ext cx="8334994"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51"/>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13" name="Google Shape;113;p51"/>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51"/>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51"/>
          <p:cNvSpPr>
            <a:spLocks noGrp="1"/>
          </p:cNvSpPr>
          <p:nvPr>
            <p:ph type="pic" idx="2"/>
          </p:nvPr>
        </p:nvSpPr>
        <p:spPr>
          <a:xfrm>
            <a:off x="10518583" y="298893"/>
            <a:ext cx="808321" cy="704356"/>
          </a:xfrm>
          <a:prstGeom prst="rect">
            <a:avLst/>
          </a:prstGeom>
          <a:noFill/>
          <a:ln>
            <a:noFill/>
          </a:ln>
        </p:spPr>
      </p:sp>
      <p:sp>
        <p:nvSpPr>
          <p:cNvPr id="116" name="Google Shape;116;p51"/>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1"/>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18" name="Google Shape;118;p51"/>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51"/>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
        <p:nvSpPr>
          <p:cNvPr id="120" name="Google Shape;120;p51"/>
          <p:cNvSpPr/>
          <p:nvPr/>
        </p:nvSpPr>
        <p:spPr>
          <a:xfrm rot="5400000">
            <a:off x="-333251" y="2323775"/>
            <a:ext cx="3855475" cy="3188970"/>
          </a:xfrm>
          <a:custGeom>
            <a:avLst/>
            <a:gdLst/>
            <a:ahLst/>
            <a:cxnLst/>
            <a:rect l="l" t="t" r="r" b="b"/>
            <a:pathLst>
              <a:path w="3855475" h="3188970" extrusionOk="0">
                <a:moveTo>
                  <a:pt x="0" y="3188970"/>
                </a:moveTo>
                <a:lnTo>
                  <a:pt x="0" y="228600"/>
                </a:lnTo>
                <a:lnTo>
                  <a:pt x="412798" y="228600"/>
                </a:lnTo>
                <a:lnTo>
                  <a:pt x="589963" y="0"/>
                </a:lnTo>
                <a:lnTo>
                  <a:pt x="767128" y="228600"/>
                </a:lnTo>
                <a:lnTo>
                  <a:pt x="3855475" y="228600"/>
                </a:lnTo>
                <a:lnTo>
                  <a:pt x="3855475" y="3188970"/>
                </a:lnTo>
                <a:close/>
              </a:path>
            </a:pathLst>
          </a:custGeom>
          <a:gradFill>
            <a:gsLst>
              <a:gs pos="0">
                <a:schemeClr val="dk2"/>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51"/>
          <p:cNvSpPr txBox="1">
            <a:spLocks noGrp="1"/>
          </p:cNvSpPr>
          <p:nvPr>
            <p:ph type="body" idx="5"/>
          </p:nvPr>
        </p:nvSpPr>
        <p:spPr>
          <a:xfrm>
            <a:off x="436561" y="2315633"/>
            <a:ext cx="2211388" cy="3268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E2EEF2"/>
              </a:buClr>
              <a:buSzPts val="2000"/>
              <a:buFont typeface="Arial"/>
              <a:buNone/>
              <a:defRPr sz="2000" b="1" i="1">
                <a:solidFill>
                  <a:srgbClr val="E2EEF2"/>
                </a:solidFill>
              </a:defRPr>
            </a:lvl1pPr>
            <a:lvl2pPr marL="914400" lvl="1" indent="-228600" algn="l">
              <a:lnSpc>
                <a:spcPct val="90000"/>
              </a:lnSpc>
              <a:spcBef>
                <a:spcPts val="600"/>
              </a:spcBef>
              <a:spcAft>
                <a:spcPts val="0"/>
              </a:spcAft>
              <a:buClr>
                <a:schemeClr val="dk1"/>
              </a:buClr>
              <a:buSzPts val="2400"/>
              <a:buFont typeface="Arial"/>
              <a:buNone/>
              <a:defRPr/>
            </a:lvl2pPr>
            <a:lvl3pPr marL="1371600" lvl="2" indent="-228600" algn="l">
              <a:lnSpc>
                <a:spcPct val="90000"/>
              </a:lnSpc>
              <a:spcBef>
                <a:spcPts val="600"/>
              </a:spcBef>
              <a:spcAft>
                <a:spcPts val="0"/>
              </a:spcAft>
              <a:buClr>
                <a:schemeClr val="dk1"/>
              </a:buClr>
              <a:buSzPts val="2000"/>
              <a:buFont typeface="Arial"/>
              <a:buNone/>
              <a:defRPr/>
            </a:lvl3pPr>
            <a:lvl4pPr marL="1828800" lvl="3" indent="-228600" algn="l">
              <a:lnSpc>
                <a:spcPct val="90000"/>
              </a:lnSpc>
              <a:spcBef>
                <a:spcPts val="600"/>
              </a:spcBef>
              <a:spcAft>
                <a:spcPts val="0"/>
              </a:spcAft>
              <a:buClr>
                <a:schemeClr val="dk1"/>
              </a:buClr>
              <a:buSzPts val="1800"/>
              <a:buFont typeface="Arial"/>
              <a:buNone/>
              <a:defRPr/>
            </a:lvl4pPr>
            <a:lvl5pPr marL="2286000" lvl="4" indent="-228600" algn="l">
              <a:lnSpc>
                <a:spcPct val="90000"/>
              </a:lnSpc>
              <a:spcBef>
                <a:spcPts val="600"/>
              </a:spcBef>
              <a:spcAft>
                <a:spcPts val="0"/>
              </a:spcAft>
              <a:buClr>
                <a:schemeClr val="dk1"/>
              </a:buClr>
              <a:buSzPts val="180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6441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RS Success Story_Text">
  <p:cSld name="ORS Success Story_Text">
    <p:spTree>
      <p:nvGrpSpPr>
        <p:cNvPr id="1" name="Shape 122"/>
        <p:cNvGrpSpPr/>
        <p:nvPr/>
      </p:nvGrpSpPr>
      <p:grpSpPr>
        <a:xfrm>
          <a:off x="0" y="0"/>
          <a:ext cx="0" cy="0"/>
          <a:chOff x="0" y="0"/>
          <a:chExt cx="0" cy="0"/>
        </a:xfrm>
      </p:grpSpPr>
      <p:sp>
        <p:nvSpPr>
          <p:cNvPr id="123" name="Google Shape;123;p52"/>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52"/>
          <p:cNvSpPr txBox="1">
            <a:spLocks noGrp="1"/>
          </p:cNvSpPr>
          <p:nvPr>
            <p:ph type="body" idx="1"/>
          </p:nvPr>
        </p:nvSpPr>
        <p:spPr>
          <a:xfrm>
            <a:off x="849628" y="1904058"/>
            <a:ext cx="10515599"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 name="Google Shape;125;p52"/>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26" name="Google Shape;126;p52"/>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2"/>
          <p:cNvSpPr>
            <a:spLocks noGrp="1"/>
          </p:cNvSpPr>
          <p:nvPr>
            <p:ph type="pic" idx="2"/>
          </p:nvPr>
        </p:nvSpPr>
        <p:spPr>
          <a:xfrm>
            <a:off x="10518583" y="298893"/>
            <a:ext cx="808321" cy="704356"/>
          </a:xfrm>
          <a:prstGeom prst="rect">
            <a:avLst/>
          </a:prstGeom>
          <a:noFill/>
          <a:ln>
            <a:noFill/>
          </a:ln>
        </p:spPr>
      </p:sp>
      <p:sp>
        <p:nvSpPr>
          <p:cNvPr id="129" name="Google Shape;129;p52"/>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2"/>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31" name="Google Shape;131;p52"/>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 name="Google Shape;132;p52"/>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2070316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33"/>
        <p:cNvGrpSpPr/>
        <p:nvPr/>
      </p:nvGrpSpPr>
      <p:grpSpPr>
        <a:xfrm>
          <a:off x="0" y="0"/>
          <a:ext cx="0" cy="0"/>
          <a:chOff x="0" y="0"/>
          <a:chExt cx="0" cy="0"/>
        </a:xfrm>
      </p:grpSpPr>
      <p:pic>
        <p:nvPicPr>
          <p:cNvPr id="134" name="Google Shape;134;p53"/>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35" name="Google Shape;135;p53"/>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3"/>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3"/>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3"/>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953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39"/>
        <p:cNvGrpSpPr/>
        <p:nvPr/>
      </p:nvGrpSpPr>
      <p:grpSpPr>
        <a:xfrm>
          <a:off x="0" y="0"/>
          <a:ext cx="0" cy="0"/>
          <a:chOff x="0" y="0"/>
          <a:chExt cx="0" cy="0"/>
        </a:xfrm>
      </p:grpSpPr>
      <p:pic>
        <p:nvPicPr>
          <p:cNvPr id="140" name="Google Shape;140;p54"/>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1" name="Google Shape;141;p54"/>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4"/>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54"/>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4"/>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43969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solidFill>
        <a:effectLst/>
      </p:bgPr>
    </p:bg>
    <p:spTree>
      <p:nvGrpSpPr>
        <p:cNvPr id="1" name="Shape 145"/>
        <p:cNvGrpSpPr/>
        <p:nvPr/>
      </p:nvGrpSpPr>
      <p:grpSpPr>
        <a:xfrm>
          <a:off x="0" y="0"/>
          <a:ext cx="0" cy="0"/>
          <a:chOff x="0" y="0"/>
          <a:chExt cx="0" cy="0"/>
        </a:xfrm>
      </p:grpSpPr>
      <p:pic>
        <p:nvPicPr>
          <p:cNvPr id="146" name="Google Shape;146;p5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7" name="Google Shape;147;p55"/>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gradFill>
            <a:gsLst>
              <a:gs pos="0">
                <a:schemeClr val="dk2"/>
              </a:gs>
              <a:gs pos="50000">
                <a:srgbClr val="54809D"/>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55"/>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55"/>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5"/>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341401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51"/>
        <p:cNvGrpSpPr/>
        <p:nvPr/>
      </p:nvGrpSpPr>
      <p:grpSpPr>
        <a:xfrm>
          <a:off x="0" y="0"/>
          <a:ext cx="0" cy="0"/>
          <a:chOff x="0" y="0"/>
          <a:chExt cx="0" cy="0"/>
        </a:xfrm>
      </p:grpSpPr>
      <p:sp>
        <p:nvSpPr>
          <p:cNvPr id="152" name="Google Shape;152;p56"/>
          <p:cNvSpPr/>
          <p:nvPr/>
        </p:nvSpPr>
        <p:spPr>
          <a:xfrm>
            <a:off x="0" y="0"/>
            <a:ext cx="12192000" cy="6858000"/>
          </a:xfrm>
          <a:prstGeom prst="rect">
            <a:avLst/>
          </a:prstGeom>
          <a:gradFill>
            <a:gsLst>
              <a:gs pos="0">
                <a:schemeClr val="dk1"/>
              </a:gs>
              <a:gs pos="99000">
                <a:schemeClr val="dk2"/>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15125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53"/>
        <p:cNvGrpSpPr/>
        <p:nvPr/>
      </p:nvGrpSpPr>
      <p:grpSpPr>
        <a:xfrm>
          <a:off x="0" y="0"/>
          <a:ext cx="0" cy="0"/>
          <a:chOff x="0" y="0"/>
          <a:chExt cx="0" cy="0"/>
        </a:xfrm>
      </p:grpSpPr>
      <p:sp>
        <p:nvSpPr>
          <p:cNvPr id="154" name="Google Shape;154;p57"/>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577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55"/>
        <p:cNvGrpSpPr/>
        <p:nvPr/>
      </p:nvGrpSpPr>
      <p:grpSpPr>
        <a:xfrm>
          <a:off x="0" y="0"/>
          <a:ext cx="0" cy="0"/>
          <a:chOff x="0" y="0"/>
          <a:chExt cx="0" cy="0"/>
        </a:xfrm>
      </p:grpSpPr>
      <p:sp>
        <p:nvSpPr>
          <p:cNvPr id="156" name="Google Shape;156;p5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4931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57"/>
        <p:cNvGrpSpPr/>
        <p:nvPr/>
      </p:nvGrpSpPr>
      <p:grpSpPr>
        <a:xfrm>
          <a:off x="0" y="0"/>
          <a:ext cx="0" cy="0"/>
          <a:chOff x="0" y="0"/>
          <a:chExt cx="0" cy="0"/>
        </a:xfrm>
      </p:grpSpPr>
      <p:sp>
        <p:nvSpPr>
          <p:cNvPr id="158" name="Google Shape;158;p59"/>
          <p:cNvSpPr/>
          <p:nvPr/>
        </p:nvSpPr>
        <p:spPr>
          <a:xfrm>
            <a:off x="0" y="0"/>
            <a:ext cx="12192000" cy="6199094"/>
          </a:xfrm>
          <a:prstGeom prst="rect">
            <a:avLst/>
          </a:prstGeom>
          <a:solidFill>
            <a:schemeClr val="accent6">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623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9"/>
        <p:cNvGrpSpPr/>
        <p:nvPr/>
      </p:nvGrpSpPr>
      <p:grpSpPr>
        <a:xfrm>
          <a:off x="0" y="0"/>
          <a:ext cx="0" cy="0"/>
          <a:chOff x="0" y="0"/>
          <a:chExt cx="0" cy="0"/>
        </a:xfrm>
      </p:grpSpPr>
      <p:sp>
        <p:nvSpPr>
          <p:cNvPr id="160" name="Google Shape;160;p60"/>
          <p:cNvSpPr txBox="1">
            <a:spLocks noGrp="1"/>
          </p:cNvSpPr>
          <p:nvPr>
            <p:ph type="body" idx="1"/>
          </p:nvPr>
        </p:nvSpPr>
        <p:spPr>
          <a:xfrm>
            <a:off x="838200" y="1985962"/>
            <a:ext cx="10515600" cy="37757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2" name="Google Shape;162;p60"/>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63" name="Google Shape;163;p6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4182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99F3-506B-10B0-4277-F46DD4892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C408F-CFDE-F697-E0C8-D814583B5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5D91F-69E3-9AE2-3E37-CA7D09DFA56D}"/>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9BD2C0BB-47E1-54CE-D924-82378CBE0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6AC26-02EE-C11A-995B-52174744193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43188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1720-6CB4-8B9B-6934-BAAFC3625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22D84-2FFC-F7EA-83F9-D0FE3F0B0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EBC0-0106-C6DC-A4AE-A07CEC078F5F}"/>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DCDB0AE7-A836-660C-03EE-D067946A3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C80E3-8C53-D453-EE59-E087AB64C55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12952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3F3-EE31-EBFF-390F-DCDA2A1A3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D0E31-7B95-E132-3A88-8B540388B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FFC1C-1561-F180-A955-96979AA4740B}"/>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E04CA93E-DF22-082A-7CCB-31914A90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673E3-E364-4619-50C9-23DEA3FFE94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87150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1/24/2024</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B9E8-156D-1EC7-9B9F-4BFBAEBBC3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8722DD-F792-7A8F-BB22-C425E3B89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D9BC5-F4FE-C24F-91D2-72FB3F018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F2231-9344-A18F-CBD3-3A51A16BC7BF}"/>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6" name="Footer Placeholder 5">
            <a:extLst>
              <a:ext uri="{FF2B5EF4-FFF2-40B4-BE49-F238E27FC236}">
                <a16:creationId xmlns:a16="http://schemas.microsoft.com/office/drawing/2014/main" id="{309A954B-B8C4-EE0E-78FE-6494E6F21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FA841-7949-3095-C17C-BA4F2AB7F9A6}"/>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671898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7CD1-58A3-E9EC-B106-C8858714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024E7C-5E32-B843-68B5-86C93ABE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33E880-481A-4A94-9463-FB6B5B64D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85747-F901-780F-EF55-EAA4A1508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E9E4D-53C7-E5F5-46D4-54940D212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884F24-38E2-42E7-5B4F-0EAE4396425E}"/>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8" name="Footer Placeholder 7">
            <a:extLst>
              <a:ext uri="{FF2B5EF4-FFF2-40B4-BE49-F238E27FC236}">
                <a16:creationId xmlns:a16="http://schemas.microsoft.com/office/drawing/2014/main" id="{F02D5E3A-8876-8DC7-1F1C-13AD575DD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204A6B-C463-0683-AE5E-779517F28DE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724037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B357-5A19-72EF-D447-772592CBEF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D3766-B0F4-7CB1-3121-658C226CE003}"/>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4" name="Footer Placeholder 3">
            <a:extLst>
              <a:ext uri="{FF2B5EF4-FFF2-40B4-BE49-F238E27FC236}">
                <a16:creationId xmlns:a16="http://schemas.microsoft.com/office/drawing/2014/main" id="{837A7E62-6319-D242-0E6D-AA47A2BB5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A2313-7131-C1BA-DD96-5CF3644D6B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9441044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BFC51-D650-866F-A442-D1971B9E124D}"/>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3" name="Footer Placeholder 2">
            <a:extLst>
              <a:ext uri="{FF2B5EF4-FFF2-40B4-BE49-F238E27FC236}">
                <a16:creationId xmlns:a16="http://schemas.microsoft.com/office/drawing/2014/main" id="{86B9CC38-F98E-B7A1-5CA1-3D13DFF393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58C33-62D7-B2D3-F9ED-764DB2F217D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394223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EB6C-B0A1-EDE5-49A5-3EB5BEB30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F7F4C-9236-C640-F40B-985127E2BE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15AA81-38EF-99B3-F6CC-F4FF33C70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4FE4B-4F2D-0253-0DA1-36D489F41933}"/>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6" name="Footer Placeholder 5">
            <a:extLst>
              <a:ext uri="{FF2B5EF4-FFF2-40B4-BE49-F238E27FC236}">
                <a16:creationId xmlns:a16="http://schemas.microsoft.com/office/drawing/2014/main" id="{20002D4F-D476-EA99-AA21-97B69D398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13818-0C84-E525-6211-7BF5F84F8700}"/>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197109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3B67-4BC0-1AA2-B205-0A4B8DB18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27961-7A66-8924-8D8E-C8B4ECFE0E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CDF6B3-943E-9B4B-8E70-0699B6CB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247279-E6A0-E32B-D00F-B867538403B5}"/>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6" name="Footer Placeholder 5">
            <a:extLst>
              <a:ext uri="{FF2B5EF4-FFF2-40B4-BE49-F238E27FC236}">
                <a16:creationId xmlns:a16="http://schemas.microsoft.com/office/drawing/2014/main" id="{B2B1A9F5-8030-9A0E-AFF9-71EC3BC74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57D82-AB77-FEC0-2120-EBC50D470D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671376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37E8-E8F6-0D44-8213-BF58E4671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C4CF5-0C17-15C0-A139-19CF6510E7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ACF3-7BF3-0AAA-7330-1D97643B52A4}"/>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0C8D7CFD-E4C5-B5BD-36A7-28B26C470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2D5E0-7129-D7C6-945C-935D3E7F285E}"/>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1366511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077D8-57C3-E838-3447-8FE321F476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F7EAD4-B705-211D-B7DF-AC7FD7A2F3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DAB79-E986-F09C-A33B-E2049DD91977}"/>
              </a:ext>
            </a:extLst>
          </p:cNvPr>
          <p:cNvSpPr>
            <a:spLocks noGrp="1"/>
          </p:cNvSpPr>
          <p:nvPr>
            <p:ph type="dt" sz="half" idx="10"/>
          </p:nvPr>
        </p:nvSpPr>
        <p:spPr/>
        <p:txBody>
          <a:body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496E105E-51F6-85C1-05D9-0916ADA6F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077D6-97B0-CBB0-F558-D92F448892D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589199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30CE-3039-3D1D-6D3B-DA2D831B7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0938F-4E2C-3D09-C0A9-CDB7515B5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26EDF-A335-FBBB-A0A1-AF7DE9D7438B}"/>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452A50D4-3D2D-7649-F561-248AB2D06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D86EE-2B9D-257E-7577-00BFDAD895DA}"/>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25636677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4A90-52D9-A583-30A4-2B072B8F8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B9D5B-F3A4-5979-76F4-E2710BE37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0FCF9-8C99-4641-42DB-EC55034E084C}"/>
              </a:ext>
            </a:extLst>
          </p:cNvPr>
          <p:cNvSpPr>
            <a:spLocks noGrp="1"/>
          </p:cNvSpPr>
          <p:nvPr>
            <p:ph type="dt" sz="half" idx="10"/>
          </p:nvPr>
        </p:nvSpPr>
        <p:spPr/>
        <p:txBody>
          <a:body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5669C21A-D325-C3CB-26D5-4690939D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E018D-EA3F-F322-EF3F-8F1D522EFE15}"/>
              </a:ext>
            </a:extLst>
          </p:cNvPr>
          <p:cNvSpPr>
            <a:spLocks noGrp="1"/>
          </p:cNvSpPr>
          <p:nvPr>
            <p:ph type="sldNum" sz="quarter" idx="12"/>
          </p:nvPr>
        </p:nvSpPr>
        <p:spPr/>
        <p:txBody>
          <a:bodyPr/>
          <a:lstStyle/>
          <a:p>
            <a:fld id="{7054884E-82E6-4F0F-924A-0C75BC8F5864}" type="slidenum">
              <a:rPr lang="en-US" smtClean="0"/>
              <a:t>‹#›</a:t>
            </a:fld>
            <a:endParaRPr lang="en-US"/>
          </a:p>
        </p:txBody>
      </p:sp>
    </p:spTree>
    <p:extLst>
      <p:ext uri="{BB962C8B-B14F-4D97-AF65-F5344CB8AC3E}">
        <p14:creationId xmlns:p14="http://schemas.microsoft.com/office/powerpoint/2010/main" val="82191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1/24/2024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1/24/2024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1/24/2024</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1/24/2024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838200" y="1825625"/>
            <a:ext cx="10515600" cy="386006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0"/>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16" name="Google Shape;16;p40"/>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40"/>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2"/>
          </a:solidFill>
          <a:ln>
            <a:noFill/>
          </a:ln>
        </p:spPr>
      </p:sp>
      <p:sp>
        <p:nvSpPr>
          <p:cNvPr id="18" name="Google Shape;18;p40"/>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19" name="Google Shape;19;p40"/>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0" name="Google Shape;20;p40"/>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rgbClr val="FFFFFF"/>
                </a:solidFill>
                <a:latin typeface="Arial"/>
                <a:ea typeface="Arial"/>
                <a:cs typeface="Arial"/>
                <a:sym typeface="Arial"/>
              </a:rPr>
              <a:t>OVERDOSE RESPONSE STRATEGY          </a:t>
            </a:r>
            <a:r>
              <a:rPr lang="en-US" sz="1600" b="0" i="0" u="none" strike="noStrike" cap="none">
                <a:solidFill>
                  <a:schemeClr val="accent6"/>
                </a:solidFill>
                <a:latin typeface="Arial"/>
                <a:ea typeface="Arial"/>
                <a:cs typeface="Arial"/>
                <a:sym typeface="Arial"/>
              </a:rPr>
              <a:t>PUBLIC HEALTH  </a:t>
            </a:r>
            <a:r>
              <a:rPr lang="en-US" sz="1600" b="0" i="0" u="none" strike="noStrike" cap="none">
                <a:solidFill>
                  <a:schemeClr val="accent1"/>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accent6"/>
                </a:solidFill>
                <a:latin typeface="Arial"/>
                <a:ea typeface="Arial"/>
                <a:cs typeface="Arial"/>
                <a:sym typeface="Arial"/>
              </a:rPr>
              <a:t>PUBLIC SAFETY </a:t>
            </a:r>
            <a:r>
              <a:rPr lang="en-US" sz="1600" b="0" i="0" u="none" strike="noStrike" cap="none">
                <a:solidFill>
                  <a:schemeClr val="accent1"/>
                </a:solidFill>
                <a:latin typeface="Arial"/>
                <a:ea typeface="Arial"/>
                <a:cs typeface="Arial"/>
                <a:sym typeface="Arial"/>
              </a:rPr>
              <a:t> |  </a:t>
            </a:r>
            <a:r>
              <a:rPr lang="en-US" sz="1600" b="0" i="0" u="none" strike="noStrike" cap="none">
                <a:solidFill>
                  <a:schemeClr val="accent6"/>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21" name="Google Shape;21;p40"/>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8366175"/>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1" r:id="rId3"/>
    <p:sldLayoutId id="2147483932" r:id="rId4"/>
    <p:sldLayoutId id="2147483933" r:id="rId5"/>
    <p:sldLayoutId id="2147483934"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93C28-37D2-76E4-E7E4-7EBD348BB2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86823A-CE7D-4C09-6740-6D1854DD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03A02-C9E4-97EE-B1B4-8DCAF2907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9C3F-AFED-439F-993E-4AB92C52AF06}" type="datetimeFigureOut">
              <a:rPr lang="en-US" smtClean="0"/>
              <a:t>1/24/2024</a:t>
            </a:fld>
            <a:endParaRPr lang="en-US"/>
          </a:p>
        </p:txBody>
      </p:sp>
      <p:sp>
        <p:nvSpPr>
          <p:cNvPr id="5" name="Footer Placeholder 4">
            <a:extLst>
              <a:ext uri="{FF2B5EF4-FFF2-40B4-BE49-F238E27FC236}">
                <a16:creationId xmlns:a16="http://schemas.microsoft.com/office/drawing/2014/main" id="{5E749E26-1A01-A763-2142-48E7B6C3A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FB11E-BFE4-0C0C-A483-0F32C60D9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3A422-1D58-4193-A4FA-32225EB9DB3F}" type="slidenum">
              <a:rPr lang="en-US" smtClean="0"/>
              <a:t>‹#›</a:t>
            </a:fld>
            <a:endParaRPr lang="en-US"/>
          </a:p>
        </p:txBody>
      </p:sp>
    </p:spTree>
    <p:extLst>
      <p:ext uri="{BB962C8B-B14F-4D97-AF65-F5344CB8AC3E}">
        <p14:creationId xmlns:p14="http://schemas.microsoft.com/office/powerpoint/2010/main" val="424328132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FF62F-17E2-5502-3848-601D07E17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62F2C-E90A-F5DC-6710-5A2F213BA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EF79F-5C65-BA0B-1CFA-B3C4C82DB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AA310-2DFE-48E5-870A-A876626E6ACB}" type="datetimeFigureOut">
              <a:rPr lang="en-US" smtClean="0"/>
              <a:t>1/24/2024</a:t>
            </a:fld>
            <a:endParaRPr lang="en-US"/>
          </a:p>
        </p:txBody>
      </p:sp>
      <p:sp>
        <p:nvSpPr>
          <p:cNvPr id="5" name="Footer Placeholder 4">
            <a:extLst>
              <a:ext uri="{FF2B5EF4-FFF2-40B4-BE49-F238E27FC236}">
                <a16:creationId xmlns:a16="http://schemas.microsoft.com/office/drawing/2014/main" id="{A0A458AE-6375-853E-1740-6BACCE37C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96419-A0E4-6A21-31A3-ECA73B02E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884E-82E6-4F0F-924A-0C75BC8F5864}" type="slidenum">
              <a:rPr lang="en-US" smtClean="0"/>
              <a:t>‹#›</a:t>
            </a:fld>
            <a:endParaRPr lang="en-US"/>
          </a:p>
        </p:txBody>
      </p:sp>
    </p:spTree>
    <p:extLst>
      <p:ext uri="{BB962C8B-B14F-4D97-AF65-F5344CB8AC3E}">
        <p14:creationId xmlns:p14="http://schemas.microsoft.com/office/powerpoint/2010/main" val="124310971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9.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8.xml"/><Relationship Id="rId1" Type="http://schemas.openxmlformats.org/officeDocument/2006/relationships/video" Target="https://www.youtube.com/embed/LPRLFHelk4g?feature=oembed"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8.png"/><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44.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88.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8" Type="http://schemas.openxmlformats.org/officeDocument/2006/relationships/chart" Target="../charts/chart5.xml"/><Relationship Id="rId13" Type="http://schemas.microsoft.com/office/2014/relationships/chartEx" Target="../charts/chartEx1.xml"/><Relationship Id="rId3" Type="http://schemas.openxmlformats.org/officeDocument/2006/relationships/image" Target="../media/image55.emf"/><Relationship Id="rId7" Type="http://schemas.openxmlformats.org/officeDocument/2006/relationships/chart" Target="../charts/chart4.xml"/><Relationship Id="rId12"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image" Target="../media/image57.emf"/><Relationship Id="rId10" Type="http://schemas.openxmlformats.org/officeDocument/2006/relationships/chart" Target="../charts/chart7.xml"/><Relationship Id="rId4" Type="http://schemas.openxmlformats.org/officeDocument/2006/relationships/image" Target="../media/image56.emf"/><Relationship Id="rId9" Type="http://schemas.openxmlformats.org/officeDocument/2006/relationships/chart" Target="../charts/chart6.xml"/><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8.xml"/><Relationship Id="rId1" Type="http://schemas.openxmlformats.org/officeDocument/2006/relationships/slideLayout" Target="../slideLayouts/slideLayout88.xml"/><Relationship Id="rId5" Type="http://schemas.openxmlformats.org/officeDocument/2006/relationships/image" Target="../media/image57.emf"/><Relationship Id="rId4" Type="http://schemas.openxmlformats.org/officeDocument/2006/relationships/image" Target="../media/image56.em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88.xml"/><Relationship Id="rId6" Type="http://schemas.openxmlformats.org/officeDocument/2006/relationships/chart" Target="../charts/chart10.xml"/><Relationship Id="rId5" Type="http://schemas.openxmlformats.org/officeDocument/2006/relationships/image" Target="../media/image57.emf"/><Relationship Id="rId4" Type="http://schemas.openxmlformats.org/officeDocument/2006/relationships/image" Target="../media/image56.emf"/></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88.xml"/><Relationship Id="rId6" Type="http://schemas.openxmlformats.org/officeDocument/2006/relationships/chart" Target="../charts/chart12.xml"/><Relationship Id="rId5" Type="http://schemas.openxmlformats.org/officeDocument/2006/relationships/image" Target="../media/image57.emf"/><Relationship Id="rId4"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88.xml"/><Relationship Id="rId6" Type="http://schemas.openxmlformats.org/officeDocument/2006/relationships/chart" Target="../charts/chart13.xml"/><Relationship Id="rId5" Type="http://schemas.openxmlformats.org/officeDocument/2006/relationships/image" Target="../media/image57.emf"/><Relationship Id="rId4" Type="http://schemas.openxmlformats.org/officeDocument/2006/relationships/image" Target="../media/image56.emf"/></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88.xml"/><Relationship Id="rId5" Type="http://schemas.openxmlformats.org/officeDocument/2006/relationships/image" Target="../media/image57.emf"/><Relationship Id="rId4" Type="http://schemas.openxmlformats.org/officeDocument/2006/relationships/image" Target="../media/image56.emf"/></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88.xml"/><Relationship Id="rId5" Type="http://schemas.openxmlformats.org/officeDocument/2006/relationships/image" Target="../media/image57.emf"/><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88.xml"/><Relationship Id="rId6" Type="http://schemas.openxmlformats.org/officeDocument/2006/relationships/chart" Target="../charts/chart14.xml"/><Relationship Id="rId5" Type="http://schemas.openxmlformats.org/officeDocument/2006/relationships/image" Target="../media/image57.emf"/><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88.xml"/><Relationship Id="rId5" Type="http://schemas.openxmlformats.org/officeDocument/2006/relationships/image" Target="../media/image57.emf"/><Relationship Id="rId4" Type="http://schemas.openxmlformats.org/officeDocument/2006/relationships/image" Target="../media/image56.emf"/></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88.xml"/><Relationship Id="rId6" Type="http://schemas.openxmlformats.org/officeDocument/2006/relationships/chart" Target="../charts/chart15.xml"/><Relationship Id="rId5" Type="http://schemas.openxmlformats.org/officeDocument/2006/relationships/image" Target="../media/image57.emf"/><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88.xml"/><Relationship Id="rId6" Type="http://schemas.openxmlformats.org/officeDocument/2006/relationships/chart" Target="../charts/chart17.xml"/><Relationship Id="rId5" Type="http://schemas.openxmlformats.org/officeDocument/2006/relationships/image" Target="../media/image57.emf"/><Relationship Id="rId4" Type="http://schemas.openxmlformats.org/officeDocument/2006/relationships/image" Target="../media/image56.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88.xml"/><Relationship Id="rId6" Type="http://schemas.openxmlformats.org/officeDocument/2006/relationships/chart" Target="../charts/chart19.xml"/><Relationship Id="rId5" Type="http://schemas.openxmlformats.org/officeDocument/2006/relationships/image" Target="../media/image57.emf"/><Relationship Id="rId4" Type="http://schemas.openxmlformats.org/officeDocument/2006/relationships/image" Target="../media/image56.emf"/></Relationships>
</file>

<file path=ppt/slides/_rels/slide5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88.xml"/><Relationship Id="rId6" Type="http://schemas.openxmlformats.org/officeDocument/2006/relationships/chart" Target="../charts/chart21.xml"/><Relationship Id="rId5" Type="http://schemas.openxmlformats.org/officeDocument/2006/relationships/image" Target="../media/image57.emf"/><Relationship Id="rId4" Type="http://schemas.openxmlformats.org/officeDocument/2006/relationships/image" Target="../media/image56.emf"/></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88.xml"/><Relationship Id="rId6" Type="http://schemas.openxmlformats.org/officeDocument/2006/relationships/chart" Target="../charts/chart22.xml"/><Relationship Id="rId5" Type="http://schemas.openxmlformats.org/officeDocument/2006/relationships/image" Target="../media/image57.emf"/><Relationship Id="rId4" Type="http://schemas.openxmlformats.org/officeDocument/2006/relationships/image" Target="../media/image56.emf"/></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88.xml"/><Relationship Id="rId6" Type="http://schemas.openxmlformats.org/officeDocument/2006/relationships/chart" Target="../charts/chart24.xml"/><Relationship Id="rId5" Type="http://schemas.openxmlformats.org/officeDocument/2006/relationships/image" Target="../media/image57.emf"/><Relationship Id="rId4" Type="http://schemas.openxmlformats.org/officeDocument/2006/relationships/image" Target="../media/image56.emf"/></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jpeg"/><Relationship Id="rId7"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88.xml"/><Relationship Id="rId6" Type="http://schemas.openxmlformats.org/officeDocument/2006/relationships/hyperlink" Target="mailto:Kelsey.Spangle@flhealth.gov" TargetMode="External"/><Relationship Id="rId5" Type="http://schemas.openxmlformats.org/officeDocument/2006/relationships/image" Target="../media/image57.emf"/><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09.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9.xml"/><Relationship Id="rId5" Type="http://schemas.openxmlformats.org/officeDocument/2006/relationships/hyperlink" Target="mailto:vsalmo@ccafl.org" TargetMode="External"/><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5.jpeg"/><Relationship Id="rId1" Type="http://schemas.openxmlformats.org/officeDocument/2006/relationships/slideLayout" Target="../slideLayouts/slideLayout5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80607" y="1298448"/>
            <a:ext cx="3847930" cy="1424359"/>
          </a:xfrm>
        </p:spPr>
        <p:txBody>
          <a:bodyPr>
            <a:normAutofit/>
          </a:bodyPr>
          <a:lstStyle/>
          <a:p>
            <a:r>
              <a:rPr lang="en-US" sz="5400"/>
              <a:t>Duval DEN</a:t>
            </a:r>
            <a:endParaRPr lang="en-US" sz="500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3600" dirty="0">
                <a:solidFill>
                  <a:schemeClr val="bg1"/>
                </a:solidFill>
              </a:rPr>
              <a:t>January 24, 2024 </a:t>
            </a:r>
          </a:p>
          <a:p>
            <a:pPr algn="r"/>
            <a:endParaRPr lang="en-US" sz="36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B0BA-F458-B104-9BCD-9D81B40695F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05C9B80-FFB2-D873-BDD6-D4B952365C30}"/>
              </a:ext>
            </a:extLst>
          </p:cNvPr>
          <p:cNvSpPr>
            <a:spLocks noGrp="1"/>
          </p:cNvSpPr>
          <p:nvPr>
            <p:ph type="subTitle" idx="1"/>
          </p:nvPr>
        </p:nvSpPr>
        <p:spPr/>
        <p:txBody>
          <a:bodyPr/>
          <a:lstStyle/>
          <a:p>
            <a:endParaRPr lang="en-US"/>
          </a:p>
        </p:txBody>
      </p:sp>
      <p:pic>
        <p:nvPicPr>
          <p:cNvPr id="7" name="Picture 6" descr="A white sign with black text&#10;&#10;Description automatically generated">
            <a:extLst>
              <a:ext uri="{FF2B5EF4-FFF2-40B4-BE49-F238E27FC236}">
                <a16:creationId xmlns:a16="http://schemas.microsoft.com/office/drawing/2014/main" id="{8AE090EE-9BB4-1996-0B7C-507FC1463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605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7EFC8B-8DF5-C0D5-5C2E-1BB6F3AB293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Most YOUTH Submissions!</a:t>
            </a:r>
          </a:p>
        </p:txBody>
      </p:sp>
      <p:pic>
        <p:nvPicPr>
          <p:cNvPr id="1026" name="Picture 2" descr="No photo description available.">
            <a:extLst>
              <a:ext uri="{FF2B5EF4-FFF2-40B4-BE49-F238E27FC236}">
                <a16:creationId xmlns:a16="http://schemas.microsoft.com/office/drawing/2014/main" id="{F6881CC2-0AA3-F9E5-2197-E80A52B43D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398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0167-D2AB-8529-9ADE-518750A47370}"/>
              </a:ext>
            </a:extLst>
          </p:cNvPr>
          <p:cNvSpPr>
            <a:spLocks noGrp="1"/>
          </p:cNvSpPr>
          <p:nvPr>
            <p:ph type="title"/>
          </p:nvPr>
        </p:nvSpPr>
        <p:spPr/>
        <p:txBody>
          <a:bodyPr/>
          <a:lstStyle/>
          <a:p>
            <a:endParaRPr lang="en-US"/>
          </a:p>
        </p:txBody>
      </p:sp>
      <p:pic>
        <p:nvPicPr>
          <p:cNvPr id="6" name="Content Placeholder 5" descr="A person wearing a red shirt&#10;&#10;Description automatically generated">
            <a:extLst>
              <a:ext uri="{FF2B5EF4-FFF2-40B4-BE49-F238E27FC236}">
                <a16:creationId xmlns:a16="http://schemas.microsoft.com/office/drawing/2014/main" id="{912D4E0D-2AB9-91CA-DB64-E35696EF9A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9253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C562-8A91-595B-8071-4E5E933D9251}"/>
              </a:ext>
            </a:extLst>
          </p:cNvPr>
          <p:cNvSpPr>
            <a:spLocks noGrp="1"/>
          </p:cNvSpPr>
          <p:nvPr>
            <p:ph type="title"/>
          </p:nvPr>
        </p:nvSpPr>
        <p:spPr/>
        <p:txBody>
          <a:bodyPr/>
          <a:lstStyle/>
          <a:p>
            <a:endParaRPr lang="en-US"/>
          </a:p>
        </p:txBody>
      </p:sp>
      <p:pic>
        <p:nvPicPr>
          <p:cNvPr id="6" name="Content Placeholder 5" descr="A person in a red shirt&#10;&#10;Description automatically generated">
            <a:extLst>
              <a:ext uri="{FF2B5EF4-FFF2-40B4-BE49-F238E27FC236}">
                <a16:creationId xmlns:a16="http://schemas.microsoft.com/office/drawing/2014/main" id="{F76C7071-A953-CDA4-0C70-05DCC6852E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72559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FC8B-8DF5-C0D5-5C2E-1BB6F3AB293B}"/>
              </a:ext>
            </a:extLst>
          </p:cNvPr>
          <p:cNvSpPr>
            <a:spLocks noGrp="1"/>
          </p:cNvSpPr>
          <p:nvPr>
            <p:ph type="title"/>
          </p:nvPr>
        </p:nvSpPr>
        <p:spPr/>
        <p:txBody>
          <a:bodyPr/>
          <a:lstStyle/>
          <a:p>
            <a:endParaRPr lang="en-US"/>
          </a:p>
        </p:txBody>
      </p:sp>
      <p:pic>
        <p:nvPicPr>
          <p:cNvPr id="6" name="Content Placeholder 5" descr="A person wearing a red shirt&#10;&#10;Description automatically generated">
            <a:extLst>
              <a:ext uri="{FF2B5EF4-FFF2-40B4-BE49-F238E27FC236}">
                <a16:creationId xmlns:a16="http://schemas.microsoft.com/office/drawing/2014/main" id="{306DECFF-9B63-30DC-46DD-BB92A5923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7910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1859-4E81-F2EB-C964-A7C9931F3F5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1D0FF19-7ED0-9725-A373-61E8A528D3F1}"/>
              </a:ext>
            </a:extLst>
          </p:cNvPr>
          <p:cNvPicPr>
            <a:picLocks noChangeAspect="1"/>
          </p:cNvPicPr>
          <p:nvPr/>
        </p:nvPicPr>
        <p:blipFill>
          <a:blip r:embed="rId3"/>
          <a:stretch>
            <a:fillRect/>
          </a:stretch>
        </p:blipFill>
        <p:spPr>
          <a:xfrm>
            <a:off x="0" y="1"/>
            <a:ext cx="12192000" cy="6857999"/>
          </a:xfrm>
          <a:prstGeom prst="rect">
            <a:avLst/>
          </a:prstGeom>
        </p:spPr>
      </p:pic>
      <p:pic>
        <p:nvPicPr>
          <p:cNvPr id="5" name="Online Media 4" title="Prevention with a Purpose">
            <a:hlinkClick r:id="" action="ppaction://media"/>
            <a:extLst>
              <a:ext uri="{FF2B5EF4-FFF2-40B4-BE49-F238E27FC236}">
                <a16:creationId xmlns:a16="http://schemas.microsoft.com/office/drawing/2014/main" id="{B508FEBD-E0AE-7993-A714-CE23DFAAE1CE}"/>
              </a:ext>
            </a:extLst>
          </p:cNvPr>
          <p:cNvPicPr>
            <a:picLocks noGrp="1" noRot="1" noChangeAspect="1"/>
          </p:cNvPicPr>
          <p:nvPr>
            <p:ph idx="1"/>
            <a:videoFile r:link="rId1"/>
          </p:nvPr>
        </p:nvPicPr>
        <p:blipFill>
          <a:blip r:embed="rId4"/>
          <a:stretch>
            <a:fillRect/>
          </a:stretch>
        </p:blipFill>
        <p:spPr>
          <a:xfrm>
            <a:off x="651571" y="290473"/>
            <a:ext cx="10888858" cy="6152621"/>
          </a:xfrm>
          <a:prstGeom prst="rect">
            <a:avLst/>
          </a:prstGeom>
        </p:spPr>
      </p:pic>
    </p:spTree>
    <p:extLst>
      <p:ext uri="{BB962C8B-B14F-4D97-AF65-F5344CB8AC3E}">
        <p14:creationId xmlns:p14="http://schemas.microsoft.com/office/powerpoint/2010/main" val="324460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alpha val="20000"/>
          </a:schemeClr>
        </a:solidFill>
        <a:effectLst/>
      </p:bgPr>
    </p:bg>
    <p:spTree>
      <p:nvGrpSpPr>
        <p:cNvPr id="1" name="Shape 174"/>
        <p:cNvGrpSpPr/>
        <p:nvPr/>
      </p:nvGrpSpPr>
      <p:grpSpPr>
        <a:xfrm>
          <a:off x="0" y="0"/>
          <a:ext cx="0" cy="0"/>
          <a:chOff x="0" y="0"/>
          <a:chExt cx="0" cy="0"/>
        </a:xfrm>
      </p:grpSpPr>
      <p:sp>
        <p:nvSpPr>
          <p:cNvPr id="175" name="Google Shape;175;p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Arial"/>
              <a:buNone/>
            </a:pPr>
            <a:r>
              <a:rPr lang="en-US"/>
              <a:t>ORS Team Updates</a:t>
            </a:r>
            <a:endParaRPr/>
          </a:p>
        </p:txBody>
      </p:sp>
      <p:pic>
        <p:nvPicPr>
          <p:cNvPr id="2" name="Picture 1">
            <a:extLst>
              <a:ext uri="{FF2B5EF4-FFF2-40B4-BE49-F238E27FC236}">
                <a16:creationId xmlns:a16="http://schemas.microsoft.com/office/drawing/2014/main" id="{47C924C7-5CCF-279A-47F3-5508434C462C}"/>
              </a:ext>
            </a:extLst>
          </p:cNvPr>
          <p:cNvPicPr>
            <a:picLocks noChangeAspect="1"/>
          </p:cNvPicPr>
          <p:nvPr/>
        </p:nvPicPr>
        <p:blipFill>
          <a:blip r:embed="rId3"/>
          <a:stretch>
            <a:fillRect/>
          </a:stretch>
        </p:blipFill>
        <p:spPr>
          <a:xfrm>
            <a:off x="6462633" y="2897489"/>
            <a:ext cx="1298561" cy="1188823"/>
          </a:xfrm>
          <a:prstGeom prst="rect">
            <a:avLst/>
          </a:prstGeom>
        </p:spPr>
      </p:pic>
      <p:sp>
        <p:nvSpPr>
          <p:cNvPr id="177" name="Google Shape;177;p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2"/>
              </a:buClr>
              <a:buSzPts val="2400"/>
              <a:buNone/>
            </a:pPr>
            <a:r>
              <a:rPr lang="en-US" dirty="0"/>
              <a:t>January DEN Meeting</a:t>
            </a:r>
          </a:p>
          <a:p>
            <a:pPr marL="0" lvl="0" indent="0" algn="r" rtl="0">
              <a:lnSpc>
                <a:spcPct val="90000"/>
              </a:lnSpc>
              <a:spcBef>
                <a:spcPts val="0"/>
              </a:spcBef>
              <a:spcAft>
                <a:spcPts val="0"/>
              </a:spcAft>
              <a:buClr>
                <a:schemeClr val="dk2"/>
              </a:buClr>
              <a:buSzPts val="2400"/>
              <a:buNone/>
            </a:pPr>
            <a:r>
              <a:rPr lang="en-US" dirty="0"/>
              <a:t>January 24, 2024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82130"/>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435304"/>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104222"/>
            <a:ext cx="9999963" cy="43184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naloxone administered and nature of call at scene is “ingestion/poisoning/OD,”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treatment protocol = “Overdose-Narcotic/Opioid”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This query was updated in October 2023; ‘New Query’ is identical to ‘Old Query’ plus treatment protocol = “Overdose-Narcotic/Opioid”</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“Suspected Drug Overdose” = Yes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Each of the definitions and events listed above are independent of the other and are not mutually exclusive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435304"/>
            <a:ext cx="0" cy="5987392"/>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599A39A5-29AC-50B8-9440-581E826FA7D4}"/>
              </a:ext>
            </a:extLst>
          </p:cNvPr>
          <p:cNvGraphicFramePr>
            <a:graphicFrameLocks/>
          </p:cNvGraphicFramePr>
          <p:nvPr/>
        </p:nvGraphicFramePr>
        <p:xfrm>
          <a:off x="609441" y="914400"/>
          <a:ext cx="10969625" cy="4648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7">
            <a:extLst>
              <a:ext uri="{FF2B5EF4-FFF2-40B4-BE49-F238E27FC236}">
                <a16:creationId xmlns:a16="http://schemas.microsoft.com/office/drawing/2014/main" id="{4ACE9F43-3D5C-A86C-82BE-05322CD8BEF6}"/>
              </a:ext>
            </a:extLst>
          </p:cNvPr>
          <p:cNvGraphicFramePr>
            <a:graphicFrameLocks noGrp="1"/>
          </p:cNvGraphicFramePr>
          <p:nvPr/>
        </p:nvGraphicFramePr>
        <p:xfrm>
          <a:off x="3253685" y="5697753"/>
          <a:ext cx="5681136" cy="741680"/>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3086758088"/>
                    </a:ext>
                  </a:extLst>
                </a:gridCol>
                <a:gridCol w="1134534">
                  <a:extLst>
                    <a:ext uri="{9D8B030D-6E8A-4147-A177-3AD203B41FA5}">
                      <a16:colId xmlns:a16="http://schemas.microsoft.com/office/drawing/2014/main" val="2070739044"/>
                    </a:ext>
                  </a:extLst>
                </a:gridCol>
                <a:gridCol w="1134534">
                  <a:extLst>
                    <a:ext uri="{9D8B030D-6E8A-4147-A177-3AD203B41FA5}">
                      <a16:colId xmlns:a16="http://schemas.microsoft.com/office/drawing/2014/main" val="953364630"/>
                    </a:ext>
                  </a:extLst>
                </a:gridCol>
                <a:gridCol w="1134534">
                  <a:extLst>
                    <a:ext uri="{9D8B030D-6E8A-4147-A177-3AD203B41FA5}">
                      <a16:colId xmlns:a16="http://schemas.microsoft.com/office/drawing/2014/main" val="2833500502"/>
                    </a:ext>
                  </a:extLst>
                </a:gridCol>
                <a:gridCol w="1134534">
                  <a:extLst>
                    <a:ext uri="{9D8B030D-6E8A-4147-A177-3AD203B41FA5}">
                      <a16:colId xmlns:a16="http://schemas.microsoft.com/office/drawing/2014/main" val="1195220391"/>
                    </a:ext>
                  </a:extLst>
                </a:gridCol>
              </a:tblGrid>
              <a:tr h="370840">
                <a:tc>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2019-2020</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2020-2021</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2021-2022</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2022-2023 </a:t>
                      </a:r>
                    </a:p>
                  </a:txBody>
                  <a:tcPr/>
                </a:tc>
                <a:extLst>
                  <a:ext uri="{0D108BD9-81ED-4DB2-BD59-A6C34878D82A}">
                    <a16:rowId xmlns:a16="http://schemas.microsoft.com/office/drawing/2014/main" val="4071484041"/>
                  </a:ext>
                </a:extLst>
              </a:tr>
              <a:tr h="370840">
                <a:tc>
                  <a:txBody>
                    <a:bodyPr/>
                    <a:lstStyle/>
                    <a:p>
                      <a:pPr algn="ctr"/>
                      <a:r>
                        <a:rPr lang="en-US" sz="1400" b="1" dirty="0">
                          <a:latin typeface="Arial" panose="020B0604020202020204" pitchFamily="34" charset="0"/>
                          <a:cs typeface="Arial" panose="020B0604020202020204" pitchFamily="34" charset="0"/>
                        </a:rPr>
                        <a:t>% Change</a:t>
                      </a:r>
                    </a:p>
                  </a:txBody>
                  <a:tcPr/>
                </a:tc>
                <a:tc>
                  <a:txBody>
                    <a:bodyPr/>
                    <a:lstStyle/>
                    <a:p>
                      <a:pPr algn="ctr"/>
                      <a:r>
                        <a:rPr lang="en-US" sz="1400" b="1" dirty="0">
                          <a:solidFill>
                            <a:srgbClr val="FF0000"/>
                          </a:solidFill>
                          <a:latin typeface="Arial" panose="020B0604020202020204" pitchFamily="34" charset="0"/>
                          <a:cs typeface="Arial" panose="020B0604020202020204" pitchFamily="34" charset="0"/>
                        </a:rPr>
                        <a:t>+24%</a:t>
                      </a:r>
                    </a:p>
                  </a:txBody>
                  <a:tcPr/>
                </a:tc>
                <a:tc>
                  <a:txBody>
                    <a:bodyPr/>
                    <a:lstStyle/>
                    <a:p>
                      <a:pPr algn="ctr"/>
                      <a:r>
                        <a:rPr lang="en-US" sz="1400" b="1" dirty="0">
                          <a:solidFill>
                            <a:schemeClr val="accent2"/>
                          </a:solidFill>
                          <a:latin typeface="Arial" panose="020B0604020202020204" pitchFamily="34" charset="0"/>
                          <a:cs typeface="Arial" panose="020B0604020202020204" pitchFamily="34" charset="0"/>
                        </a:rPr>
                        <a:t>+2%</a:t>
                      </a:r>
                    </a:p>
                  </a:txBody>
                  <a:tcPr/>
                </a:tc>
                <a:tc>
                  <a:txBody>
                    <a:bodyPr/>
                    <a:lstStyle/>
                    <a:p>
                      <a:pPr algn="ctr"/>
                      <a:r>
                        <a:rPr lang="en-US" sz="1400" b="1" dirty="0">
                          <a:solidFill>
                            <a:srgbClr val="00B050"/>
                          </a:solidFill>
                          <a:latin typeface="Arial" panose="020B0604020202020204" pitchFamily="34" charset="0"/>
                          <a:cs typeface="Arial" panose="020B0604020202020204" pitchFamily="34" charset="0"/>
                        </a:rPr>
                        <a:t>-14%</a:t>
                      </a:r>
                    </a:p>
                  </a:txBody>
                  <a:tcPr/>
                </a:tc>
                <a:tc>
                  <a:txBody>
                    <a:bodyPr/>
                    <a:lstStyle/>
                    <a:p>
                      <a:pPr algn="ctr"/>
                      <a:r>
                        <a:rPr lang="en-US" sz="1400" b="1" dirty="0">
                          <a:solidFill>
                            <a:srgbClr val="00B050"/>
                          </a:solidFill>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227461907"/>
                  </a:ext>
                </a:extLst>
              </a:tr>
            </a:tbl>
          </a:graphicData>
        </a:graphic>
      </p:graphicFrame>
      <p:sp>
        <p:nvSpPr>
          <p:cNvPr id="4" name="Title 1">
            <a:extLst>
              <a:ext uri="{FF2B5EF4-FFF2-40B4-BE49-F238E27FC236}">
                <a16:creationId xmlns:a16="http://schemas.microsoft.com/office/drawing/2014/main" id="{E9A01613-E8C7-3C55-95EA-CADFF45D05A4}"/>
              </a:ext>
            </a:extLst>
          </p:cNvPr>
          <p:cNvSpPr txBox="1">
            <a:spLocks/>
          </p:cNvSpPr>
          <p:nvPr/>
        </p:nvSpPr>
        <p:spPr>
          <a:xfrm>
            <a:off x="609441" y="152400"/>
            <a:ext cx="10969943" cy="944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of Suspected Opioid-Related (O-R) </a:t>
            </a:r>
            <a:b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(OD) Patients By Year</a:t>
            </a:r>
            <a:endPar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1535457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387584"/>
          <a:ext cx="9107917" cy="6082831"/>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157228">
                  <a:extLst>
                    <a:ext uri="{9D8B030D-6E8A-4147-A177-3AD203B41FA5}">
                      <a16:colId xmlns:a16="http://schemas.microsoft.com/office/drawing/2014/main" val="3929206282"/>
                    </a:ext>
                  </a:extLst>
                </a:gridCol>
                <a:gridCol w="1421176">
                  <a:extLst>
                    <a:ext uri="{9D8B030D-6E8A-4147-A177-3AD203B41FA5}">
                      <a16:colId xmlns:a16="http://schemas.microsoft.com/office/drawing/2014/main" val="3319839966"/>
                    </a:ext>
                  </a:extLst>
                </a:gridCol>
                <a:gridCol w="3830517">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January 2023 - December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Zip Code (Health Zone)</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 of O-R OD</a:t>
                      </a:r>
                      <a:endParaRPr lang="en-US" sz="1800" b="1" dirty="0">
                        <a:latin typeface="+mn-lt"/>
                        <a:cs typeface="Arial" panose="020B0604020202020204" pitchFamily="34" charset="0"/>
                      </a:endParaRPr>
                    </a:p>
                  </a:txBody>
                  <a:tcPr anchor="ctr"/>
                </a:tc>
                <a:tc>
                  <a:txBody>
                    <a:bodyPr/>
                    <a:lstStyle/>
                    <a:p>
                      <a:pPr algn="ctr"/>
                      <a:r>
                        <a:rPr lang="en-US" sz="1800" b="1" dirty="0"/>
                        <a:t>Trend</a:t>
                      </a:r>
                    </a:p>
                    <a:p>
                      <a:pPr algn="ctr"/>
                      <a:r>
                        <a:rPr lang="en-US" sz="1800" b="1" dirty="0"/>
                        <a:t>(Compared to Jan-Dec 2022)</a:t>
                      </a:r>
                      <a:endParaRPr lang="en-US" sz="1800" b="1" dirty="0">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rPr>
                        <a:t>32210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223</a:t>
                      </a:r>
                    </a:p>
                  </a:txBody>
                  <a:tcPr anchor="ctr"/>
                </a:tc>
                <a:tc>
                  <a:txBody>
                    <a:bodyPr/>
                    <a:lstStyle/>
                    <a:p>
                      <a:pPr algn="ctr"/>
                      <a:r>
                        <a:rPr lang="en-US" sz="1800" dirty="0">
                          <a:latin typeface="+mn-lt"/>
                          <a:cs typeface="Arial" panose="020B0604020202020204" pitchFamily="34" charset="0"/>
                        </a:rPr>
                        <a:t>8%</a:t>
                      </a:r>
                    </a:p>
                  </a:txBody>
                  <a:tcPr anchor="ctr"/>
                </a:tc>
                <a:tc>
                  <a:txBody>
                    <a:bodyPr/>
                    <a:lstStyle/>
                    <a:p>
                      <a:pPr algn="ctr"/>
                      <a:r>
                        <a:rPr lang="en-US" sz="1800" b="1" dirty="0">
                          <a:solidFill>
                            <a:srgbClr val="00B050"/>
                          </a:solidFill>
                          <a:latin typeface="+mn-lt"/>
                          <a:cs typeface="Arial" panose="020B0604020202020204" pitchFamily="34" charset="0"/>
                        </a:rPr>
                        <a:t>29% Decrease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32218 (Outer Rim)</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206</a:t>
                      </a:r>
                    </a:p>
                  </a:txBody>
                  <a:tcPr anchor="ctr"/>
                </a:tc>
                <a:tc>
                  <a:txBody>
                    <a:bodyPr/>
                    <a:lstStyle/>
                    <a:p>
                      <a:pPr algn="ctr"/>
                      <a:r>
                        <a:rPr lang="en-US" sz="1800" dirty="0">
                          <a:latin typeface="+mn-lt"/>
                          <a:cs typeface="Arial" panose="020B0604020202020204" pitchFamily="34" charset="0"/>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32% Decrease</a:t>
                      </a:r>
                    </a:p>
                  </a:txBody>
                  <a:tcPr anchor="ct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32244 (Southwest)</a:t>
                      </a:r>
                    </a:p>
                  </a:txBody>
                  <a:tcPr anchor="ctr"/>
                </a:tc>
                <a:tc>
                  <a:txBody>
                    <a:bodyPr/>
                    <a:lstStyle/>
                    <a:p>
                      <a:pPr algn="ctr"/>
                      <a:r>
                        <a:rPr lang="en-US" sz="1800" dirty="0">
                          <a:solidFill>
                            <a:schemeClr val="tx1"/>
                          </a:solidFill>
                          <a:latin typeface="+mn-lt"/>
                          <a:cs typeface="Arial" panose="020B0604020202020204" pitchFamily="34" charset="0"/>
                        </a:rPr>
                        <a:t>153</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32% Decrease</a:t>
                      </a:r>
                    </a:p>
                  </a:txBody>
                  <a:tcPr anchor="ct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latin typeface="+mn-lt"/>
                          <a:cs typeface="Arial" panose="020B0604020202020204" pitchFamily="34" charset="0"/>
                        </a:rPr>
                        <a:t>32208 (Urban Core)</a:t>
                      </a:r>
                    </a:p>
                  </a:txBody>
                  <a:tcPr anchor="ctr"/>
                </a:tc>
                <a:tc>
                  <a:txBody>
                    <a:bodyPr/>
                    <a:lstStyle/>
                    <a:p>
                      <a:pPr algn="ctr"/>
                      <a:r>
                        <a:rPr lang="en-US" sz="1800" dirty="0">
                          <a:solidFill>
                            <a:schemeClr val="tx1"/>
                          </a:solidFill>
                          <a:latin typeface="+mn-lt"/>
                          <a:cs typeface="Arial" panose="020B0604020202020204" pitchFamily="34" charset="0"/>
                        </a:rPr>
                        <a:t>147</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9% Increase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32207 (Arlington)</a:t>
                      </a:r>
                    </a:p>
                  </a:txBody>
                  <a:tcPr anchor="ctr"/>
                </a:tc>
                <a:tc>
                  <a:txBody>
                    <a:bodyPr/>
                    <a:lstStyle/>
                    <a:p>
                      <a:pPr algn="ctr"/>
                      <a:r>
                        <a:rPr lang="en-US" sz="1800" dirty="0">
                          <a:solidFill>
                            <a:schemeClr val="tx1"/>
                          </a:solidFill>
                          <a:latin typeface="+mn-lt"/>
                          <a:cs typeface="Arial" panose="020B0604020202020204" pitchFamily="34" charset="0"/>
                        </a:rPr>
                        <a:t>140</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50000"/>
                            </a:schemeClr>
                          </a:solidFill>
                          <a:effectLst/>
                          <a:uLnTx/>
                          <a:uFillTx/>
                          <a:latin typeface="+mn-lt"/>
                          <a:ea typeface="+mn-ea"/>
                          <a:cs typeface="Arial" panose="020B0604020202020204" pitchFamily="34" charset="0"/>
                        </a:rPr>
                        <a:t>No Change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32209 (Urban Core)</a:t>
                      </a:r>
                    </a:p>
                  </a:txBody>
                  <a:tcPr anchor="ctr"/>
                </a:tc>
                <a:tc>
                  <a:txBody>
                    <a:bodyPr/>
                    <a:lstStyle/>
                    <a:p>
                      <a:pPr algn="ctr"/>
                      <a:r>
                        <a:rPr lang="en-US" sz="1800" dirty="0">
                          <a:solidFill>
                            <a:schemeClr val="tx1"/>
                          </a:solidFill>
                          <a:latin typeface="+mn-lt"/>
                          <a:cs typeface="Arial" panose="020B0604020202020204" pitchFamily="34" charset="0"/>
                        </a:rPr>
                        <a:t>139</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16% Decrease</a:t>
                      </a:r>
                    </a:p>
                  </a:txBody>
                  <a:tcPr anchor="ctr"/>
                </a:tc>
                <a:extLst>
                  <a:ext uri="{0D108BD9-81ED-4DB2-BD59-A6C34878D82A}">
                    <a16:rowId xmlns:a16="http://schemas.microsoft.com/office/drawing/2014/main" val="23114534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32254 (Urban Core)</a:t>
                      </a:r>
                    </a:p>
                  </a:txBody>
                  <a:tcPr anchor="ctr"/>
                </a:tc>
                <a:tc>
                  <a:txBody>
                    <a:bodyPr/>
                    <a:lstStyle/>
                    <a:p>
                      <a:pPr algn="ctr"/>
                      <a:r>
                        <a:rPr lang="en-US" sz="1800" dirty="0">
                          <a:solidFill>
                            <a:schemeClr val="tx1"/>
                          </a:solidFill>
                          <a:latin typeface="+mn-lt"/>
                          <a:cs typeface="Arial" panose="020B0604020202020204" pitchFamily="34" charset="0"/>
                        </a:rPr>
                        <a:t>139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21% Decrease</a:t>
                      </a:r>
                      <a:endParaRPr lang="en-US" sz="1800" b="1" dirty="0">
                        <a:solidFill>
                          <a:srgbClr val="FF0000"/>
                        </a:solidFill>
                        <a:latin typeface="+mn-lt"/>
                        <a:cs typeface="Arial" panose="020B0604020202020204" pitchFamily="34" charset="0"/>
                      </a:endParaRPr>
                    </a:p>
                  </a:txBody>
                  <a:tcPr anchor="ct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32205 (Southwest)</a:t>
                      </a:r>
                    </a:p>
                  </a:txBody>
                  <a:tcPr anchor="ctr"/>
                </a:tc>
                <a:tc>
                  <a:txBody>
                    <a:bodyPr/>
                    <a:lstStyle/>
                    <a:p>
                      <a:pPr algn="ctr"/>
                      <a:r>
                        <a:rPr lang="en-US" sz="1800" dirty="0">
                          <a:solidFill>
                            <a:schemeClr val="tx1"/>
                          </a:solidFill>
                          <a:latin typeface="+mn-lt"/>
                          <a:cs typeface="Arial" panose="020B0604020202020204" pitchFamily="34" charset="0"/>
                        </a:rPr>
                        <a:t>132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21% Increase</a:t>
                      </a:r>
                    </a:p>
                  </a:txBody>
                  <a:tcPr anchor="ct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32211 (Arlington)</a:t>
                      </a:r>
                    </a:p>
                  </a:txBody>
                  <a:tcPr anchor="ctr"/>
                </a:tc>
                <a:tc>
                  <a:txBody>
                    <a:bodyPr/>
                    <a:lstStyle/>
                    <a:p>
                      <a:pPr algn="ctr"/>
                      <a:r>
                        <a:rPr lang="en-US" sz="1800" dirty="0">
                          <a:solidFill>
                            <a:schemeClr val="tx1"/>
                          </a:solidFill>
                          <a:latin typeface="+mn-lt"/>
                          <a:cs typeface="Arial" panose="020B0604020202020204" pitchFamily="34" charset="0"/>
                        </a:rPr>
                        <a:t>130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10% Decrease</a:t>
                      </a:r>
                    </a:p>
                  </a:txBody>
                  <a:tcPr anchor="ct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32216 (Arlington)</a:t>
                      </a:r>
                    </a:p>
                  </a:txBody>
                  <a:tcPr anchor="ctr"/>
                </a:tc>
                <a:tc>
                  <a:txBody>
                    <a:bodyPr/>
                    <a:lstStyle/>
                    <a:p>
                      <a:pPr algn="ctr"/>
                      <a:r>
                        <a:rPr lang="en-US" sz="1800" dirty="0">
                          <a:solidFill>
                            <a:schemeClr val="tx1"/>
                          </a:solidFill>
                          <a:latin typeface="+mn-lt"/>
                          <a:cs typeface="Arial" panose="020B0604020202020204" pitchFamily="34" charset="0"/>
                        </a:rPr>
                        <a:t>126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4% Increase</a:t>
                      </a:r>
                      <a:endParaRPr kumimoji="0" lang="en-US" sz="1800" b="1" i="0" u="none" strike="noStrike" kern="1200" cap="none" spc="0" normalizeH="0" baseline="0" noProof="0" dirty="0">
                        <a:ln>
                          <a:noFill/>
                        </a:ln>
                        <a:solidFill>
                          <a:schemeClr val="bg2">
                            <a:lumMod val="25000"/>
                          </a:schemeClr>
                        </a:solidFill>
                        <a:effectLst/>
                        <a:highlight>
                          <a:srgbClr val="FFFF00"/>
                        </a:highlight>
                        <a:uLnTx/>
                        <a:uFillTx/>
                        <a:latin typeface="+mn-lt"/>
                        <a:ea typeface="+mn-ea"/>
                        <a:cs typeface="Arial" panose="020B0604020202020204" pitchFamily="34" charset="0"/>
                      </a:endParaRPr>
                    </a:p>
                  </a:txBody>
                  <a:tcPr anchor="ct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1,535</a:t>
                      </a:r>
                    </a:p>
                  </a:txBody>
                  <a:tcPr anchor="ctr"/>
                </a:tc>
                <a:tc>
                  <a:txBody>
                    <a:bodyPr/>
                    <a:lstStyle/>
                    <a:p>
                      <a:pPr algn="ctr"/>
                      <a:r>
                        <a:rPr lang="en-US" sz="1800" b="1" dirty="0">
                          <a:solidFill>
                            <a:schemeClr val="bg1">
                              <a:lumMod val="50000"/>
                            </a:schemeClr>
                          </a:solidFill>
                          <a:latin typeface="+mn-lt"/>
                          <a:cs typeface="Arial" panose="020B0604020202020204" pitchFamily="34" charset="0"/>
                        </a:rPr>
                        <a:t>58%</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25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1,127</a:t>
                      </a: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42%</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35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2,662</a:t>
                      </a:r>
                    </a:p>
                  </a:txBody>
                  <a:tcPr anchor="ctr"/>
                </a:tc>
                <a:tc>
                  <a:txBody>
                    <a:bodyPr/>
                    <a:lstStyle/>
                    <a:p>
                      <a:pPr algn="ctr"/>
                      <a:r>
                        <a:rPr lang="en-US" sz="1800" b="1" dirty="0">
                          <a:solidFill>
                            <a:schemeClr val="tx1"/>
                          </a:solidFill>
                        </a:rPr>
                        <a:t>100%</a:t>
                      </a:r>
                      <a:endParaRPr lang="en-US" sz="1800" b="1" dirty="0">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114383"/>
          <a:ext cx="9107916" cy="6629233"/>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0">
                <a:tc gridSpan="4">
                  <a:txBody>
                    <a:bodyPr/>
                    <a:lstStyle/>
                    <a:p>
                      <a:pPr algn="ctr"/>
                      <a:r>
                        <a:rPr lang="en-US" sz="1600" b="1" dirty="0"/>
                        <a:t>Suspected Opioid-Related (O-R) Overdose (OD) Patients by Incident Zip Code</a:t>
                      </a:r>
                    </a:p>
                    <a:p>
                      <a:pPr algn="ctr"/>
                      <a:r>
                        <a:rPr lang="en-US" sz="1600" b="1" dirty="0">
                          <a:solidFill>
                            <a:schemeClr val="bg2">
                              <a:lumMod val="50000"/>
                            </a:schemeClr>
                          </a:solidFill>
                        </a:rPr>
                        <a:t>January 2023 - December 2023</a:t>
                      </a:r>
                      <a:endParaRPr lang="en-US" sz="16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600" b="1" dirty="0"/>
                        <a:t>Top 10 Zip Codes</a:t>
                      </a:r>
                      <a:endParaRPr lang="en-US" sz="1600" b="1" dirty="0">
                        <a:latin typeface="+mn-lt"/>
                        <a:cs typeface="Arial" panose="020B0604020202020204" pitchFamily="34" charset="0"/>
                      </a:endParaRPr>
                    </a:p>
                  </a:txBody>
                  <a:tcPr anchor="ctr"/>
                </a:tc>
                <a:tc>
                  <a:txBody>
                    <a:bodyPr/>
                    <a:lstStyle/>
                    <a:p>
                      <a:pPr algn="ctr"/>
                      <a:r>
                        <a:rPr lang="en-US" sz="1600" b="1" dirty="0"/>
                        <a:t>Count</a:t>
                      </a:r>
                      <a:endParaRPr lang="en-US" sz="1600" b="1" dirty="0">
                        <a:latin typeface="+mn-lt"/>
                        <a:cs typeface="Arial" panose="020B0604020202020204" pitchFamily="34" charset="0"/>
                      </a:endParaRPr>
                    </a:p>
                  </a:txBody>
                  <a:tcPr anchor="ctr"/>
                </a:tc>
                <a:tc>
                  <a:txBody>
                    <a:bodyPr/>
                    <a:lstStyle/>
                    <a:p>
                      <a:pPr algn="ctr"/>
                      <a:r>
                        <a:rPr lang="en-US" sz="1600" b="1" dirty="0"/>
                        <a:t>Population Size</a:t>
                      </a:r>
                      <a:endParaRPr lang="en-US" sz="1600" b="1" dirty="0">
                        <a:latin typeface="+mn-lt"/>
                        <a:cs typeface="Arial" panose="020B0604020202020204" pitchFamily="34" charset="0"/>
                      </a:endParaRPr>
                    </a:p>
                  </a:txBody>
                  <a:tcPr anchor="ctr"/>
                </a:tc>
                <a:tc>
                  <a:txBody>
                    <a:bodyPr/>
                    <a:lstStyle/>
                    <a:p>
                      <a:pPr algn="ctr"/>
                      <a:r>
                        <a:rPr lang="en-US" sz="1600" b="1" dirty="0">
                          <a:latin typeface="+mn-lt"/>
                          <a:cs typeface="Arial" panose="020B0604020202020204" pitchFamily="34" charset="0"/>
                        </a:rPr>
                        <a:t>Rate per 1,000 pop.</a:t>
                      </a:r>
                    </a:p>
                  </a:txBody>
                  <a:tcPr anchor="ctr"/>
                </a:tc>
                <a:extLst>
                  <a:ext uri="{0D108BD9-81ED-4DB2-BD59-A6C34878D82A}">
                    <a16:rowId xmlns:a16="http://schemas.microsoft.com/office/drawing/2014/main" val="3088933416"/>
                  </a:ext>
                </a:extLst>
              </a:tr>
              <a:tr h="367409">
                <a:tc>
                  <a:txBody>
                    <a:bodyPr/>
                    <a:lstStyle/>
                    <a:p>
                      <a:pPr algn="ctr"/>
                      <a:r>
                        <a:rPr lang="en-US" sz="1600" b="0" dirty="0">
                          <a:solidFill>
                            <a:schemeClr val="tx1"/>
                          </a:solidFill>
                          <a:latin typeface="+mn-lt"/>
                          <a:cs typeface="Arial" panose="020B0604020202020204" pitchFamily="34" charset="0"/>
                        </a:rPr>
                        <a:t>32202 (Urban Core)</a:t>
                      </a:r>
                    </a:p>
                  </a:txBody>
                  <a:tcPr anchor="ctr">
                    <a:noFill/>
                  </a:tcPr>
                </a:tc>
                <a:tc>
                  <a:txBody>
                    <a:bodyPr/>
                    <a:lstStyle/>
                    <a:p>
                      <a:pPr algn="ctr"/>
                      <a:r>
                        <a:rPr lang="en-US" sz="1600" dirty="0">
                          <a:latin typeface="+mn-lt"/>
                          <a:cs typeface="Arial" panose="020B0604020202020204" pitchFamily="34" charset="0"/>
                        </a:rPr>
                        <a:t>89</a:t>
                      </a:r>
                    </a:p>
                  </a:txBody>
                  <a:tcPr anchor="ctr">
                    <a:noFill/>
                  </a:tcPr>
                </a:tc>
                <a:tc>
                  <a:txBody>
                    <a:bodyPr/>
                    <a:lstStyle/>
                    <a:p>
                      <a:pPr algn="ctr"/>
                      <a:r>
                        <a:rPr lang="en-US" sz="1600" dirty="0">
                          <a:latin typeface="+mn-lt"/>
                          <a:cs typeface="Arial" panose="020B0604020202020204" pitchFamily="34" charset="0"/>
                        </a:rPr>
                        <a:t>6,544</a:t>
                      </a:r>
                    </a:p>
                  </a:txBody>
                  <a:tcPr anchor="ctr">
                    <a:noFill/>
                  </a:tcPr>
                </a:tc>
                <a:tc>
                  <a:txBody>
                    <a:bodyPr/>
                    <a:lstStyle/>
                    <a:p>
                      <a:pPr algn="ctr"/>
                      <a:r>
                        <a:rPr lang="en-US" sz="1600" b="1" dirty="0">
                          <a:solidFill>
                            <a:schemeClr val="tx1"/>
                          </a:solidFill>
                          <a:latin typeface="+mn-lt"/>
                          <a:cs typeface="Arial" panose="020B0604020202020204" pitchFamily="34" charset="0"/>
                        </a:rPr>
                        <a:t>13.60</a:t>
                      </a:r>
                    </a:p>
                  </a:txBody>
                  <a:tcPr anchor="ctr">
                    <a:noFill/>
                  </a:tcPr>
                </a:tc>
                <a:extLst>
                  <a:ext uri="{0D108BD9-81ED-4DB2-BD59-A6C34878D82A}">
                    <a16:rowId xmlns:a16="http://schemas.microsoft.com/office/drawing/2014/main" val="2839538513"/>
                  </a:ext>
                </a:extLst>
              </a:tr>
              <a:tr h="367409">
                <a:tc>
                  <a:txBody>
                    <a:bodyPr/>
                    <a:lstStyle/>
                    <a:p>
                      <a:pPr algn="ctr"/>
                      <a:r>
                        <a:rPr lang="en-US" sz="1600" b="0" dirty="0">
                          <a:solidFill>
                            <a:schemeClr val="tx1"/>
                          </a:solidFill>
                          <a:latin typeface="+mn-lt"/>
                          <a:cs typeface="Arial" panose="020B0604020202020204" pitchFamily="34" charset="0"/>
                        </a:rPr>
                        <a:t>32254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139</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14,545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9.56</a:t>
                      </a:r>
                    </a:p>
                  </a:txBody>
                  <a:tcPr anchor="ctr">
                    <a:solidFill>
                      <a:schemeClr val="accent2">
                        <a:lumMod val="60000"/>
                        <a:lumOff val="40000"/>
                      </a:schemeClr>
                    </a:solidFill>
                  </a:tcPr>
                </a:tc>
                <a:extLst>
                  <a:ext uri="{0D108BD9-81ED-4DB2-BD59-A6C34878D82A}">
                    <a16:rowId xmlns:a16="http://schemas.microsoft.com/office/drawing/2014/main" val="532460344"/>
                  </a:ext>
                </a:extLst>
              </a:tr>
              <a:tr h="367409">
                <a:tc>
                  <a:txBody>
                    <a:bodyPr/>
                    <a:lstStyle/>
                    <a:p>
                      <a:pPr algn="ctr"/>
                      <a:r>
                        <a:rPr lang="en-US" sz="1600" b="0" dirty="0">
                          <a:solidFill>
                            <a:schemeClr val="tx1"/>
                          </a:solidFill>
                          <a:latin typeface="+mn-lt"/>
                          <a:cs typeface="Arial" panose="020B0604020202020204" pitchFamily="34" charset="0"/>
                        </a:rPr>
                        <a:t>32204 (Urban Core)</a:t>
                      </a:r>
                    </a:p>
                  </a:txBody>
                  <a:tcPr anchor="ctr">
                    <a:noFill/>
                  </a:tcPr>
                </a:tc>
                <a:tc>
                  <a:txBody>
                    <a:bodyPr/>
                    <a:lstStyle/>
                    <a:p>
                      <a:pPr algn="ctr"/>
                      <a:r>
                        <a:rPr lang="en-US" sz="1600" dirty="0">
                          <a:latin typeface="+mn-lt"/>
                          <a:cs typeface="Arial" panose="020B0604020202020204" pitchFamily="34" charset="0"/>
                        </a:rPr>
                        <a:t>53</a:t>
                      </a:r>
                    </a:p>
                  </a:txBody>
                  <a:tcPr anchor="ctr">
                    <a:noFill/>
                  </a:tcPr>
                </a:tc>
                <a:tc>
                  <a:txBody>
                    <a:bodyPr/>
                    <a:lstStyle/>
                    <a:p>
                      <a:pPr algn="ctr"/>
                      <a:r>
                        <a:rPr lang="en-US" sz="1600" dirty="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6.11</a:t>
                      </a:r>
                    </a:p>
                  </a:txBody>
                  <a:tcPr anchor="ctr">
                    <a:noFill/>
                  </a:tcPr>
                </a:tc>
                <a:extLst>
                  <a:ext uri="{0D108BD9-81ED-4DB2-BD59-A6C34878D82A}">
                    <a16:rowId xmlns:a16="http://schemas.microsoft.com/office/drawing/2014/main" val="981649722"/>
                  </a:ext>
                </a:extLst>
              </a:tr>
              <a:tr h="367409">
                <a:tc>
                  <a:txBody>
                    <a:bodyPr/>
                    <a:lstStyle/>
                    <a:p>
                      <a:pPr algn="ctr"/>
                      <a:r>
                        <a:rPr lang="en-US" sz="1600" b="0" dirty="0">
                          <a:solidFill>
                            <a:schemeClr val="tx1"/>
                          </a:solidFill>
                          <a:latin typeface="+mn-lt"/>
                          <a:cs typeface="Arial" panose="020B0604020202020204" pitchFamily="34" charset="0"/>
                        </a:rPr>
                        <a:t>32205 (Southwest)</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132</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29,605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4.46</a:t>
                      </a:r>
                    </a:p>
                  </a:txBody>
                  <a:tcPr anchor="ctr">
                    <a:solidFill>
                      <a:schemeClr val="accent2">
                        <a:lumMod val="60000"/>
                        <a:lumOff val="40000"/>
                      </a:schemeClr>
                    </a:solidFill>
                  </a:tcPr>
                </a:tc>
                <a:extLst>
                  <a:ext uri="{0D108BD9-81ED-4DB2-BD59-A6C34878D82A}">
                    <a16:rowId xmlns:a16="http://schemas.microsoft.com/office/drawing/2014/main" val="675398880"/>
                  </a:ext>
                </a:extLst>
              </a:tr>
              <a:tr h="367409">
                <a:tc>
                  <a:txBody>
                    <a:bodyPr/>
                    <a:lstStyle/>
                    <a:p>
                      <a:pPr algn="ctr"/>
                      <a:r>
                        <a:rPr lang="en-US" sz="1600" b="0" dirty="0">
                          <a:solidFill>
                            <a:schemeClr val="tx1"/>
                          </a:solidFill>
                          <a:latin typeface="+mn-lt"/>
                          <a:cs typeface="Arial" panose="020B0604020202020204" pitchFamily="34" charset="0"/>
                        </a:rPr>
                        <a:t>32208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147</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33,286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4.42</a:t>
                      </a:r>
                    </a:p>
                  </a:txBody>
                  <a:tcPr anchor="ctr">
                    <a:solidFill>
                      <a:schemeClr val="accent2">
                        <a:lumMod val="60000"/>
                        <a:lumOff val="40000"/>
                      </a:schemeClr>
                    </a:solidFill>
                  </a:tcPr>
                </a:tc>
                <a:extLst>
                  <a:ext uri="{0D108BD9-81ED-4DB2-BD59-A6C34878D82A}">
                    <a16:rowId xmlns:a16="http://schemas.microsoft.com/office/drawing/2014/main" val="2130098670"/>
                  </a:ext>
                </a:extLst>
              </a:tr>
              <a:tr h="365319">
                <a:tc>
                  <a:txBody>
                    <a:bodyPr/>
                    <a:lstStyle/>
                    <a:p>
                      <a:pPr algn="ctr"/>
                      <a:r>
                        <a:rPr lang="en-US" sz="1600" b="0" dirty="0">
                          <a:solidFill>
                            <a:schemeClr val="tx1"/>
                          </a:solidFill>
                          <a:latin typeface="+mn-lt"/>
                          <a:cs typeface="Arial" panose="020B0604020202020204" pitchFamily="34" charset="0"/>
                        </a:rPr>
                        <a:t>32206 (Urban Core)</a:t>
                      </a:r>
                    </a:p>
                  </a:txBody>
                  <a:tcPr anchor="ctr">
                    <a:noFill/>
                  </a:tcPr>
                </a:tc>
                <a:tc>
                  <a:txBody>
                    <a:bodyPr/>
                    <a:lstStyle/>
                    <a:p>
                      <a:pPr algn="ctr"/>
                      <a:r>
                        <a:rPr lang="en-US" sz="1600" dirty="0">
                          <a:latin typeface="+mn-lt"/>
                          <a:cs typeface="Arial" panose="020B0604020202020204" pitchFamily="34" charset="0"/>
                        </a:rPr>
                        <a:t>78</a:t>
                      </a:r>
                    </a:p>
                  </a:txBody>
                  <a:tcPr anchor="ctr">
                    <a:noFill/>
                  </a:tcPr>
                </a:tc>
                <a:tc>
                  <a:txBody>
                    <a:bodyPr/>
                    <a:lstStyle/>
                    <a:p>
                      <a:pPr algn="ctr"/>
                      <a:r>
                        <a:rPr lang="en-US" sz="1600" dirty="0">
                          <a:latin typeface="+mn-lt"/>
                          <a:cs typeface="Arial" panose="020B0604020202020204" pitchFamily="34" charset="0"/>
                        </a:rPr>
                        <a:t>18,283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4.27</a:t>
                      </a:r>
                    </a:p>
                  </a:txBody>
                  <a:tcPr anchor="ctr">
                    <a:noFill/>
                  </a:tcPr>
                </a:tc>
                <a:extLst>
                  <a:ext uri="{0D108BD9-81ED-4DB2-BD59-A6C34878D82A}">
                    <a16:rowId xmlns:a16="http://schemas.microsoft.com/office/drawing/2014/main" val="2316389858"/>
                  </a:ext>
                </a:extLst>
              </a:tr>
              <a:tr h="367409">
                <a:tc>
                  <a:txBody>
                    <a:bodyPr/>
                    <a:lstStyle/>
                    <a:p>
                      <a:pPr algn="ctr"/>
                      <a:r>
                        <a:rPr lang="en-US" sz="1600" b="0" dirty="0">
                          <a:solidFill>
                            <a:schemeClr val="tx1"/>
                          </a:solidFill>
                          <a:latin typeface="+mn-lt"/>
                          <a:cs typeface="Arial" panose="020B0604020202020204" pitchFamily="34" charset="0"/>
                        </a:rPr>
                        <a:t>32220 (Outer Rim)</a:t>
                      </a:r>
                    </a:p>
                  </a:txBody>
                  <a:tcPr anchor="ctr">
                    <a:noFill/>
                  </a:tcPr>
                </a:tc>
                <a:tc>
                  <a:txBody>
                    <a:bodyPr/>
                    <a:lstStyle/>
                    <a:p>
                      <a:pPr algn="ctr"/>
                      <a:r>
                        <a:rPr lang="en-US" sz="1600" dirty="0">
                          <a:latin typeface="+mn-lt"/>
                          <a:cs typeface="Arial" panose="020B0604020202020204" pitchFamily="34" charset="0"/>
                        </a:rPr>
                        <a:t>51</a:t>
                      </a:r>
                    </a:p>
                  </a:txBody>
                  <a:tcPr anchor="ctr">
                    <a:noFill/>
                  </a:tcPr>
                </a:tc>
                <a:tc>
                  <a:txBody>
                    <a:bodyPr/>
                    <a:lstStyle/>
                    <a:p>
                      <a:pPr algn="ctr"/>
                      <a:r>
                        <a:rPr lang="en-US" sz="1600" dirty="0">
                          <a:latin typeface="+mn-lt"/>
                          <a:cs typeface="Arial" panose="020B0604020202020204" pitchFamily="34" charset="0"/>
                        </a:rPr>
                        <a:t>13,037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3.91</a:t>
                      </a:r>
                    </a:p>
                  </a:txBody>
                  <a:tcPr anchor="ctr">
                    <a:noFill/>
                  </a:tcPr>
                </a:tc>
                <a:extLst>
                  <a:ext uri="{0D108BD9-81ED-4DB2-BD59-A6C34878D82A}">
                    <a16:rowId xmlns:a16="http://schemas.microsoft.com/office/drawing/2014/main" val="1678554511"/>
                  </a:ext>
                </a:extLst>
              </a:tr>
              <a:tr h="367409">
                <a:tc>
                  <a:txBody>
                    <a:bodyPr/>
                    <a:lstStyle/>
                    <a:p>
                      <a:pPr algn="ctr"/>
                      <a:r>
                        <a:rPr lang="en-US" sz="1600" b="0" dirty="0">
                          <a:solidFill>
                            <a:schemeClr val="tx1"/>
                          </a:solidFill>
                          <a:latin typeface="+mn-lt"/>
                          <a:cs typeface="Arial" panose="020B0604020202020204" pitchFamily="34" charset="0"/>
                        </a:rPr>
                        <a:t>32207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140</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36,207</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3.87</a:t>
                      </a:r>
                    </a:p>
                  </a:txBody>
                  <a:tcPr anchor="ctr">
                    <a:solidFill>
                      <a:schemeClr val="accent2">
                        <a:lumMod val="60000"/>
                        <a:lumOff val="40000"/>
                      </a:schemeClr>
                    </a:solidFill>
                  </a:tcPr>
                </a:tc>
                <a:extLst>
                  <a:ext uri="{0D108BD9-81ED-4DB2-BD59-A6C34878D82A}">
                    <a16:rowId xmlns:a16="http://schemas.microsoft.com/office/drawing/2014/main" val="471274268"/>
                  </a:ext>
                </a:extLst>
              </a:tr>
              <a:tr h="367409">
                <a:tc>
                  <a:txBody>
                    <a:bodyPr/>
                    <a:lstStyle/>
                    <a:p>
                      <a:pPr algn="ctr"/>
                      <a:r>
                        <a:rPr lang="en-US" sz="1600" b="0" dirty="0">
                          <a:solidFill>
                            <a:schemeClr val="tx1"/>
                          </a:solidFill>
                          <a:latin typeface="+mn-lt"/>
                          <a:cs typeface="Arial" panose="020B0604020202020204" pitchFamily="34" charset="0"/>
                        </a:rPr>
                        <a:t>32211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130</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34,168</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3.80</a:t>
                      </a:r>
                    </a:p>
                  </a:txBody>
                  <a:tcPr anchor="ctr">
                    <a:solidFill>
                      <a:schemeClr val="accent2">
                        <a:lumMod val="60000"/>
                        <a:lumOff val="40000"/>
                      </a:schemeClr>
                    </a:solidFill>
                  </a:tcPr>
                </a:tc>
                <a:extLst>
                  <a:ext uri="{0D108BD9-81ED-4DB2-BD59-A6C34878D82A}">
                    <a16:rowId xmlns:a16="http://schemas.microsoft.com/office/drawing/2014/main" val="1366362982"/>
                  </a:ext>
                </a:extLst>
              </a:tr>
              <a:tr h="367409">
                <a:tc>
                  <a:txBody>
                    <a:bodyPr/>
                    <a:lstStyle/>
                    <a:p>
                      <a:pPr algn="ctr"/>
                      <a:r>
                        <a:rPr lang="en-US" sz="1600" b="0" dirty="0">
                          <a:solidFill>
                            <a:schemeClr val="tx1"/>
                          </a:solidFill>
                          <a:latin typeface="+mn-lt"/>
                          <a:cs typeface="Arial" panose="020B0604020202020204" pitchFamily="34" charset="0"/>
                        </a:rPr>
                        <a:t>32219 (Outer Rim)</a:t>
                      </a:r>
                    </a:p>
                  </a:txBody>
                  <a:tcPr anchor="ctr">
                    <a:noFill/>
                  </a:tcPr>
                </a:tc>
                <a:tc>
                  <a:txBody>
                    <a:bodyPr/>
                    <a:lstStyle/>
                    <a:p>
                      <a:pPr algn="ctr"/>
                      <a:r>
                        <a:rPr lang="en-US" sz="1600" dirty="0">
                          <a:latin typeface="+mn-lt"/>
                          <a:cs typeface="Arial" panose="020B0604020202020204" pitchFamily="34" charset="0"/>
                        </a:rPr>
                        <a:t>55</a:t>
                      </a:r>
                    </a:p>
                  </a:txBody>
                  <a:tcPr anchor="ctr">
                    <a:noFill/>
                  </a:tcPr>
                </a:tc>
                <a:tc>
                  <a:txBody>
                    <a:bodyPr/>
                    <a:lstStyle/>
                    <a:p>
                      <a:pPr algn="ctr"/>
                      <a:r>
                        <a:rPr lang="en-US" sz="1600" dirty="0">
                          <a:latin typeface="+mn-lt"/>
                          <a:cs typeface="Arial" panose="020B0604020202020204" pitchFamily="34" charset="0"/>
                        </a:rPr>
                        <a:t>14,474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3.80</a:t>
                      </a:r>
                    </a:p>
                  </a:txBody>
                  <a:tcPr anchor="ctr">
                    <a:noFill/>
                  </a:tcPr>
                </a:tc>
                <a:extLst>
                  <a:ext uri="{0D108BD9-81ED-4DB2-BD59-A6C34878D82A}">
                    <a16:rowId xmlns:a16="http://schemas.microsoft.com/office/drawing/2014/main" val="60002362"/>
                  </a:ext>
                </a:extLst>
              </a:tr>
              <a:tr h="367409">
                <a:tc>
                  <a:txBody>
                    <a:bodyPr/>
                    <a:lstStyle/>
                    <a:p>
                      <a:pPr algn="ctr"/>
                      <a:r>
                        <a:rPr lang="en-US" sz="1600" b="0" dirty="0">
                          <a:solidFill>
                            <a:schemeClr val="tx1"/>
                          </a:solidFill>
                          <a:latin typeface="+mn-lt"/>
                          <a:cs typeface="Arial" panose="020B0604020202020204" pitchFamily="34" charset="0"/>
                        </a:rPr>
                        <a:t>32209 (Urban Core)</a:t>
                      </a:r>
                    </a:p>
                  </a:txBody>
                  <a:tcPr anchor="ctr">
                    <a:solidFill>
                      <a:schemeClr val="accent2">
                        <a:lumMod val="60000"/>
                        <a:lumOff val="40000"/>
                      </a:schemeClr>
                    </a:solidFill>
                  </a:tcPr>
                </a:tc>
                <a:tc>
                  <a:txBody>
                    <a:bodyPr/>
                    <a:lstStyle/>
                    <a:p>
                      <a:pPr algn="ctr"/>
                      <a:r>
                        <a:rPr lang="en-US" sz="1600" b="1" dirty="0">
                          <a:solidFill>
                            <a:schemeClr val="bg1">
                              <a:lumMod val="50000"/>
                            </a:schemeClr>
                          </a:solidFill>
                          <a:latin typeface="+mn-lt"/>
                          <a:cs typeface="Arial" panose="020B0604020202020204" pitchFamily="34" charset="0"/>
                        </a:rPr>
                        <a:t>139</a:t>
                      </a:r>
                    </a:p>
                  </a:txBody>
                  <a:tcPr anchor="ctr">
                    <a:solidFill>
                      <a:schemeClr val="accent2">
                        <a:lumMod val="60000"/>
                        <a:lumOff val="40000"/>
                      </a:schemeClr>
                    </a:solidFill>
                  </a:tcPr>
                </a:tc>
                <a:tc>
                  <a:txBody>
                    <a:bodyPr/>
                    <a:lstStyle/>
                    <a:p>
                      <a:pPr algn="ctr"/>
                      <a:r>
                        <a:rPr lang="en-US" sz="1600" b="0" dirty="0">
                          <a:solidFill>
                            <a:schemeClr val="tx1"/>
                          </a:solidFill>
                          <a:latin typeface="+mn-lt"/>
                          <a:cs typeface="Arial" panose="020B0604020202020204" pitchFamily="34" charset="0"/>
                        </a:rPr>
                        <a:t>36,656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3.79</a:t>
                      </a:r>
                    </a:p>
                  </a:txBody>
                  <a:tcPr anchor="ctr">
                    <a:solidFill>
                      <a:schemeClr val="accent2">
                        <a:lumMod val="60000"/>
                        <a:lumOff val="40000"/>
                      </a:schemeClr>
                    </a:solidFill>
                  </a:tcPr>
                </a:tc>
                <a:extLst>
                  <a:ext uri="{0D108BD9-81ED-4DB2-BD59-A6C34878D82A}">
                    <a16:rowId xmlns:a16="http://schemas.microsoft.com/office/drawing/2014/main" val="1893978110"/>
                  </a:ext>
                </a:extLst>
              </a:tr>
              <a:tr h="367409">
                <a:tc>
                  <a:txBody>
                    <a:bodyPr/>
                    <a:lstStyle/>
                    <a:p>
                      <a:pPr algn="r"/>
                      <a:r>
                        <a:rPr lang="en-US" sz="1600" b="1" dirty="0">
                          <a:solidFill>
                            <a:schemeClr val="bg1">
                              <a:lumMod val="50000"/>
                            </a:schemeClr>
                          </a:solidFill>
                        </a:rPr>
                        <a:t>TOTAL (Top 11)</a:t>
                      </a:r>
                      <a:endParaRPr lang="en-US" sz="1600" b="1" dirty="0">
                        <a:solidFill>
                          <a:schemeClr val="bg1">
                            <a:lumMod val="50000"/>
                          </a:schemeClr>
                        </a:solidFill>
                        <a:latin typeface="+mn-lt"/>
                        <a:cs typeface="Arial" panose="020B0604020202020204" pitchFamily="34" charset="0"/>
                      </a:endParaRPr>
                    </a:p>
                  </a:txBody>
                  <a:tcPr anchor="ctr">
                    <a:noFill/>
                  </a:tcPr>
                </a:tc>
                <a:tc>
                  <a:txBody>
                    <a:bodyPr/>
                    <a:lstStyle/>
                    <a:p>
                      <a:pPr algn="ctr"/>
                      <a:r>
                        <a:rPr lang="en-US" sz="1600" b="1" dirty="0">
                          <a:solidFill>
                            <a:schemeClr val="bg1">
                              <a:lumMod val="50000"/>
                            </a:schemeClr>
                          </a:solidFill>
                          <a:latin typeface="+mn-lt"/>
                          <a:cs typeface="Arial" panose="020B0604020202020204" pitchFamily="34" charset="0"/>
                        </a:rPr>
                        <a:t>1,014</a:t>
                      </a:r>
                    </a:p>
                  </a:txBody>
                  <a:tcPr anchor="ctr">
                    <a:noFill/>
                  </a:tcPr>
                </a:tc>
                <a:tc>
                  <a:txBody>
                    <a:bodyPr/>
                    <a:lstStyle/>
                    <a:p>
                      <a:pPr algn="ctr"/>
                      <a:endParaRPr lang="en-US" sz="1600" b="1" dirty="0">
                        <a:solidFill>
                          <a:schemeClr val="bg1">
                            <a:lumMod val="50000"/>
                          </a:schemeClr>
                        </a:solidFill>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1484096097"/>
                  </a:ext>
                </a:extLst>
              </a:tr>
              <a:tr h="367409">
                <a:tc>
                  <a:txBody>
                    <a:bodyPr/>
                    <a:lstStyle/>
                    <a:p>
                      <a:pPr algn="r"/>
                      <a:r>
                        <a:rPr lang="en-US" sz="1600" b="1" dirty="0">
                          <a:solidFill>
                            <a:schemeClr val="tx1">
                              <a:lumMod val="65000"/>
                              <a:lumOff val="35000"/>
                            </a:schemeClr>
                          </a:solidFill>
                        </a:rPr>
                        <a:t>TOTAL (Other 24 Zips)</a:t>
                      </a:r>
                      <a:endParaRPr lang="en-US" sz="16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600" b="1" dirty="0">
                          <a:solidFill>
                            <a:schemeClr val="tx1">
                              <a:lumMod val="65000"/>
                              <a:lumOff val="35000"/>
                            </a:schemeClr>
                          </a:solidFill>
                          <a:latin typeface="+mn-lt"/>
                          <a:cs typeface="Arial" panose="020B0604020202020204" pitchFamily="34" charset="0"/>
                        </a:rPr>
                        <a:t>1,648</a:t>
                      </a:r>
                    </a:p>
                  </a:txBody>
                  <a:tcPr anchor="ctr"/>
                </a:tc>
                <a:tc>
                  <a:txBody>
                    <a:bodyPr/>
                    <a:lstStyle/>
                    <a:p>
                      <a:pPr algn="ctr"/>
                      <a:endParaRPr lang="en-US" sz="1600" b="1" dirty="0">
                        <a:solidFill>
                          <a:schemeClr val="tx1">
                            <a:lumMod val="65000"/>
                            <a:lumOff val="35000"/>
                          </a:schemeClr>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3092787189"/>
                  </a:ext>
                </a:extLst>
              </a:tr>
              <a:tr h="367409">
                <a:tc>
                  <a:txBody>
                    <a:bodyPr/>
                    <a:lstStyle/>
                    <a:p>
                      <a:pPr algn="r"/>
                      <a:r>
                        <a:rPr lang="en-US" sz="1600" b="1" dirty="0">
                          <a:solidFill>
                            <a:schemeClr val="tx1"/>
                          </a:solidFill>
                        </a:rPr>
                        <a:t>TOTAL (All 35 Zips)</a:t>
                      </a:r>
                      <a:endParaRPr lang="en-US" sz="1600" b="1" dirty="0">
                        <a:solidFill>
                          <a:schemeClr val="tx1"/>
                        </a:solidFill>
                        <a:latin typeface="+mn-lt"/>
                        <a:cs typeface="Arial" panose="020B0604020202020204" pitchFamily="34" charset="0"/>
                      </a:endParaRPr>
                    </a:p>
                  </a:txBody>
                  <a:tcPr anchor="ctr"/>
                </a:tc>
                <a:tc>
                  <a:txBody>
                    <a:bodyPr/>
                    <a:lstStyle/>
                    <a:p>
                      <a:pPr algn="ctr"/>
                      <a:r>
                        <a:rPr lang="en-US" sz="1600" b="1" dirty="0">
                          <a:solidFill>
                            <a:schemeClr val="tx1"/>
                          </a:solidFill>
                          <a:latin typeface="+mn-lt"/>
                          <a:cs typeface="Arial" panose="020B0604020202020204" pitchFamily="34" charset="0"/>
                        </a:rPr>
                        <a:t>2,662</a:t>
                      </a:r>
                    </a:p>
                  </a:txBody>
                  <a:tcPr anchor="ctr"/>
                </a:tc>
                <a:tc>
                  <a:txBody>
                    <a:bodyPr/>
                    <a:lstStyle/>
                    <a:p>
                      <a:pPr algn="ctr"/>
                      <a:endParaRPr lang="en-US" sz="1600" b="1" dirty="0">
                        <a:solidFill>
                          <a:schemeClr val="tx1"/>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2530478515"/>
                  </a:ext>
                </a:extLst>
              </a:tr>
              <a:tr h="16878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Zip codes highlighted in </a:t>
                      </a:r>
                      <a:r>
                        <a:rPr lang="en-US" sz="1200" b="1" i="1" dirty="0">
                          <a:solidFill>
                            <a:schemeClr val="accent2">
                              <a:lumMod val="75000"/>
                            </a:schemeClr>
                          </a:solidFill>
                        </a:rPr>
                        <a:t>orange</a:t>
                      </a:r>
                      <a:r>
                        <a:rPr lang="en-US" sz="1200" b="1" i="1" dirty="0">
                          <a:solidFill>
                            <a:schemeClr val="tx1"/>
                          </a:solidFill>
                        </a:rPr>
                        <a:t> </a:t>
                      </a:r>
                      <a:r>
                        <a:rPr lang="en-US" sz="1200" i="1" dirty="0">
                          <a:solidFill>
                            <a:schemeClr val="tx1"/>
                          </a:solidFill>
                        </a:rPr>
                        <a:t>appear on both lists: Top 10 for Count </a:t>
                      </a:r>
                      <a:r>
                        <a:rPr lang="en-US" sz="1200" i="1" u="sng" dirty="0">
                          <a:solidFill>
                            <a:schemeClr val="tx1"/>
                          </a:solidFill>
                        </a:rPr>
                        <a:t>and</a:t>
                      </a:r>
                      <a:r>
                        <a:rPr lang="en-US" sz="1200" i="1" dirty="0">
                          <a:solidFill>
                            <a:schemeClr val="tx1"/>
                          </a:solidFill>
                        </a:rPr>
                        <a:t> Top 11 for Rate</a:t>
                      </a:r>
                      <a:endParaRPr lang="en-US" sz="12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764938484"/>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7E9B6F-E780-796C-1C38-6D8D39F21D74}"/>
              </a:ext>
            </a:extLst>
          </p:cNvPr>
          <p:cNvSpPr txBox="1">
            <a:spLocks/>
          </p:cNvSpPr>
          <p:nvPr/>
        </p:nvSpPr>
        <p:spPr>
          <a:xfrm>
            <a:off x="559205" y="365760"/>
            <a:ext cx="11076769" cy="12882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Opioid-Related Overdoses by Count and Rate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January 2023 - December 2023</a:t>
            </a:r>
          </a:p>
        </p:txBody>
      </p:sp>
      <p:pic>
        <p:nvPicPr>
          <p:cNvPr id="3" name="Picture 2">
            <a:extLst>
              <a:ext uri="{FF2B5EF4-FFF2-40B4-BE49-F238E27FC236}">
                <a16:creationId xmlns:a16="http://schemas.microsoft.com/office/drawing/2014/main" id="{3B712C0B-D477-43F1-EA36-86EFE5293392}"/>
              </a:ext>
            </a:extLst>
          </p:cNvPr>
          <p:cNvPicPr>
            <a:picLocks noChangeAspect="1"/>
          </p:cNvPicPr>
          <p:nvPr/>
        </p:nvPicPr>
        <p:blipFill rotWithShape="1">
          <a:blip r:embed="rId3"/>
          <a:srcRect t="5192" b="4680"/>
          <a:stretch/>
        </p:blipFill>
        <p:spPr>
          <a:xfrm>
            <a:off x="325464" y="2977514"/>
            <a:ext cx="4187952" cy="3514726"/>
          </a:xfrm>
          <a:prstGeom prst="rect">
            <a:avLst/>
          </a:prstGeom>
        </p:spPr>
      </p:pic>
      <p:pic>
        <p:nvPicPr>
          <p:cNvPr id="5" name="Picture 4">
            <a:extLst>
              <a:ext uri="{FF2B5EF4-FFF2-40B4-BE49-F238E27FC236}">
                <a16:creationId xmlns:a16="http://schemas.microsoft.com/office/drawing/2014/main" id="{EC207607-86F5-94BE-809D-1669EE9DB18F}"/>
              </a:ext>
            </a:extLst>
          </p:cNvPr>
          <p:cNvPicPr>
            <a:picLocks noChangeAspect="1"/>
          </p:cNvPicPr>
          <p:nvPr/>
        </p:nvPicPr>
        <p:blipFill>
          <a:blip r:embed="rId4"/>
          <a:stretch>
            <a:fillRect/>
          </a:stretch>
        </p:blipFill>
        <p:spPr>
          <a:xfrm>
            <a:off x="4293294" y="3945228"/>
            <a:ext cx="1263121" cy="2547012"/>
          </a:xfrm>
          <a:prstGeom prst="rect">
            <a:avLst/>
          </a:prstGeom>
        </p:spPr>
      </p:pic>
      <p:pic>
        <p:nvPicPr>
          <p:cNvPr id="7" name="Picture 6">
            <a:extLst>
              <a:ext uri="{FF2B5EF4-FFF2-40B4-BE49-F238E27FC236}">
                <a16:creationId xmlns:a16="http://schemas.microsoft.com/office/drawing/2014/main" id="{6639E28B-0161-47AB-C12F-5A3CF512F8E7}"/>
              </a:ext>
            </a:extLst>
          </p:cNvPr>
          <p:cNvPicPr>
            <a:picLocks noChangeAspect="1"/>
          </p:cNvPicPr>
          <p:nvPr/>
        </p:nvPicPr>
        <p:blipFill rotWithShape="1">
          <a:blip r:embed="rId5"/>
          <a:srcRect l="1332" r="6401"/>
          <a:stretch/>
        </p:blipFill>
        <p:spPr>
          <a:xfrm>
            <a:off x="5826382" y="2935320"/>
            <a:ext cx="4184140" cy="3599113"/>
          </a:xfrm>
          <a:prstGeom prst="rect">
            <a:avLst/>
          </a:prstGeom>
        </p:spPr>
      </p:pic>
      <p:pic>
        <p:nvPicPr>
          <p:cNvPr id="9" name="Picture 8">
            <a:extLst>
              <a:ext uri="{FF2B5EF4-FFF2-40B4-BE49-F238E27FC236}">
                <a16:creationId xmlns:a16="http://schemas.microsoft.com/office/drawing/2014/main" id="{81E4A0A5-D60E-DEFE-CB8C-971C689BB0C6}"/>
              </a:ext>
            </a:extLst>
          </p:cNvPr>
          <p:cNvPicPr>
            <a:picLocks noChangeAspect="1"/>
          </p:cNvPicPr>
          <p:nvPr/>
        </p:nvPicPr>
        <p:blipFill rotWithShape="1">
          <a:blip r:embed="rId6"/>
          <a:srcRect r="2908"/>
          <a:stretch/>
        </p:blipFill>
        <p:spPr>
          <a:xfrm>
            <a:off x="10010522" y="3945228"/>
            <a:ext cx="2086000" cy="2589205"/>
          </a:xfrm>
          <a:prstGeom prst="rect">
            <a:avLst/>
          </a:prstGeom>
        </p:spPr>
      </p:pic>
    </p:spTree>
    <p:extLst>
      <p:ext uri="{BB962C8B-B14F-4D97-AF65-F5344CB8AC3E}">
        <p14:creationId xmlns:p14="http://schemas.microsoft.com/office/powerpoint/2010/main" val="15723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399707" y="469542"/>
          <a:ext cx="9392586" cy="330708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800664">
                  <a:extLst>
                    <a:ext uri="{9D8B030D-6E8A-4147-A177-3AD203B41FA5}">
                      <a16:colId xmlns:a16="http://schemas.microsoft.com/office/drawing/2014/main" val="2834286622"/>
                    </a:ext>
                  </a:extLst>
                </a:gridCol>
                <a:gridCol w="800664">
                  <a:extLst>
                    <a:ext uri="{9D8B030D-6E8A-4147-A177-3AD203B41FA5}">
                      <a16:colId xmlns:a16="http://schemas.microsoft.com/office/drawing/2014/main" val="3741638967"/>
                    </a:ext>
                  </a:extLst>
                </a:gridCol>
                <a:gridCol w="800664">
                  <a:extLst>
                    <a:ext uri="{9D8B030D-6E8A-4147-A177-3AD203B41FA5}">
                      <a16:colId xmlns:a16="http://schemas.microsoft.com/office/drawing/2014/main" val="1832429981"/>
                    </a:ext>
                  </a:extLst>
                </a:gridCol>
                <a:gridCol w="800664">
                  <a:extLst>
                    <a:ext uri="{9D8B030D-6E8A-4147-A177-3AD203B41FA5}">
                      <a16:colId xmlns:a16="http://schemas.microsoft.com/office/drawing/2014/main" val="315297790"/>
                    </a:ext>
                  </a:extLst>
                </a:gridCol>
                <a:gridCol w="800664">
                  <a:extLst>
                    <a:ext uri="{9D8B030D-6E8A-4147-A177-3AD203B41FA5}">
                      <a16:colId xmlns:a16="http://schemas.microsoft.com/office/drawing/2014/main" val="4025436151"/>
                    </a:ext>
                  </a:extLst>
                </a:gridCol>
                <a:gridCol w="800664">
                  <a:extLst>
                    <a:ext uri="{9D8B030D-6E8A-4147-A177-3AD203B41FA5}">
                      <a16:colId xmlns:a16="http://schemas.microsoft.com/office/drawing/2014/main" val="2321479475"/>
                    </a:ext>
                  </a:extLst>
                </a:gridCol>
                <a:gridCol w="800664">
                  <a:extLst>
                    <a:ext uri="{9D8B030D-6E8A-4147-A177-3AD203B41FA5}">
                      <a16:colId xmlns:a16="http://schemas.microsoft.com/office/drawing/2014/main" val="1226217120"/>
                    </a:ext>
                  </a:extLst>
                </a:gridCol>
                <a:gridCol w="800664">
                  <a:extLst>
                    <a:ext uri="{9D8B030D-6E8A-4147-A177-3AD203B41FA5}">
                      <a16:colId xmlns:a16="http://schemas.microsoft.com/office/drawing/2014/main" val="1386689584"/>
                    </a:ext>
                  </a:extLst>
                </a:gridCol>
                <a:gridCol w="800664">
                  <a:extLst>
                    <a:ext uri="{9D8B030D-6E8A-4147-A177-3AD203B41FA5}">
                      <a16:colId xmlns:a16="http://schemas.microsoft.com/office/drawing/2014/main" val="3305790669"/>
                    </a:ext>
                  </a:extLst>
                </a:gridCol>
                <a:gridCol w="800664">
                  <a:extLst>
                    <a:ext uri="{9D8B030D-6E8A-4147-A177-3AD203B41FA5}">
                      <a16:colId xmlns:a16="http://schemas.microsoft.com/office/drawing/2014/main" val="2750239024"/>
                    </a:ext>
                  </a:extLst>
                </a:gridCol>
              </a:tblGrid>
              <a:tr h="370840">
                <a:tc gridSpan="11">
                  <a:txBody>
                    <a:bodyPr/>
                    <a:lstStyle/>
                    <a:p>
                      <a:pPr algn="ctr"/>
                      <a:r>
                        <a:rPr lang="en-US" b="1" dirty="0"/>
                        <a:t>% of Suspected Opioid-Related (O-R) Overdose (OD) Patients</a:t>
                      </a:r>
                    </a:p>
                  </a:txBody>
                  <a:tcPr>
                    <a:solidFill>
                      <a:schemeClr val="accent2">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dirty="0"/>
                        <a:t>Race/Year</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Black or African American</a:t>
                      </a:r>
                    </a:p>
                  </a:txBody>
                  <a:tcPr/>
                </a:tc>
                <a:tc>
                  <a:txBody>
                    <a:bodyPr/>
                    <a:lstStyle/>
                    <a:p>
                      <a:pPr algn="ctr"/>
                      <a:r>
                        <a:rPr lang="en-US" dirty="0"/>
                        <a:t>8%</a:t>
                      </a:r>
                    </a:p>
                  </a:txBody>
                  <a:tcPr anchor="ctr"/>
                </a:tc>
                <a:tc>
                  <a:txBody>
                    <a:bodyPr/>
                    <a:lstStyle/>
                    <a:p>
                      <a:pPr algn="ctr"/>
                      <a:r>
                        <a:rPr lang="en-US" dirty="0"/>
                        <a:t>8%</a:t>
                      </a:r>
                    </a:p>
                  </a:txBody>
                  <a:tcPr anchor="ctr"/>
                </a:tc>
                <a:tc>
                  <a:txBody>
                    <a:bodyPr/>
                    <a:lstStyle/>
                    <a:p>
                      <a:pPr algn="ctr"/>
                      <a:r>
                        <a:rPr lang="en-US" dirty="0"/>
                        <a:t>10%</a:t>
                      </a:r>
                    </a:p>
                  </a:txBody>
                  <a:tcPr anchor="ctr"/>
                </a:tc>
                <a:tc>
                  <a:txBody>
                    <a:bodyPr/>
                    <a:lstStyle/>
                    <a:p>
                      <a:pPr algn="ctr"/>
                      <a:r>
                        <a:rPr lang="en-US" dirty="0"/>
                        <a:t>9%</a:t>
                      </a:r>
                    </a:p>
                  </a:txBody>
                  <a:tcPr anchor="ctr"/>
                </a:tc>
                <a:tc>
                  <a:txBody>
                    <a:bodyPr/>
                    <a:lstStyle/>
                    <a:p>
                      <a:pPr algn="ctr"/>
                      <a:r>
                        <a:rPr lang="en-US" dirty="0"/>
                        <a:t>10%</a:t>
                      </a:r>
                    </a:p>
                  </a:txBody>
                  <a:tcPr anchor="ctr"/>
                </a:tc>
                <a:tc>
                  <a:txBody>
                    <a:bodyPr/>
                    <a:lstStyle/>
                    <a:p>
                      <a:pPr algn="ctr"/>
                      <a:r>
                        <a:rPr lang="en-US" dirty="0"/>
                        <a:t>11%</a:t>
                      </a:r>
                    </a:p>
                  </a:txBody>
                  <a:tcPr anchor="ctr"/>
                </a:tc>
                <a:tc>
                  <a:txBody>
                    <a:bodyPr/>
                    <a:lstStyle/>
                    <a:p>
                      <a:pPr algn="ctr"/>
                      <a:r>
                        <a:rPr lang="en-US" dirty="0"/>
                        <a:t>14%</a:t>
                      </a:r>
                    </a:p>
                  </a:txBody>
                  <a:tcPr anchor="ctr"/>
                </a:tc>
                <a:tc>
                  <a:txBody>
                    <a:bodyPr/>
                    <a:lstStyle/>
                    <a:p>
                      <a:pPr algn="ctr"/>
                      <a:r>
                        <a:rPr lang="en-US" dirty="0"/>
                        <a:t>18%</a:t>
                      </a:r>
                    </a:p>
                  </a:txBody>
                  <a:tcPr anchor="ctr">
                    <a:noFill/>
                  </a:tcPr>
                </a:tc>
                <a:tc>
                  <a:txBody>
                    <a:bodyPr/>
                    <a:lstStyle/>
                    <a:p>
                      <a:pPr algn="ctr"/>
                      <a:r>
                        <a:rPr lang="en-US" dirty="0"/>
                        <a:t>21%</a:t>
                      </a:r>
                    </a:p>
                  </a:txBody>
                  <a:tcPr anchor="ctr">
                    <a:noFill/>
                  </a:tcPr>
                </a:tc>
                <a:tc>
                  <a:txBody>
                    <a:bodyPr/>
                    <a:lstStyle/>
                    <a:p>
                      <a:pPr algn="ctr"/>
                      <a:r>
                        <a:rPr lang="en-US" dirty="0"/>
                        <a:t>23%</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Hispanic or Latino</a:t>
                      </a:r>
                    </a:p>
                  </a:txBody>
                  <a:tcP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noFill/>
                  </a:tcPr>
                </a:tc>
                <a:tc>
                  <a:txBody>
                    <a:bodyPr/>
                    <a:lstStyle/>
                    <a:p>
                      <a:pPr algn="ctr"/>
                      <a:r>
                        <a:rPr lang="en-US" dirty="0"/>
                        <a:t>5%</a:t>
                      </a:r>
                    </a:p>
                  </a:txBody>
                  <a:tcPr anchor="ctr">
                    <a:noFill/>
                  </a:tcPr>
                </a:tc>
                <a:tc>
                  <a:txBody>
                    <a:bodyPr/>
                    <a:lstStyle/>
                    <a:p>
                      <a:pPr algn="ctr"/>
                      <a:r>
                        <a:rPr lang="en-US" dirty="0"/>
                        <a:t>6%</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Other/</a:t>
                      </a:r>
                    </a:p>
                    <a:p>
                      <a:pPr algn="ctr"/>
                      <a:r>
                        <a:rPr lang="en-US" b="1" dirty="0"/>
                        <a:t>Unknown</a:t>
                      </a:r>
                    </a:p>
                  </a:txBody>
                  <a:tcP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4%</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592979153"/>
                  </a:ext>
                </a:extLst>
              </a:tr>
              <a:tr h="370840">
                <a:tc>
                  <a:txBody>
                    <a:bodyPr/>
                    <a:lstStyle/>
                    <a:p>
                      <a:pPr algn="ctr"/>
                      <a:r>
                        <a:rPr lang="en-US" b="1" dirty="0"/>
                        <a:t>White</a:t>
                      </a:r>
                    </a:p>
                  </a:txBody>
                  <a:tcPr/>
                </a:tc>
                <a:tc>
                  <a:txBody>
                    <a:bodyPr/>
                    <a:lstStyle/>
                    <a:p>
                      <a:pPr algn="ctr"/>
                      <a:r>
                        <a:rPr lang="en-US" dirty="0"/>
                        <a:t>88%</a:t>
                      </a:r>
                    </a:p>
                  </a:txBody>
                  <a:tcPr anchor="ctr"/>
                </a:tc>
                <a:tc>
                  <a:txBody>
                    <a:bodyPr/>
                    <a:lstStyle/>
                    <a:p>
                      <a:pPr algn="ctr"/>
                      <a:r>
                        <a:rPr lang="en-US" dirty="0"/>
                        <a:t>87%</a:t>
                      </a:r>
                    </a:p>
                  </a:txBody>
                  <a:tcPr anchor="ctr"/>
                </a:tc>
                <a:tc>
                  <a:txBody>
                    <a:bodyPr/>
                    <a:lstStyle/>
                    <a:p>
                      <a:pPr algn="ctr"/>
                      <a:r>
                        <a:rPr lang="en-US" dirty="0"/>
                        <a:t>86%</a:t>
                      </a:r>
                    </a:p>
                  </a:txBody>
                  <a:tcPr anchor="ctr"/>
                </a:tc>
                <a:tc>
                  <a:txBody>
                    <a:bodyPr/>
                    <a:lstStyle/>
                    <a:p>
                      <a:pPr algn="ctr"/>
                      <a:r>
                        <a:rPr lang="en-US" dirty="0"/>
                        <a:t>84%</a:t>
                      </a:r>
                    </a:p>
                  </a:txBody>
                  <a:tcPr anchor="ctr"/>
                </a:tc>
                <a:tc>
                  <a:txBody>
                    <a:bodyPr/>
                    <a:lstStyle/>
                    <a:p>
                      <a:pPr algn="ctr"/>
                      <a:r>
                        <a:rPr lang="en-US" dirty="0"/>
                        <a:t>82%</a:t>
                      </a:r>
                    </a:p>
                  </a:txBody>
                  <a:tcPr anchor="ctr"/>
                </a:tc>
                <a:tc>
                  <a:txBody>
                    <a:bodyPr/>
                    <a:lstStyle/>
                    <a:p>
                      <a:pPr algn="ctr"/>
                      <a:r>
                        <a:rPr lang="en-US" dirty="0"/>
                        <a:t>82%</a:t>
                      </a:r>
                    </a:p>
                  </a:txBody>
                  <a:tcPr anchor="ctr"/>
                </a:tc>
                <a:tc>
                  <a:txBody>
                    <a:bodyPr/>
                    <a:lstStyle/>
                    <a:p>
                      <a:pPr algn="ctr"/>
                      <a:r>
                        <a:rPr lang="en-US" dirty="0"/>
                        <a:t>79%</a:t>
                      </a:r>
                    </a:p>
                  </a:txBody>
                  <a:tcPr anchor="ctr"/>
                </a:tc>
                <a:tc>
                  <a:txBody>
                    <a:bodyPr/>
                    <a:lstStyle/>
                    <a:p>
                      <a:pPr algn="ctr"/>
                      <a:r>
                        <a:rPr lang="en-US" dirty="0"/>
                        <a:t>75%</a:t>
                      </a:r>
                    </a:p>
                  </a:txBody>
                  <a:tcPr anchor="ctr">
                    <a:noFill/>
                  </a:tcPr>
                </a:tc>
                <a:tc>
                  <a:txBody>
                    <a:bodyPr/>
                    <a:lstStyle/>
                    <a:p>
                      <a:pPr algn="ctr"/>
                      <a:r>
                        <a:rPr lang="en-US" dirty="0"/>
                        <a:t>72%</a:t>
                      </a:r>
                    </a:p>
                  </a:txBody>
                  <a:tcPr anchor="ctr">
                    <a:noFill/>
                  </a:tcPr>
                </a:tc>
                <a:tc>
                  <a:txBody>
                    <a:bodyPr/>
                    <a:lstStyle/>
                    <a:p>
                      <a:pPr algn="ctr"/>
                      <a:r>
                        <a:rPr lang="en-US" dirty="0"/>
                        <a:t>69%</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399707" y="4155440"/>
          <a:ext cx="9434114" cy="148336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96011">
                  <a:extLst>
                    <a:ext uri="{9D8B030D-6E8A-4147-A177-3AD203B41FA5}">
                      <a16:colId xmlns:a16="http://schemas.microsoft.com/office/drawing/2014/main" val="2834286622"/>
                    </a:ext>
                  </a:extLst>
                </a:gridCol>
                <a:gridCol w="796011">
                  <a:extLst>
                    <a:ext uri="{9D8B030D-6E8A-4147-A177-3AD203B41FA5}">
                      <a16:colId xmlns:a16="http://schemas.microsoft.com/office/drawing/2014/main" val="3741638967"/>
                    </a:ext>
                  </a:extLst>
                </a:gridCol>
                <a:gridCol w="796011">
                  <a:extLst>
                    <a:ext uri="{9D8B030D-6E8A-4147-A177-3AD203B41FA5}">
                      <a16:colId xmlns:a16="http://schemas.microsoft.com/office/drawing/2014/main" val="1832429981"/>
                    </a:ext>
                  </a:extLst>
                </a:gridCol>
                <a:gridCol w="796011">
                  <a:extLst>
                    <a:ext uri="{9D8B030D-6E8A-4147-A177-3AD203B41FA5}">
                      <a16:colId xmlns:a16="http://schemas.microsoft.com/office/drawing/2014/main" val="315297790"/>
                    </a:ext>
                  </a:extLst>
                </a:gridCol>
                <a:gridCol w="796011">
                  <a:extLst>
                    <a:ext uri="{9D8B030D-6E8A-4147-A177-3AD203B41FA5}">
                      <a16:colId xmlns:a16="http://schemas.microsoft.com/office/drawing/2014/main" val="4025436151"/>
                    </a:ext>
                  </a:extLst>
                </a:gridCol>
                <a:gridCol w="796011">
                  <a:extLst>
                    <a:ext uri="{9D8B030D-6E8A-4147-A177-3AD203B41FA5}">
                      <a16:colId xmlns:a16="http://schemas.microsoft.com/office/drawing/2014/main" val="2321479475"/>
                    </a:ext>
                  </a:extLst>
                </a:gridCol>
                <a:gridCol w="796011">
                  <a:extLst>
                    <a:ext uri="{9D8B030D-6E8A-4147-A177-3AD203B41FA5}">
                      <a16:colId xmlns:a16="http://schemas.microsoft.com/office/drawing/2014/main" val="1226217120"/>
                    </a:ext>
                  </a:extLst>
                </a:gridCol>
                <a:gridCol w="796011">
                  <a:extLst>
                    <a:ext uri="{9D8B030D-6E8A-4147-A177-3AD203B41FA5}">
                      <a16:colId xmlns:a16="http://schemas.microsoft.com/office/drawing/2014/main" val="1386689584"/>
                    </a:ext>
                  </a:extLst>
                </a:gridCol>
                <a:gridCol w="796011">
                  <a:extLst>
                    <a:ext uri="{9D8B030D-6E8A-4147-A177-3AD203B41FA5}">
                      <a16:colId xmlns:a16="http://schemas.microsoft.com/office/drawing/2014/main" val="3305790669"/>
                    </a:ext>
                  </a:extLst>
                </a:gridCol>
                <a:gridCol w="796011">
                  <a:extLst>
                    <a:ext uri="{9D8B030D-6E8A-4147-A177-3AD203B41FA5}">
                      <a16:colId xmlns:a16="http://schemas.microsoft.com/office/drawing/2014/main" val="520527164"/>
                    </a:ext>
                  </a:extLst>
                </a:gridCol>
              </a:tblGrid>
              <a:tr h="370840">
                <a:tc gridSpan="11">
                  <a:txBody>
                    <a:bodyPr/>
                    <a:lstStyle/>
                    <a:p>
                      <a:pPr algn="ctr"/>
                      <a:r>
                        <a:rPr lang="en-US" b="1" dirty="0"/>
                        <a:t>% of Suspected Opioid-Related (O-R) Overdose (OD) Patients</a:t>
                      </a:r>
                    </a:p>
                  </a:txBody>
                  <a:tcPr>
                    <a:solidFill>
                      <a:schemeClr val="accent4">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dirty="0"/>
                        <a:t>Gender/Year</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Male</a:t>
                      </a:r>
                    </a:p>
                  </a:txBody>
                  <a:tcPr/>
                </a:tc>
                <a:tc>
                  <a:txBody>
                    <a:bodyPr/>
                    <a:lstStyle/>
                    <a:p>
                      <a:pPr algn="ctr"/>
                      <a:r>
                        <a:rPr lang="en-US" dirty="0"/>
                        <a:t>53%</a:t>
                      </a:r>
                    </a:p>
                  </a:txBody>
                  <a:tcPr anchor="ctr"/>
                </a:tc>
                <a:tc>
                  <a:txBody>
                    <a:bodyPr/>
                    <a:lstStyle/>
                    <a:p>
                      <a:pPr algn="ctr"/>
                      <a:r>
                        <a:rPr lang="en-US" dirty="0"/>
                        <a:t>55%</a:t>
                      </a:r>
                    </a:p>
                  </a:txBody>
                  <a:tcPr anchor="ctr"/>
                </a:tc>
                <a:tc>
                  <a:txBody>
                    <a:bodyPr/>
                    <a:lstStyle/>
                    <a:p>
                      <a:pPr algn="ctr"/>
                      <a:r>
                        <a:rPr lang="en-US" dirty="0"/>
                        <a:t>64%</a:t>
                      </a:r>
                    </a:p>
                  </a:txBody>
                  <a:tcPr anchor="ctr"/>
                </a:tc>
                <a:tc>
                  <a:txBody>
                    <a:bodyPr/>
                    <a:lstStyle/>
                    <a:p>
                      <a:pPr algn="ctr"/>
                      <a:r>
                        <a:rPr lang="en-US" dirty="0"/>
                        <a:t>62%</a:t>
                      </a:r>
                    </a:p>
                  </a:txBody>
                  <a:tcPr anchor="ctr"/>
                </a:tc>
                <a:tc>
                  <a:txBody>
                    <a:bodyPr/>
                    <a:lstStyle/>
                    <a:p>
                      <a:pPr algn="ctr"/>
                      <a:r>
                        <a:rPr lang="en-US" dirty="0"/>
                        <a:t>61%</a:t>
                      </a:r>
                    </a:p>
                  </a:txBody>
                  <a:tcPr anchor="ctr"/>
                </a:tc>
                <a:tc>
                  <a:txBody>
                    <a:bodyPr/>
                    <a:lstStyle/>
                    <a:p>
                      <a:pPr algn="ctr"/>
                      <a:r>
                        <a:rPr lang="en-US" dirty="0"/>
                        <a:t>64%</a:t>
                      </a:r>
                    </a:p>
                  </a:txBody>
                  <a:tcPr anchor="ctr"/>
                </a:tc>
                <a:tc>
                  <a:txBody>
                    <a:bodyPr/>
                    <a:lstStyle/>
                    <a:p>
                      <a:pPr algn="ctr"/>
                      <a:r>
                        <a:rPr lang="en-US" dirty="0"/>
                        <a:t>66%</a:t>
                      </a:r>
                    </a:p>
                  </a:txBody>
                  <a:tcPr anchor="ctr"/>
                </a:tc>
                <a:tc>
                  <a:txBody>
                    <a:bodyPr/>
                    <a:lstStyle/>
                    <a:p>
                      <a:pPr algn="ctr"/>
                      <a:r>
                        <a:rPr lang="en-US" dirty="0"/>
                        <a:t>68%</a:t>
                      </a:r>
                    </a:p>
                  </a:txBody>
                  <a:tcPr anchor="ctr">
                    <a:noFill/>
                  </a:tcPr>
                </a:tc>
                <a:tc>
                  <a:txBody>
                    <a:bodyPr/>
                    <a:lstStyle/>
                    <a:p>
                      <a:pPr algn="ctr"/>
                      <a:r>
                        <a:rPr lang="en-US" dirty="0"/>
                        <a:t>66%</a:t>
                      </a:r>
                    </a:p>
                  </a:txBody>
                  <a:tcPr anchor="ctr">
                    <a:noFill/>
                  </a:tcPr>
                </a:tc>
                <a:tc>
                  <a:txBody>
                    <a:bodyPr/>
                    <a:lstStyle/>
                    <a:p>
                      <a:pPr algn="ctr"/>
                      <a:r>
                        <a:rPr lang="en-US" dirty="0"/>
                        <a:t>66%</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Female</a:t>
                      </a:r>
                    </a:p>
                  </a:txBody>
                  <a:tcPr/>
                </a:tc>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36%</a:t>
                      </a:r>
                    </a:p>
                  </a:txBody>
                  <a:tcPr anchor="ctr"/>
                </a:tc>
                <a:tc>
                  <a:txBody>
                    <a:bodyPr/>
                    <a:lstStyle/>
                    <a:p>
                      <a:pPr algn="ctr"/>
                      <a:r>
                        <a:rPr lang="en-US" dirty="0"/>
                        <a:t>38%</a:t>
                      </a:r>
                    </a:p>
                  </a:txBody>
                  <a:tcPr anchor="ctr"/>
                </a:tc>
                <a:tc>
                  <a:txBody>
                    <a:bodyPr/>
                    <a:lstStyle/>
                    <a:p>
                      <a:pPr algn="ctr"/>
                      <a:r>
                        <a:rPr lang="en-US" dirty="0"/>
                        <a:t>39%</a:t>
                      </a:r>
                    </a:p>
                  </a:txBody>
                  <a:tcPr anchor="ctr"/>
                </a:tc>
                <a:tc>
                  <a:txBody>
                    <a:bodyPr/>
                    <a:lstStyle/>
                    <a:p>
                      <a:pPr algn="ctr"/>
                      <a:r>
                        <a:rPr lang="en-US" dirty="0"/>
                        <a:t>36%</a:t>
                      </a:r>
                    </a:p>
                  </a:txBody>
                  <a:tcPr anchor="ctr"/>
                </a:tc>
                <a:tc>
                  <a:txBody>
                    <a:bodyPr/>
                    <a:lstStyle/>
                    <a:p>
                      <a:pPr algn="ctr"/>
                      <a:r>
                        <a:rPr lang="en-US" dirty="0"/>
                        <a:t>34%</a:t>
                      </a:r>
                    </a:p>
                  </a:txBody>
                  <a:tcPr anchor="ctr"/>
                </a:tc>
                <a:tc>
                  <a:txBody>
                    <a:bodyPr/>
                    <a:lstStyle/>
                    <a:p>
                      <a:pPr algn="ctr"/>
                      <a:r>
                        <a:rPr lang="en-US" dirty="0"/>
                        <a:t>32%</a:t>
                      </a:r>
                    </a:p>
                  </a:txBody>
                  <a:tcPr anchor="ctr">
                    <a:noFill/>
                  </a:tcPr>
                </a:tc>
                <a:tc>
                  <a:txBody>
                    <a:bodyPr/>
                    <a:lstStyle/>
                    <a:p>
                      <a:pPr algn="ctr"/>
                      <a:r>
                        <a:rPr lang="en-US" dirty="0"/>
                        <a:t>34%</a:t>
                      </a:r>
                    </a:p>
                  </a:txBody>
                  <a:tcPr anchor="ctr">
                    <a:noFill/>
                  </a:tcPr>
                </a:tc>
                <a:tc>
                  <a:txBody>
                    <a:bodyPr/>
                    <a:lstStyle/>
                    <a:p>
                      <a:pPr algn="ctr"/>
                      <a:r>
                        <a:rPr lang="en-US" dirty="0"/>
                        <a:t>34%</a:t>
                      </a:r>
                    </a:p>
                  </a:txBody>
                  <a:tcPr anchor="ctr">
                    <a:noFill/>
                  </a:tcPr>
                </a:tc>
                <a:extLst>
                  <a:ext uri="{0D108BD9-81ED-4DB2-BD59-A6C34878D82A}">
                    <a16:rowId xmlns:a16="http://schemas.microsoft.com/office/drawing/2014/main" val="3805416702"/>
                  </a:ext>
                </a:extLst>
              </a:tr>
            </a:tbl>
          </a:graphicData>
        </a:graphic>
      </p:graphicFrame>
      <p:graphicFrame>
        <p:nvGraphicFramePr>
          <p:cNvPr id="4" name="Table 3">
            <a:extLst>
              <a:ext uri="{FF2B5EF4-FFF2-40B4-BE49-F238E27FC236}">
                <a16:creationId xmlns:a16="http://schemas.microsoft.com/office/drawing/2014/main" id="{B447D0B2-06DF-DFD7-F9EF-C21A661BAB0E}"/>
              </a:ext>
            </a:extLst>
          </p:cNvPr>
          <p:cNvGraphicFramePr>
            <a:graphicFrameLocks noGrp="1"/>
          </p:cNvGraphicFramePr>
          <p:nvPr/>
        </p:nvGraphicFramePr>
        <p:xfrm>
          <a:off x="1378944" y="6017618"/>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dirty="0">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030108"/>
          <a:ext cx="11433256" cy="3911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1004731">
                  <a:extLst>
                    <a:ext uri="{9D8B030D-6E8A-4147-A177-3AD203B41FA5}">
                      <a16:colId xmlns:a16="http://schemas.microsoft.com/office/drawing/2014/main" val="2834286622"/>
                    </a:ext>
                  </a:extLst>
                </a:gridCol>
                <a:gridCol w="1004731">
                  <a:extLst>
                    <a:ext uri="{9D8B030D-6E8A-4147-A177-3AD203B41FA5}">
                      <a16:colId xmlns:a16="http://schemas.microsoft.com/office/drawing/2014/main" val="3741638967"/>
                    </a:ext>
                  </a:extLst>
                </a:gridCol>
                <a:gridCol w="1004731">
                  <a:extLst>
                    <a:ext uri="{9D8B030D-6E8A-4147-A177-3AD203B41FA5}">
                      <a16:colId xmlns:a16="http://schemas.microsoft.com/office/drawing/2014/main" val="1832429981"/>
                    </a:ext>
                  </a:extLst>
                </a:gridCol>
                <a:gridCol w="1004731">
                  <a:extLst>
                    <a:ext uri="{9D8B030D-6E8A-4147-A177-3AD203B41FA5}">
                      <a16:colId xmlns:a16="http://schemas.microsoft.com/office/drawing/2014/main" val="315297790"/>
                    </a:ext>
                  </a:extLst>
                </a:gridCol>
                <a:gridCol w="1004731">
                  <a:extLst>
                    <a:ext uri="{9D8B030D-6E8A-4147-A177-3AD203B41FA5}">
                      <a16:colId xmlns:a16="http://schemas.microsoft.com/office/drawing/2014/main" val="4025436151"/>
                    </a:ext>
                  </a:extLst>
                </a:gridCol>
                <a:gridCol w="1004731">
                  <a:extLst>
                    <a:ext uri="{9D8B030D-6E8A-4147-A177-3AD203B41FA5}">
                      <a16:colId xmlns:a16="http://schemas.microsoft.com/office/drawing/2014/main" val="2321479475"/>
                    </a:ext>
                  </a:extLst>
                </a:gridCol>
                <a:gridCol w="1004731">
                  <a:extLst>
                    <a:ext uri="{9D8B030D-6E8A-4147-A177-3AD203B41FA5}">
                      <a16:colId xmlns:a16="http://schemas.microsoft.com/office/drawing/2014/main" val="1226217120"/>
                    </a:ext>
                  </a:extLst>
                </a:gridCol>
                <a:gridCol w="1004731">
                  <a:extLst>
                    <a:ext uri="{9D8B030D-6E8A-4147-A177-3AD203B41FA5}">
                      <a16:colId xmlns:a16="http://schemas.microsoft.com/office/drawing/2014/main" val="1386689584"/>
                    </a:ext>
                  </a:extLst>
                </a:gridCol>
                <a:gridCol w="1004731">
                  <a:extLst>
                    <a:ext uri="{9D8B030D-6E8A-4147-A177-3AD203B41FA5}">
                      <a16:colId xmlns:a16="http://schemas.microsoft.com/office/drawing/2014/main" val="3305790669"/>
                    </a:ext>
                  </a:extLst>
                </a:gridCol>
                <a:gridCol w="1004731">
                  <a:extLst>
                    <a:ext uri="{9D8B030D-6E8A-4147-A177-3AD203B41FA5}">
                      <a16:colId xmlns:a16="http://schemas.microsoft.com/office/drawing/2014/main" val="655724705"/>
                    </a:ext>
                  </a:extLst>
                </a:gridCol>
              </a:tblGrid>
              <a:tr h="370840">
                <a:tc gridSpan="11">
                  <a:txBody>
                    <a:bodyPr/>
                    <a:lstStyle/>
                    <a:p>
                      <a:pPr algn="ctr"/>
                      <a:r>
                        <a:rPr lang="en-US" b="1" dirty="0"/>
                        <a:t>% of Suspected Opioid-Related (O-R) Overdose (OD) Patients</a:t>
                      </a:r>
                    </a:p>
                  </a:txBody>
                  <a:tcPr>
                    <a:solidFill>
                      <a:schemeClr val="accent3">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dirty="0"/>
                        <a:t>Age Range</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19 or younger</a:t>
                      </a:r>
                    </a:p>
                  </a:txBody>
                  <a:tcPr/>
                </a:tc>
                <a:tc>
                  <a:txBody>
                    <a:bodyPr/>
                    <a:lstStyle/>
                    <a:p>
                      <a:pPr algn="ctr"/>
                      <a:r>
                        <a:rPr lang="en-US" dirty="0"/>
                        <a:t>6%</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1%</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20-29</a:t>
                      </a:r>
                    </a:p>
                  </a:txBody>
                  <a:tcPr/>
                </a:tc>
                <a:tc>
                  <a:txBody>
                    <a:bodyPr/>
                    <a:lstStyle/>
                    <a:p>
                      <a:pPr algn="ctr"/>
                      <a:r>
                        <a:rPr lang="en-US" b="1" dirty="0">
                          <a:solidFill>
                            <a:srgbClr val="FF0000"/>
                          </a:solidFill>
                        </a:rPr>
                        <a:t>26%</a:t>
                      </a:r>
                    </a:p>
                  </a:txBody>
                  <a:tcPr anchor="ctr"/>
                </a:tc>
                <a:tc>
                  <a:txBody>
                    <a:bodyPr/>
                    <a:lstStyle/>
                    <a:p>
                      <a:pPr algn="ctr"/>
                      <a:r>
                        <a:rPr lang="en-US" b="1" dirty="0">
                          <a:solidFill>
                            <a:srgbClr val="FF0000"/>
                          </a:solidFill>
                        </a:rPr>
                        <a:t>30%</a:t>
                      </a:r>
                    </a:p>
                  </a:txBody>
                  <a:tcPr anchor="ctr"/>
                </a:tc>
                <a:tc>
                  <a:txBody>
                    <a:bodyPr/>
                    <a:lstStyle/>
                    <a:p>
                      <a:pPr algn="ctr"/>
                      <a:r>
                        <a:rPr lang="en-US" dirty="0"/>
                        <a:t>30%</a:t>
                      </a:r>
                    </a:p>
                  </a:txBody>
                  <a:tcPr anchor="ctr"/>
                </a:tc>
                <a:tc>
                  <a:txBody>
                    <a:bodyPr/>
                    <a:lstStyle/>
                    <a:p>
                      <a:pPr algn="ctr"/>
                      <a:r>
                        <a:rPr lang="en-US" dirty="0"/>
                        <a:t>26%</a:t>
                      </a:r>
                    </a:p>
                  </a:txBody>
                  <a:tcPr anchor="ctr"/>
                </a:tc>
                <a:tc>
                  <a:txBody>
                    <a:bodyPr/>
                    <a:lstStyle/>
                    <a:p>
                      <a:pPr algn="ctr"/>
                      <a:r>
                        <a:rPr lang="en-US" dirty="0"/>
                        <a:t>26%</a:t>
                      </a:r>
                    </a:p>
                  </a:txBody>
                  <a:tcPr anchor="ctr"/>
                </a:tc>
                <a:tc>
                  <a:txBody>
                    <a:bodyPr/>
                    <a:lstStyle/>
                    <a:p>
                      <a:pPr algn="ctr"/>
                      <a:r>
                        <a:rPr lang="en-US" dirty="0"/>
                        <a:t>21%</a:t>
                      </a:r>
                    </a:p>
                  </a:txBody>
                  <a:tcPr anchor="ctr"/>
                </a:tc>
                <a:tc>
                  <a:txBody>
                    <a:bodyPr/>
                    <a:lstStyle/>
                    <a:p>
                      <a:pPr algn="ctr"/>
                      <a:r>
                        <a:rPr lang="en-US" dirty="0"/>
                        <a:t>20%</a:t>
                      </a:r>
                    </a:p>
                  </a:txBody>
                  <a:tcPr anchor="ctr"/>
                </a:tc>
                <a:tc>
                  <a:txBody>
                    <a:bodyPr/>
                    <a:lstStyle/>
                    <a:p>
                      <a:pPr algn="ctr"/>
                      <a:r>
                        <a:rPr lang="en-US" dirty="0"/>
                        <a:t>15%</a:t>
                      </a:r>
                    </a:p>
                  </a:txBody>
                  <a:tcPr anchor="ctr">
                    <a:noFill/>
                  </a:tcPr>
                </a:tc>
                <a:tc>
                  <a:txBody>
                    <a:bodyPr/>
                    <a:lstStyle/>
                    <a:p>
                      <a:pPr algn="ctr"/>
                      <a:r>
                        <a:rPr lang="en-US" dirty="0"/>
                        <a:t>14%</a:t>
                      </a:r>
                    </a:p>
                  </a:txBody>
                  <a:tcPr anchor="ctr">
                    <a:noFill/>
                  </a:tcPr>
                </a:tc>
                <a:tc>
                  <a:txBody>
                    <a:bodyPr/>
                    <a:lstStyle/>
                    <a:p>
                      <a:pPr algn="ctr"/>
                      <a:r>
                        <a:rPr lang="en-US" dirty="0"/>
                        <a:t>13%</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30-39</a:t>
                      </a:r>
                    </a:p>
                  </a:txBody>
                  <a:tcPr/>
                </a:tc>
                <a:tc>
                  <a:txBody>
                    <a:bodyPr/>
                    <a:lstStyle/>
                    <a:p>
                      <a:pPr algn="ctr"/>
                      <a:r>
                        <a:rPr lang="en-US" dirty="0"/>
                        <a:t>23%</a:t>
                      </a:r>
                    </a:p>
                  </a:txBody>
                  <a:tcPr anchor="ctr"/>
                </a:tc>
                <a:tc>
                  <a:txBody>
                    <a:bodyPr/>
                    <a:lstStyle/>
                    <a:p>
                      <a:pPr algn="ctr"/>
                      <a:r>
                        <a:rPr lang="en-US" dirty="0"/>
                        <a:t>27%</a:t>
                      </a:r>
                    </a:p>
                  </a:txBody>
                  <a:tcPr anchor="ctr"/>
                </a:tc>
                <a:tc>
                  <a:txBody>
                    <a:bodyPr/>
                    <a:lstStyle/>
                    <a:p>
                      <a:pPr algn="ctr"/>
                      <a:r>
                        <a:rPr lang="en-US" b="1" dirty="0">
                          <a:solidFill>
                            <a:srgbClr val="FF0000"/>
                          </a:solidFill>
                        </a:rPr>
                        <a:t>33%</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37%</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36%</a:t>
                      </a:r>
                    </a:p>
                  </a:txBody>
                  <a:tcPr anchor="ctr">
                    <a:noFill/>
                  </a:tcPr>
                </a:tc>
                <a:tc>
                  <a:txBody>
                    <a:bodyPr/>
                    <a:lstStyle/>
                    <a:p>
                      <a:pPr algn="ctr"/>
                      <a:r>
                        <a:rPr lang="en-US" b="1" dirty="0">
                          <a:solidFill>
                            <a:srgbClr val="FF0000"/>
                          </a:solidFill>
                        </a:rPr>
                        <a:t>32%</a:t>
                      </a:r>
                    </a:p>
                  </a:txBody>
                  <a:tcPr anchor="ctr">
                    <a:noFill/>
                  </a:tcPr>
                </a:tc>
                <a:tc>
                  <a:txBody>
                    <a:bodyPr/>
                    <a:lstStyle/>
                    <a:p>
                      <a:pPr algn="ctr"/>
                      <a:r>
                        <a:rPr lang="en-US" b="1" dirty="0">
                          <a:solidFill>
                            <a:srgbClr val="FF0000"/>
                          </a:solidFill>
                        </a:rPr>
                        <a:t>32%</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40-49</a:t>
                      </a:r>
                    </a:p>
                  </a:txBody>
                  <a:tcP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22%</a:t>
                      </a:r>
                    </a:p>
                  </a:txBody>
                  <a:tcPr anchor="ctr"/>
                </a:tc>
                <a:tc>
                  <a:txBody>
                    <a:bodyPr/>
                    <a:lstStyle/>
                    <a:p>
                      <a:pPr algn="ctr"/>
                      <a:r>
                        <a:rPr lang="en-US" dirty="0"/>
                        <a:t>21%</a:t>
                      </a:r>
                    </a:p>
                  </a:txBody>
                  <a:tcPr anchor="ctr"/>
                </a:tc>
                <a:tc>
                  <a:txBody>
                    <a:bodyPr/>
                    <a:lstStyle/>
                    <a:p>
                      <a:pPr algn="ctr"/>
                      <a:r>
                        <a:rPr lang="en-US" dirty="0"/>
                        <a:t>23%</a:t>
                      </a:r>
                    </a:p>
                  </a:txBody>
                  <a:tcPr anchor="ctr">
                    <a:noFill/>
                  </a:tcPr>
                </a:tc>
                <a:tc>
                  <a:txBody>
                    <a:bodyPr/>
                    <a:lstStyle/>
                    <a:p>
                      <a:pPr algn="ctr"/>
                      <a:r>
                        <a:rPr lang="en-US" dirty="0"/>
                        <a:t>24%</a:t>
                      </a:r>
                    </a:p>
                  </a:txBody>
                  <a:tcPr anchor="ctr">
                    <a:noFill/>
                  </a:tcPr>
                </a:tc>
                <a:tc>
                  <a:txBody>
                    <a:bodyPr/>
                    <a:lstStyle/>
                    <a:p>
                      <a:pPr algn="ctr"/>
                      <a:r>
                        <a:rPr lang="en-US" dirty="0"/>
                        <a:t>25%</a:t>
                      </a:r>
                    </a:p>
                  </a:txBody>
                  <a:tcPr anchor="ctr">
                    <a:noFill/>
                  </a:tcPr>
                </a:tc>
                <a:extLst>
                  <a:ext uri="{0D108BD9-81ED-4DB2-BD59-A6C34878D82A}">
                    <a16:rowId xmlns:a16="http://schemas.microsoft.com/office/drawing/2014/main" val="522271482"/>
                  </a:ext>
                </a:extLst>
              </a:tr>
              <a:tr h="370840">
                <a:tc>
                  <a:txBody>
                    <a:bodyPr/>
                    <a:lstStyle/>
                    <a:p>
                      <a:pPr algn="ctr"/>
                      <a:r>
                        <a:rPr lang="en-US" b="1" dirty="0"/>
                        <a:t>50-59</a:t>
                      </a:r>
                    </a:p>
                  </a:txBody>
                  <a:tcPr/>
                </a:tc>
                <a:tc>
                  <a:txBody>
                    <a:bodyPr/>
                    <a:lstStyle/>
                    <a:p>
                      <a:pPr algn="ctr"/>
                      <a:r>
                        <a:rPr lang="en-US" dirty="0"/>
                        <a:t>17%</a:t>
                      </a:r>
                    </a:p>
                  </a:txBody>
                  <a:tcPr anchor="ctr"/>
                </a:tc>
                <a:tc>
                  <a:txBody>
                    <a:bodyPr/>
                    <a:lstStyle/>
                    <a:p>
                      <a:pPr algn="ctr"/>
                      <a:r>
                        <a:rPr lang="en-US" dirty="0"/>
                        <a:t>15%</a:t>
                      </a:r>
                    </a:p>
                  </a:txBody>
                  <a:tcPr anchor="ctr"/>
                </a:tc>
                <a:tc>
                  <a:txBody>
                    <a:bodyPr/>
                    <a:lstStyle/>
                    <a:p>
                      <a:pPr algn="ctr"/>
                      <a:r>
                        <a:rPr lang="en-US" dirty="0"/>
                        <a:t>12%</a:t>
                      </a:r>
                    </a:p>
                  </a:txBody>
                  <a:tcPr anchor="ctr"/>
                </a:tc>
                <a:tc>
                  <a:txBody>
                    <a:bodyPr/>
                    <a:lstStyle/>
                    <a:p>
                      <a:pPr algn="ctr"/>
                      <a:r>
                        <a:rPr lang="en-US" dirty="0"/>
                        <a:t>12%</a:t>
                      </a:r>
                    </a:p>
                  </a:txBody>
                  <a:tcPr anchor="ctr"/>
                </a:tc>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noFill/>
                  </a:tcPr>
                </a:tc>
                <a:tc>
                  <a:txBody>
                    <a:bodyPr/>
                    <a:lstStyle/>
                    <a:p>
                      <a:pPr algn="ctr"/>
                      <a:r>
                        <a:rPr lang="en-US" dirty="0"/>
                        <a:t>15%</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2594189289"/>
                  </a:ext>
                </a:extLst>
              </a:tr>
              <a:tr h="370840">
                <a:tc>
                  <a:txBody>
                    <a:bodyPr/>
                    <a:lstStyle/>
                    <a:p>
                      <a:pPr algn="ctr"/>
                      <a:r>
                        <a:rPr lang="en-US" b="1" dirty="0"/>
                        <a:t>60-69</a:t>
                      </a:r>
                    </a:p>
                  </a:txBody>
                  <a:tcPr/>
                </a:tc>
                <a:tc>
                  <a:txBody>
                    <a:bodyPr/>
                    <a:lstStyle/>
                    <a:p>
                      <a:pPr algn="ctr"/>
                      <a:r>
                        <a:rPr lang="en-US" dirty="0"/>
                        <a:t>6%</a:t>
                      </a:r>
                    </a:p>
                  </a:txBody>
                  <a:tcPr anchor="ctr"/>
                </a:tc>
                <a:tc>
                  <a:txBody>
                    <a:bodyPr/>
                    <a:lstStyle/>
                    <a:p>
                      <a:pPr algn="ctr"/>
                      <a:r>
                        <a:rPr lang="en-US" dirty="0"/>
                        <a:t>6%</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9%</a:t>
                      </a:r>
                    </a:p>
                  </a:txBody>
                  <a:tcPr anchor="ctr">
                    <a:noFill/>
                  </a:tcPr>
                </a:tc>
                <a:tc>
                  <a:txBody>
                    <a:bodyPr/>
                    <a:lstStyle/>
                    <a:p>
                      <a:pPr algn="ctr"/>
                      <a:r>
                        <a:rPr lang="en-US" dirty="0"/>
                        <a:t>10%</a:t>
                      </a:r>
                    </a:p>
                  </a:txBody>
                  <a:tcPr anchor="ctr">
                    <a:noFill/>
                  </a:tcPr>
                </a:tc>
                <a:tc>
                  <a:txBody>
                    <a:bodyPr/>
                    <a:lstStyle/>
                    <a:p>
                      <a:pPr algn="ctr"/>
                      <a:r>
                        <a:rPr lang="en-US" dirty="0"/>
                        <a:t>10%</a:t>
                      </a:r>
                    </a:p>
                  </a:txBody>
                  <a:tcPr anchor="ctr">
                    <a:noFill/>
                  </a:tcPr>
                </a:tc>
                <a:extLst>
                  <a:ext uri="{0D108BD9-81ED-4DB2-BD59-A6C34878D82A}">
                    <a16:rowId xmlns:a16="http://schemas.microsoft.com/office/drawing/2014/main" val="1679920798"/>
                  </a:ext>
                </a:extLst>
              </a:tr>
              <a:tr h="370840">
                <a:tc>
                  <a:txBody>
                    <a:bodyPr/>
                    <a:lstStyle/>
                    <a:p>
                      <a:pPr algn="ctr"/>
                      <a:r>
                        <a:rPr lang="en-US" b="1" dirty="0"/>
                        <a:t>70 or older</a:t>
                      </a:r>
                    </a:p>
                  </a:txBody>
                  <a:tcP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noFill/>
                  </a:tcPr>
                </a:tc>
                <a:tc>
                  <a:txBody>
                    <a:bodyPr/>
                    <a:lstStyle/>
                    <a:p>
                      <a:pPr algn="ctr"/>
                      <a:r>
                        <a:rPr lang="en-US" dirty="0"/>
                        <a:t>3%</a:t>
                      </a:r>
                    </a:p>
                  </a:txBody>
                  <a:tcPr anchor="ctr">
                    <a:noFill/>
                  </a:tcPr>
                </a:tc>
                <a:tc>
                  <a:txBody>
                    <a:bodyPr/>
                    <a:lstStyle/>
                    <a:p>
                      <a:pPr algn="ctr"/>
                      <a:r>
                        <a:rPr lang="en-US" dirty="0"/>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dirty="0"/>
                        <a:t>Some years add up to 99% or 101% due to rounding</a:t>
                      </a:r>
                    </a:p>
                  </a:txBody>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noFill/>
                  </a:tcPr>
                </a:tc>
                <a:tc hMerge="1">
                  <a:txBody>
                    <a:bodyPr/>
                    <a:lstStyle/>
                    <a:p>
                      <a:pPr algn="ctr"/>
                      <a:endParaRPr lang="en-US" dirty="0"/>
                    </a:p>
                  </a:txBody>
                  <a:tcPr anchor="ctr">
                    <a:noFill/>
                  </a:tcPr>
                </a:tc>
                <a:tc hMerge="1">
                  <a:txBody>
                    <a:bodyPr/>
                    <a:lstStyle/>
                    <a:p>
                      <a:pPr algn="l"/>
                      <a:endParaRPr lang="en-US" sz="1400" b="0" i="1" dirty="0"/>
                    </a:p>
                  </a:txBody>
                  <a:tcPr/>
                </a:tc>
                <a:extLst>
                  <a:ext uri="{0D108BD9-81ED-4DB2-BD59-A6C34878D82A}">
                    <a16:rowId xmlns:a16="http://schemas.microsoft.com/office/drawing/2014/main" val="2086233712"/>
                  </a:ext>
                </a:extLst>
              </a:tr>
            </a:tbl>
          </a:graphicData>
        </a:graphic>
      </p:graphicFrame>
      <p:graphicFrame>
        <p:nvGraphicFramePr>
          <p:cNvPr id="3" name="Table 2">
            <a:extLst>
              <a:ext uri="{FF2B5EF4-FFF2-40B4-BE49-F238E27FC236}">
                <a16:creationId xmlns:a16="http://schemas.microsoft.com/office/drawing/2014/main" id="{43476BC4-EAB4-F70F-AB0C-72C134FA786D}"/>
              </a:ext>
            </a:extLst>
          </p:cNvPr>
          <p:cNvGraphicFramePr>
            <a:graphicFrameLocks noGrp="1"/>
          </p:cNvGraphicFramePr>
          <p:nvPr/>
        </p:nvGraphicFramePr>
        <p:xfrm>
          <a:off x="379370" y="5457052"/>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dirty="0">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dirty="0">
                <a:effectLst>
                  <a:outerShdw blurRad="38100" dist="38100" dir="2700000" algn="tl">
                    <a:srgbClr val="000000">
                      <a:alpha val="43137"/>
                    </a:srgbClr>
                  </a:outerShdw>
                </a:effectLst>
                <a:latin typeface="Abadi"/>
              </a:rPr>
              <a:t>December 2023 Snapshot</a:t>
            </a:r>
          </a:p>
        </p:txBody>
      </p:sp>
      <p:sp>
        <p:nvSpPr>
          <p:cNvPr id="3" name="Content Placeholder 2"/>
          <p:cNvSpPr>
            <a:spLocks noGrp="1"/>
          </p:cNvSpPr>
          <p:nvPr>
            <p:ph idx="1"/>
          </p:nvPr>
        </p:nvSpPr>
        <p:spPr>
          <a:xfrm>
            <a:off x="2165568" y="1653998"/>
            <a:ext cx="7860863" cy="4432967"/>
          </a:xfrm>
        </p:spPr>
        <p:txBody>
          <a:bodyPr anchor="t">
            <a:noAutofit/>
          </a:bodyPr>
          <a:lstStyle/>
          <a:p>
            <a:r>
              <a:rPr lang="en-US" sz="2400" dirty="0"/>
              <a:t>189 opioid-related overdose patients across 186 opioid-related incidents</a:t>
            </a:r>
          </a:p>
          <a:p>
            <a:pPr lvl="1"/>
            <a:r>
              <a:rPr lang="en-US" dirty="0"/>
              <a:t>4% </a:t>
            </a:r>
            <a:r>
              <a:rPr lang="en-US" b="1" dirty="0">
                <a:solidFill>
                  <a:srgbClr val="92D050"/>
                </a:solidFill>
              </a:rPr>
              <a:t>decrease</a:t>
            </a:r>
            <a:r>
              <a:rPr lang="en-US" dirty="0"/>
              <a:t> compared to November 2023</a:t>
            </a:r>
          </a:p>
          <a:p>
            <a:pPr lvl="1"/>
            <a:r>
              <a:rPr lang="en-US" dirty="0"/>
              <a:t>21% </a:t>
            </a:r>
            <a:r>
              <a:rPr lang="en-US" b="1" dirty="0">
                <a:solidFill>
                  <a:srgbClr val="92D050"/>
                </a:solidFill>
              </a:rPr>
              <a:t>decrease</a:t>
            </a:r>
            <a:r>
              <a:rPr lang="en-US" dirty="0"/>
              <a:t> compared to December 2022</a:t>
            </a:r>
          </a:p>
          <a:p>
            <a:r>
              <a:rPr lang="en-US" sz="2400" dirty="0"/>
              <a:t>Top zip code - 32209</a:t>
            </a:r>
          </a:p>
          <a:p>
            <a:pPr lvl="1"/>
            <a:r>
              <a:rPr lang="en-US" dirty="0"/>
              <a:t>18 patients (10%)</a:t>
            </a:r>
          </a:p>
          <a:p>
            <a:r>
              <a:rPr lang="en-US" sz="2400" dirty="0"/>
              <a:t>68% male; 32% female</a:t>
            </a:r>
          </a:p>
          <a:p>
            <a:r>
              <a:rPr lang="en-US" sz="2400" dirty="0"/>
              <a:t>60% white; 29% black/AA; 7% Hispanic; 4% other</a:t>
            </a:r>
          </a:p>
          <a:p>
            <a:r>
              <a:rPr lang="en-US" sz="2400" dirty="0"/>
              <a:t>30% between ages 30-39</a:t>
            </a:r>
          </a:p>
          <a:p>
            <a:r>
              <a:rPr lang="en-US" sz="2400" dirty="0"/>
              <a:t>67% residence; 12% roadway; 10% business or hotel; 11% other</a:t>
            </a:r>
          </a:p>
        </p:txBody>
      </p:sp>
    </p:spTree>
    <p:extLst>
      <p:ext uri="{BB962C8B-B14F-4D97-AF65-F5344CB8AC3E}">
        <p14:creationId xmlns:p14="http://schemas.microsoft.com/office/powerpoint/2010/main" val="375385655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200" y="0"/>
            <a:ext cx="10515600" cy="1325563"/>
          </a:xfrm>
        </p:spPr>
        <p:txBody>
          <a:bodyPr>
            <a:normAutofit/>
          </a:bodyPr>
          <a:lstStyle/>
          <a:p>
            <a:pPr algn="ctr"/>
            <a:r>
              <a:rPr lang="en-US" sz="3200" b="1" i="0" dirty="0">
                <a:solidFill>
                  <a:schemeClr val="accent5">
                    <a:lumMod val="50000"/>
                  </a:schemeClr>
                </a:solidFill>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5" y="114547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2487920" y="4037980"/>
          <a:ext cx="7216160" cy="222504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2019-2020</a:t>
                      </a:r>
                    </a:p>
                  </a:txBody>
                  <a:tcPr/>
                </a:tc>
                <a:tc>
                  <a:txBody>
                    <a:bodyPr/>
                    <a:lstStyle/>
                    <a:p>
                      <a:pPr algn="ctr"/>
                      <a:r>
                        <a:rPr lang="en-US" sz="1600" dirty="0">
                          <a:latin typeface="Arial" panose="020B0604020202020204" pitchFamily="34" charset="0"/>
                          <a:cs typeface="Arial" panose="020B0604020202020204" pitchFamily="34" charset="0"/>
                        </a:rPr>
                        <a:t>2020-2021</a:t>
                      </a:r>
                    </a:p>
                  </a:txBody>
                  <a:tcPr/>
                </a:tc>
                <a:tc>
                  <a:txBody>
                    <a:bodyPr/>
                    <a:lstStyle/>
                    <a:p>
                      <a:pPr algn="ctr"/>
                      <a:r>
                        <a:rPr lang="en-US" sz="1600" dirty="0">
                          <a:latin typeface="Arial" panose="020B0604020202020204" pitchFamily="34" charset="0"/>
                          <a:cs typeface="Arial" panose="020B0604020202020204" pitchFamily="34" charset="0"/>
                        </a:rPr>
                        <a:t>2021-2022</a:t>
                      </a:r>
                    </a:p>
                  </a:txBody>
                  <a:tcPr/>
                </a:tc>
                <a:tc>
                  <a:txBody>
                    <a:bodyPr/>
                    <a:lstStyle/>
                    <a:p>
                      <a:pPr algn="ctr"/>
                      <a:r>
                        <a:rPr lang="en-US" sz="1600" dirty="0">
                          <a:latin typeface="Arial" panose="020B0604020202020204" pitchFamily="34" charset="0"/>
                          <a:cs typeface="Arial" panose="020B060402020202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dirty="0">
                          <a:latin typeface="Arial" panose="020B0604020202020204" pitchFamily="34" charset="0"/>
                          <a:cs typeface="Arial" panose="020B0604020202020204" pitchFamily="34" charset="0"/>
                        </a:rPr>
                        <a:t>% Change in Opioid-Related OD Calls</a:t>
                      </a:r>
                    </a:p>
                  </a:txBody>
                  <a:tcPr/>
                </a:tc>
                <a:tc>
                  <a:txBody>
                    <a:bodyPr/>
                    <a:lstStyle/>
                    <a:p>
                      <a:pPr algn="ctr"/>
                      <a:r>
                        <a:rPr lang="en-US" sz="1600" b="1" dirty="0">
                          <a:solidFill>
                            <a:srgbClr val="FF0000"/>
                          </a:solidFill>
                          <a:latin typeface="Arial" panose="020B0604020202020204" pitchFamily="34" charset="0"/>
                          <a:cs typeface="Arial" panose="020B0604020202020204" pitchFamily="34" charset="0"/>
                        </a:rPr>
                        <a:t>+24%</a:t>
                      </a:r>
                    </a:p>
                  </a:txBody>
                  <a:tcPr anchor="ctr"/>
                </a:tc>
                <a:tc>
                  <a:txBody>
                    <a:bodyPr/>
                    <a:lstStyle/>
                    <a:p>
                      <a:pPr algn="ctr"/>
                      <a:r>
                        <a:rPr lang="en-US" sz="1600" b="1" dirty="0">
                          <a:solidFill>
                            <a:srgbClr val="FF6600"/>
                          </a:solidFill>
                          <a:latin typeface="Arial" panose="020B0604020202020204" pitchFamily="34" charset="0"/>
                          <a:cs typeface="Arial" panose="020B0604020202020204" pitchFamily="34" charset="0"/>
                        </a:rPr>
                        <a:t>+2%</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462485849"/>
                  </a:ext>
                </a:extLst>
              </a:tr>
              <a:tr h="771739">
                <a:tc>
                  <a:txBody>
                    <a:bodyPr/>
                    <a:lstStyle/>
                    <a:p>
                      <a:pPr algn="r"/>
                      <a:r>
                        <a:rPr lang="en-US" sz="1600" dirty="0">
                          <a:latin typeface="Arial" panose="020B0604020202020204" pitchFamily="34" charset="0"/>
                          <a:cs typeface="Arial" panose="020B0604020202020204" pitchFamily="34" charset="0"/>
                        </a:rPr>
                        <a:t>% Change in Use of NARCAN PTA by Bystanders</a:t>
                      </a:r>
                    </a:p>
                  </a:txBody>
                  <a:tcPr/>
                </a:tc>
                <a:tc>
                  <a:txBody>
                    <a:bodyPr/>
                    <a:lstStyle/>
                    <a:p>
                      <a:pPr algn="ctr"/>
                      <a:r>
                        <a:rPr lang="en-US" sz="1600" b="1" dirty="0">
                          <a:solidFill>
                            <a:srgbClr val="00B050"/>
                          </a:solidFill>
                          <a:latin typeface="Arial" panose="020B0604020202020204" pitchFamily="34" charset="0"/>
                          <a:cs typeface="Arial" panose="020B0604020202020204" pitchFamily="34" charset="0"/>
                        </a:rPr>
                        <a:t>+59%</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+79%</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+5%</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+23%</a:t>
                      </a:r>
                    </a:p>
                  </a:txBody>
                  <a:tcPr anchor="ctr"/>
                </a:tc>
                <a:extLst>
                  <a:ext uri="{0D108BD9-81ED-4DB2-BD59-A6C34878D82A}">
                    <a16:rowId xmlns:a16="http://schemas.microsoft.com/office/drawing/2014/main" val="1512855603"/>
                  </a:ext>
                </a:extLst>
              </a:tr>
            </a:tbl>
          </a:graphicData>
        </a:graphic>
      </p:graphicFrame>
    </p:spTree>
    <p:extLst>
      <p:ext uri="{BB962C8B-B14F-4D97-AF65-F5344CB8AC3E}">
        <p14:creationId xmlns:p14="http://schemas.microsoft.com/office/powerpoint/2010/main" val="3233321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900631"/>
            <a:ext cx="3888526" cy="1800526"/>
          </a:xfrm>
        </p:spPr>
        <p:txBody>
          <a:bodyPr>
            <a:normAutofit/>
          </a:bodyPr>
          <a:lstStyle/>
          <a:p>
            <a:r>
              <a:rPr lang="en-US" sz="4200" b="1" i="0" dirty="0">
                <a:solidFill>
                  <a:schemeClr val="accent2"/>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79387"/>
            <a:ext cx="4154711" cy="3820019"/>
          </a:xfrm>
        </p:spPr>
        <p:txBody>
          <a:bodyPr anchor="ctr">
            <a:normAutofit/>
          </a:bodyPr>
          <a:lstStyle/>
          <a:p>
            <a:pPr marL="0" indent="0">
              <a:buNone/>
            </a:pPr>
            <a:r>
              <a:rPr lang="en-US" sz="2200" b="1" dirty="0">
                <a:latin typeface="Calibri" panose="020F0502020204030204" pitchFamily="34" charset="0"/>
                <a:cs typeface="Calibri" panose="020F0502020204030204" pitchFamily="34" charset="0"/>
              </a:rPr>
              <a:t>Laura Viafora Ray, MPH, CPH</a:t>
            </a:r>
          </a:p>
          <a:p>
            <a:pPr marL="0" indent="0">
              <a:buNone/>
            </a:pPr>
            <a:r>
              <a:rPr lang="en-US" sz="2200" i="1" dirty="0">
                <a:latin typeface="Calibri" panose="020F0502020204030204" pitchFamily="34" charset="0"/>
                <a:cs typeface="Calibri" panose="020F0502020204030204" pitchFamily="34" charset="0"/>
              </a:rPr>
              <a:t>Program Coordinator - Opioid Abatement</a:t>
            </a:r>
          </a:p>
          <a:p>
            <a:pPr marL="0" indent="0">
              <a:buNone/>
            </a:pPr>
            <a:r>
              <a:rPr lang="en-US" sz="2200" dirty="0">
                <a:latin typeface="Calibri" panose="020F0502020204030204" pitchFamily="34" charset="0"/>
                <a:cs typeface="Calibri" panose="020F0502020204030204" pitchFamily="34" charset="0"/>
              </a:rPr>
              <a:t>Office: (904) 255-7730</a:t>
            </a:r>
          </a:p>
          <a:p>
            <a:pPr marL="0" indent="0">
              <a:buNone/>
            </a:pPr>
            <a:r>
              <a:rPr lang="en-US" sz="2200" dirty="0">
                <a:latin typeface="Calibri" panose="020F0502020204030204" pitchFamily="34" charset="0"/>
                <a:cs typeface="Calibri" panose="020F0502020204030204" pitchFamily="34" charset="0"/>
              </a:rPr>
              <a:t>Cell: (904) 575-0495</a:t>
            </a:r>
          </a:p>
          <a:p>
            <a:pPr marL="0" indent="0">
              <a:buNone/>
            </a:pPr>
            <a:r>
              <a:rPr lang="en-US" sz="2200" dirty="0">
                <a:latin typeface="Calibri" panose="020F0502020204030204" pitchFamily="34" charset="0"/>
                <a:cs typeface="Calibri" panose="020F0502020204030204" pitchFamily="34" charset="0"/>
              </a:rPr>
              <a:t>Email: </a:t>
            </a:r>
            <a:r>
              <a:rPr lang="en-US" sz="2200" dirty="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2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200" dirty="0">
                <a:latin typeface="Calibri" panose="020F0502020204030204" pitchFamily="34" charset="0"/>
                <a:cs typeface="Calibri" panose="020F0502020204030204" pitchFamily="34" charset="0"/>
              </a:rPr>
              <a:t>Connect on LinkedIn</a:t>
            </a:r>
            <a:endParaRPr lang="en-US" sz="2200" dirty="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COJ Opioid Abatement Program Update</a:t>
            </a:r>
          </a:p>
        </p:txBody>
      </p:sp>
    </p:spTree>
    <p:extLst>
      <p:ext uri="{BB962C8B-B14F-4D97-AF65-F5344CB8AC3E}">
        <p14:creationId xmlns:p14="http://schemas.microsoft.com/office/powerpoint/2010/main" val="845452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FD14-E874-5458-FD24-F238548C7385}"/>
              </a:ext>
            </a:extLst>
          </p:cNvPr>
          <p:cNvSpPr>
            <a:spLocks noGrp="1"/>
          </p:cNvSpPr>
          <p:nvPr>
            <p:ph type="title"/>
          </p:nvPr>
        </p:nvSpPr>
        <p:spPr/>
        <p:txBody>
          <a:bodyPr>
            <a:normAutofit/>
          </a:bodyPr>
          <a:lstStyle/>
          <a:p>
            <a:pPr algn="ctr"/>
            <a:r>
              <a:rPr lang="en-US" sz="4400" b="1" i="0" dirty="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Update</a:t>
            </a:r>
          </a:p>
        </p:txBody>
      </p:sp>
      <p:sp>
        <p:nvSpPr>
          <p:cNvPr id="3" name="Content Placeholder 2">
            <a:extLst>
              <a:ext uri="{FF2B5EF4-FFF2-40B4-BE49-F238E27FC236}">
                <a16:creationId xmlns:a16="http://schemas.microsoft.com/office/drawing/2014/main" id="{B2756497-6089-C535-E408-4D35BD7F455C}"/>
              </a:ext>
            </a:extLst>
          </p:cNvPr>
          <p:cNvSpPr>
            <a:spLocks noGrp="1"/>
          </p:cNvSpPr>
          <p:nvPr>
            <p:ph idx="1"/>
          </p:nvPr>
        </p:nvSpPr>
        <p:spPr/>
        <p:txBody>
          <a:bodyPr/>
          <a:lstStyle/>
          <a:p>
            <a:pPr>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Tentatively awarded agencies announced on January 22 </a:t>
            </a:r>
          </a:p>
          <a:p>
            <a:pPr lvl="1"/>
            <a:r>
              <a:rPr lang="en-US" b="0" i="0" dirty="0">
                <a:solidFill>
                  <a:srgbClr val="000000"/>
                </a:solidFill>
                <a:effectLst/>
                <a:latin typeface="Calibri" panose="020F0502020204030204" pitchFamily="34" charset="0"/>
                <a:cs typeface="Calibri" panose="020F0502020204030204" pitchFamily="34" charset="0"/>
              </a:rPr>
              <a:t>24 programs across 19 agencies </a:t>
            </a:r>
          </a:p>
          <a:p>
            <a:pPr lvl="1"/>
            <a:r>
              <a:rPr lang="en-US" dirty="0">
                <a:solidFill>
                  <a:srgbClr val="000000"/>
                </a:solidFill>
                <a:latin typeface="Calibri" panose="020F0502020204030204" pitchFamily="34" charset="0"/>
                <a:cs typeface="Calibri" panose="020F0502020204030204" pitchFamily="34" charset="0"/>
              </a:rPr>
              <a:t>$6.2 million </a:t>
            </a:r>
            <a:endParaRPr lang="en-US" b="0" i="0" dirty="0">
              <a:solidFill>
                <a:srgbClr val="000000"/>
              </a:solidFill>
              <a:effectLst/>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FY 2024-2025 grant cycle to begin in April </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Programs operating in Duval County for residents of Duval County related to opioid use disorder </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Distro list </a:t>
            </a:r>
          </a:p>
        </p:txBody>
      </p:sp>
    </p:spTree>
    <p:extLst>
      <p:ext uri="{BB962C8B-B14F-4D97-AF65-F5344CB8AC3E}">
        <p14:creationId xmlns:p14="http://schemas.microsoft.com/office/powerpoint/2010/main" val="102738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7FE031D-DACF-F176-8600-004790B183F7}"/>
              </a:ext>
            </a:extLst>
          </p:cNvPr>
          <p:cNvSpPr>
            <a:spLocks noGrp="1"/>
          </p:cNvSpPr>
          <p:nvPr>
            <p:ph type="title"/>
          </p:nvPr>
        </p:nvSpPr>
        <p:spPr>
          <a:xfrm>
            <a:off x="671100" y="795234"/>
            <a:ext cx="4620584" cy="4567137"/>
          </a:xfrm>
        </p:spPr>
        <p:txBody>
          <a:bodyPr vert="horz" lIns="91440" tIns="45720" rIns="91440" bIns="45720" rtlCol="0" anchor="ctr">
            <a:normAutofit/>
          </a:bodyPr>
          <a:lstStyle/>
          <a:p>
            <a:r>
              <a:rPr lang="en-US" sz="4800" b="1" i="0" dirty="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Program Staff</a:t>
            </a:r>
          </a:p>
        </p:txBody>
      </p:sp>
      <p:pic>
        <p:nvPicPr>
          <p:cNvPr id="13" name="Picture 12">
            <a:extLst>
              <a:ext uri="{FF2B5EF4-FFF2-40B4-BE49-F238E27FC236}">
                <a16:creationId xmlns:a16="http://schemas.microsoft.com/office/drawing/2014/main" id="{C840CD36-C89D-1AF9-4578-064AD43E0082}"/>
              </a:ext>
            </a:extLst>
          </p:cNvPr>
          <p:cNvPicPr>
            <a:picLocks noChangeAspect="1"/>
          </p:cNvPicPr>
          <p:nvPr/>
        </p:nvPicPr>
        <p:blipFill>
          <a:blip r:embed="rId3"/>
          <a:stretch>
            <a:fillRect/>
          </a:stretch>
        </p:blipFill>
        <p:spPr>
          <a:xfrm>
            <a:off x="6096000" y="1003530"/>
            <a:ext cx="5952075" cy="4850940"/>
          </a:xfrm>
          <a:prstGeom prst="rect">
            <a:avLst/>
          </a:prstGeom>
        </p:spPr>
      </p:pic>
      <p:sp>
        <p:nvSpPr>
          <p:cNvPr id="3" name="Slide Number Placeholder 2">
            <a:extLst>
              <a:ext uri="{FF2B5EF4-FFF2-40B4-BE49-F238E27FC236}">
                <a16:creationId xmlns:a16="http://schemas.microsoft.com/office/drawing/2014/main" id="{36A1986B-208D-DB26-B515-B1004AAA70D6}"/>
              </a:ext>
            </a:extLst>
          </p:cNvPr>
          <p:cNvSpPr>
            <a:spLocks noGrp="1"/>
          </p:cNvSpPr>
          <p:nvPr>
            <p:ph type="sldNum" sz="quarter" idx="12"/>
          </p:nvPr>
        </p:nvSpPr>
        <p:spPr>
          <a:xfrm>
            <a:off x="10506140" y="6356350"/>
            <a:ext cx="84765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endParaRPr>
          </a:p>
        </p:txBody>
      </p:sp>
    </p:spTree>
    <p:extLst>
      <p:ext uri="{BB962C8B-B14F-4D97-AF65-F5344CB8AC3E}">
        <p14:creationId xmlns:p14="http://schemas.microsoft.com/office/powerpoint/2010/main" val="2209769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DEN Projects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Settlement Funds</a:t>
            </a:r>
          </a:p>
        </p:txBody>
      </p:sp>
    </p:spTree>
    <p:extLst>
      <p:ext uri="{BB962C8B-B14F-4D97-AF65-F5344CB8AC3E}">
        <p14:creationId xmlns:p14="http://schemas.microsoft.com/office/powerpoint/2010/main" val="166667924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4B60F-1399-3BB6-CD71-49697754FB61}"/>
              </a:ext>
            </a:extLst>
          </p:cNvPr>
          <p:cNvPicPr>
            <a:picLocks noChangeAspect="1"/>
          </p:cNvPicPr>
          <p:nvPr/>
        </p:nvPicPr>
        <p:blipFill rotWithShape="1">
          <a:blip r:embed="rId2"/>
          <a:srcRect l="38140" t="30694" r="44667" b="22778"/>
          <a:stretch/>
        </p:blipFill>
        <p:spPr>
          <a:xfrm>
            <a:off x="5535562" y="3943061"/>
            <a:ext cx="1681316" cy="2559410"/>
          </a:xfrm>
          <a:prstGeom prst="rect">
            <a:avLst/>
          </a:prstGeom>
          <a:noFill/>
        </p:spPr>
      </p:pic>
      <p:pic>
        <p:nvPicPr>
          <p:cNvPr id="5" name="Picture 4" descr="Icon&#10;&#10;Description automatically generated">
            <a:extLst>
              <a:ext uri="{FF2B5EF4-FFF2-40B4-BE49-F238E27FC236}">
                <a16:creationId xmlns:a16="http://schemas.microsoft.com/office/drawing/2014/main" id="{0D80D639-898F-8284-74C1-138103E810B0}"/>
              </a:ext>
            </a:extLst>
          </p:cNvPr>
          <p:cNvPicPr>
            <a:picLocks noChangeAspect="1"/>
          </p:cNvPicPr>
          <p:nvPr/>
        </p:nvPicPr>
        <p:blipFill rotWithShape="1">
          <a:blip r:embed="rId3"/>
          <a:srcRect t="3427" r="2" b="34328"/>
          <a:stretch/>
        </p:blipFill>
        <p:spPr>
          <a:xfrm>
            <a:off x="3913939" y="1765113"/>
            <a:ext cx="2117687" cy="2299652"/>
          </a:xfrm>
          <a:prstGeom prst="rect">
            <a:avLst/>
          </a:prstGeom>
        </p:spPr>
      </p:pic>
      <p:pic>
        <p:nvPicPr>
          <p:cNvPr id="6" name="Picture 5" descr="Diagram&#10;&#10;Description automatically generated">
            <a:extLst>
              <a:ext uri="{FF2B5EF4-FFF2-40B4-BE49-F238E27FC236}">
                <a16:creationId xmlns:a16="http://schemas.microsoft.com/office/drawing/2014/main" id="{5A2ECEAA-A15A-92B8-4306-5BBB38F33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220" y="1765113"/>
            <a:ext cx="2101669" cy="2101669"/>
          </a:xfrm>
          <a:prstGeom prst="rect">
            <a:avLst/>
          </a:prstGeom>
        </p:spPr>
      </p:pic>
      <p:pic>
        <p:nvPicPr>
          <p:cNvPr id="1026" name="Picture 2" descr="Drug Free Duval">
            <a:extLst>
              <a:ext uri="{FF2B5EF4-FFF2-40B4-BE49-F238E27FC236}">
                <a16:creationId xmlns:a16="http://schemas.microsoft.com/office/drawing/2014/main" id="{DE52078A-B438-7736-B50D-775FB4599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24" y="3943061"/>
            <a:ext cx="2143125"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01900B-A8A2-9084-FD36-8A59A5E0D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09" y="860392"/>
            <a:ext cx="1687768" cy="1687768"/>
          </a:xfrm>
          <a:prstGeom prst="rect">
            <a:avLst/>
          </a:prstGeom>
        </p:spPr>
      </p:pic>
      <p:pic>
        <p:nvPicPr>
          <p:cNvPr id="1028" name="Picture 4" descr="Hearts 4 Minds">
            <a:extLst>
              <a:ext uri="{FF2B5EF4-FFF2-40B4-BE49-F238E27FC236}">
                <a16:creationId xmlns:a16="http://schemas.microsoft.com/office/drawing/2014/main" id="{E1EA15C4-2F4D-7A18-CF57-717DCA9622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885" b="8045"/>
          <a:stretch/>
        </p:blipFill>
        <p:spPr bwMode="auto">
          <a:xfrm>
            <a:off x="8924979" y="613917"/>
            <a:ext cx="2269665" cy="13975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84AF28E9-79F8-5904-BDBA-FD5A2AA85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4979" y="3556231"/>
            <a:ext cx="1473764" cy="147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054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EE29AC-47F7-DAAD-7FC5-1FBD5DB17B0E}"/>
              </a:ext>
            </a:extLst>
          </p:cNvPr>
          <p:cNvPicPr>
            <a:picLocks noChangeAspect="1"/>
          </p:cNvPicPr>
          <p:nvPr/>
        </p:nvPicPr>
        <p:blipFill>
          <a:blip r:embed="rId2"/>
          <a:stretch>
            <a:fillRect/>
          </a:stretch>
        </p:blipFill>
        <p:spPr>
          <a:xfrm>
            <a:off x="3534850" y="5432966"/>
            <a:ext cx="4512699" cy="744302"/>
          </a:xfrm>
          <a:prstGeom prst="rect">
            <a:avLst/>
          </a:prstGeom>
        </p:spPr>
      </p:pic>
      <p:pic>
        <p:nvPicPr>
          <p:cNvPr id="10" name="Picture 9">
            <a:extLst>
              <a:ext uri="{FF2B5EF4-FFF2-40B4-BE49-F238E27FC236}">
                <a16:creationId xmlns:a16="http://schemas.microsoft.com/office/drawing/2014/main" id="{89991C3A-DC24-6DF3-D955-DCF8017F14F7}"/>
              </a:ext>
            </a:extLst>
          </p:cNvPr>
          <p:cNvPicPr>
            <a:picLocks noChangeAspect="1"/>
          </p:cNvPicPr>
          <p:nvPr/>
        </p:nvPicPr>
        <p:blipFill>
          <a:blip r:embed="rId3"/>
          <a:stretch>
            <a:fillRect/>
          </a:stretch>
        </p:blipFill>
        <p:spPr>
          <a:xfrm>
            <a:off x="8722043" y="2650702"/>
            <a:ext cx="2133072" cy="1233253"/>
          </a:xfrm>
          <a:prstGeom prst="rect">
            <a:avLst/>
          </a:prstGeom>
        </p:spPr>
      </p:pic>
      <p:pic>
        <p:nvPicPr>
          <p:cNvPr id="6" name="Picture 5">
            <a:extLst>
              <a:ext uri="{FF2B5EF4-FFF2-40B4-BE49-F238E27FC236}">
                <a16:creationId xmlns:a16="http://schemas.microsoft.com/office/drawing/2014/main" id="{A86199D1-08E8-0D60-D033-FB94570B951C}"/>
              </a:ext>
            </a:extLst>
          </p:cNvPr>
          <p:cNvPicPr>
            <a:picLocks noChangeAspect="1"/>
          </p:cNvPicPr>
          <p:nvPr/>
        </p:nvPicPr>
        <p:blipFill rotWithShape="1">
          <a:blip r:embed="rId4"/>
          <a:srcRect l="4953" t="9123" r="-4953" b="394"/>
          <a:stretch/>
        </p:blipFill>
        <p:spPr>
          <a:xfrm>
            <a:off x="8809276" y="4466612"/>
            <a:ext cx="1800685" cy="1598796"/>
          </a:xfrm>
          <a:prstGeom prst="rect">
            <a:avLst/>
          </a:prstGeom>
        </p:spPr>
      </p:pic>
      <p:pic>
        <p:nvPicPr>
          <p:cNvPr id="2050" name="Picture 2">
            <a:extLst>
              <a:ext uri="{FF2B5EF4-FFF2-40B4-BE49-F238E27FC236}">
                <a16:creationId xmlns:a16="http://schemas.microsoft.com/office/drawing/2014/main" id="{FBE7F06A-07AB-23F4-00AD-6A374301E8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52" t="12868" r="7742" b="8893"/>
          <a:stretch/>
        </p:blipFill>
        <p:spPr bwMode="auto">
          <a:xfrm>
            <a:off x="919469" y="3421814"/>
            <a:ext cx="2615381" cy="1341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B747E1C-B036-9CBB-59EE-E81F4E213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231" y="1457246"/>
            <a:ext cx="2615382" cy="13685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FC1B60-B1CC-2B50-4D78-8FD9C5760D82}"/>
              </a:ext>
            </a:extLst>
          </p:cNvPr>
          <p:cNvSpPr txBox="1"/>
          <p:nvPr/>
        </p:nvSpPr>
        <p:spPr>
          <a:xfrm>
            <a:off x="1638432" y="1694655"/>
            <a:ext cx="1303114" cy="369332"/>
          </a:xfrm>
          <a:prstGeom prst="rect">
            <a:avLst/>
          </a:prstGeom>
          <a:noFill/>
        </p:spPr>
        <p:txBody>
          <a:bodyPr wrap="none" rtlCol="0">
            <a:spAutoFit/>
          </a:bodyPr>
          <a:lstStyle/>
          <a:p>
            <a:r>
              <a:rPr lang="en-US" dirty="0">
                <a:solidFill>
                  <a:schemeClr val="bg1"/>
                </a:solidFill>
              </a:rPr>
              <a:t>Messaging</a:t>
            </a:r>
          </a:p>
        </p:txBody>
      </p:sp>
      <p:pic>
        <p:nvPicPr>
          <p:cNvPr id="2054" name="Picture 6">
            <a:extLst>
              <a:ext uri="{FF2B5EF4-FFF2-40B4-BE49-F238E27FC236}">
                <a16:creationId xmlns:a16="http://schemas.microsoft.com/office/drawing/2014/main" id="{485E4A5F-F909-5E89-A287-249036D6AE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5506" y="1101692"/>
            <a:ext cx="2254112" cy="12332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88C627-E41C-BAFE-8A8F-741ED21CC2A5}"/>
              </a:ext>
            </a:extLst>
          </p:cNvPr>
          <p:cNvSpPr txBox="1"/>
          <p:nvPr/>
        </p:nvSpPr>
        <p:spPr>
          <a:xfrm>
            <a:off x="8426155" y="1926868"/>
            <a:ext cx="1362424" cy="369332"/>
          </a:xfrm>
          <a:prstGeom prst="rect">
            <a:avLst/>
          </a:prstGeom>
          <a:noFill/>
        </p:spPr>
        <p:txBody>
          <a:bodyPr wrap="none" rtlCol="0">
            <a:spAutoFit/>
          </a:bodyPr>
          <a:lstStyle/>
          <a:p>
            <a:r>
              <a:rPr lang="en-US" b="1" dirty="0">
                <a:solidFill>
                  <a:schemeClr val="accent2"/>
                </a:solidFill>
              </a:rPr>
              <a:t>With CEUs</a:t>
            </a:r>
          </a:p>
        </p:txBody>
      </p:sp>
      <p:pic>
        <p:nvPicPr>
          <p:cNvPr id="2056" name="Picture 8">
            <a:extLst>
              <a:ext uri="{FF2B5EF4-FFF2-40B4-BE49-F238E27FC236}">
                <a16:creationId xmlns:a16="http://schemas.microsoft.com/office/drawing/2014/main" id="{AB2EDFDD-ADDE-71F7-ED3F-CECB9E6624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4186" y="57280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99AC3C-49ED-8227-EFFD-7F61BC54C8C2}"/>
              </a:ext>
            </a:extLst>
          </p:cNvPr>
          <p:cNvSpPr txBox="1"/>
          <p:nvPr/>
        </p:nvSpPr>
        <p:spPr>
          <a:xfrm>
            <a:off x="4369120" y="2988695"/>
            <a:ext cx="3363421" cy="1323439"/>
          </a:xfrm>
          <a:prstGeom prst="rect">
            <a:avLst/>
          </a:prstGeom>
          <a:noFill/>
        </p:spPr>
        <p:txBody>
          <a:bodyPr wrap="none" rtlCol="0">
            <a:spAutoFit/>
          </a:bodyPr>
          <a:lstStyle/>
          <a:p>
            <a:pPr algn="ctr"/>
            <a:r>
              <a:rPr lang="en-US" sz="4000" b="1" dirty="0">
                <a:solidFill>
                  <a:schemeClr val="accent2"/>
                </a:solidFill>
                <a:latin typeface="+mj-lt"/>
              </a:rPr>
              <a:t>Community </a:t>
            </a:r>
          </a:p>
          <a:p>
            <a:pPr algn="ctr"/>
            <a:r>
              <a:rPr lang="en-US" sz="4000" b="1" dirty="0">
                <a:solidFill>
                  <a:schemeClr val="accent2"/>
                </a:solidFill>
                <a:latin typeface="+mj-lt"/>
              </a:rPr>
              <a:t>Resources</a:t>
            </a:r>
          </a:p>
        </p:txBody>
      </p:sp>
    </p:spTree>
    <p:extLst>
      <p:ext uri="{BB962C8B-B14F-4D97-AF65-F5344CB8AC3E}">
        <p14:creationId xmlns:p14="http://schemas.microsoft.com/office/powerpoint/2010/main" val="1234269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445177" y="3665542"/>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br>
            <a:r>
              <a:rPr kumimoji="0" lang="en-US" sz="3600" b="0" i="0" u="none" strike="noStrike" kern="1200" cap="none" spc="0" normalizeH="0" baseline="0" noProof="0">
                <a:ln>
                  <a:noFill/>
                </a:ln>
                <a:solidFill>
                  <a:srgbClr val="1B4971">
                    <a:lumMod val="95000"/>
                    <a:lumOff val="5000"/>
                  </a:srgbClr>
                </a:solidFill>
                <a:effectLst/>
                <a:uLnTx/>
                <a:uFillTx/>
                <a:latin typeface="Merriweather"/>
                <a:ea typeface="+mj-ea"/>
                <a:cs typeface="+mj-cs"/>
              </a:rPr>
              <a:t>Aida Seeraj</a:t>
            </a:r>
            <a:endParaRPr kumimoji="0" lang="en-US" sz="3600" b="0" i="0" u="none" strike="noStrike" kern="1200" cap="none" spc="0" normalizeH="0" baseline="0" noProof="0" dirty="0">
              <a:ln>
                <a:noFill/>
              </a:ln>
              <a:solidFill>
                <a:srgbClr val="1B4971">
                  <a:lumMod val="95000"/>
                  <a:lumOff val="5000"/>
                </a:srgbClr>
              </a:solidFill>
              <a:effectLst/>
              <a:uLnTx/>
              <a:uFillTx/>
              <a:latin typeface="Merriweather"/>
              <a:ea typeface="+mj-ea"/>
              <a:cs typeface="+mj-cs"/>
            </a:endParaRPr>
          </a:p>
        </p:txBody>
      </p:sp>
      <p:pic>
        <p:nvPicPr>
          <p:cNvPr id="4" name="Picture 3">
            <a:extLst>
              <a:ext uri="{FF2B5EF4-FFF2-40B4-BE49-F238E27FC236}">
                <a16:creationId xmlns:a16="http://schemas.microsoft.com/office/drawing/2014/main" id="{2376472B-C2C3-6C4D-BF2F-892DF4A0AF17}"/>
              </a:ext>
            </a:extLst>
          </p:cNvPr>
          <p:cNvPicPr>
            <a:picLocks noChangeAspect="1"/>
          </p:cNvPicPr>
          <p:nvPr/>
        </p:nvPicPr>
        <p:blipFill rotWithShape="1">
          <a:blip r:embed="rId2"/>
          <a:srcRect l="27501" t="13281" r="8709" b="9104"/>
          <a:stretch/>
        </p:blipFill>
        <p:spPr>
          <a:xfrm>
            <a:off x="2893020" y="1120877"/>
            <a:ext cx="6405960" cy="4384243"/>
          </a:xfrm>
          <a:prstGeom prst="rect">
            <a:avLst/>
          </a:prstGeom>
        </p:spPr>
      </p:pic>
    </p:spTree>
    <p:extLst>
      <p:ext uri="{BB962C8B-B14F-4D97-AF65-F5344CB8AC3E}">
        <p14:creationId xmlns:p14="http://schemas.microsoft.com/office/powerpoint/2010/main" val="346898645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Kelsey Spangle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Department of Health</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dirty="0">
                <a:solidFill>
                  <a:srgbClr val="1B4971">
                    <a:lumMod val="95000"/>
                    <a:lumOff val="5000"/>
                  </a:srgbClr>
                </a:solidFill>
                <a:latin typeface="Merriweather"/>
              </a:rPr>
              <a:t>Duval</a:t>
            </a:r>
            <a:endParaRPr kumimoji="0" lang="en-US" sz="4000" b="0" i="0" u="none" strike="noStrike" kern="1200" cap="none" spc="0" normalizeH="0" baseline="0" noProof="0" dirty="0">
              <a:ln>
                <a:noFill/>
              </a:ln>
              <a:solidFill>
                <a:srgbClr val="1B4971">
                  <a:lumMod val="95000"/>
                  <a:lumOff val="5000"/>
                </a:srgbClr>
              </a:solidFill>
              <a:effectLst/>
              <a:uLnTx/>
              <a:uFillTx/>
              <a:latin typeface="Merriweather"/>
              <a:ea typeface="+mj-ea"/>
              <a:cs typeface="+mj-cs"/>
            </a:endParaRPr>
          </a:p>
        </p:txBody>
      </p:sp>
    </p:spTree>
    <p:extLst>
      <p:ext uri="{BB962C8B-B14F-4D97-AF65-F5344CB8AC3E}">
        <p14:creationId xmlns:p14="http://schemas.microsoft.com/office/powerpoint/2010/main" val="420032878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343764" y="1789344"/>
            <a:ext cx="6735709" cy="6296711"/>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1101558" y="3998324"/>
            <a:ext cx="3788167" cy="2075708"/>
          </a:xfrm>
          <a:prstGeom prst="rect">
            <a:avLst/>
          </a:prstGeom>
          <a:effectLst>
            <a:outerShdw blurRad="50800" dist="50800" dir="5400000" algn="ctr" rotWithShape="0">
              <a:srgbClr val="000000">
                <a:alpha val="69146"/>
              </a:srgbClr>
            </a:outerShdw>
          </a:effectLst>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a:t>
            </a:r>
          </a:p>
        </p:txBody>
      </p:sp>
      <p:sp>
        <p:nvSpPr>
          <p:cNvPr id="2" name="TextBox 1">
            <a:extLst>
              <a:ext uri="{FF2B5EF4-FFF2-40B4-BE49-F238E27FC236}">
                <a16:creationId xmlns:a16="http://schemas.microsoft.com/office/drawing/2014/main" id="{6ECC2777-65A2-C370-7A17-5036C50A3BC8}"/>
              </a:ext>
            </a:extLst>
          </p:cNvPr>
          <p:cNvSpPr txBox="1"/>
          <p:nvPr/>
        </p:nvSpPr>
        <p:spPr>
          <a:xfrm>
            <a:off x="4750025" y="1414132"/>
            <a:ext cx="708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A0AF"/>
                </a:solidFill>
                <a:effectLst/>
                <a:uLnTx/>
                <a:uFillTx/>
                <a:latin typeface="Arial Black"/>
                <a:ea typeface="+mn-ea"/>
                <a:cs typeface="+mn-cs"/>
              </a:rPr>
              <a:t>    OD2A Surveillance</a:t>
            </a:r>
          </a:p>
        </p:txBody>
      </p:sp>
      <p:sp>
        <p:nvSpPr>
          <p:cNvPr id="3" name="TextBox 2">
            <a:extLst>
              <a:ext uri="{FF2B5EF4-FFF2-40B4-BE49-F238E27FC236}">
                <a16:creationId xmlns:a16="http://schemas.microsoft.com/office/drawing/2014/main" id="{F8FB1865-C754-DF12-FC1A-CCA622C3E315}"/>
              </a:ext>
            </a:extLst>
          </p:cNvPr>
          <p:cNvSpPr txBox="1"/>
          <p:nvPr/>
        </p:nvSpPr>
        <p:spPr>
          <a:xfrm>
            <a:off x="7835431" y="4726471"/>
            <a:ext cx="4206240"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Kelsey Spangle, MS, MPH, CPH</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Epidemiologist</a:t>
            </a:r>
          </a:p>
        </p:txBody>
      </p:sp>
    </p:spTree>
    <p:extLst>
      <p:ext uri="{BB962C8B-B14F-4D97-AF65-F5344CB8AC3E}">
        <p14:creationId xmlns:p14="http://schemas.microsoft.com/office/powerpoint/2010/main" val="186757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97314"/>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pSp>
        <p:nvGrpSpPr>
          <p:cNvPr id="55" name="Group 54">
            <a:extLst>
              <a:ext uri="{FF2B5EF4-FFF2-40B4-BE49-F238E27FC236}">
                <a16:creationId xmlns:a16="http://schemas.microsoft.com/office/drawing/2014/main" id="{AFDD7F69-7FC7-FB24-11AF-6EA1146E6C82}"/>
              </a:ext>
            </a:extLst>
          </p:cNvPr>
          <p:cNvGrpSpPr/>
          <p:nvPr/>
        </p:nvGrpSpPr>
        <p:grpSpPr>
          <a:xfrm>
            <a:off x="7671758" y="1161602"/>
            <a:ext cx="4215442" cy="5094262"/>
            <a:chOff x="6770244" y="1173672"/>
            <a:chExt cx="4215442" cy="5094262"/>
          </a:xfrm>
        </p:grpSpPr>
        <p:graphicFrame>
          <p:nvGraphicFramePr>
            <p:cNvPr id="21" name="Chart 20">
              <a:extLst>
                <a:ext uri="{FF2B5EF4-FFF2-40B4-BE49-F238E27FC236}">
                  <a16:creationId xmlns:a16="http://schemas.microsoft.com/office/drawing/2014/main" id="{B5D0EC8B-607F-EE05-47CA-D51DC4C65DC6}"/>
                </a:ext>
              </a:extLst>
            </p:cNvPr>
            <p:cNvGraphicFramePr>
              <a:graphicFrameLocks/>
            </p:cNvGraphicFramePr>
            <p:nvPr/>
          </p:nvGraphicFramePr>
          <p:xfrm>
            <a:off x="6921314" y="1173672"/>
            <a:ext cx="4064372" cy="495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78116888-B9EB-426B-90BC-EA249A2E3243}"/>
                </a:ext>
              </a:extLst>
            </p:cNvPr>
            <p:cNvGraphicFramePr>
              <a:graphicFrameLocks/>
            </p:cNvGraphicFramePr>
            <p:nvPr/>
          </p:nvGraphicFramePr>
          <p:xfrm>
            <a:off x="6911788" y="1582065"/>
            <a:ext cx="4045323" cy="48577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a16="http://schemas.microsoft.com/office/drawing/2014/main" id="{119BC391-51DA-476E-AC27-0C00B3F796A2}"/>
                </a:ext>
              </a:extLst>
            </p:cNvPr>
            <p:cNvGraphicFramePr>
              <a:graphicFrameLocks/>
            </p:cNvGraphicFramePr>
            <p:nvPr/>
          </p:nvGraphicFramePr>
          <p:xfrm>
            <a:off x="6883212" y="1916399"/>
            <a:ext cx="4073899" cy="10287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a:extLst>
                <a:ext uri="{FF2B5EF4-FFF2-40B4-BE49-F238E27FC236}">
                  <a16:creationId xmlns:a16="http://schemas.microsoft.com/office/drawing/2014/main" id="{1A8BDA77-954B-4531-B264-866661AE3970}"/>
                </a:ext>
              </a:extLst>
            </p:cNvPr>
            <p:cNvGraphicFramePr>
              <a:graphicFrameLocks/>
            </p:cNvGraphicFramePr>
            <p:nvPr/>
          </p:nvGraphicFramePr>
          <p:xfrm>
            <a:off x="6873687" y="2738439"/>
            <a:ext cx="4083424" cy="10572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5" name="Chart 24">
              <a:extLst>
                <a:ext uri="{FF2B5EF4-FFF2-40B4-BE49-F238E27FC236}">
                  <a16:creationId xmlns:a16="http://schemas.microsoft.com/office/drawing/2014/main" id="{FF9424D0-5A5A-42AB-85CB-85CD0CBE88DE}"/>
                </a:ext>
              </a:extLst>
            </p:cNvPr>
            <p:cNvGraphicFramePr>
              <a:graphicFrameLocks/>
            </p:cNvGraphicFramePr>
            <p:nvPr/>
          </p:nvGraphicFramePr>
          <p:xfrm>
            <a:off x="6873688" y="3547710"/>
            <a:ext cx="4111998" cy="104775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6" name="Chart 25">
              <a:extLst>
                <a:ext uri="{FF2B5EF4-FFF2-40B4-BE49-F238E27FC236}">
                  <a16:creationId xmlns:a16="http://schemas.microsoft.com/office/drawing/2014/main" id="{6D278777-1665-44EF-88F9-3DBEBA01DEDC}"/>
                </a:ext>
              </a:extLst>
            </p:cNvPr>
            <p:cNvGraphicFramePr>
              <a:graphicFrameLocks/>
            </p:cNvGraphicFramePr>
            <p:nvPr/>
          </p:nvGraphicFramePr>
          <p:xfrm>
            <a:off x="6845112" y="4387146"/>
            <a:ext cx="4111999" cy="10572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 name="Chart 26">
              <a:extLst>
                <a:ext uri="{FF2B5EF4-FFF2-40B4-BE49-F238E27FC236}">
                  <a16:creationId xmlns:a16="http://schemas.microsoft.com/office/drawing/2014/main" id="{A07FACA9-60E4-49D7-AF51-F3C6F5B90A65}"/>
                </a:ext>
              </a:extLst>
            </p:cNvPr>
            <p:cNvGraphicFramePr>
              <a:graphicFrameLocks/>
            </p:cNvGraphicFramePr>
            <p:nvPr/>
          </p:nvGraphicFramePr>
          <p:xfrm>
            <a:off x="6845113" y="5201135"/>
            <a:ext cx="4111999" cy="1066799"/>
          </p:xfrm>
          <a:graphic>
            <a:graphicData uri="http://schemas.openxmlformats.org/drawingml/2006/chart">
              <c:chart xmlns:c="http://schemas.openxmlformats.org/drawingml/2006/chart" xmlns:r="http://schemas.openxmlformats.org/officeDocument/2006/relationships" r:id="rId12"/>
            </a:graphicData>
          </a:graphic>
        </p:graphicFrame>
        <p:sp>
          <p:nvSpPr>
            <p:cNvPr id="28" name="TextBox 27">
              <a:extLst>
                <a:ext uri="{FF2B5EF4-FFF2-40B4-BE49-F238E27FC236}">
                  <a16:creationId xmlns:a16="http://schemas.microsoft.com/office/drawing/2014/main" id="{23814901-DF92-3ED5-D3B2-1364B264385F}"/>
                </a:ext>
              </a:extLst>
            </p:cNvPr>
            <p:cNvSpPr txBox="1"/>
            <p:nvPr/>
          </p:nvSpPr>
          <p:spPr>
            <a:xfrm>
              <a:off x="7181851" y="1354012"/>
              <a:ext cx="5619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LEE</a:t>
              </a:r>
            </a:p>
          </p:txBody>
        </p:sp>
        <p:sp>
          <p:nvSpPr>
            <p:cNvPr id="29" name="TextBox 28">
              <a:extLst>
                <a:ext uri="{FF2B5EF4-FFF2-40B4-BE49-F238E27FC236}">
                  <a16:creationId xmlns:a16="http://schemas.microsoft.com/office/drawing/2014/main" id="{BBEA11BE-1993-1B18-8F6B-308525DA1DBD}"/>
                </a:ext>
              </a:extLst>
            </p:cNvPr>
            <p:cNvSpPr txBox="1"/>
            <p:nvPr/>
          </p:nvSpPr>
          <p:spPr>
            <a:xfrm>
              <a:off x="7194039" y="2469511"/>
              <a:ext cx="4381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LEE</a:t>
              </a:r>
            </a:p>
          </p:txBody>
        </p:sp>
        <p:sp>
          <p:nvSpPr>
            <p:cNvPr id="30" name="TextBox 29">
              <a:extLst>
                <a:ext uri="{FF2B5EF4-FFF2-40B4-BE49-F238E27FC236}">
                  <a16:creationId xmlns:a16="http://schemas.microsoft.com/office/drawing/2014/main" id="{531E2317-7F6A-D778-210E-54A7C3433F35}"/>
                </a:ext>
              </a:extLst>
            </p:cNvPr>
            <p:cNvSpPr txBox="1"/>
            <p:nvPr/>
          </p:nvSpPr>
          <p:spPr>
            <a:xfrm>
              <a:off x="7172326" y="4861879"/>
              <a:ext cx="4381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LEE</a:t>
              </a:r>
            </a:p>
          </p:txBody>
        </p:sp>
        <p:sp>
          <p:nvSpPr>
            <p:cNvPr id="31" name="TextBox 30">
              <a:extLst>
                <a:ext uri="{FF2B5EF4-FFF2-40B4-BE49-F238E27FC236}">
                  <a16:creationId xmlns:a16="http://schemas.microsoft.com/office/drawing/2014/main" id="{245B358A-DC2E-DD5E-C955-B94BC4D2A70B}"/>
                </a:ext>
              </a:extLst>
            </p:cNvPr>
            <p:cNvSpPr txBox="1"/>
            <p:nvPr/>
          </p:nvSpPr>
          <p:spPr>
            <a:xfrm>
              <a:off x="6797489" y="1762411"/>
              <a:ext cx="73111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MIAMI-DADE</a:t>
              </a:r>
            </a:p>
          </p:txBody>
        </p:sp>
        <p:sp>
          <p:nvSpPr>
            <p:cNvPr id="32" name="TextBox 31">
              <a:extLst>
                <a:ext uri="{FF2B5EF4-FFF2-40B4-BE49-F238E27FC236}">
                  <a16:creationId xmlns:a16="http://schemas.microsoft.com/office/drawing/2014/main" id="{C21501E8-972C-6DCF-F170-B2150AF558C6}"/>
                </a:ext>
              </a:extLst>
            </p:cNvPr>
            <p:cNvSpPr txBox="1"/>
            <p:nvPr/>
          </p:nvSpPr>
          <p:spPr>
            <a:xfrm>
              <a:off x="6797488" y="2580092"/>
              <a:ext cx="73111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MIAMI-DADE</a:t>
              </a:r>
            </a:p>
          </p:txBody>
        </p:sp>
        <p:sp>
          <p:nvSpPr>
            <p:cNvPr id="33" name="TextBox 32">
              <a:extLst>
                <a:ext uri="{FF2B5EF4-FFF2-40B4-BE49-F238E27FC236}">
                  <a16:creationId xmlns:a16="http://schemas.microsoft.com/office/drawing/2014/main" id="{98866998-8D00-8401-5064-DDE7C2A6DD12}"/>
                </a:ext>
              </a:extLst>
            </p:cNvPr>
            <p:cNvSpPr txBox="1"/>
            <p:nvPr/>
          </p:nvSpPr>
          <p:spPr>
            <a:xfrm>
              <a:off x="6782782" y="4012162"/>
              <a:ext cx="82251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MIAMI-DADE</a:t>
              </a:r>
            </a:p>
          </p:txBody>
        </p:sp>
        <p:sp>
          <p:nvSpPr>
            <p:cNvPr id="34" name="TextBox 33">
              <a:extLst>
                <a:ext uri="{FF2B5EF4-FFF2-40B4-BE49-F238E27FC236}">
                  <a16:creationId xmlns:a16="http://schemas.microsoft.com/office/drawing/2014/main" id="{C1976ACF-6B51-C923-B6DF-12539AB05C7A}"/>
                </a:ext>
              </a:extLst>
            </p:cNvPr>
            <p:cNvSpPr txBox="1"/>
            <p:nvPr/>
          </p:nvSpPr>
          <p:spPr>
            <a:xfrm>
              <a:off x="6770244" y="4984235"/>
              <a:ext cx="82251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MIAMI-DADE</a:t>
              </a:r>
            </a:p>
          </p:txBody>
        </p:sp>
        <p:sp>
          <p:nvSpPr>
            <p:cNvPr id="35" name="TextBox 34">
              <a:extLst>
                <a:ext uri="{FF2B5EF4-FFF2-40B4-BE49-F238E27FC236}">
                  <a16:creationId xmlns:a16="http://schemas.microsoft.com/office/drawing/2014/main" id="{DE3563F2-2003-EE8E-D693-B4A76AAE13A2}"/>
                </a:ext>
              </a:extLst>
            </p:cNvPr>
            <p:cNvSpPr txBox="1"/>
            <p:nvPr/>
          </p:nvSpPr>
          <p:spPr>
            <a:xfrm>
              <a:off x="6784042" y="5566732"/>
              <a:ext cx="82251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MIAMI-DADE</a:t>
              </a:r>
            </a:p>
          </p:txBody>
        </p:sp>
        <p:sp>
          <p:nvSpPr>
            <p:cNvPr id="36" name="TextBox 35">
              <a:extLst>
                <a:ext uri="{FF2B5EF4-FFF2-40B4-BE49-F238E27FC236}">
                  <a16:creationId xmlns:a16="http://schemas.microsoft.com/office/drawing/2014/main" id="{4722E993-8C87-B85F-7B9E-4E899FF5450F}"/>
                </a:ext>
              </a:extLst>
            </p:cNvPr>
            <p:cNvSpPr txBox="1"/>
            <p:nvPr/>
          </p:nvSpPr>
          <p:spPr>
            <a:xfrm>
              <a:off x="6921315" y="2358654"/>
              <a:ext cx="71255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ST. JOHNS</a:t>
              </a:r>
            </a:p>
          </p:txBody>
        </p:sp>
        <p:sp>
          <p:nvSpPr>
            <p:cNvPr id="37" name="TextBox 36">
              <a:extLst>
                <a:ext uri="{FF2B5EF4-FFF2-40B4-BE49-F238E27FC236}">
                  <a16:creationId xmlns:a16="http://schemas.microsoft.com/office/drawing/2014/main" id="{D562B90D-A14E-20F7-AEB6-E529CC143947}"/>
                </a:ext>
              </a:extLst>
            </p:cNvPr>
            <p:cNvSpPr txBox="1"/>
            <p:nvPr/>
          </p:nvSpPr>
          <p:spPr>
            <a:xfrm>
              <a:off x="7140386" y="2244762"/>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CLAY</a:t>
              </a:r>
            </a:p>
          </p:txBody>
        </p:sp>
        <p:sp>
          <p:nvSpPr>
            <p:cNvPr id="38" name="TextBox 37">
              <a:extLst>
                <a:ext uri="{FF2B5EF4-FFF2-40B4-BE49-F238E27FC236}">
                  <a16:creationId xmlns:a16="http://schemas.microsoft.com/office/drawing/2014/main" id="{D1618C8F-D015-8259-4122-D0814CF81A19}"/>
                </a:ext>
              </a:extLst>
            </p:cNvPr>
            <p:cNvSpPr txBox="1"/>
            <p:nvPr/>
          </p:nvSpPr>
          <p:spPr>
            <a:xfrm>
              <a:off x="7063487" y="2121686"/>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DUVAL</a:t>
              </a:r>
            </a:p>
          </p:txBody>
        </p:sp>
        <p:sp>
          <p:nvSpPr>
            <p:cNvPr id="39" name="TextBox 38">
              <a:extLst>
                <a:ext uri="{FF2B5EF4-FFF2-40B4-BE49-F238E27FC236}">
                  <a16:creationId xmlns:a16="http://schemas.microsoft.com/office/drawing/2014/main" id="{86F08EAA-3776-ABFE-EBDD-D89CA92893B8}"/>
                </a:ext>
              </a:extLst>
            </p:cNvPr>
            <p:cNvSpPr txBox="1"/>
            <p:nvPr/>
          </p:nvSpPr>
          <p:spPr>
            <a:xfrm>
              <a:off x="7063486" y="2969600"/>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DUVAL</a:t>
              </a:r>
            </a:p>
          </p:txBody>
        </p:sp>
        <p:sp>
          <p:nvSpPr>
            <p:cNvPr id="40" name="TextBox 39">
              <a:extLst>
                <a:ext uri="{FF2B5EF4-FFF2-40B4-BE49-F238E27FC236}">
                  <a16:creationId xmlns:a16="http://schemas.microsoft.com/office/drawing/2014/main" id="{08E98D7A-EE06-53A4-EC4F-851B1574AD3F}"/>
                </a:ext>
              </a:extLst>
            </p:cNvPr>
            <p:cNvSpPr txBox="1"/>
            <p:nvPr/>
          </p:nvSpPr>
          <p:spPr>
            <a:xfrm>
              <a:off x="6810026" y="3089486"/>
              <a:ext cx="7680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PALM BEACH</a:t>
              </a:r>
            </a:p>
          </p:txBody>
        </p:sp>
        <p:sp>
          <p:nvSpPr>
            <p:cNvPr id="41" name="TextBox 40">
              <a:extLst>
                <a:ext uri="{FF2B5EF4-FFF2-40B4-BE49-F238E27FC236}">
                  <a16:creationId xmlns:a16="http://schemas.microsoft.com/office/drawing/2014/main" id="{42056959-3F81-2823-FBCF-47AFBA9AAAE3}"/>
                </a:ext>
              </a:extLst>
            </p:cNvPr>
            <p:cNvSpPr txBox="1"/>
            <p:nvPr/>
          </p:nvSpPr>
          <p:spPr>
            <a:xfrm>
              <a:off x="7140386" y="3208401"/>
              <a:ext cx="4376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CLAY</a:t>
              </a:r>
            </a:p>
          </p:txBody>
        </p:sp>
        <p:sp>
          <p:nvSpPr>
            <p:cNvPr id="42" name="TextBox 41">
              <a:extLst>
                <a:ext uri="{FF2B5EF4-FFF2-40B4-BE49-F238E27FC236}">
                  <a16:creationId xmlns:a16="http://schemas.microsoft.com/office/drawing/2014/main" id="{6EF3F76B-92A7-5947-2F59-909FB47D43F0}"/>
                </a:ext>
              </a:extLst>
            </p:cNvPr>
            <p:cNvSpPr txBox="1"/>
            <p:nvPr/>
          </p:nvSpPr>
          <p:spPr>
            <a:xfrm>
              <a:off x="7008165" y="3329033"/>
              <a:ext cx="5670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NASSAU</a:t>
              </a:r>
            </a:p>
          </p:txBody>
        </p:sp>
        <p:sp>
          <p:nvSpPr>
            <p:cNvPr id="43" name="TextBox 42">
              <a:extLst>
                <a:ext uri="{FF2B5EF4-FFF2-40B4-BE49-F238E27FC236}">
                  <a16:creationId xmlns:a16="http://schemas.microsoft.com/office/drawing/2014/main" id="{AC74E0FD-69FB-60C4-C957-15A020BE0207}"/>
                </a:ext>
              </a:extLst>
            </p:cNvPr>
            <p:cNvSpPr txBox="1"/>
            <p:nvPr/>
          </p:nvSpPr>
          <p:spPr>
            <a:xfrm>
              <a:off x="7132553" y="3451684"/>
              <a:ext cx="4376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POLK</a:t>
              </a:r>
            </a:p>
          </p:txBody>
        </p:sp>
        <p:sp>
          <p:nvSpPr>
            <p:cNvPr id="44" name="TextBox 43">
              <a:extLst>
                <a:ext uri="{FF2B5EF4-FFF2-40B4-BE49-F238E27FC236}">
                  <a16:creationId xmlns:a16="http://schemas.microsoft.com/office/drawing/2014/main" id="{C5D788BD-D56B-8D84-9530-91974A5C5A4F}"/>
                </a:ext>
              </a:extLst>
            </p:cNvPr>
            <p:cNvSpPr txBox="1"/>
            <p:nvPr/>
          </p:nvSpPr>
          <p:spPr>
            <a:xfrm>
              <a:off x="6797488" y="3768264"/>
              <a:ext cx="7680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PALM BEACH</a:t>
              </a:r>
            </a:p>
          </p:txBody>
        </p:sp>
        <p:sp>
          <p:nvSpPr>
            <p:cNvPr id="45" name="TextBox 44">
              <a:extLst>
                <a:ext uri="{FF2B5EF4-FFF2-40B4-BE49-F238E27FC236}">
                  <a16:creationId xmlns:a16="http://schemas.microsoft.com/office/drawing/2014/main" id="{4B0B277F-7AFA-C1FC-B35F-882670B2B770}"/>
                </a:ext>
              </a:extLst>
            </p:cNvPr>
            <p:cNvSpPr txBox="1"/>
            <p:nvPr/>
          </p:nvSpPr>
          <p:spPr>
            <a:xfrm>
              <a:off x="7040661" y="3883107"/>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DUVAL</a:t>
              </a:r>
            </a:p>
          </p:txBody>
        </p:sp>
        <p:sp>
          <p:nvSpPr>
            <p:cNvPr id="46" name="TextBox 45">
              <a:extLst>
                <a:ext uri="{FF2B5EF4-FFF2-40B4-BE49-F238E27FC236}">
                  <a16:creationId xmlns:a16="http://schemas.microsoft.com/office/drawing/2014/main" id="{ACDDADF6-FA28-CA1D-3EF1-ACBF693F86AA}"/>
                </a:ext>
              </a:extLst>
            </p:cNvPr>
            <p:cNvSpPr txBox="1"/>
            <p:nvPr/>
          </p:nvSpPr>
          <p:spPr>
            <a:xfrm>
              <a:off x="6969919" y="4143248"/>
              <a:ext cx="5755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VOLUSIA</a:t>
              </a:r>
            </a:p>
          </p:txBody>
        </p:sp>
        <p:sp>
          <p:nvSpPr>
            <p:cNvPr id="47" name="TextBox 46">
              <a:extLst>
                <a:ext uri="{FF2B5EF4-FFF2-40B4-BE49-F238E27FC236}">
                  <a16:creationId xmlns:a16="http://schemas.microsoft.com/office/drawing/2014/main" id="{3BD11317-A3BD-FD86-5982-3FEB1245F18D}"/>
                </a:ext>
              </a:extLst>
            </p:cNvPr>
            <p:cNvSpPr txBox="1"/>
            <p:nvPr/>
          </p:nvSpPr>
          <p:spPr>
            <a:xfrm>
              <a:off x="7122120" y="4250127"/>
              <a:ext cx="4376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POLK</a:t>
              </a:r>
            </a:p>
          </p:txBody>
        </p:sp>
        <p:sp>
          <p:nvSpPr>
            <p:cNvPr id="48" name="TextBox 47">
              <a:extLst>
                <a:ext uri="{FF2B5EF4-FFF2-40B4-BE49-F238E27FC236}">
                  <a16:creationId xmlns:a16="http://schemas.microsoft.com/office/drawing/2014/main" id="{ED05D018-A9A4-6C25-89C4-EE192EC1A7F3}"/>
                </a:ext>
              </a:extLst>
            </p:cNvPr>
            <p:cNvSpPr txBox="1"/>
            <p:nvPr/>
          </p:nvSpPr>
          <p:spPr>
            <a:xfrm>
              <a:off x="6967109" y="5102238"/>
              <a:ext cx="5755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VOLUSIA</a:t>
              </a:r>
            </a:p>
          </p:txBody>
        </p:sp>
        <p:sp>
          <p:nvSpPr>
            <p:cNvPr id="49" name="TextBox 48">
              <a:extLst>
                <a:ext uri="{FF2B5EF4-FFF2-40B4-BE49-F238E27FC236}">
                  <a16:creationId xmlns:a16="http://schemas.microsoft.com/office/drawing/2014/main" id="{27556A9B-264E-4960-193D-20BDDE77BD11}"/>
                </a:ext>
              </a:extLst>
            </p:cNvPr>
            <p:cNvSpPr txBox="1"/>
            <p:nvPr/>
          </p:nvSpPr>
          <p:spPr>
            <a:xfrm>
              <a:off x="6770244" y="4739493"/>
              <a:ext cx="7680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PALM BEACH</a:t>
              </a:r>
            </a:p>
          </p:txBody>
        </p:sp>
        <p:sp>
          <p:nvSpPr>
            <p:cNvPr id="50" name="TextBox 49">
              <a:extLst>
                <a:ext uri="{FF2B5EF4-FFF2-40B4-BE49-F238E27FC236}">
                  <a16:creationId xmlns:a16="http://schemas.microsoft.com/office/drawing/2014/main" id="{DAFB151F-3B86-FAA4-CA6F-4CD96E879D4F}"/>
                </a:ext>
              </a:extLst>
            </p:cNvPr>
            <p:cNvSpPr txBox="1"/>
            <p:nvPr/>
          </p:nvSpPr>
          <p:spPr>
            <a:xfrm>
              <a:off x="7026579" y="4612996"/>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DUVAL</a:t>
              </a:r>
            </a:p>
          </p:txBody>
        </p:sp>
        <p:sp>
          <p:nvSpPr>
            <p:cNvPr id="51" name="TextBox 50">
              <a:extLst>
                <a:ext uri="{FF2B5EF4-FFF2-40B4-BE49-F238E27FC236}">
                  <a16:creationId xmlns:a16="http://schemas.microsoft.com/office/drawing/2014/main" id="{6855C2AC-4CDE-13B8-A701-ADC4DA16090E}"/>
                </a:ext>
              </a:extLst>
            </p:cNvPr>
            <p:cNvSpPr txBox="1"/>
            <p:nvPr/>
          </p:nvSpPr>
          <p:spPr>
            <a:xfrm>
              <a:off x="7043471" y="5435685"/>
              <a:ext cx="5020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DUVAL</a:t>
              </a:r>
            </a:p>
          </p:txBody>
        </p:sp>
        <p:sp>
          <p:nvSpPr>
            <p:cNvPr id="52" name="TextBox 51">
              <a:extLst>
                <a:ext uri="{FF2B5EF4-FFF2-40B4-BE49-F238E27FC236}">
                  <a16:creationId xmlns:a16="http://schemas.microsoft.com/office/drawing/2014/main" id="{5E6885D4-1F69-5464-8C52-704D6F12CFCB}"/>
                </a:ext>
              </a:extLst>
            </p:cNvPr>
            <p:cNvSpPr txBox="1"/>
            <p:nvPr/>
          </p:nvSpPr>
          <p:spPr>
            <a:xfrm>
              <a:off x="6791760" y="5686472"/>
              <a:ext cx="7680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PALM BEACH</a:t>
              </a:r>
            </a:p>
          </p:txBody>
        </p:sp>
        <p:sp>
          <p:nvSpPr>
            <p:cNvPr id="53" name="TextBox 52">
              <a:extLst>
                <a:ext uri="{FF2B5EF4-FFF2-40B4-BE49-F238E27FC236}">
                  <a16:creationId xmlns:a16="http://schemas.microsoft.com/office/drawing/2014/main" id="{41C7C91B-0B08-9DEE-DD56-B94FDEBAA176}"/>
                </a:ext>
              </a:extLst>
            </p:cNvPr>
            <p:cNvSpPr txBox="1"/>
            <p:nvPr/>
          </p:nvSpPr>
          <p:spPr>
            <a:xfrm>
              <a:off x="6883212" y="5798417"/>
              <a:ext cx="66339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BROWARD</a:t>
              </a:r>
            </a:p>
          </p:txBody>
        </p:sp>
        <p:sp>
          <p:nvSpPr>
            <p:cNvPr id="54" name="TextBox 53">
              <a:extLst>
                <a:ext uri="{FF2B5EF4-FFF2-40B4-BE49-F238E27FC236}">
                  <a16:creationId xmlns:a16="http://schemas.microsoft.com/office/drawing/2014/main" id="{EEF718EB-F7A2-4AC5-CF00-9326A2183082}"/>
                </a:ext>
              </a:extLst>
            </p:cNvPr>
            <p:cNvSpPr txBox="1"/>
            <p:nvPr/>
          </p:nvSpPr>
          <p:spPr>
            <a:xfrm>
              <a:off x="6969919" y="5921121"/>
              <a:ext cx="5755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VOLUSIA</a:t>
              </a:r>
            </a:p>
          </p:txBody>
        </p:sp>
      </p:grpSp>
      <mc:AlternateContent xmlns:mc="http://schemas.openxmlformats.org/markup-compatibility/2006" xmlns:cx4="http://schemas.microsoft.com/office/drawing/2016/5/10/chartex">
        <mc:Choice Requires="cx4">
          <p:graphicFrame>
            <p:nvGraphicFramePr>
              <p:cNvPr id="56" name="Chart 55">
                <a:extLst>
                  <a:ext uri="{FF2B5EF4-FFF2-40B4-BE49-F238E27FC236}">
                    <a16:creationId xmlns:a16="http://schemas.microsoft.com/office/drawing/2014/main" id="{FA4150EE-FAD5-4791-1985-0F307D64BB6E}"/>
                  </a:ext>
                </a:extLst>
              </p:cNvPr>
              <p:cNvGraphicFramePr/>
              <p:nvPr/>
            </p:nvGraphicFramePr>
            <p:xfrm>
              <a:off x="-1438274" y="1176645"/>
              <a:ext cx="9006450" cy="4825146"/>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56" name="Chart 55">
                <a:extLst>
                  <a:ext uri="{FF2B5EF4-FFF2-40B4-BE49-F238E27FC236}">
                    <a16:creationId xmlns:a16="http://schemas.microsoft.com/office/drawing/2014/main" id="{FA4150EE-FAD5-4791-1985-0F307D64BB6E}"/>
                  </a:ext>
                </a:extLst>
              </p:cNvPr>
              <p:cNvPicPr>
                <a:picLocks noGrp="1" noRot="1" noChangeAspect="1" noMove="1" noResize="1" noEditPoints="1" noAdjustHandles="1" noChangeArrowheads="1" noChangeShapeType="1"/>
              </p:cNvPicPr>
              <p:nvPr/>
            </p:nvPicPr>
            <p:blipFill>
              <a:blip r:embed="rId14"/>
              <a:stretch>
                <a:fillRect/>
              </a:stretch>
            </p:blipFill>
            <p:spPr>
              <a:xfrm>
                <a:off x="-1438274" y="1176645"/>
                <a:ext cx="9006450" cy="4825146"/>
              </a:xfrm>
              <a:prstGeom prst="rect">
                <a:avLst/>
              </a:prstGeom>
            </p:spPr>
          </p:pic>
        </mc:Fallback>
      </mc:AlternateContent>
      <p:sp>
        <p:nvSpPr>
          <p:cNvPr id="57" name="TextBox 56">
            <a:extLst>
              <a:ext uri="{FF2B5EF4-FFF2-40B4-BE49-F238E27FC236}">
                <a16:creationId xmlns:a16="http://schemas.microsoft.com/office/drawing/2014/main" id="{E19F05F1-5BE5-5139-376B-83BBF4A37279}"/>
              </a:ext>
            </a:extLst>
          </p:cNvPr>
          <p:cNvSpPr txBox="1"/>
          <p:nvPr/>
        </p:nvSpPr>
        <p:spPr>
          <a:xfrm>
            <a:off x="4470028" y="1915783"/>
            <a:ext cx="1285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Duval: 156</a:t>
            </a:r>
          </a:p>
        </p:txBody>
      </p:sp>
      <p:sp>
        <p:nvSpPr>
          <p:cNvPr id="58" name="TextBox 57">
            <a:extLst>
              <a:ext uri="{FF2B5EF4-FFF2-40B4-BE49-F238E27FC236}">
                <a16:creationId xmlns:a16="http://schemas.microsoft.com/office/drawing/2014/main" id="{70B2F1D8-440A-0433-9F5B-7ED441BD1D3C}"/>
              </a:ext>
            </a:extLst>
          </p:cNvPr>
          <p:cNvSpPr txBox="1"/>
          <p:nvPr/>
        </p:nvSpPr>
        <p:spPr>
          <a:xfrm>
            <a:off x="5275262" y="4339171"/>
            <a:ext cx="1824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Palm Beach: 104</a:t>
            </a:r>
          </a:p>
        </p:txBody>
      </p:sp>
      <p:sp>
        <p:nvSpPr>
          <p:cNvPr id="59" name="TextBox 58">
            <a:extLst>
              <a:ext uri="{FF2B5EF4-FFF2-40B4-BE49-F238E27FC236}">
                <a16:creationId xmlns:a16="http://schemas.microsoft.com/office/drawing/2014/main" id="{014BC5E8-EBFE-0D96-ADF9-B617B5BFD68A}"/>
              </a:ext>
            </a:extLst>
          </p:cNvPr>
          <p:cNvSpPr txBox="1"/>
          <p:nvPr/>
        </p:nvSpPr>
        <p:spPr>
          <a:xfrm>
            <a:off x="5217320" y="5054283"/>
            <a:ext cx="1824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Miami-Dade: 79</a:t>
            </a:r>
          </a:p>
        </p:txBody>
      </p:sp>
      <p:sp>
        <p:nvSpPr>
          <p:cNvPr id="60" name="TextBox 59">
            <a:extLst>
              <a:ext uri="{FF2B5EF4-FFF2-40B4-BE49-F238E27FC236}">
                <a16:creationId xmlns:a16="http://schemas.microsoft.com/office/drawing/2014/main" id="{574C88AD-52F9-FCCF-036B-3E58D3BA8959}"/>
              </a:ext>
            </a:extLst>
          </p:cNvPr>
          <p:cNvSpPr txBox="1"/>
          <p:nvPr/>
        </p:nvSpPr>
        <p:spPr>
          <a:xfrm>
            <a:off x="4810221" y="2723807"/>
            <a:ext cx="1824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Volusia: 63</a:t>
            </a:r>
          </a:p>
        </p:txBody>
      </p:sp>
      <p:sp>
        <p:nvSpPr>
          <p:cNvPr id="61" name="TextBox 60">
            <a:extLst>
              <a:ext uri="{FF2B5EF4-FFF2-40B4-BE49-F238E27FC236}">
                <a16:creationId xmlns:a16="http://schemas.microsoft.com/office/drawing/2014/main" id="{E06C0517-8DC1-F094-590C-47E66C7F3AB5}"/>
              </a:ext>
            </a:extLst>
          </p:cNvPr>
          <p:cNvSpPr txBox="1"/>
          <p:nvPr/>
        </p:nvSpPr>
        <p:spPr>
          <a:xfrm>
            <a:off x="3064951" y="4489464"/>
            <a:ext cx="895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Lee: 55</a:t>
            </a:r>
          </a:p>
        </p:txBody>
      </p:sp>
      <p:sp>
        <p:nvSpPr>
          <p:cNvPr id="62" name="TextBox 61">
            <a:extLst>
              <a:ext uri="{FF2B5EF4-FFF2-40B4-BE49-F238E27FC236}">
                <a16:creationId xmlns:a16="http://schemas.microsoft.com/office/drawing/2014/main" id="{787E05CC-65D1-4971-4013-B150260F07E6}"/>
              </a:ext>
            </a:extLst>
          </p:cNvPr>
          <p:cNvSpPr txBox="1"/>
          <p:nvPr/>
        </p:nvSpPr>
        <p:spPr>
          <a:xfrm>
            <a:off x="5243747" y="4696727"/>
            <a:ext cx="1469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Broward: 51</a:t>
            </a:r>
          </a:p>
        </p:txBody>
      </p:sp>
      <p:sp>
        <p:nvSpPr>
          <p:cNvPr id="3" name="TextBox 2">
            <a:extLst>
              <a:ext uri="{FF2B5EF4-FFF2-40B4-BE49-F238E27FC236}">
                <a16:creationId xmlns:a16="http://schemas.microsoft.com/office/drawing/2014/main" id="{0795760D-35A5-4D58-A5F1-A77E26B4E95E}"/>
              </a:ext>
            </a:extLst>
          </p:cNvPr>
          <p:cNvSpPr txBox="1"/>
          <p:nvPr/>
        </p:nvSpPr>
        <p:spPr>
          <a:xfrm>
            <a:off x="1155701" y="6183489"/>
            <a:ext cx="21703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203709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200" dirty="0"/>
              <a:t>January – In Person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February – Virtual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March – </a:t>
            </a:r>
            <a:r>
              <a:rPr lang="en-US" sz="2200" b="1" dirty="0">
                <a:solidFill>
                  <a:schemeClr val="accent2"/>
                </a:solidFill>
              </a:rPr>
              <a:t>RDEN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April – Virtual </a:t>
            </a:r>
          </a:p>
          <a:p>
            <a:pPr indent="-228600">
              <a:lnSpc>
                <a:spcPct val="90000"/>
              </a:lnSpc>
              <a:spcAft>
                <a:spcPts val="600"/>
              </a:spcAft>
              <a:buFont typeface="Arial" panose="020B0604020202020204" pitchFamily="34" charset="0"/>
              <a:buChar char="•"/>
            </a:pPr>
            <a:endParaRPr lang="en-US" sz="2200" b="1" dirty="0">
              <a:solidFill>
                <a:schemeClr val="accent2"/>
              </a:solidFill>
            </a:endParaRPr>
          </a:p>
          <a:p>
            <a:pPr indent="-228600">
              <a:lnSpc>
                <a:spcPct val="90000"/>
              </a:lnSpc>
              <a:spcAft>
                <a:spcPts val="600"/>
              </a:spcAft>
              <a:buFont typeface="Arial" panose="020B0604020202020204" pitchFamily="34" charset="0"/>
              <a:buChar char="•"/>
            </a:pPr>
            <a:r>
              <a:rPr lang="en-US" sz="2200" dirty="0"/>
              <a:t>May – In Person </a:t>
            </a:r>
          </a:p>
          <a:p>
            <a:pPr indent="-228600">
              <a:lnSpc>
                <a:spcPct val="90000"/>
              </a:lnSpc>
              <a:spcAft>
                <a:spcPts val="600"/>
              </a:spcAft>
              <a:buFont typeface="Arial" panose="020B0604020202020204" pitchFamily="34" charset="0"/>
              <a:buChar char="•"/>
            </a:pPr>
            <a:endParaRPr lang="en-US" sz="2200" b="1" dirty="0">
              <a:solidFill>
                <a:schemeClr val="accent2"/>
              </a:solidFill>
            </a:endParaRPr>
          </a:p>
        </p:txBody>
      </p:sp>
    </p:spTree>
    <p:extLst>
      <p:ext uri="{BB962C8B-B14F-4D97-AF65-F5344CB8AC3E}">
        <p14:creationId xmlns:p14="http://schemas.microsoft.com/office/powerpoint/2010/main" val="25523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Demographics of 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3" name="Table 2">
            <a:extLst>
              <a:ext uri="{FF2B5EF4-FFF2-40B4-BE49-F238E27FC236}">
                <a16:creationId xmlns:a16="http://schemas.microsoft.com/office/drawing/2014/main" id="{CB3268E4-6E9C-A6FE-6303-A30F90556420}"/>
              </a:ext>
            </a:extLst>
          </p:cNvPr>
          <p:cNvGraphicFramePr>
            <a:graphicFrameLocks noGrp="1"/>
          </p:cNvGraphicFramePr>
          <p:nvPr/>
        </p:nvGraphicFramePr>
        <p:xfrm>
          <a:off x="1138236" y="1244886"/>
          <a:ext cx="9915525" cy="4767880"/>
        </p:xfrm>
        <a:graphic>
          <a:graphicData uri="http://schemas.openxmlformats.org/drawingml/2006/table">
            <a:tbl>
              <a:tblPr>
                <a:tableStyleId>{775DCB02-9BB8-47FD-8907-85C794F793BA}</a:tableStyleId>
              </a:tblPr>
              <a:tblGrid>
                <a:gridCol w="2038350">
                  <a:extLst>
                    <a:ext uri="{9D8B030D-6E8A-4147-A177-3AD203B41FA5}">
                      <a16:colId xmlns:a16="http://schemas.microsoft.com/office/drawing/2014/main" val="1048201947"/>
                    </a:ext>
                  </a:extLst>
                </a:gridCol>
                <a:gridCol w="847725">
                  <a:extLst>
                    <a:ext uri="{9D8B030D-6E8A-4147-A177-3AD203B41FA5}">
                      <a16:colId xmlns:a16="http://schemas.microsoft.com/office/drawing/2014/main" val="4106649984"/>
                    </a:ext>
                  </a:extLst>
                </a:gridCol>
                <a:gridCol w="838200">
                  <a:extLst>
                    <a:ext uri="{9D8B030D-6E8A-4147-A177-3AD203B41FA5}">
                      <a16:colId xmlns:a16="http://schemas.microsoft.com/office/drawing/2014/main" val="2044798187"/>
                    </a:ext>
                  </a:extLst>
                </a:gridCol>
                <a:gridCol w="847725">
                  <a:extLst>
                    <a:ext uri="{9D8B030D-6E8A-4147-A177-3AD203B41FA5}">
                      <a16:colId xmlns:a16="http://schemas.microsoft.com/office/drawing/2014/main" val="3953257844"/>
                    </a:ext>
                  </a:extLst>
                </a:gridCol>
                <a:gridCol w="790575">
                  <a:extLst>
                    <a:ext uri="{9D8B030D-6E8A-4147-A177-3AD203B41FA5}">
                      <a16:colId xmlns:a16="http://schemas.microsoft.com/office/drawing/2014/main" val="792606786"/>
                    </a:ext>
                  </a:extLst>
                </a:gridCol>
                <a:gridCol w="914400">
                  <a:extLst>
                    <a:ext uri="{9D8B030D-6E8A-4147-A177-3AD203B41FA5}">
                      <a16:colId xmlns:a16="http://schemas.microsoft.com/office/drawing/2014/main" val="1105310184"/>
                    </a:ext>
                  </a:extLst>
                </a:gridCol>
                <a:gridCol w="857250">
                  <a:extLst>
                    <a:ext uri="{9D8B030D-6E8A-4147-A177-3AD203B41FA5}">
                      <a16:colId xmlns:a16="http://schemas.microsoft.com/office/drawing/2014/main" val="629423514"/>
                    </a:ext>
                  </a:extLst>
                </a:gridCol>
                <a:gridCol w="1543050">
                  <a:extLst>
                    <a:ext uri="{9D8B030D-6E8A-4147-A177-3AD203B41FA5}">
                      <a16:colId xmlns:a16="http://schemas.microsoft.com/office/drawing/2014/main" val="4181759718"/>
                    </a:ext>
                  </a:extLst>
                </a:gridCol>
                <a:gridCol w="1238250">
                  <a:extLst>
                    <a:ext uri="{9D8B030D-6E8A-4147-A177-3AD203B41FA5}">
                      <a16:colId xmlns:a16="http://schemas.microsoft.com/office/drawing/2014/main" val="3851853165"/>
                    </a:ext>
                  </a:extLst>
                </a:gridCol>
              </a:tblGrid>
              <a:tr h="713560">
                <a:tc>
                  <a:txBody>
                    <a:bodyPr/>
                    <a:lstStyle/>
                    <a:p>
                      <a:pPr algn="ctr" fontAlgn="b"/>
                      <a:r>
                        <a:rPr lang="en-US" sz="1800" b="1" u="none" strike="noStrike" dirty="0">
                          <a:effectLst/>
                        </a:rPr>
                        <a:t>  Race</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2014</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2018</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2019</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2020</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2022</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2023</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Grand Total</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39297978"/>
                  </a:ext>
                </a:extLst>
              </a:tr>
              <a:tr h="405432">
                <a:tc>
                  <a:txBody>
                    <a:bodyPr/>
                    <a:lstStyle/>
                    <a:p>
                      <a:pPr algn="l" fontAlgn="b"/>
                      <a:r>
                        <a:rPr lang="en-US" sz="1600" u="none" strike="noStrike" dirty="0">
                          <a:effectLst/>
                        </a:rPr>
                        <a:t>  White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225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242</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709</a:t>
                      </a:r>
                    </a:p>
                  </a:txBody>
                  <a:tcPr marL="9525" marR="9525" marT="9525" marB="0" anchor="b"/>
                </a:tc>
                <a:extLst>
                  <a:ext uri="{0D108BD9-81ED-4DB2-BD59-A6C34878D82A}">
                    <a16:rowId xmlns:a16="http://schemas.microsoft.com/office/drawing/2014/main" val="4168805010"/>
                  </a:ext>
                </a:extLst>
              </a:tr>
              <a:tr h="405432">
                <a:tc>
                  <a:txBody>
                    <a:bodyPr/>
                    <a:lstStyle/>
                    <a:p>
                      <a:pPr algn="l" fontAlgn="b"/>
                      <a:r>
                        <a:rPr lang="en-US" sz="1600" u="none" strike="noStrike" dirty="0">
                          <a:effectLst/>
                        </a:rPr>
                        <a:t>  Black</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25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30</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104</a:t>
                      </a:r>
                    </a:p>
                  </a:txBody>
                  <a:tcPr marL="9525" marR="9525" marT="9525" marB="0" anchor="b"/>
                </a:tc>
                <a:extLst>
                  <a:ext uri="{0D108BD9-81ED-4DB2-BD59-A6C34878D82A}">
                    <a16:rowId xmlns:a16="http://schemas.microsoft.com/office/drawing/2014/main" val="1801635354"/>
                  </a:ext>
                </a:extLst>
              </a:tr>
              <a:tr h="405432">
                <a:tc>
                  <a:txBody>
                    <a:bodyPr/>
                    <a:lstStyle/>
                    <a:p>
                      <a:pPr algn="l" fontAlgn="b"/>
                      <a:r>
                        <a:rPr lang="en-US" sz="1600" u="none" strike="noStrike" dirty="0">
                          <a:effectLst/>
                        </a:rPr>
                        <a:t>  American Indian</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2334530273"/>
                  </a:ext>
                </a:extLst>
              </a:tr>
              <a:tr h="405432">
                <a:tc>
                  <a:txBody>
                    <a:bodyPr/>
                    <a:lstStyle/>
                    <a:p>
                      <a:pPr algn="l" fontAlgn="b"/>
                      <a:r>
                        <a:rPr lang="en-US" sz="1600" u="none" strike="noStrike" dirty="0">
                          <a:effectLst/>
                        </a:rPr>
                        <a:t>  Asian Indian</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2138695730"/>
                  </a:ext>
                </a:extLst>
              </a:tr>
              <a:tr h="405432">
                <a:tc>
                  <a:txBody>
                    <a:bodyPr/>
                    <a:lstStyle/>
                    <a:p>
                      <a:pPr algn="l" fontAlgn="b"/>
                      <a:r>
                        <a:rPr lang="en-US" sz="1600" u="none" strike="noStrike" dirty="0">
                          <a:effectLst/>
                        </a:rPr>
                        <a:t>  Chinese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716835211"/>
                  </a:ext>
                </a:extLst>
              </a:tr>
              <a:tr h="405432">
                <a:tc>
                  <a:txBody>
                    <a:bodyPr/>
                    <a:lstStyle/>
                    <a:p>
                      <a:pPr algn="l" fontAlgn="b"/>
                      <a:r>
                        <a:rPr lang="en-US" sz="1600" u="none" strike="noStrike" dirty="0">
                          <a:effectLst/>
                        </a:rPr>
                        <a:t>  Korean</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3357261038"/>
                  </a:ext>
                </a:extLst>
              </a:tr>
              <a:tr h="405432">
                <a:tc>
                  <a:txBody>
                    <a:bodyPr/>
                    <a:lstStyle/>
                    <a:p>
                      <a:pPr marL="0" algn="l" defTabSz="914400" rtl="0" eaLnBrk="1" fontAlgn="b" latinLnBrk="0" hangingPunct="1"/>
                      <a:r>
                        <a:rPr lang="en-US" sz="1600" u="none" strike="noStrike" kern="1200" dirty="0">
                          <a:solidFill>
                            <a:schemeClr val="dk1"/>
                          </a:solidFill>
                          <a:effectLst/>
                          <a:latin typeface="+mn-lt"/>
                          <a:ea typeface="+mn-ea"/>
                          <a:cs typeface="+mn-cs"/>
                        </a:rPr>
                        <a:t>  Vietnamese</a:t>
                      </a: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3577590885"/>
                  </a:ext>
                </a:extLst>
              </a:tr>
              <a:tr h="405432">
                <a:tc>
                  <a:txBody>
                    <a:bodyPr/>
                    <a:lstStyle/>
                    <a:p>
                      <a:pPr algn="l" fontAlgn="b"/>
                      <a:r>
                        <a:rPr lang="en-US" sz="1600" u="none" strike="noStrike" dirty="0">
                          <a:effectLst/>
                        </a:rPr>
                        <a:t>  More than One Race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4</a:t>
                      </a:r>
                    </a:p>
                  </a:txBody>
                  <a:tcPr marL="9525" marR="9525" marT="9525" marB="0" anchor="b"/>
                </a:tc>
                <a:extLst>
                  <a:ext uri="{0D108BD9-81ED-4DB2-BD59-A6C34878D82A}">
                    <a16:rowId xmlns:a16="http://schemas.microsoft.com/office/drawing/2014/main" val="731888793"/>
                  </a:ext>
                </a:extLst>
              </a:tr>
              <a:tr h="405432">
                <a:tc>
                  <a:txBody>
                    <a:bodyPr/>
                    <a:lstStyle/>
                    <a:p>
                      <a:pPr algn="l" fontAlgn="b"/>
                      <a:r>
                        <a:rPr lang="en-US" sz="1600" u="none" strike="noStrike" dirty="0">
                          <a:effectLst/>
                        </a:rPr>
                        <a:t>  Other Races</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3316700197"/>
                  </a:ext>
                </a:extLst>
              </a:tr>
              <a:tr h="405432">
                <a:tc>
                  <a:txBody>
                    <a:bodyPr/>
                    <a:lstStyle/>
                    <a:p>
                      <a:pPr algn="l" fontAlgn="b"/>
                      <a:r>
                        <a:rPr lang="en-US" sz="1600" b="1" u="none" strike="noStrike" dirty="0">
                          <a:effectLst/>
                        </a:rPr>
                        <a:t>  Grand Total</a:t>
                      </a:r>
                      <a:endParaRPr lang="en-US" sz="16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1" i="0" u="none" strike="noStrike">
                          <a:solidFill>
                            <a:srgbClr val="000000"/>
                          </a:solidFill>
                          <a:effectLst/>
                          <a:latin typeface="Calibri" panose="020F0502020204030204" pitchFamily="34" charset="0"/>
                        </a:rPr>
                        <a:t>20</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83</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179</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269</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278</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831</a:t>
                      </a:r>
                    </a:p>
                  </a:txBody>
                  <a:tcPr marL="9525" marR="9525" marT="9525" marB="0" anchor="b"/>
                </a:tc>
                <a:extLst>
                  <a:ext uri="{0D108BD9-81ED-4DB2-BD59-A6C34878D82A}">
                    <a16:rowId xmlns:a16="http://schemas.microsoft.com/office/drawing/2014/main" val="3553366018"/>
                  </a:ext>
                </a:extLst>
              </a:tr>
            </a:tbl>
          </a:graphicData>
        </a:graphic>
      </p:graphicFrame>
      <p:sp>
        <p:nvSpPr>
          <p:cNvPr id="4" name="TextBox 3">
            <a:extLst>
              <a:ext uri="{FF2B5EF4-FFF2-40B4-BE49-F238E27FC236}">
                <a16:creationId xmlns:a16="http://schemas.microsoft.com/office/drawing/2014/main" id="{24B6B65B-0A2E-908F-4748-C7CCADADE77A}"/>
              </a:ext>
            </a:extLst>
          </p:cNvPr>
          <p:cNvSpPr txBox="1"/>
          <p:nvPr/>
        </p:nvSpPr>
        <p:spPr>
          <a:xfrm>
            <a:off x="1155701" y="6183489"/>
            <a:ext cx="21703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2551016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Demographics of 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27873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5" name="Chart 4">
            <a:extLst>
              <a:ext uri="{FF2B5EF4-FFF2-40B4-BE49-F238E27FC236}">
                <a16:creationId xmlns:a16="http://schemas.microsoft.com/office/drawing/2014/main" id="{3274F932-2C63-A580-BF73-E4C31226BC82}"/>
              </a:ext>
            </a:extLst>
          </p:cNvPr>
          <p:cNvGraphicFramePr>
            <a:graphicFrameLocks/>
          </p:cNvGraphicFramePr>
          <p:nvPr/>
        </p:nvGraphicFramePr>
        <p:xfrm>
          <a:off x="114300" y="1356941"/>
          <a:ext cx="5876925" cy="44996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43E99B09-51F3-2605-53B7-E760AAD1783E}"/>
              </a:ext>
            </a:extLst>
          </p:cNvPr>
          <p:cNvGraphicFramePr>
            <a:graphicFrameLocks/>
          </p:cNvGraphicFramePr>
          <p:nvPr/>
        </p:nvGraphicFramePr>
        <p:xfrm>
          <a:off x="5991225" y="1356941"/>
          <a:ext cx="5981699" cy="4499652"/>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CC5763DD-EF89-EA27-2C08-0C6C3F0864BB}"/>
              </a:ext>
            </a:extLst>
          </p:cNvPr>
          <p:cNvSpPr txBox="1"/>
          <p:nvPr/>
        </p:nvSpPr>
        <p:spPr>
          <a:xfrm>
            <a:off x="1155700" y="6278739"/>
            <a:ext cx="21703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138406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Demographics of 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27873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2" name="Chart 1">
            <a:extLst>
              <a:ext uri="{FF2B5EF4-FFF2-40B4-BE49-F238E27FC236}">
                <a16:creationId xmlns:a16="http://schemas.microsoft.com/office/drawing/2014/main" id="{2FBCF905-EAA9-DAD9-4422-2C0751DE7C88}"/>
              </a:ext>
            </a:extLst>
          </p:cNvPr>
          <p:cNvGraphicFramePr>
            <a:graphicFrameLocks/>
          </p:cNvGraphicFramePr>
          <p:nvPr/>
        </p:nvGraphicFramePr>
        <p:xfrm>
          <a:off x="2052638" y="1251523"/>
          <a:ext cx="7781924" cy="4921796"/>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226286DB-89A1-EBA5-BC4C-A995250A988F}"/>
              </a:ext>
            </a:extLst>
          </p:cNvPr>
          <p:cNvSpPr txBox="1"/>
          <p:nvPr/>
        </p:nvSpPr>
        <p:spPr>
          <a:xfrm>
            <a:off x="1155700" y="6278739"/>
            <a:ext cx="21703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603211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2" name="Chart 1">
            <a:extLst>
              <a:ext uri="{FF2B5EF4-FFF2-40B4-BE49-F238E27FC236}">
                <a16:creationId xmlns:a16="http://schemas.microsoft.com/office/drawing/2014/main" id="{5683B172-4655-F534-0E2D-65C9FCF8D7CA}"/>
              </a:ext>
            </a:extLst>
          </p:cNvPr>
          <p:cNvGraphicFramePr>
            <a:graphicFrameLocks/>
          </p:cNvGraphicFramePr>
          <p:nvPr/>
        </p:nvGraphicFramePr>
        <p:xfrm>
          <a:off x="758283" y="1189598"/>
          <a:ext cx="10660566" cy="4984981"/>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B8ABBA22-4E67-C76A-1ED6-5950C55D80AF}"/>
              </a:ext>
            </a:extLst>
          </p:cNvPr>
          <p:cNvSpPr txBox="1"/>
          <p:nvPr/>
        </p:nvSpPr>
        <p:spPr>
          <a:xfrm>
            <a:off x="1155700" y="6183489"/>
            <a:ext cx="77412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CDC Morbidity and Mortality Weekly Report (MMWR); ESSENCE-Florida </a:t>
            </a:r>
          </a:p>
        </p:txBody>
      </p:sp>
    </p:spTree>
    <p:extLst>
      <p:ext uri="{BB962C8B-B14F-4D97-AF65-F5344CB8AC3E}">
        <p14:creationId xmlns:p14="http://schemas.microsoft.com/office/powerpoint/2010/main" val="957969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4" name="Content Placeholder 3">
            <a:extLst>
              <a:ext uri="{FF2B5EF4-FFF2-40B4-BE49-F238E27FC236}">
                <a16:creationId xmlns:a16="http://schemas.microsoft.com/office/drawing/2014/main" id="{FE3DE4AB-2010-33A1-3ED9-F17436926C7E}"/>
              </a:ext>
            </a:extLst>
          </p:cNvPr>
          <p:cNvGraphicFramePr>
            <a:graphicFrameLocks noGrp="1"/>
          </p:cNvGraphicFramePr>
          <p:nvPr>
            <p:ph idx="1"/>
          </p:nvPr>
        </p:nvGraphicFramePr>
        <p:xfrm>
          <a:off x="303617" y="1329799"/>
          <a:ext cx="11332850" cy="4553204"/>
        </p:xfrm>
        <a:graphic>
          <a:graphicData uri="http://schemas.openxmlformats.org/drawingml/2006/table">
            <a:tbl>
              <a:tblPr>
                <a:tableStyleId>{775DCB02-9BB8-47FD-8907-85C794F793BA}</a:tableStyleId>
              </a:tblPr>
              <a:tblGrid>
                <a:gridCol w="2167568">
                  <a:extLst>
                    <a:ext uri="{9D8B030D-6E8A-4147-A177-3AD203B41FA5}">
                      <a16:colId xmlns:a16="http://schemas.microsoft.com/office/drawing/2014/main" val="1984287683"/>
                    </a:ext>
                  </a:extLst>
                </a:gridCol>
                <a:gridCol w="2926681">
                  <a:extLst>
                    <a:ext uri="{9D8B030D-6E8A-4147-A177-3AD203B41FA5}">
                      <a16:colId xmlns:a16="http://schemas.microsoft.com/office/drawing/2014/main" val="1908821574"/>
                    </a:ext>
                  </a:extLst>
                </a:gridCol>
                <a:gridCol w="2926681">
                  <a:extLst>
                    <a:ext uri="{9D8B030D-6E8A-4147-A177-3AD203B41FA5}">
                      <a16:colId xmlns:a16="http://schemas.microsoft.com/office/drawing/2014/main" val="538487324"/>
                    </a:ext>
                  </a:extLst>
                </a:gridCol>
                <a:gridCol w="3311920">
                  <a:extLst>
                    <a:ext uri="{9D8B030D-6E8A-4147-A177-3AD203B41FA5}">
                      <a16:colId xmlns:a16="http://schemas.microsoft.com/office/drawing/2014/main" val="1985673296"/>
                    </a:ext>
                  </a:extLst>
                </a:gridCol>
              </a:tblGrid>
              <a:tr h="782898">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baseline="0" dirty="0">
                          <a:effectLst/>
                        </a:rPr>
                        <a:t>Xylazine Co-occurring Drugs Listed as Cause of Death Comparing National, state of Florida, and Duval County</a:t>
                      </a:r>
                      <a:endParaRPr lang="en-US" sz="1800" b="1" dirty="0">
                        <a:effectLst/>
                      </a:endParaRPr>
                    </a:p>
                  </a:txBody>
                  <a:tcPr marL="0" marR="0" marT="0" marB="0" anchor="ct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565201933"/>
                  </a:ext>
                </a:extLst>
              </a:tr>
              <a:tr h="695909">
                <a:tc>
                  <a:txBody>
                    <a:bodyPr/>
                    <a:lstStyle/>
                    <a:p>
                      <a:pPr algn="ctr" fontAlgn="ctr"/>
                      <a:r>
                        <a:rPr lang="en-US" sz="1600" u="none" strike="noStrike" dirty="0">
                          <a:effectLst/>
                        </a:rPr>
                        <a:t>Drug</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dirty="0">
                          <a:effectLst/>
                        </a:rPr>
                        <a:t>Duval Percent (2014 - 2023)</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dirty="0">
                          <a:effectLst/>
                        </a:rPr>
                        <a:t>Florida Percent (2014 - 2023)</a:t>
                      </a:r>
                      <a:endParaRPr lang="en-US" sz="16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u="none" strike="noStrike" dirty="0">
                          <a:effectLst/>
                        </a:rPr>
                        <a:t>National Percent (2019)</a:t>
                      </a:r>
                      <a:endParaRPr lang="en-US" sz="16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50701768"/>
                  </a:ext>
                </a:extLst>
              </a:tr>
              <a:tr h="375629">
                <a:tc>
                  <a:txBody>
                    <a:bodyPr/>
                    <a:lstStyle/>
                    <a:p>
                      <a:pPr algn="l" fontAlgn="b"/>
                      <a:r>
                        <a:rPr lang="en-US" sz="1600" u="none" strike="noStrike" dirty="0">
                          <a:effectLst/>
                        </a:rPr>
                        <a:t>  Fentanyl</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99.3%</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98.9%</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99.1%</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59653187"/>
                  </a:ext>
                </a:extLst>
              </a:tr>
              <a:tr h="375629">
                <a:tc>
                  <a:txBody>
                    <a:bodyPr/>
                    <a:lstStyle/>
                    <a:p>
                      <a:pPr algn="l" fontAlgn="b"/>
                      <a:r>
                        <a:rPr lang="en-US" sz="1600" u="none" strike="noStrike" dirty="0">
                          <a:effectLst/>
                        </a:rPr>
                        <a:t>  Cocaine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39.3%</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34.0%</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29.6%</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52857378"/>
                  </a:ext>
                </a:extLst>
              </a:tr>
              <a:tr h="375629">
                <a:tc>
                  <a:txBody>
                    <a:bodyPr/>
                    <a:lstStyle/>
                    <a:p>
                      <a:pPr algn="l" fontAlgn="b"/>
                      <a:r>
                        <a:rPr lang="en-US" sz="1600" u="none" strike="noStrike" dirty="0">
                          <a:effectLst/>
                        </a:rPr>
                        <a:t>  Methamphetamine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34.3%</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23.9%</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11.7%</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6039162"/>
                  </a:ext>
                </a:extLst>
              </a:tr>
              <a:tr h="375629">
                <a:tc>
                  <a:txBody>
                    <a:bodyPr/>
                    <a:lstStyle/>
                    <a:p>
                      <a:pPr algn="l" fontAlgn="b"/>
                      <a:r>
                        <a:rPr lang="en-US" sz="1600" u="none" strike="noStrike" dirty="0">
                          <a:effectLst/>
                        </a:rPr>
                        <a:t>  Opioid</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a:effectLst/>
                        </a:rPr>
                        <a:t>16.4%</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11.3%</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13.4%</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73532660"/>
                  </a:ext>
                </a:extLst>
              </a:tr>
              <a:tr h="375629">
                <a:tc>
                  <a:txBody>
                    <a:bodyPr/>
                    <a:lstStyle/>
                    <a:p>
                      <a:pPr algn="l" fontAlgn="b"/>
                      <a:r>
                        <a:rPr lang="en-US" sz="1600" u="none" strike="noStrike" dirty="0">
                          <a:effectLst/>
                        </a:rPr>
                        <a:t>  Alcohol</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11.4%</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14.0%</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12.6%</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99050441"/>
                  </a:ext>
                </a:extLst>
              </a:tr>
              <a:tr h="375629">
                <a:tc>
                  <a:txBody>
                    <a:bodyPr/>
                    <a:lstStyle/>
                    <a:p>
                      <a:pPr algn="l" fontAlgn="b"/>
                      <a:r>
                        <a:rPr lang="en-US" sz="1600" u="none" strike="noStrike" dirty="0">
                          <a:effectLst/>
                        </a:rPr>
                        <a:t>  Benzodiazepine</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11.4%</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9.5%</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19.8%</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38686037"/>
                  </a:ext>
                </a:extLst>
              </a:tr>
              <a:tr h="375629">
                <a:tc>
                  <a:txBody>
                    <a:bodyPr/>
                    <a:lstStyle/>
                    <a:p>
                      <a:pPr algn="l" fontAlgn="b"/>
                      <a:r>
                        <a:rPr lang="en-US" sz="1600" u="none" strike="noStrike" dirty="0">
                          <a:effectLst/>
                        </a:rPr>
                        <a:t>  Heroin</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0.7%</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6.7%</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28.4%</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736778"/>
                  </a:ext>
                </a:extLst>
              </a:tr>
              <a:tr h="444994">
                <a:tc>
                  <a:txBody>
                    <a:bodyPr/>
                    <a:lstStyle/>
                    <a:p>
                      <a:pPr algn="ctr" fontAlgn="b"/>
                      <a:r>
                        <a:rPr lang="en-US" sz="1600" u="none" strike="noStrike" dirty="0">
                          <a:effectLst/>
                        </a:rPr>
                        <a:t>Total Number of People</a:t>
                      </a:r>
                      <a:endParaRPr lang="en-US" sz="16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122</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652</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600" u="none" strike="noStrike" dirty="0">
                          <a:effectLst/>
                        </a:rPr>
                        <a:t>531</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43896735"/>
                  </a:ext>
                </a:extLst>
              </a:tr>
            </a:tbl>
          </a:graphicData>
        </a:graphic>
      </p:graphicFrame>
      <p:sp>
        <p:nvSpPr>
          <p:cNvPr id="3" name="TextBox 2">
            <a:extLst>
              <a:ext uri="{FF2B5EF4-FFF2-40B4-BE49-F238E27FC236}">
                <a16:creationId xmlns:a16="http://schemas.microsoft.com/office/drawing/2014/main" id="{4637EC0E-8CF1-B34A-2D29-FCCBA6E4BF73}"/>
              </a:ext>
            </a:extLst>
          </p:cNvPr>
          <p:cNvSpPr txBox="1"/>
          <p:nvPr/>
        </p:nvSpPr>
        <p:spPr>
          <a:xfrm>
            <a:off x="1155700" y="6183489"/>
            <a:ext cx="77412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CDC Morbidity and Mortality Weekly Report (MMWR); ESSENCE-Florida </a:t>
            </a:r>
          </a:p>
        </p:txBody>
      </p:sp>
    </p:spTree>
    <p:extLst>
      <p:ext uri="{BB962C8B-B14F-4D97-AF65-F5344CB8AC3E}">
        <p14:creationId xmlns:p14="http://schemas.microsoft.com/office/powerpoint/2010/main" val="4146692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Drug Classification Key</a:t>
            </a: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11" name="Table 10">
            <a:extLst>
              <a:ext uri="{FF2B5EF4-FFF2-40B4-BE49-F238E27FC236}">
                <a16:creationId xmlns:a16="http://schemas.microsoft.com/office/drawing/2014/main" id="{AF6AB3B7-C2E2-15AD-A67D-E54C0A7B08EB}"/>
              </a:ext>
            </a:extLst>
          </p:cNvPr>
          <p:cNvGraphicFramePr>
            <a:graphicFrameLocks noGrp="1"/>
          </p:cNvGraphicFramePr>
          <p:nvPr/>
        </p:nvGraphicFramePr>
        <p:xfrm>
          <a:off x="558798" y="1662928"/>
          <a:ext cx="11074401" cy="3364389"/>
        </p:xfrm>
        <a:graphic>
          <a:graphicData uri="http://schemas.openxmlformats.org/drawingml/2006/table">
            <a:tbl>
              <a:tblPr>
                <a:tableStyleId>{775DCB02-9BB8-47FD-8907-85C794F793BA}</a:tableStyleId>
              </a:tblPr>
              <a:tblGrid>
                <a:gridCol w="1640264">
                  <a:extLst>
                    <a:ext uri="{9D8B030D-6E8A-4147-A177-3AD203B41FA5}">
                      <a16:colId xmlns:a16="http://schemas.microsoft.com/office/drawing/2014/main" val="4024288655"/>
                    </a:ext>
                  </a:extLst>
                </a:gridCol>
                <a:gridCol w="1459914">
                  <a:extLst>
                    <a:ext uri="{9D8B030D-6E8A-4147-A177-3AD203B41FA5}">
                      <a16:colId xmlns:a16="http://schemas.microsoft.com/office/drawing/2014/main" val="2627524535"/>
                    </a:ext>
                  </a:extLst>
                </a:gridCol>
                <a:gridCol w="2139560">
                  <a:extLst>
                    <a:ext uri="{9D8B030D-6E8A-4147-A177-3AD203B41FA5}">
                      <a16:colId xmlns:a16="http://schemas.microsoft.com/office/drawing/2014/main" val="560002049"/>
                    </a:ext>
                  </a:extLst>
                </a:gridCol>
                <a:gridCol w="895121">
                  <a:extLst>
                    <a:ext uri="{9D8B030D-6E8A-4147-A177-3AD203B41FA5}">
                      <a16:colId xmlns:a16="http://schemas.microsoft.com/office/drawing/2014/main" val="2658155770"/>
                    </a:ext>
                  </a:extLst>
                </a:gridCol>
                <a:gridCol w="2210513">
                  <a:extLst>
                    <a:ext uri="{9D8B030D-6E8A-4147-A177-3AD203B41FA5}">
                      <a16:colId xmlns:a16="http://schemas.microsoft.com/office/drawing/2014/main" val="3978784561"/>
                    </a:ext>
                  </a:extLst>
                </a:gridCol>
                <a:gridCol w="1921237">
                  <a:extLst>
                    <a:ext uri="{9D8B030D-6E8A-4147-A177-3AD203B41FA5}">
                      <a16:colId xmlns:a16="http://schemas.microsoft.com/office/drawing/2014/main" val="1113334144"/>
                    </a:ext>
                  </a:extLst>
                </a:gridCol>
                <a:gridCol w="807792">
                  <a:extLst>
                    <a:ext uri="{9D8B030D-6E8A-4147-A177-3AD203B41FA5}">
                      <a16:colId xmlns:a16="http://schemas.microsoft.com/office/drawing/2014/main" val="3110191401"/>
                    </a:ext>
                  </a:extLst>
                </a:gridCol>
              </a:tblGrid>
              <a:tr h="565922">
                <a:tc>
                  <a:txBody>
                    <a:bodyPr/>
                    <a:lstStyle/>
                    <a:p>
                      <a:pPr algn="ctr" fontAlgn="b"/>
                      <a:r>
                        <a:rPr lang="en-US" sz="1800" b="1" u="none" strike="noStrike" dirty="0">
                          <a:effectLst/>
                        </a:rPr>
                        <a:t>Fentanyl</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Cocaine</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Methamphetamine</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a:effectLst/>
                        </a:rPr>
                        <a:t>Alcohol</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Prescription Opioids</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Benzodiazepines</a:t>
                      </a:r>
                      <a:endParaRPr lang="en-US"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1" u="none" strike="noStrike" dirty="0">
                          <a:effectLst/>
                        </a:rPr>
                        <a:t>Heroin</a:t>
                      </a:r>
                      <a:endParaRPr lang="en-US"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55219327"/>
                  </a:ext>
                </a:extLst>
              </a:tr>
              <a:tr h="399781">
                <a:tc>
                  <a:txBody>
                    <a:bodyPr/>
                    <a:lstStyle/>
                    <a:p>
                      <a:pPr algn="ctr" fontAlgn="b"/>
                      <a:r>
                        <a:rPr lang="en-US" sz="1400" u="none" strike="noStrike" dirty="0">
                          <a:effectLst/>
                        </a:rPr>
                        <a:t>Fentanyl</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Cocaine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Methamphetamine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Alcohol</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Oxycodone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dirty="0">
                          <a:effectLst/>
                        </a:rPr>
                        <a:t>Alprazolam</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Heroin</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21870264"/>
                  </a:ext>
                </a:extLst>
              </a:tr>
              <a:tr h="399781">
                <a:tc>
                  <a:txBody>
                    <a:bodyPr/>
                    <a:lstStyle/>
                    <a:p>
                      <a:pPr algn="ctr" fontAlgn="b"/>
                      <a:r>
                        <a:rPr lang="en-US" sz="1400" u="none" strike="noStrike">
                          <a:effectLst/>
                        </a:rPr>
                        <a:t>Para-Fluorofentanyl</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Ethanol</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Oxymorphone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Flualprazolam</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34079511"/>
                  </a:ext>
                </a:extLst>
              </a:tr>
              <a:tr h="399781">
                <a:tc>
                  <a:txBody>
                    <a:bodyPr/>
                    <a:lstStyle/>
                    <a:p>
                      <a:pPr algn="ctr" fontAlgn="b"/>
                      <a:r>
                        <a:rPr lang="en-US" sz="1400" u="none" strike="noStrike">
                          <a:effectLst/>
                        </a:rPr>
                        <a:t>Fluorofentanyl</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Hydrocodone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dirty="0">
                          <a:effectLst/>
                        </a:rPr>
                        <a:t>Temazepam</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29069083"/>
                  </a:ext>
                </a:extLst>
              </a:tr>
              <a:tr h="399781">
                <a:tc>
                  <a:txBody>
                    <a:bodyPr/>
                    <a:lstStyle/>
                    <a:p>
                      <a:pPr algn="ctr" fontAlgn="b"/>
                      <a:endParaRPr lang="en-US"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Buprenorphine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dirty="0">
                          <a:effectLst/>
                        </a:rPr>
                        <a:t>Clonazepam</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8570516"/>
                  </a:ext>
                </a:extLst>
              </a:tr>
              <a:tr h="399781">
                <a:tc>
                  <a:txBody>
                    <a:bodyPr/>
                    <a:lstStyle/>
                    <a:p>
                      <a:pPr algn="ctr" fontAlgn="b"/>
                      <a:endParaRPr lang="en-US"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Isotonitazene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dirty="0">
                          <a:effectLst/>
                        </a:rPr>
                        <a:t>Chlordiazepoxide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37351955"/>
                  </a:ext>
                </a:extLst>
              </a:tr>
              <a:tr h="399781">
                <a:tc>
                  <a:txBody>
                    <a:bodyPr/>
                    <a:lstStyle/>
                    <a:p>
                      <a:pPr algn="ctr" fontAlgn="b"/>
                      <a:endParaRPr lang="en-US"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Tramadol</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Nordiazepam</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48306760"/>
                  </a:ext>
                </a:extLst>
              </a:tr>
              <a:tr h="399781">
                <a:tc>
                  <a:txBody>
                    <a:bodyPr/>
                    <a:lstStyle/>
                    <a:p>
                      <a:pPr algn="ctr" fontAlgn="b"/>
                      <a:endParaRPr lang="en-US" sz="1400" b="1"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400" u="none" strike="noStrike">
                          <a:effectLst/>
                        </a:rPr>
                        <a:t>Morphine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58981844"/>
                  </a:ext>
                </a:extLst>
              </a:tr>
            </a:tbl>
          </a:graphicData>
        </a:graphic>
      </p:graphicFrame>
    </p:spTree>
    <p:extLst>
      <p:ext uri="{BB962C8B-B14F-4D97-AF65-F5344CB8AC3E}">
        <p14:creationId xmlns:p14="http://schemas.microsoft.com/office/powerpoint/2010/main" val="550656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3" name="Chart 2">
            <a:extLst>
              <a:ext uri="{FF2B5EF4-FFF2-40B4-BE49-F238E27FC236}">
                <a16:creationId xmlns:a16="http://schemas.microsoft.com/office/drawing/2014/main" id="{1F21529E-0F4C-4DED-1101-F91857A7310F}"/>
              </a:ext>
            </a:extLst>
          </p:cNvPr>
          <p:cNvGraphicFramePr>
            <a:graphicFrameLocks/>
          </p:cNvGraphicFramePr>
          <p:nvPr/>
        </p:nvGraphicFramePr>
        <p:xfrm>
          <a:off x="802887" y="1176645"/>
          <a:ext cx="10833580" cy="5016195"/>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9117D7D1-E131-5305-568F-3248CA97E574}"/>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1704561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2" name="Table 1">
            <a:extLst>
              <a:ext uri="{FF2B5EF4-FFF2-40B4-BE49-F238E27FC236}">
                <a16:creationId xmlns:a16="http://schemas.microsoft.com/office/drawing/2014/main" id="{10263D9F-7B7D-2640-9AF2-0945159B30C7}"/>
              </a:ext>
            </a:extLst>
          </p:cNvPr>
          <p:cNvGraphicFramePr>
            <a:graphicFrameLocks noGrp="1"/>
          </p:cNvGraphicFramePr>
          <p:nvPr/>
        </p:nvGraphicFramePr>
        <p:xfrm>
          <a:off x="404695" y="1151802"/>
          <a:ext cx="11382607" cy="4860028"/>
        </p:xfrm>
        <a:graphic>
          <a:graphicData uri="http://schemas.openxmlformats.org/drawingml/2006/table">
            <a:tbl>
              <a:tblPr>
                <a:tableStyleId>{775DCB02-9BB8-47FD-8907-85C794F793BA}</a:tableStyleId>
              </a:tblPr>
              <a:tblGrid>
                <a:gridCol w="2178670">
                  <a:extLst>
                    <a:ext uri="{9D8B030D-6E8A-4147-A177-3AD203B41FA5}">
                      <a16:colId xmlns:a16="http://schemas.microsoft.com/office/drawing/2014/main" val="3764136916"/>
                    </a:ext>
                  </a:extLst>
                </a:gridCol>
                <a:gridCol w="691375">
                  <a:extLst>
                    <a:ext uri="{9D8B030D-6E8A-4147-A177-3AD203B41FA5}">
                      <a16:colId xmlns:a16="http://schemas.microsoft.com/office/drawing/2014/main" val="470569356"/>
                    </a:ext>
                  </a:extLst>
                </a:gridCol>
                <a:gridCol w="713679">
                  <a:extLst>
                    <a:ext uri="{9D8B030D-6E8A-4147-A177-3AD203B41FA5}">
                      <a16:colId xmlns:a16="http://schemas.microsoft.com/office/drawing/2014/main" val="1011718669"/>
                    </a:ext>
                  </a:extLst>
                </a:gridCol>
                <a:gridCol w="892097">
                  <a:extLst>
                    <a:ext uri="{9D8B030D-6E8A-4147-A177-3AD203B41FA5}">
                      <a16:colId xmlns:a16="http://schemas.microsoft.com/office/drawing/2014/main" val="1897862997"/>
                    </a:ext>
                  </a:extLst>
                </a:gridCol>
                <a:gridCol w="925551">
                  <a:extLst>
                    <a:ext uri="{9D8B030D-6E8A-4147-A177-3AD203B41FA5}">
                      <a16:colId xmlns:a16="http://schemas.microsoft.com/office/drawing/2014/main" val="294741142"/>
                    </a:ext>
                  </a:extLst>
                </a:gridCol>
                <a:gridCol w="992459">
                  <a:extLst>
                    <a:ext uri="{9D8B030D-6E8A-4147-A177-3AD203B41FA5}">
                      <a16:colId xmlns:a16="http://schemas.microsoft.com/office/drawing/2014/main" val="4184702635"/>
                    </a:ext>
                  </a:extLst>
                </a:gridCol>
                <a:gridCol w="780585">
                  <a:extLst>
                    <a:ext uri="{9D8B030D-6E8A-4147-A177-3AD203B41FA5}">
                      <a16:colId xmlns:a16="http://schemas.microsoft.com/office/drawing/2014/main" val="8334214"/>
                    </a:ext>
                  </a:extLst>
                </a:gridCol>
                <a:gridCol w="825190">
                  <a:extLst>
                    <a:ext uri="{9D8B030D-6E8A-4147-A177-3AD203B41FA5}">
                      <a16:colId xmlns:a16="http://schemas.microsoft.com/office/drawing/2014/main" val="2288842378"/>
                    </a:ext>
                  </a:extLst>
                </a:gridCol>
                <a:gridCol w="959005">
                  <a:extLst>
                    <a:ext uri="{9D8B030D-6E8A-4147-A177-3AD203B41FA5}">
                      <a16:colId xmlns:a16="http://schemas.microsoft.com/office/drawing/2014/main" val="2954922200"/>
                    </a:ext>
                  </a:extLst>
                </a:gridCol>
                <a:gridCol w="702527">
                  <a:extLst>
                    <a:ext uri="{9D8B030D-6E8A-4147-A177-3AD203B41FA5}">
                      <a16:colId xmlns:a16="http://schemas.microsoft.com/office/drawing/2014/main" val="2513953060"/>
                    </a:ext>
                  </a:extLst>
                </a:gridCol>
                <a:gridCol w="947854">
                  <a:extLst>
                    <a:ext uri="{9D8B030D-6E8A-4147-A177-3AD203B41FA5}">
                      <a16:colId xmlns:a16="http://schemas.microsoft.com/office/drawing/2014/main" val="913318338"/>
                    </a:ext>
                  </a:extLst>
                </a:gridCol>
                <a:gridCol w="773615">
                  <a:extLst>
                    <a:ext uri="{9D8B030D-6E8A-4147-A177-3AD203B41FA5}">
                      <a16:colId xmlns:a16="http://schemas.microsoft.com/office/drawing/2014/main" val="3749115302"/>
                    </a:ext>
                  </a:extLst>
                </a:gridCol>
              </a:tblGrid>
              <a:tr h="576138">
                <a:tc gridSpan="1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baseline="0" dirty="0">
                          <a:effectLst/>
                        </a:rPr>
                        <a:t>Xylazine Co-occurring Drugs Listed as Cause of Death Comparing Northern Florida Counties Using Count Data</a:t>
                      </a:r>
                      <a:endParaRPr lang="en-US" sz="1600" b="1" dirty="0">
                        <a:effectLst/>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846913250"/>
                  </a:ext>
                </a:extLst>
              </a:tr>
              <a:tr h="62439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Drug</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Duval </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Clay</a:t>
                      </a:r>
                      <a:endParaRPr lang="en-US" sz="1600" u="none" strike="noStrike" kern="120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Nassau</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St. Johns</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Marion</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Flagler</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Baker</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Columbia</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Leon</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Putnam</a:t>
                      </a:r>
                      <a:endParaRPr lang="en-US" sz="1600" u="none" strike="noStrike" kern="1200" dirty="0">
                        <a:solidFill>
                          <a:schemeClr val="dk1"/>
                        </a:solidFill>
                        <a:effectLst/>
                        <a:latin typeface="+mn-lt"/>
                        <a:ea typeface="+mn-ea"/>
                        <a:cs typeface="+mn-cs"/>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Alachua</a:t>
                      </a:r>
                      <a:endParaRPr lang="en-US" sz="16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4282360626"/>
                  </a:ext>
                </a:extLst>
              </a:tr>
              <a:tr h="3512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Fentanyl</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139</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19</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9</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6</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3103691378"/>
                  </a:ext>
                </a:extLst>
              </a:tr>
              <a:tr h="3512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Cocaine</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55</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4</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4</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3</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3422604421"/>
                  </a:ext>
                </a:extLst>
              </a:tr>
              <a:tr h="7024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Methamphetamine</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48</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7</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4</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159302986"/>
                  </a:ext>
                </a:extLst>
              </a:tr>
              <a:tr h="3512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Alcohol</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16</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3</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888248671"/>
                  </a:ext>
                </a:extLst>
              </a:tr>
              <a:tr h="3512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Opioid</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23</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535675889"/>
                  </a:ext>
                </a:extLst>
              </a:tr>
              <a:tr h="7024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Benzodiazepine</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16</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2</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1</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rPr>
                        <a:t>0</a:t>
                      </a:r>
                      <a:endParaRPr lang="en-US" sz="1600" u="none" strike="noStrike" kern="120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632712206"/>
                  </a:ext>
                </a:extLst>
              </a:tr>
              <a:tr h="3512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Heroin</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a:t>
                      </a:r>
                      <a:endParaRPr lang="en-US" sz="16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552814747"/>
                  </a:ext>
                </a:extLst>
              </a:tr>
              <a:tr h="49851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  Total Number of People</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298</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44</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25</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20</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19</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13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4</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rPr>
                        <a:t>3</a:t>
                      </a:r>
                      <a:endParaRPr lang="en-US" sz="16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099827620"/>
                  </a:ext>
                </a:extLst>
              </a:tr>
            </a:tbl>
          </a:graphicData>
        </a:graphic>
      </p:graphicFrame>
      <p:sp>
        <p:nvSpPr>
          <p:cNvPr id="3" name="TextBox 2">
            <a:extLst>
              <a:ext uri="{FF2B5EF4-FFF2-40B4-BE49-F238E27FC236}">
                <a16:creationId xmlns:a16="http://schemas.microsoft.com/office/drawing/2014/main" id="{625C799A-4386-4042-F38E-442F41BF8139}"/>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2552517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58799"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Co-occurring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4" name="Chart 3">
            <a:extLst>
              <a:ext uri="{FF2B5EF4-FFF2-40B4-BE49-F238E27FC236}">
                <a16:creationId xmlns:a16="http://schemas.microsoft.com/office/drawing/2014/main" id="{1A74F875-0812-E1AB-5205-D27FA0D63927}"/>
              </a:ext>
            </a:extLst>
          </p:cNvPr>
          <p:cNvGraphicFramePr>
            <a:graphicFrameLocks/>
          </p:cNvGraphicFramePr>
          <p:nvPr/>
        </p:nvGraphicFramePr>
        <p:xfrm>
          <a:off x="382707" y="1729720"/>
          <a:ext cx="5713292" cy="36031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A7C87709-78DB-156B-3350-4ACE9A740503}"/>
              </a:ext>
            </a:extLst>
          </p:cNvPr>
          <p:cNvGraphicFramePr>
            <a:graphicFrameLocks/>
          </p:cNvGraphicFramePr>
          <p:nvPr/>
        </p:nvGraphicFramePr>
        <p:xfrm>
          <a:off x="6095999" y="1805821"/>
          <a:ext cx="5791201" cy="355199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752394DD-84DE-D286-B6C8-DD9B0FD8C2B1}"/>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2556266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3" name="Chart 2">
            <a:extLst>
              <a:ext uri="{FF2B5EF4-FFF2-40B4-BE49-F238E27FC236}">
                <a16:creationId xmlns:a16="http://schemas.microsoft.com/office/drawing/2014/main" id="{EB64391A-ED35-CBCF-C9FD-C910BAAECFE9}"/>
              </a:ext>
            </a:extLst>
          </p:cNvPr>
          <p:cNvGraphicFramePr>
            <a:graphicFrameLocks/>
          </p:cNvGraphicFramePr>
          <p:nvPr/>
        </p:nvGraphicFramePr>
        <p:xfrm>
          <a:off x="6002025" y="1696598"/>
          <a:ext cx="6059694" cy="34040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2CA1447-3F0D-AC6D-D9F8-9CBCD159C104}"/>
              </a:ext>
            </a:extLst>
          </p:cNvPr>
          <p:cNvGraphicFramePr>
            <a:graphicFrameLocks/>
          </p:cNvGraphicFramePr>
          <p:nvPr/>
        </p:nvGraphicFramePr>
        <p:xfrm>
          <a:off x="114299" y="1696598"/>
          <a:ext cx="5887725" cy="3404087"/>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0DB2C4E2-78F7-592B-5E72-DD7BAA20C6E3}"/>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1414019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3" name="Chart 2">
            <a:extLst>
              <a:ext uri="{FF2B5EF4-FFF2-40B4-BE49-F238E27FC236}">
                <a16:creationId xmlns:a16="http://schemas.microsoft.com/office/drawing/2014/main" id="{5AC2A826-FDAA-F0B8-D56D-BD325D4937EB}"/>
              </a:ext>
            </a:extLst>
          </p:cNvPr>
          <p:cNvGraphicFramePr>
            <a:graphicFrameLocks/>
          </p:cNvGraphicFramePr>
          <p:nvPr/>
        </p:nvGraphicFramePr>
        <p:xfrm>
          <a:off x="114300" y="1597446"/>
          <a:ext cx="6048466" cy="35698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4D968F9D-E88B-044A-FC79-6A2387AC6D90}"/>
              </a:ext>
            </a:extLst>
          </p:cNvPr>
          <p:cNvGraphicFramePr>
            <a:graphicFrameLocks/>
          </p:cNvGraphicFramePr>
          <p:nvPr/>
        </p:nvGraphicFramePr>
        <p:xfrm>
          <a:off x="6162766" y="1760358"/>
          <a:ext cx="5857964" cy="3337284"/>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91B1B0FC-34D7-D541-FAEF-612BCF67C951}"/>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2221603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2" name="Chart 1">
            <a:extLst>
              <a:ext uri="{FF2B5EF4-FFF2-40B4-BE49-F238E27FC236}">
                <a16:creationId xmlns:a16="http://schemas.microsoft.com/office/drawing/2014/main" id="{5222F0BC-A344-0F71-3AFA-C11F000CF25E}"/>
              </a:ext>
            </a:extLst>
          </p:cNvPr>
          <p:cNvGraphicFramePr>
            <a:graphicFrameLocks/>
          </p:cNvGraphicFramePr>
          <p:nvPr/>
        </p:nvGraphicFramePr>
        <p:xfrm>
          <a:off x="2233962" y="1431758"/>
          <a:ext cx="6968691" cy="3994484"/>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7145033D-2122-1C01-F5C7-471D777C4DD0}"/>
              </a:ext>
            </a:extLst>
          </p:cNvPr>
          <p:cNvSpPr txBox="1"/>
          <p:nvPr/>
        </p:nvSpPr>
        <p:spPr>
          <a:xfrm>
            <a:off x="1155701" y="6183489"/>
            <a:ext cx="2118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ESSENCE-Florida </a:t>
            </a:r>
          </a:p>
        </p:txBody>
      </p:sp>
    </p:spTree>
    <p:extLst>
      <p:ext uri="{BB962C8B-B14F-4D97-AF65-F5344CB8AC3E}">
        <p14:creationId xmlns:p14="http://schemas.microsoft.com/office/powerpoint/2010/main" val="87286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Naloxone Distribution Through Partners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3" name="Chart 2">
            <a:extLst>
              <a:ext uri="{FF2B5EF4-FFF2-40B4-BE49-F238E27FC236}">
                <a16:creationId xmlns:a16="http://schemas.microsoft.com/office/drawing/2014/main" id="{DC31A3CE-45C9-4C04-B01C-B8A5C4C212BD}"/>
              </a:ext>
            </a:extLst>
          </p:cNvPr>
          <p:cNvGraphicFramePr>
            <a:graphicFrameLocks/>
          </p:cNvGraphicFramePr>
          <p:nvPr/>
        </p:nvGraphicFramePr>
        <p:xfrm>
          <a:off x="278787" y="1560613"/>
          <a:ext cx="5630400" cy="35914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263A4A70-7268-93B8-6031-0701E983E51A}"/>
              </a:ext>
            </a:extLst>
          </p:cNvPr>
          <p:cNvGraphicFramePr>
            <a:graphicFrameLocks/>
          </p:cNvGraphicFramePr>
          <p:nvPr/>
        </p:nvGraphicFramePr>
        <p:xfrm>
          <a:off x="5973096" y="1560612"/>
          <a:ext cx="5914103" cy="3591489"/>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extLst>
              <a:ext uri="{FF2B5EF4-FFF2-40B4-BE49-F238E27FC236}">
                <a16:creationId xmlns:a16="http://schemas.microsoft.com/office/drawing/2014/main" id="{9B596F78-ADBF-EE27-E32E-ACD1C37FB339}"/>
              </a:ext>
            </a:extLst>
          </p:cNvPr>
          <p:cNvSpPr txBox="1"/>
          <p:nvPr/>
        </p:nvSpPr>
        <p:spPr>
          <a:xfrm>
            <a:off x="1155701" y="6183489"/>
            <a:ext cx="3898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Self-reported from partner organizations </a:t>
            </a:r>
          </a:p>
        </p:txBody>
      </p:sp>
    </p:spTree>
    <p:extLst>
      <p:ext uri="{BB962C8B-B14F-4D97-AF65-F5344CB8AC3E}">
        <p14:creationId xmlns:p14="http://schemas.microsoft.com/office/powerpoint/2010/main" val="1539576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353962" y="0"/>
            <a:ext cx="11488992"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Fentanyl Test Strip Distribution Through Partners</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aphicFrame>
        <p:nvGraphicFramePr>
          <p:cNvPr id="2" name="Chart 1">
            <a:extLst>
              <a:ext uri="{FF2B5EF4-FFF2-40B4-BE49-F238E27FC236}">
                <a16:creationId xmlns:a16="http://schemas.microsoft.com/office/drawing/2014/main" id="{816C9ED7-6ED6-BAC8-9073-45C023CA578A}"/>
              </a:ext>
            </a:extLst>
          </p:cNvPr>
          <p:cNvGraphicFramePr>
            <a:graphicFrameLocks/>
          </p:cNvGraphicFramePr>
          <p:nvPr/>
        </p:nvGraphicFramePr>
        <p:xfrm>
          <a:off x="448597" y="1516896"/>
          <a:ext cx="5313106" cy="38242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8A1E00C0-616C-A383-C737-80A33386E188}"/>
              </a:ext>
            </a:extLst>
          </p:cNvPr>
          <p:cNvGraphicFramePr>
            <a:graphicFrameLocks/>
          </p:cNvGraphicFramePr>
          <p:nvPr/>
        </p:nvGraphicFramePr>
        <p:xfrm>
          <a:off x="5943600" y="1535932"/>
          <a:ext cx="5899354" cy="3989084"/>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a:extLst>
              <a:ext uri="{FF2B5EF4-FFF2-40B4-BE49-F238E27FC236}">
                <a16:creationId xmlns:a16="http://schemas.microsoft.com/office/drawing/2014/main" id="{2CAF5506-FD16-57BF-BFD0-FC6CE894B3B1}"/>
              </a:ext>
            </a:extLst>
          </p:cNvPr>
          <p:cNvSpPr txBox="1"/>
          <p:nvPr/>
        </p:nvSpPr>
        <p:spPr>
          <a:xfrm>
            <a:off x="1155701" y="6183489"/>
            <a:ext cx="3898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Source: Self-reported from partner organizations </a:t>
            </a:r>
          </a:p>
        </p:txBody>
      </p:sp>
    </p:spTree>
    <p:extLst>
      <p:ext uri="{BB962C8B-B14F-4D97-AF65-F5344CB8AC3E}">
        <p14:creationId xmlns:p14="http://schemas.microsoft.com/office/powerpoint/2010/main" val="648048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05D8EE6-67FB-F596-C2D5-D718D200AA72}"/>
              </a:ext>
            </a:extLst>
          </p:cNvPr>
          <p:cNvSpPr/>
          <p:nvPr/>
        </p:nvSpPr>
        <p:spPr>
          <a:xfrm>
            <a:off x="7586622" y="-380326"/>
            <a:ext cx="7420398" cy="742039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DB7BC0-4825-06BC-068C-592A07DEDA1D}"/>
              </a:ext>
            </a:extLst>
          </p:cNvPr>
          <p:cNvPicPr>
            <a:picLocks noChangeAspect="1"/>
          </p:cNvPicPr>
          <p:nvPr/>
        </p:nvPicPr>
        <p:blipFill>
          <a:blip r:embed="rId4"/>
          <a:stretch>
            <a:fillRect/>
          </a:stretch>
        </p:blipFill>
        <p:spPr>
          <a:xfrm>
            <a:off x="54864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726989" y="114586"/>
            <a:ext cx="10738022"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Learn More</a:t>
            </a:r>
            <a:endParaRPr kumimoji="0" lang="en-US" sz="3600" b="1" i="0" u="none" strike="noStrike" kern="1200" cap="small" spc="0" normalizeH="0" baseline="0" noProof="0">
              <a:ln>
                <a:noFill/>
              </a:ln>
              <a:solidFill>
                <a:prstClr val="white"/>
              </a:solidFill>
              <a:effectLst/>
              <a:uLnTx/>
              <a:uFillTx/>
              <a:latin typeface="Arial Black" panose="020B0A04020102020204" pitchFamily="34" charset="0"/>
              <a:ea typeface="+mn-ea"/>
              <a:cs typeface="Arial Black" panose="020B0604020202020204" pitchFamily="34" charset="0"/>
            </a:endParaRPr>
          </a:p>
        </p:txBody>
      </p:sp>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304800" y="6240869"/>
            <a:ext cx="927100" cy="508000"/>
          </a:xfrm>
          <a:prstGeom prst="rect">
            <a:avLst/>
          </a:prstGeom>
        </p:spPr>
      </p:pic>
      <p:graphicFrame>
        <p:nvGraphicFramePr>
          <p:cNvPr id="5" name="Table 6">
            <a:extLst>
              <a:ext uri="{FF2B5EF4-FFF2-40B4-BE49-F238E27FC236}">
                <a16:creationId xmlns:a16="http://schemas.microsoft.com/office/drawing/2014/main" id="{850357F8-4DEE-4FBE-BDD9-3DF748F8DAF1}"/>
              </a:ext>
            </a:extLst>
          </p:cNvPr>
          <p:cNvGraphicFramePr>
            <a:graphicFrameLocks noGrp="1"/>
          </p:cNvGraphicFramePr>
          <p:nvPr/>
        </p:nvGraphicFramePr>
        <p:xfrm>
          <a:off x="258284" y="1206786"/>
          <a:ext cx="4312267" cy="4142993"/>
        </p:xfrm>
        <a:graphic>
          <a:graphicData uri="http://schemas.openxmlformats.org/drawingml/2006/table">
            <a:tbl>
              <a:tblPr firstRow="1" bandRow="1">
                <a:tableStyleId>{5C22544A-7EE6-4342-B048-85BDC9FD1C3A}</a:tableStyleId>
              </a:tblPr>
              <a:tblGrid>
                <a:gridCol w="1294747">
                  <a:extLst>
                    <a:ext uri="{9D8B030D-6E8A-4147-A177-3AD203B41FA5}">
                      <a16:colId xmlns:a16="http://schemas.microsoft.com/office/drawing/2014/main" val="1556310427"/>
                    </a:ext>
                  </a:extLst>
                </a:gridCol>
                <a:gridCol w="3017520">
                  <a:extLst>
                    <a:ext uri="{9D8B030D-6E8A-4147-A177-3AD203B41FA5}">
                      <a16:colId xmlns:a16="http://schemas.microsoft.com/office/drawing/2014/main" val="4136198030"/>
                    </a:ext>
                  </a:extLst>
                </a:gridCol>
              </a:tblGrid>
              <a:tr h="338728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p>
                    <a:p>
                      <a:pPr marL="109220" algn="ctr"/>
                      <a:endParaRPr lang="en-US" sz="1600" b="1" dirty="0">
                        <a:solidFill>
                          <a:schemeClr val="tx1"/>
                        </a:solidFill>
                        <a:latin typeface="+mn-lt"/>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Calibri"/>
                        </a:rPr>
                        <a:t>Kelsey Spangle, MS,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prstClr val="black"/>
                          </a:solidFill>
                          <a:latin typeface="+mn-lt"/>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prstClr val="black"/>
                          </a:solidFill>
                          <a:latin typeface="+mn-lt"/>
                          <a:cs typeface="Calibri"/>
                        </a:rPr>
                        <a:t>  Florida Department of Health</a:t>
                      </a:r>
                      <a:endParaRPr kumimoji="0" lang="en-US" sz="1600" b="0" i="0" u="none" strike="noStrike" kern="1200" cap="none" spc="0" normalizeH="0" baseline="0" noProof="0" dirty="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Calibri"/>
                          <a:hlinkClick r:id="rId6"/>
                        </a:rPr>
                        <a:t>Kelsey.Spangle@flhealth.gov</a:t>
                      </a:r>
                      <a:r>
                        <a:rPr kumimoji="0" lang="en-US" sz="1600" b="0" i="0" u="none" strike="noStrike" kern="1200" cap="none" spc="0" normalizeH="0" baseline="0" noProof="0" dirty="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Calibri"/>
                        </a:rPr>
                        <a:t>904-253-1859</a:t>
                      </a:r>
                      <a:endParaRPr lang="en-US" sz="1600" b="0" dirty="0"/>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n-lt"/>
                        <a:ea typeface="+mn-ea"/>
                        <a:cs typeface="Calibri"/>
                      </a:endParaRPr>
                    </a:p>
                    <a:p>
                      <a:pPr marL="109220" algn="ctr"/>
                      <a:endParaRPr lang="en-US" sz="1600" b="0" dirty="0">
                        <a:solidFill>
                          <a:schemeClr val="tx1"/>
                        </a:solidFill>
                        <a:latin typeface="+mn-lt"/>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658877"/>
                  </a:ext>
                </a:extLst>
              </a:tr>
              <a:tr h="317943">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600400"/>
                  </a:ext>
                </a:extLst>
              </a:tr>
              <a:tr h="3899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970282"/>
                  </a:ext>
                </a:extLst>
              </a:tr>
            </a:tbl>
          </a:graphicData>
        </a:graphic>
      </p:graphicFrame>
      <p:grpSp>
        <p:nvGrpSpPr>
          <p:cNvPr id="11" name="Group 10">
            <a:extLst>
              <a:ext uri="{FF2B5EF4-FFF2-40B4-BE49-F238E27FC236}">
                <a16:creationId xmlns:a16="http://schemas.microsoft.com/office/drawing/2014/main" id="{0DF62A07-494B-45F8-95EB-2DFD43133775}"/>
              </a:ext>
            </a:extLst>
          </p:cNvPr>
          <p:cNvGrpSpPr/>
          <p:nvPr/>
        </p:nvGrpSpPr>
        <p:grpSpPr>
          <a:xfrm>
            <a:off x="0" y="6183489"/>
            <a:ext cx="11887200" cy="685800"/>
            <a:chOff x="0" y="6171914"/>
            <a:chExt cx="11887200" cy="685800"/>
          </a:xfrm>
        </p:grpSpPr>
        <p:pic>
          <p:nvPicPr>
            <p:cNvPr id="12" name="Picture 11">
              <a:extLst>
                <a:ext uri="{FF2B5EF4-FFF2-40B4-BE49-F238E27FC236}">
                  <a16:creationId xmlns:a16="http://schemas.microsoft.com/office/drawing/2014/main" id="{670F57A8-A624-4C24-A1C4-2FD46768B311}"/>
                </a:ext>
              </a:extLst>
            </p:cNvPr>
            <p:cNvPicPr>
              <a:picLocks noChangeAspect="1"/>
            </p:cNvPicPr>
            <p:nvPr/>
          </p:nvPicPr>
          <p:blipFill>
            <a:blip r:embed="rId7"/>
            <a:stretch>
              <a:fillRect/>
            </a:stretch>
          </p:blipFill>
          <p:spPr>
            <a:xfrm>
              <a:off x="0" y="6171914"/>
              <a:ext cx="11887200" cy="685800"/>
            </a:xfrm>
            <a:prstGeom prst="rect">
              <a:avLst/>
            </a:prstGeom>
          </p:spPr>
        </p:pic>
        <p:pic>
          <p:nvPicPr>
            <p:cNvPr id="13" name="Picture 12">
              <a:extLst>
                <a:ext uri="{FF2B5EF4-FFF2-40B4-BE49-F238E27FC236}">
                  <a16:creationId xmlns:a16="http://schemas.microsoft.com/office/drawing/2014/main" id="{2A090B62-74FD-49B9-95A4-E8E381C9ED28}"/>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4" name="Picture 3">
            <a:extLst>
              <a:ext uri="{FF2B5EF4-FFF2-40B4-BE49-F238E27FC236}">
                <a16:creationId xmlns:a16="http://schemas.microsoft.com/office/drawing/2014/main" id="{F90B4F1A-970D-46FC-BB9C-989E957BE7BE}"/>
              </a:ext>
            </a:extLst>
          </p:cNvPr>
          <p:cNvPicPr>
            <a:picLocks noChangeAspect="1"/>
          </p:cNvPicPr>
          <p:nvPr/>
        </p:nvPicPr>
        <p:blipFill>
          <a:blip r:embed="rId8"/>
          <a:stretch>
            <a:fillRect/>
          </a:stretch>
        </p:blipFill>
        <p:spPr>
          <a:xfrm>
            <a:off x="577850" y="2604383"/>
            <a:ext cx="1002819" cy="1129705"/>
          </a:xfrm>
          <a:prstGeom prst="rect">
            <a:avLst/>
          </a:prstGeom>
        </p:spPr>
      </p:pic>
    </p:spTree>
    <p:extLst>
      <p:ext uri="{BB962C8B-B14F-4D97-AF65-F5344CB8AC3E}">
        <p14:creationId xmlns:p14="http://schemas.microsoft.com/office/powerpoint/2010/main" val="886142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Maria Schedin</a:t>
            </a:r>
          </a:p>
          <a:p>
            <a:pPr lvl="0" algn="ctr">
              <a:spcAft>
                <a:spcPts val="600"/>
              </a:spcAft>
            </a:pPr>
            <a:r>
              <a:rPr lang="en-US" sz="4000" dirty="0">
                <a:solidFill>
                  <a:srgbClr val="1B4971">
                    <a:lumMod val="95000"/>
                    <a:lumOff val="5000"/>
                  </a:srgbClr>
                </a:solidFill>
              </a:rPr>
              <a:t>UNF</a:t>
            </a:r>
          </a:p>
          <a:p>
            <a:pPr lvl="0" algn="ctr">
              <a:spcAft>
                <a:spcPts val="600"/>
              </a:spcAft>
            </a:pPr>
            <a:r>
              <a:rPr kumimoji="0" lang="en-US" sz="4000" b="0" i="0" u="none" strike="noStrike" kern="1200" cap="none" spc="0" normalizeH="0" baseline="0" noProof="0" dirty="0">
                <a:ln>
                  <a:noFill/>
                </a:ln>
                <a:solidFill>
                  <a:srgbClr val="1B4971">
                    <a:lumMod val="95000"/>
                    <a:lumOff val="5000"/>
                  </a:srgbClr>
                </a:solidFill>
                <a:effectLst/>
                <a:uLnTx/>
                <a:uFillTx/>
                <a:latin typeface="Merriweather"/>
                <a:ea typeface="+mj-ea"/>
                <a:cs typeface="+mj-cs"/>
              </a:rPr>
              <a:t>CCA University Consultant</a:t>
            </a:r>
          </a:p>
        </p:txBody>
      </p:sp>
    </p:spTree>
    <p:extLst>
      <p:ext uri="{BB962C8B-B14F-4D97-AF65-F5344CB8AC3E}">
        <p14:creationId xmlns:p14="http://schemas.microsoft.com/office/powerpoint/2010/main" val="339775554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33A01B7-B639-3CE5-7216-FD5DB1D90483}"/>
              </a:ext>
            </a:extLst>
          </p:cNvPr>
          <p:cNvSpPr>
            <a:spLocks noGrp="1"/>
          </p:cNvSpPr>
          <p:nvPr>
            <p:ph type="pic" sz="quarter" idx="10"/>
          </p:nvPr>
        </p:nvSpPr>
        <p:spPr>
          <a:xfrm>
            <a:off x="485192" y="844420"/>
            <a:ext cx="10935477" cy="5169159"/>
          </a:xfrm>
        </p:spPr>
        <p:txBody>
          <a:bodyPr>
            <a:normAutofit fontScale="92500" lnSpcReduction="20000"/>
          </a:bodyPr>
          <a:lstStyle/>
          <a:p>
            <a:pPr marL="0" indent="0" algn="ctr">
              <a:buNone/>
            </a:pPr>
            <a:endParaRPr lang="en-US" dirty="0"/>
          </a:p>
          <a:p>
            <a:pPr marL="0" indent="0" algn="ctr">
              <a:buNone/>
            </a:pPr>
            <a:r>
              <a:rPr lang="en-US" sz="4000" b="1" i="0" dirty="0">
                <a:solidFill>
                  <a:srgbClr val="333333"/>
                </a:solidFill>
                <a:effectLst/>
                <a:latin typeface="-apple-system"/>
              </a:rPr>
              <a:t>Florida Youth Tobacco Survey (FYTS)</a:t>
            </a:r>
          </a:p>
          <a:p>
            <a:pPr marL="0" indent="0" algn="ctr">
              <a:buNone/>
            </a:pPr>
            <a:endParaRPr lang="en-US" sz="4000" b="1" i="0" dirty="0">
              <a:solidFill>
                <a:srgbClr val="333333"/>
              </a:solidFill>
              <a:effectLst/>
              <a:latin typeface="-apple-system"/>
            </a:endParaRPr>
          </a:p>
          <a:p>
            <a:pPr marL="0" indent="0" algn="ctr">
              <a:buNone/>
            </a:pPr>
            <a:endParaRPr lang="en-US" dirty="0">
              <a:solidFill>
                <a:srgbClr val="333333"/>
              </a:solidFill>
              <a:latin typeface="-apple-system"/>
            </a:endParaRPr>
          </a:p>
          <a:p>
            <a:pPr marL="0" indent="0" algn="ctr">
              <a:buNone/>
            </a:pPr>
            <a:r>
              <a:rPr lang="en-US" b="0" i="0" dirty="0">
                <a:solidFill>
                  <a:srgbClr val="333333"/>
                </a:solidFill>
                <a:effectLst/>
                <a:latin typeface="-apple-system"/>
              </a:rPr>
              <a:t>FYTS tracks indicators of tobacco use and exposure to secondhand smoke among Florida public middle and high school students and provides data for monitoring and evaluating tobacco use among youth. </a:t>
            </a:r>
          </a:p>
          <a:p>
            <a:pPr marL="0" indent="0" algn="ctr">
              <a:buNone/>
            </a:pPr>
            <a:endParaRPr lang="en-US" dirty="0">
              <a:solidFill>
                <a:srgbClr val="333333"/>
              </a:solidFill>
              <a:latin typeface="-apple-system"/>
            </a:endParaRPr>
          </a:p>
          <a:p>
            <a:pPr marL="0" indent="0" algn="ctr">
              <a:buNone/>
            </a:pPr>
            <a:r>
              <a:rPr lang="en-US" i="0" dirty="0">
                <a:solidFill>
                  <a:srgbClr val="333333"/>
                </a:solidFill>
                <a:effectLst/>
                <a:latin typeface="-apple-system"/>
              </a:rPr>
              <a:t>In Florida, the FYTS data is collected at the state level each year, and it is collected at the county level every other year.</a:t>
            </a:r>
          </a:p>
          <a:p>
            <a:pPr marL="0" indent="0" algn="ctr">
              <a:buNone/>
            </a:pPr>
            <a:endParaRPr lang="en-US" dirty="0">
              <a:solidFill>
                <a:srgbClr val="333333"/>
              </a:solidFill>
              <a:latin typeface="-apple-system"/>
            </a:endParaRPr>
          </a:p>
          <a:p>
            <a:pPr marL="0" indent="0" algn="ctr">
              <a:buNone/>
            </a:pPr>
            <a:r>
              <a:rPr lang="en-US" b="1" dirty="0"/>
              <a:t>In 2023, state level data was collected. </a:t>
            </a:r>
          </a:p>
        </p:txBody>
      </p:sp>
    </p:spTree>
    <p:extLst>
      <p:ext uri="{BB962C8B-B14F-4D97-AF65-F5344CB8AC3E}">
        <p14:creationId xmlns:p14="http://schemas.microsoft.com/office/powerpoint/2010/main" val="3768767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Used an Electronic Vapor Product in the Past 30 Days</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304048" y="1523256"/>
            <a:ext cx="12022989" cy="3854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Duval and in Florida, high school (HS) students have decreased past 30-day use of vaping products.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2022, Duval middle school (MS) students saw increases while this indicator remained stable in 2023 for Florida MS. </a:t>
            </a:r>
          </a:p>
        </p:txBody>
      </p:sp>
      <p:pic>
        <p:nvPicPr>
          <p:cNvPr id="4" name="Picture 3">
            <a:extLst>
              <a:ext uri="{FF2B5EF4-FFF2-40B4-BE49-F238E27FC236}">
                <a16:creationId xmlns:a16="http://schemas.microsoft.com/office/drawing/2014/main" id="{DB458F38-B0C0-FFA7-CF7F-E5141603B4A3}"/>
              </a:ext>
            </a:extLst>
          </p:cNvPr>
          <p:cNvPicPr>
            <a:picLocks noChangeAspect="1"/>
          </p:cNvPicPr>
          <p:nvPr/>
        </p:nvPicPr>
        <p:blipFill>
          <a:blip r:embed="rId3"/>
          <a:stretch>
            <a:fillRect/>
          </a:stretch>
        </p:blipFill>
        <p:spPr>
          <a:xfrm>
            <a:off x="529422" y="2584465"/>
            <a:ext cx="11133156" cy="3614565"/>
          </a:xfrm>
          <a:prstGeom prst="rect">
            <a:avLst/>
          </a:prstGeom>
        </p:spPr>
      </p:pic>
    </p:spTree>
    <p:extLst>
      <p:ext uri="{BB962C8B-B14F-4D97-AF65-F5344CB8AC3E}">
        <p14:creationId xmlns:p14="http://schemas.microsoft.com/office/powerpoint/2010/main" val="880834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0" y="197693"/>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Ever Used an Electronic Vapor Product</a:t>
            </a:r>
          </a:p>
        </p:txBody>
      </p:sp>
      <p:pic>
        <p:nvPicPr>
          <p:cNvPr id="6" name="Picture 5">
            <a:extLst>
              <a:ext uri="{FF2B5EF4-FFF2-40B4-BE49-F238E27FC236}">
                <a16:creationId xmlns:a16="http://schemas.microsoft.com/office/drawing/2014/main" id="{136B1913-2DDB-18EF-1D5A-2F9FC8011611}"/>
              </a:ext>
            </a:extLst>
          </p:cNvPr>
          <p:cNvPicPr>
            <a:picLocks noChangeAspect="1"/>
          </p:cNvPicPr>
          <p:nvPr/>
        </p:nvPicPr>
        <p:blipFill>
          <a:blip r:embed="rId3"/>
          <a:stretch>
            <a:fillRect/>
          </a:stretch>
        </p:blipFill>
        <p:spPr>
          <a:xfrm>
            <a:off x="346245" y="1536202"/>
            <a:ext cx="10796674" cy="4675725"/>
          </a:xfrm>
          <a:prstGeom prst="rect">
            <a:avLst/>
          </a:prstGeom>
        </p:spPr>
      </p:pic>
    </p:spTree>
    <p:extLst>
      <p:ext uri="{BB962C8B-B14F-4D97-AF65-F5344CB8AC3E}">
        <p14:creationId xmlns:p14="http://schemas.microsoft.com/office/powerpoint/2010/main" val="184132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Used a Flavored Electronic Vapor Product in the Past 30 Days</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389275" y="2100137"/>
            <a:ext cx="3891061" cy="3854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Florida in 2023 (3.9%), there has been a 7.9% decrease in past 30-day flavored electronic vapor product use by MS and HS students compared to 2021 (11.8%). </a:t>
            </a:r>
          </a:p>
        </p:txBody>
      </p:sp>
      <p:pic>
        <p:nvPicPr>
          <p:cNvPr id="4" name="Picture 3">
            <a:extLst>
              <a:ext uri="{FF2B5EF4-FFF2-40B4-BE49-F238E27FC236}">
                <a16:creationId xmlns:a16="http://schemas.microsoft.com/office/drawing/2014/main" id="{14C5148C-5634-3BAB-0768-211E842D262F}"/>
              </a:ext>
            </a:extLst>
          </p:cNvPr>
          <p:cNvPicPr>
            <a:picLocks noChangeAspect="1"/>
          </p:cNvPicPr>
          <p:nvPr/>
        </p:nvPicPr>
        <p:blipFill>
          <a:blip r:embed="rId3"/>
          <a:stretch>
            <a:fillRect/>
          </a:stretch>
        </p:blipFill>
        <p:spPr>
          <a:xfrm>
            <a:off x="4280337" y="1607661"/>
            <a:ext cx="7522388" cy="4839437"/>
          </a:xfrm>
          <a:prstGeom prst="rect">
            <a:avLst/>
          </a:prstGeom>
        </p:spPr>
      </p:pic>
    </p:spTree>
    <p:extLst>
      <p:ext uri="{BB962C8B-B14F-4D97-AF65-F5344CB8AC3E}">
        <p14:creationId xmlns:p14="http://schemas.microsoft.com/office/powerpoint/2010/main" val="405247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8F0D-EF5A-9DF5-9D50-C29B6ECD13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1C8D1B-2027-84B5-1E94-CB63FABB240D}"/>
              </a:ext>
            </a:extLst>
          </p:cNvPr>
          <p:cNvSpPr>
            <a:spLocks noGrp="1"/>
          </p:cNvSpPr>
          <p:nvPr>
            <p:ph type="subTitle" idx="1"/>
          </p:nvPr>
        </p:nvSpPr>
        <p:spPr/>
        <p:txBody>
          <a:bodyPr/>
          <a:lstStyle/>
          <a:p>
            <a:endParaRPr lang="en-US"/>
          </a:p>
        </p:txBody>
      </p:sp>
      <p:pic>
        <p:nvPicPr>
          <p:cNvPr id="5" name="Picture 4" descr="A close up of a calendar&#10;&#10;Description automatically generated">
            <a:extLst>
              <a:ext uri="{FF2B5EF4-FFF2-40B4-BE49-F238E27FC236}">
                <a16:creationId xmlns:a16="http://schemas.microsoft.com/office/drawing/2014/main" id="{F565B325-0952-6018-D08A-9922E88AE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4FB95B-64E9-640D-053B-13F199888DB7}"/>
              </a:ext>
            </a:extLst>
          </p:cNvPr>
          <p:cNvSpPr txBox="1"/>
          <p:nvPr/>
        </p:nvSpPr>
        <p:spPr>
          <a:xfrm>
            <a:off x="4125685" y="5934541"/>
            <a:ext cx="3744686" cy="646331"/>
          </a:xfrm>
          <a:prstGeom prst="rect">
            <a:avLst/>
          </a:prstGeom>
          <a:solidFill>
            <a:schemeClr val="accent6"/>
          </a:solidFill>
        </p:spPr>
        <p:txBody>
          <a:bodyPr wrap="square" rtlCol="0">
            <a:spAutoFit/>
          </a:bodyPr>
          <a:lstStyle/>
          <a:p>
            <a:pPr algn="ctr"/>
            <a:r>
              <a:rPr lang="en-US" sz="3600" b="1" dirty="0">
                <a:latin typeface="Acumin Pro" panose="020B0604020202020204"/>
              </a:rPr>
              <a:t>April 27, 2024</a:t>
            </a:r>
          </a:p>
        </p:txBody>
      </p:sp>
    </p:spTree>
    <p:extLst>
      <p:ext uri="{BB962C8B-B14F-4D97-AF65-F5344CB8AC3E}">
        <p14:creationId xmlns:p14="http://schemas.microsoft.com/office/powerpoint/2010/main" val="2546749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Used a Flavored Electronic Vapor Product in the Past 30 Days</a:t>
            </a:r>
          </a:p>
        </p:txBody>
      </p:sp>
      <p:pic>
        <p:nvPicPr>
          <p:cNvPr id="7" name="Picture 6">
            <a:extLst>
              <a:ext uri="{FF2B5EF4-FFF2-40B4-BE49-F238E27FC236}">
                <a16:creationId xmlns:a16="http://schemas.microsoft.com/office/drawing/2014/main" id="{7AF42E6B-D147-B30E-0989-3D10BBB10A0E}"/>
              </a:ext>
            </a:extLst>
          </p:cNvPr>
          <p:cNvPicPr>
            <a:picLocks noChangeAspect="1"/>
          </p:cNvPicPr>
          <p:nvPr/>
        </p:nvPicPr>
        <p:blipFill>
          <a:blip r:embed="rId3"/>
          <a:stretch>
            <a:fillRect/>
          </a:stretch>
        </p:blipFill>
        <p:spPr>
          <a:xfrm>
            <a:off x="704134" y="1616812"/>
            <a:ext cx="10630821" cy="4549534"/>
          </a:xfrm>
          <a:prstGeom prst="rect">
            <a:avLst/>
          </a:prstGeom>
        </p:spPr>
      </p:pic>
    </p:spTree>
    <p:extLst>
      <p:ext uri="{BB962C8B-B14F-4D97-AF65-F5344CB8AC3E}">
        <p14:creationId xmlns:p14="http://schemas.microsoft.com/office/powerpoint/2010/main" val="4202013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Ever Used a Flavored Electronic Vapor Product</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389275" y="2100137"/>
            <a:ext cx="5473643" cy="3854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Florida in 2023, MS students had very little change (-0.5%) whereas HS students saw a 3.9% decrease.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Duval County in 2022, HS students (2.7%) reported higher lifetime use of Flavored Electronic Vapor Product use compared to MS students (2%). </a:t>
            </a:r>
          </a:p>
        </p:txBody>
      </p:sp>
      <p:pic>
        <p:nvPicPr>
          <p:cNvPr id="4" name="Picture 3">
            <a:extLst>
              <a:ext uri="{FF2B5EF4-FFF2-40B4-BE49-F238E27FC236}">
                <a16:creationId xmlns:a16="http://schemas.microsoft.com/office/drawing/2014/main" id="{14C5148C-5634-3BAB-0768-211E842D26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6964" y="1704480"/>
            <a:ext cx="5565760" cy="4839437"/>
          </a:xfrm>
          <a:prstGeom prst="rect">
            <a:avLst/>
          </a:prstGeom>
        </p:spPr>
      </p:pic>
    </p:spTree>
    <p:extLst>
      <p:ext uri="{BB962C8B-B14F-4D97-AF65-F5344CB8AC3E}">
        <p14:creationId xmlns:p14="http://schemas.microsoft.com/office/powerpoint/2010/main" val="2053052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 Users of Electronic Vapor Products Who Have Used an Electronic Vapor Product With Marijuana Oil</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439838" y="1780739"/>
            <a:ext cx="11291087" cy="40993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2022, Duval County HS students had increased use while MS students decreased use.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2023, Florida both middle and high schoolers were increasingly vaping marijuana.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FAE0F-FD7E-E6DC-5E40-3DE6FEE4BFD4}"/>
              </a:ext>
            </a:extLst>
          </p:cNvPr>
          <p:cNvPicPr>
            <a:picLocks noChangeAspect="1"/>
          </p:cNvPicPr>
          <p:nvPr/>
        </p:nvPicPr>
        <p:blipFill>
          <a:blip r:embed="rId3"/>
          <a:stretch>
            <a:fillRect/>
          </a:stretch>
        </p:blipFill>
        <p:spPr>
          <a:xfrm>
            <a:off x="676275" y="2820932"/>
            <a:ext cx="10686540" cy="3394131"/>
          </a:xfrm>
          <a:prstGeom prst="rect">
            <a:avLst/>
          </a:prstGeom>
        </p:spPr>
      </p:pic>
    </p:spTree>
    <p:extLst>
      <p:ext uri="{BB962C8B-B14F-4D97-AF65-F5344CB8AC3E}">
        <p14:creationId xmlns:p14="http://schemas.microsoft.com/office/powerpoint/2010/main" val="149374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 Users of Electronic Vapor Products Who Have Used an Electronic Vapor Product With Nicotine</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484005" y="1523256"/>
            <a:ext cx="11223990" cy="3854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2023, 59.1% of Florida HS students and 44.1% of Florida MS students had vaped nicotine. </a:t>
            </a:r>
          </a:p>
        </p:txBody>
      </p:sp>
      <p:pic>
        <p:nvPicPr>
          <p:cNvPr id="4" name="Picture 3">
            <a:extLst>
              <a:ext uri="{FF2B5EF4-FFF2-40B4-BE49-F238E27FC236}">
                <a16:creationId xmlns:a16="http://schemas.microsoft.com/office/drawing/2014/main" id="{6D156B44-746B-9009-8F55-A7333ED7AF82}"/>
              </a:ext>
            </a:extLst>
          </p:cNvPr>
          <p:cNvPicPr>
            <a:picLocks noChangeAspect="1"/>
          </p:cNvPicPr>
          <p:nvPr/>
        </p:nvPicPr>
        <p:blipFill>
          <a:blip r:embed="rId3"/>
          <a:stretch>
            <a:fillRect/>
          </a:stretch>
        </p:blipFill>
        <p:spPr>
          <a:xfrm>
            <a:off x="1990687" y="2406217"/>
            <a:ext cx="8906291" cy="3854484"/>
          </a:xfrm>
          <a:prstGeom prst="rect">
            <a:avLst/>
          </a:prstGeom>
        </p:spPr>
      </p:pic>
    </p:spTree>
    <p:extLst>
      <p:ext uri="{BB962C8B-B14F-4D97-AF65-F5344CB8AC3E}">
        <p14:creationId xmlns:p14="http://schemas.microsoft.com/office/powerpoint/2010/main" val="772442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FE83E07-6C7F-F438-2F5A-F6F324EDADC4}"/>
              </a:ext>
            </a:extLst>
          </p:cNvPr>
          <p:cNvSpPr txBox="1">
            <a:spLocks/>
          </p:cNvSpPr>
          <p:nvPr/>
        </p:nvSpPr>
        <p:spPr>
          <a:xfrm>
            <a:off x="236366" y="197693"/>
            <a:ext cx="11566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Students Who Have Ever Been Offered Electronic Vapor Products by Their Parents</a:t>
            </a:r>
          </a:p>
        </p:txBody>
      </p:sp>
      <p:sp>
        <p:nvSpPr>
          <p:cNvPr id="5" name="Content Placeholder 6">
            <a:extLst>
              <a:ext uri="{FF2B5EF4-FFF2-40B4-BE49-F238E27FC236}">
                <a16:creationId xmlns:a16="http://schemas.microsoft.com/office/drawing/2014/main" id="{CAC8B347-8169-33E2-5F15-39B2AF627104}"/>
              </a:ext>
            </a:extLst>
          </p:cNvPr>
          <p:cNvSpPr txBox="1">
            <a:spLocks/>
          </p:cNvSpPr>
          <p:nvPr/>
        </p:nvSpPr>
        <p:spPr>
          <a:xfrm>
            <a:off x="1061634" y="1523256"/>
            <a:ext cx="10559348" cy="1215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2022, Duval MS students had no change while HS students had decreases.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2023, the indicator increased for both HS and MS students.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916FD12-5736-E6F2-3114-26625EC17DE8}"/>
              </a:ext>
            </a:extLst>
          </p:cNvPr>
          <p:cNvPicPr>
            <a:picLocks noChangeAspect="1"/>
          </p:cNvPicPr>
          <p:nvPr/>
        </p:nvPicPr>
        <p:blipFill>
          <a:blip r:embed="rId3"/>
          <a:stretch>
            <a:fillRect/>
          </a:stretch>
        </p:blipFill>
        <p:spPr>
          <a:xfrm>
            <a:off x="1770926" y="2416801"/>
            <a:ext cx="8924081" cy="3834617"/>
          </a:xfrm>
          <a:prstGeom prst="rect">
            <a:avLst/>
          </a:prstGeom>
        </p:spPr>
      </p:pic>
    </p:spTree>
    <p:extLst>
      <p:ext uri="{BB962C8B-B14F-4D97-AF65-F5344CB8AC3E}">
        <p14:creationId xmlns:p14="http://schemas.microsoft.com/office/powerpoint/2010/main" val="1341868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BCD6-41E6-E513-6F47-D6A6A5EF68A7}"/>
              </a:ext>
            </a:extLst>
          </p:cNvPr>
          <p:cNvSpPr>
            <a:spLocks noGrp="1"/>
          </p:cNvSpPr>
          <p:nvPr>
            <p:ph type="title"/>
          </p:nvPr>
        </p:nvSpPr>
        <p:spPr>
          <a:xfrm>
            <a:off x="5361969" y="323895"/>
            <a:ext cx="6300431" cy="1583695"/>
          </a:xfrm>
        </p:spPr>
        <p:txBody>
          <a:bodyPr>
            <a:normAutofit fontScale="90000"/>
          </a:bodyPr>
          <a:lstStyle/>
          <a:p>
            <a:pPr algn="ctr"/>
            <a:r>
              <a:rPr lang="en-US" sz="6000" b="1" dirty="0"/>
              <a:t>We are here to support you! </a:t>
            </a:r>
          </a:p>
        </p:txBody>
      </p:sp>
      <p:pic>
        <p:nvPicPr>
          <p:cNvPr id="9" name="Content Placeholder 8" descr="A black background with colorful text&#10;&#10;Description automatically generated">
            <a:extLst>
              <a:ext uri="{FF2B5EF4-FFF2-40B4-BE49-F238E27FC236}">
                <a16:creationId xmlns:a16="http://schemas.microsoft.com/office/drawing/2014/main" id="{E3C37E4D-D12E-B06F-CF3E-C4A53F5CF8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320" y="323895"/>
            <a:ext cx="4373306" cy="1784309"/>
          </a:xfrm>
        </p:spPr>
      </p:pic>
      <p:pic>
        <p:nvPicPr>
          <p:cNvPr id="6" name="Picture Placeholder 3">
            <a:extLst>
              <a:ext uri="{FF2B5EF4-FFF2-40B4-BE49-F238E27FC236}">
                <a16:creationId xmlns:a16="http://schemas.microsoft.com/office/drawing/2014/main" id="{2C7BF7FA-0CF4-0F00-C6A6-E7F5D846587B}"/>
              </a:ext>
            </a:extLst>
          </p:cNvPr>
          <p:cNvPicPr>
            <a:picLocks noChangeAspect="1"/>
          </p:cNvPicPr>
          <p:nvPr/>
        </p:nvPicPr>
        <p:blipFill>
          <a:blip r:embed="rId4">
            <a:extLst>
              <a:ext uri="{28A0092B-C50C-407E-A947-70E740481C1C}">
                <a14:useLocalDpi xmlns:a14="http://schemas.microsoft.com/office/drawing/2010/main" val="0"/>
              </a:ext>
            </a:extLst>
          </a:blip>
          <a:srcRect l="1597" r="1597"/>
          <a:stretch/>
        </p:blipFill>
        <p:spPr>
          <a:xfrm>
            <a:off x="7705361" y="2532856"/>
            <a:ext cx="4486639" cy="431884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3" name="TextBox 12">
            <a:extLst>
              <a:ext uri="{FF2B5EF4-FFF2-40B4-BE49-F238E27FC236}">
                <a16:creationId xmlns:a16="http://schemas.microsoft.com/office/drawing/2014/main" id="{E1D71768-B515-001C-016D-A6DE4518B82B}"/>
              </a:ext>
            </a:extLst>
          </p:cNvPr>
          <p:cNvSpPr txBox="1"/>
          <p:nvPr/>
        </p:nvSpPr>
        <p:spPr>
          <a:xfrm>
            <a:off x="886320" y="3644065"/>
            <a:ext cx="5567832"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2793"/>
                </a:solidFill>
                <a:effectLst/>
                <a:uLnTx/>
                <a:uFillTx/>
                <a:latin typeface="Calibri" panose="020F0502020204030204"/>
                <a:ea typeface="+mn-ea"/>
                <a:cs typeface="+mn-cs"/>
              </a:rPr>
              <a:t>Vanessa Salmo,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Epidemiology &amp; Evaluation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Community Coalition Alliance, Inc.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vsalmo@ccafl.org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712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a:t>Kathleen Roberts</a:t>
            </a:r>
          </a:p>
          <a:p>
            <a:pPr marL="0" indent="0">
              <a:buFont typeface="Arial" panose="020B0604020202020204" pitchFamily="34" charset="0"/>
              <a:buNone/>
            </a:pPr>
            <a:r>
              <a:rPr lang="en-US" sz="2400">
                <a:solidFill>
                  <a:schemeClr val="tx2"/>
                </a:solidFill>
                <a:hlinkClick r:id="rId4">
                  <a:extLst>
                    <a:ext uri="{A12FA001-AC4F-418D-AE19-62706E023703}">
                      <ahyp:hlinkClr xmlns:ahyp="http://schemas.microsoft.com/office/drawing/2018/hyperlinkcolor" val="tx"/>
                    </a:ext>
                  </a:extLst>
                </a:hlinkClick>
              </a:rPr>
              <a:t>KRoberts@ccafl.org</a:t>
            </a:r>
            <a:endParaRPr lang="en-US" sz="240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44" name="Group 36">
            <a:extLst>
              <a:ext uri="{FF2B5EF4-FFF2-40B4-BE49-F238E27FC236}">
                <a16:creationId xmlns:a16="http://schemas.microsoft.com/office/drawing/2014/main" id="{F69468D8-84B8-4EC5-9FCD-88B9052DAF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1765" y="0"/>
            <a:ext cx="10950698" cy="6858000"/>
            <a:chOff x="591765" y="0"/>
            <a:chExt cx="10950698" cy="6858000"/>
          </a:xfrm>
        </p:grpSpPr>
        <p:sp>
          <p:nvSpPr>
            <p:cNvPr id="38" name="Freeform: Shape 37">
              <a:extLst>
                <a:ext uri="{FF2B5EF4-FFF2-40B4-BE49-F238E27FC236}">
                  <a16:creationId xmlns:a16="http://schemas.microsoft.com/office/drawing/2014/main" id="{14501680-01C0-4AA7-82C9-6CD7B40EA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4" y="0"/>
              <a:ext cx="10399454"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cumin Pro"/>
                <a:ea typeface="+mn-ea"/>
                <a:cs typeface="+mn-cs"/>
              </a:endParaRPr>
            </a:p>
          </p:txBody>
        </p:sp>
        <p:sp>
          <p:nvSpPr>
            <p:cNvPr id="39" name="Freeform: Shape 38">
              <a:extLst>
                <a:ext uri="{FF2B5EF4-FFF2-40B4-BE49-F238E27FC236}">
                  <a16:creationId xmlns:a16="http://schemas.microsoft.com/office/drawing/2014/main" id="{B836CB43-9990-4E33-8206-A75DCF0F3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52814" y="0"/>
              <a:ext cx="2778659"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A30DF6B9-6C30-405B-B75A-3551C9386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46711" y="0"/>
              <a:ext cx="2664398"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E0F2F180-9CC6-4FFD-8324-D99B5EC11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1765" y="0"/>
              <a:ext cx="2590095"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53E2FB27-6FA4-4C9E-AB14-75C612307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86345" y="0"/>
              <a:ext cx="2556118"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10" name="TextBox 9">
            <a:extLst>
              <a:ext uri="{FF2B5EF4-FFF2-40B4-BE49-F238E27FC236}">
                <a16:creationId xmlns:a16="http://schemas.microsoft.com/office/drawing/2014/main" id="{67CCC01C-2667-622A-B7D3-17A88D4A1DA0}"/>
              </a:ext>
            </a:extLst>
          </p:cNvPr>
          <p:cNvSpPr txBox="1"/>
          <p:nvPr/>
        </p:nvSpPr>
        <p:spPr>
          <a:xfrm>
            <a:off x="2670372" y="4363655"/>
            <a:ext cx="7366257" cy="2187615"/>
          </a:xfrm>
          <a:prstGeom prst="rect">
            <a:avLst/>
          </a:prstGeom>
        </p:spPr>
        <p:txBody>
          <a:bodyPr vert="horz" lIns="91440" tIns="45720" rIns="91440" bIns="45720" rtlCol="0" anchor="b">
            <a:normAutofit fontScale="70000" lnSpcReduction="20000"/>
          </a:bodyPr>
          <a:lstStyle>
            <a:defPPr>
              <a:defRPr lang="en-US"/>
            </a:defPPr>
            <a:lvl1pPr>
              <a:lnSpc>
                <a:spcPct val="90000"/>
              </a:lnSpc>
              <a:spcBef>
                <a:spcPct val="0"/>
              </a:spcBef>
              <a:buNone/>
              <a:defRPr sz="4400">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900" b="0" i="0" u="none" strike="noStrike" kern="1200" cap="none" spc="0" normalizeH="0" baseline="0" noProof="0" dirty="0">
                <a:ln>
                  <a:noFill/>
                </a:ln>
                <a:solidFill>
                  <a:srgbClr val="1B4971"/>
                </a:solidFill>
                <a:effectLst/>
                <a:uLnTx/>
                <a:uFillTx/>
                <a:latin typeface="Merriweather"/>
                <a:ea typeface="+mj-ea"/>
                <a:cs typeface="+mj-cs"/>
              </a:rPr>
              <a:t>Thank You For Attending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900" b="0" i="0" u="none" strike="noStrike" kern="1200" cap="none" spc="0" normalizeH="0" baseline="0" noProof="0" dirty="0">
              <a:ln>
                <a:noFill/>
              </a:ln>
              <a:solidFill>
                <a:srgbClr val="1B4971"/>
              </a:solidFill>
              <a:effectLst/>
              <a:uLnTx/>
              <a:uFillTx/>
              <a:latin typeface="Merriweather"/>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900" b="0" i="0" u="none" strike="noStrike" kern="1200" cap="none" spc="0" normalizeH="0" baseline="0" noProof="0">
                <a:ln>
                  <a:noFill/>
                </a:ln>
                <a:solidFill>
                  <a:srgbClr val="1B4971"/>
                </a:solidFill>
                <a:effectLst/>
                <a:uLnTx/>
                <a:uFillTx/>
                <a:latin typeface="Merriweather"/>
                <a:ea typeface="+mj-ea"/>
                <a:cs typeface="+mj-cs"/>
              </a:rPr>
              <a:t>      Advocacy </a:t>
            </a:r>
            <a:r>
              <a:rPr kumimoji="0" lang="en-US" sz="5900" b="0" i="0" u="none" strike="noStrike" kern="1200" cap="none" spc="0" normalizeH="0" baseline="0" noProof="0" dirty="0">
                <a:ln>
                  <a:noFill/>
                </a:ln>
                <a:solidFill>
                  <a:srgbClr val="1B4971"/>
                </a:solidFill>
                <a:effectLst/>
                <a:uLnTx/>
                <a:uFillTx/>
                <a:latin typeface="Merriweather"/>
                <a:ea typeface="+mj-ea"/>
                <a:cs typeface="+mj-cs"/>
              </a:rPr>
              <a:t>Day 2024							</a:t>
            </a:r>
            <a:r>
              <a:rPr kumimoji="0" lang="en-US" sz="3000" b="0" i="0" u="none" strike="noStrike" kern="1200" cap="none" spc="0" normalizeH="0" baseline="0" noProof="0" dirty="0">
                <a:ln>
                  <a:noFill/>
                </a:ln>
                <a:solidFill>
                  <a:srgbClr val="1B4971"/>
                </a:solidFill>
                <a:effectLst/>
                <a:uLnTx/>
                <a:uFillTx/>
                <a:latin typeface="Merriweather"/>
                <a:ea typeface="+mj-ea"/>
                <a:cs typeface="+mj-cs"/>
              </a:rPr>
              <a:t>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000" b="0" i="0" u="none" strike="noStrike" kern="1200" cap="none" spc="0" normalizeH="0" baseline="0" noProof="0" dirty="0">
              <a:ln>
                <a:noFill/>
              </a:ln>
              <a:solidFill>
                <a:srgbClr val="1B4971"/>
              </a:solidFill>
              <a:effectLst/>
              <a:uLnTx/>
              <a:uFillTx/>
              <a:latin typeface="Merriweather"/>
              <a:ea typeface="+mj-ea"/>
              <a:cs typeface="+mj-cs"/>
            </a:endParaRPr>
          </a:p>
        </p:txBody>
      </p:sp>
      <p:pic>
        <p:nvPicPr>
          <p:cNvPr id="8" name="Picture 7" descr="A flag with stars and stripes&#10;&#10;Description automatically generated">
            <a:extLst>
              <a:ext uri="{FF2B5EF4-FFF2-40B4-BE49-F238E27FC236}">
                <a16:creationId xmlns:a16="http://schemas.microsoft.com/office/drawing/2014/main" id="{47512852-30C8-6972-25FF-E4B56034E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961" y="781910"/>
            <a:ext cx="2615376" cy="2946903"/>
          </a:xfrm>
          <a:prstGeom prst="rect">
            <a:avLst/>
          </a:prstGeom>
        </p:spPr>
      </p:pic>
      <p:pic>
        <p:nvPicPr>
          <p:cNvPr id="4" name="Graphic 1">
            <a:extLst>
              <a:ext uri="{FF2B5EF4-FFF2-40B4-BE49-F238E27FC236}">
                <a16:creationId xmlns:a16="http://schemas.microsoft.com/office/drawing/2014/main" id="{5E7AE099-9C10-B299-B61E-0734A5F12C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2428"/>
          <a:stretch/>
        </p:blipFill>
        <p:spPr>
          <a:xfrm>
            <a:off x="6285389" y="1000125"/>
            <a:ext cx="2834435" cy="2728688"/>
          </a:xfrm>
          <a:prstGeom prst="rect">
            <a:avLst/>
          </a:prstGeom>
        </p:spPr>
      </p:pic>
    </p:spTree>
    <p:extLst>
      <p:ext uri="{BB962C8B-B14F-4D97-AF65-F5344CB8AC3E}">
        <p14:creationId xmlns:p14="http://schemas.microsoft.com/office/powerpoint/2010/main" val="2887360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2C939E-C21D-3A9F-9290-AC1020EE067F}"/>
              </a:ext>
            </a:extLst>
          </p:cNvPr>
          <p:cNvPicPr>
            <a:picLocks noChangeAspect="1"/>
          </p:cNvPicPr>
          <p:nvPr/>
        </p:nvPicPr>
        <p:blipFill>
          <a:blip r:embed="rId3"/>
          <a:stretch>
            <a:fillRect/>
          </a:stretch>
        </p:blipFill>
        <p:spPr>
          <a:xfrm>
            <a:off x="6893894" y="0"/>
            <a:ext cx="5367505" cy="6858000"/>
          </a:xfrm>
          <a:prstGeom prst="rect">
            <a:avLst/>
          </a:prstGeom>
        </p:spPr>
      </p:pic>
      <p:sp>
        <p:nvSpPr>
          <p:cNvPr id="4" name="TextBox 3"/>
          <p:cNvSpPr txBox="1"/>
          <p:nvPr/>
        </p:nvSpPr>
        <p:spPr>
          <a:xfrm>
            <a:off x="399697" y="375078"/>
            <a:ext cx="20040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B4971">
                    <a:lumMod val="75000"/>
                    <a:lumOff val="25000"/>
                  </a:srgbClr>
                </a:solidFill>
                <a:effectLst/>
                <a:uLnTx/>
                <a:uFillTx/>
                <a:latin typeface="Merriweather"/>
                <a:ea typeface="+mn-ea"/>
                <a:cs typeface="+mn-cs"/>
              </a:rPr>
              <a:t>Timeline</a:t>
            </a:r>
          </a:p>
        </p:txBody>
      </p:sp>
      <p:sp>
        <p:nvSpPr>
          <p:cNvPr id="6" name="Pentagon 5"/>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971"/>
              </a:solidFill>
              <a:effectLst/>
              <a:uLnTx/>
              <a:uFillTx/>
              <a:latin typeface="Acumin Pro"/>
              <a:ea typeface="+mn-ea"/>
              <a:cs typeface="+mn-cs"/>
            </a:endParaRPr>
          </a:p>
        </p:txBody>
      </p:sp>
      <p:sp>
        <p:nvSpPr>
          <p:cNvPr id="7" name="TextBox 6"/>
          <p:cNvSpPr txBox="1"/>
          <p:nvPr/>
        </p:nvSpPr>
        <p:spPr>
          <a:xfrm>
            <a:off x="11787866" y="605224"/>
            <a:ext cx="26642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80DC40-E158-493C-A5ED-2150FF1CA013}"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FFFFFF">
                  <a:lumMod val="95000"/>
                </a:srgbClr>
              </a:solidFill>
              <a:effectLst/>
              <a:uLnTx/>
              <a:uFillTx/>
              <a:latin typeface="Acumin Pro"/>
              <a:ea typeface="+mn-ea"/>
              <a:cs typeface="+mn-cs"/>
            </a:endParaRPr>
          </a:p>
        </p:txBody>
      </p:sp>
      <p:sp>
        <p:nvSpPr>
          <p:cNvPr id="47" name="Rectangle 46"/>
          <p:cNvSpPr/>
          <p:nvPr/>
        </p:nvSpPr>
        <p:spPr>
          <a:xfrm>
            <a:off x="517386" y="1067895"/>
            <a:ext cx="1080433" cy="108000"/>
          </a:xfrm>
          <a:prstGeom prst="rect">
            <a:avLst/>
          </a:prstGeom>
          <a:pattFill prst="dk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extBox 1">
            <a:extLst>
              <a:ext uri="{FF2B5EF4-FFF2-40B4-BE49-F238E27FC236}">
                <a16:creationId xmlns:a16="http://schemas.microsoft.com/office/drawing/2014/main" id="{CD6455DD-1193-DBF7-ED1A-9D22F82D84A6}"/>
              </a:ext>
            </a:extLst>
          </p:cNvPr>
          <p:cNvSpPr txBox="1"/>
          <p:nvPr/>
        </p:nvSpPr>
        <p:spPr>
          <a:xfrm>
            <a:off x="399696" y="1283937"/>
            <a:ext cx="5886803"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B4971"/>
                </a:solidFill>
                <a:effectLst/>
                <a:uLnTx/>
                <a:uFillTx/>
                <a:latin typeface="Acumin Pro"/>
                <a:ea typeface="+mn-ea"/>
                <a:cs typeface="+mn-cs"/>
              </a:rPr>
              <a:t>Prep Trainings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Initial Planning – 9.26.23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Adult training – 11.11.23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Youth Training - 12.15.23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Tuesday@2 - 1.9.23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Final - 1.16.23 (in person)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Individual trainings can be requested: lholley@ccafl.org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1B4971"/>
              </a:solidFill>
              <a:effectLst/>
              <a:uLnTx/>
              <a:uFillTx/>
              <a:latin typeface="Acumin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B4971"/>
                </a:solidFill>
                <a:effectLst/>
                <a:uLnTx/>
                <a:uFillTx/>
                <a:latin typeface="Acumin Pro"/>
                <a:ea typeface="+mn-ea"/>
                <a:cs typeface="+mn-cs"/>
              </a:rPr>
              <a:t>January 16, 2023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Attend meeting to receive packets, group assignments, and t-shirts.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Attend training to coordinate with your group and discuss topics.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Reception 5:30pm-7:30pm (The Edison: 470 Suwannee Street)).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1B4971"/>
              </a:solidFill>
              <a:effectLst/>
              <a:uLnTx/>
              <a:uFillTx/>
              <a:latin typeface="Acumin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B4971"/>
                </a:solidFill>
                <a:effectLst/>
                <a:uLnTx/>
                <a:uFillTx/>
                <a:latin typeface="Acumin Pro"/>
                <a:ea typeface="+mn-ea"/>
                <a:cs typeface="+mn-cs"/>
              </a:rPr>
              <a:t>January 17, 2023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Building opens at 8am.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Group picture in rotunda at 8:15 AM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Press Conference with Senator Harrell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1B4971"/>
                </a:solidFill>
                <a:effectLst/>
                <a:uLnTx/>
                <a:uFillTx/>
                <a:latin typeface="Acumin Pro"/>
                <a:ea typeface="+mn-ea"/>
                <a:cs typeface="+mn-cs"/>
              </a:rPr>
              <a:t>Appointments and drop offs</a:t>
            </a:r>
          </a:p>
        </p:txBody>
      </p:sp>
      <p:sp>
        <p:nvSpPr>
          <p:cNvPr id="3" name="TextBox 2">
            <a:extLst>
              <a:ext uri="{FF2B5EF4-FFF2-40B4-BE49-F238E27FC236}">
                <a16:creationId xmlns:a16="http://schemas.microsoft.com/office/drawing/2014/main" id="{48E32A89-53F8-566C-2920-E8140309733A}"/>
              </a:ext>
            </a:extLst>
          </p:cNvPr>
          <p:cNvSpPr txBox="1"/>
          <p:nvPr/>
        </p:nvSpPr>
        <p:spPr>
          <a:xfrm rot="19902450">
            <a:off x="3300181" y="1377858"/>
            <a:ext cx="2826479" cy="369332"/>
          </a:xfrm>
          <a:prstGeom prst="rect">
            <a:avLst/>
          </a:prstGeom>
          <a:no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4971"/>
                </a:solidFill>
                <a:effectLst/>
                <a:uLnTx/>
                <a:uFillTx/>
                <a:latin typeface="Acumin Pro"/>
                <a:ea typeface="+mn-ea"/>
                <a:cs typeface="+mn-cs"/>
              </a:rPr>
              <a:t>Input Survey – Focus Area</a:t>
            </a:r>
          </a:p>
        </p:txBody>
      </p:sp>
    </p:spTree>
    <p:extLst>
      <p:ext uri="{BB962C8B-B14F-4D97-AF65-F5344CB8AC3E}">
        <p14:creationId xmlns:p14="http://schemas.microsoft.com/office/powerpoint/2010/main" val="16717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531E4333-79B0-E8AD-9E2B-7908992E117C}"/>
              </a:ext>
            </a:extLst>
          </p:cNvPr>
          <p:cNvPicPr>
            <a:picLocks noChangeAspect="1"/>
          </p:cNvPicPr>
          <p:nvPr/>
        </p:nvPicPr>
        <p:blipFill rotWithShape="1">
          <a:blip r:embed="rId2">
            <a:extLst>
              <a:ext uri="{28A0092B-C50C-407E-A947-70E740481C1C}">
                <a14:useLocalDpi xmlns:a14="http://schemas.microsoft.com/office/drawing/2010/main" val="0"/>
              </a:ext>
            </a:extLst>
          </a:blip>
          <a:srcRect t="7742" b="36344"/>
          <a:stretch/>
        </p:blipFill>
        <p:spPr>
          <a:xfrm>
            <a:off x="6863529" y="265471"/>
            <a:ext cx="4856521" cy="6034387"/>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8EE2E0FC-C99D-CEB9-F8CA-163AF5984E6C}"/>
              </a:ext>
            </a:extLst>
          </p:cNvPr>
          <p:cNvSpPr txBox="1"/>
          <p:nvPr/>
        </p:nvSpPr>
        <p:spPr>
          <a:xfrm>
            <a:off x="399697" y="375078"/>
            <a:ext cx="36647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B4971">
                    <a:lumMod val="75000"/>
                    <a:lumOff val="25000"/>
                  </a:srgbClr>
                </a:solidFill>
                <a:effectLst/>
                <a:uLnTx/>
                <a:uFillTx/>
                <a:latin typeface="Merriweather"/>
                <a:ea typeface="+mn-ea"/>
                <a:cs typeface="+mn-cs"/>
              </a:rPr>
              <a:t>Press Conference</a:t>
            </a:r>
          </a:p>
        </p:txBody>
      </p:sp>
      <p:sp>
        <p:nvSpPr>
          <p:cNvPr id="6" name="TextBox 5">
            <a:extLst>
              <a:ext uri="{FF2B5EF4-FFF2-40B4-BE49-F238E27FC236}">
                <a16:creationId xmlns:a16="http://schemas.microsoft.com/office/drawing/2014/main" id="{4DC53BD3-B5DF-BA6C-4AE4-A36E86C533FE}"/>
              </a:ext>
            </a:extLst>
          </p:cNvPr>
          <p:cNvSpPr txBox="1"/>
          <p:nvPr/>
        </p:nvSpPr>
        <p:spPr>
          <a:xfrm>
            <a:off x="822483" y="1667395"/>
            <a:ext cx="5886803"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Senator Harrel</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Amy Ronshausen DFAF</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Kathleen Roberts CCA</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Caleb Curry Hamilton Youth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 Hamilton Prevention Coalition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B4971"/>
                </a:solidFill>
                <a:effectLst/>
                <a:uLnTx/>
                <a:uFillTx/>
                <a:latin typeface="Acumin Pro"/>
                <a:ea typeface="+mn-ea"/>
                <a:cs typeface="+mn-cs"/>
              </a:rPr>
              <a:t>Ashley Neal - FASA</a:t>
            </a:r>
          </a:p>
        </p:txBody>
      </p:sp>
    </p:spTree>
    <p:extLst>
      <p:ext uri="{BB962C8B-B14F-4D97-AF65-F5344CB8AC3E}">
        <p14:creationId xmlns:p14="http://schemas.microsoft.com/office/powerpoint/2010/main" val="24951351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5_Office Theme">
  <a:themeElements>
    <a:clrScheme name="Custom 3">
      <a:dk1>
        <a:srgbClr val="325379"/>
      </a:dk1>
      <a:lt1>
        <a:srgbClr val="FFFFFF"/>
      </a:lt1>
      <a:dk2>
        <a:srgbClr val="76ADC1"/>
      </a:dk2>
      <a:lt2>
        <a:srgbClr val="E7E6E6"/>
      </a:lt2>
      <a:accent1>
        <a:srgbClr val="F3C108"/>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7" ma:contentTypeDescription="Create a new document." ma:contentTypeScope="" ma:versionID="8c1b70893f1b0b6ecdf2e72fb221d751">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2d333573812be801680758ecab43fb2d"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47f6a8f-2645-48f5-81b9-f14189acc4a8">
      <UserInfo>
        <DisplayName>Kimberly Boykin</DisplayName>
        <AccountId>51</AccountId>
        <AccountType/>
      </UserInfo>
      <UserInfo>
        <DisplayName>Kathleen Roberts</DisplayName>
        <AccountId>9</AccountId>
        <AccountType/>
      </UserInfo>
    </SharedWithUsers>
    <lcf76f155ced4ddcb4097134ff3c332f xmlns="b88c4c9b-7dba-4821-b87f-3c90f2716426">
      <Terms xmlns="http://schemas.microsoft.com/office/infopath/2007/PartnerControls"/>
    </lcf76f155ced4ddcb4097134ff3c332f>
    <TaxCatchAll xmlns="c47f6a8f-2645-48f5-81b9-f14189acc4a8" xsi:nil="true"/>
  </documentManagement>
</p:properties>
</file>

<file path=customXml/itemProps1.xml><?xml version="1.0" encoding="utf-8"?>
<ds:datastoreItem xmlns:ds="http://schemas.openxmlformats.org/officeDocument/2006/customXml" ds:itemID="{780DB31C-174E-4D50-AA07-E4DD822F399B}"/>
</file>

<file path=customXml/itemProps2.xml><?xml version="1.0" encoding="utf-8"?>
<ds:datastoreItem xmlns:ds="http://schemas.openxmlformats.org/officeDocument/2006/customXml" ds:itemID="{227215B8-8969-4D51-AC14-F95F10F86B51}"/>
</file>

<file path=customXml/itemProps3.xml><?xml version="1.0" encoding="utf-8"?>
<ds:datastoreItem xmlns:ds="http://schemas.openxmlformats.org/officeDocument/2006/customXml" ds:itemID="{6844ABDA-297C-4560-A173-162E61B4D725}"/>
</file>

<file path=docProps/app.xml><?xml version="1.0" encoding="utf-8"?>
<Properties xmlns="http://schemas.openxmlformats.org/officeDocument/2006/extended-properties" xmlns:vt="http://schemas.openxmlformats.org/officeDocument/2006/docPropsVTypes">
  <TotalTime>421</TotalTime>
  <Words>4475</Words>
  <Application>Microsoft Office PowerPoint</Application>
  <PresentationFormat>Widescreen</PresentationFormat>
  <Paragraphs>974</Paragraphs>
  <Slides>67</Slides>
  <Notes>41</Notes>
  <HiddenSlides>0</HiddenSlides>
  <MMClips>1</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67</vt:i4>
      </vt:variant>
    </vt:vector>
  </HeadingPairs>
  <TitlesOfParts>
    <vt:vector size="97" baseType="lpstr">
      <vt:lpstr>Abadi</vt:lpstr>
      <vt:lpstr>Acumin Pro</vt:lpstr>
      <vt:lpstr>-apple-system</vt:lpstr>
      <vt:lpstr>Arial</vt:lpstr>
      <vt:lpstr>Arial Black</vt:lpstr>
      <vt:lpstr>Arial Rounded MT Bold</vt:lpstr>
      <vt:lpstr>Calibri</vt:lpstr>
      <vt:lpstr>Calibri Light</vt:lpstr>
      <vt:lpstr>Century Gothic</vt:lpstr>
      <vt:lpstr>Corbel</vt:lpstr>
      <vt:lpstr>Courier New</vt:lpstr>
      <vt:lpstr>Elephant</vt:lpstr>
      <vt:lpstr>Georgia</vt:lpstr>
      <vt:lpstr>Helvetica Neue Light</vt:lpstr>
      <vt:lpstr>Meiryo</vt:lpstr>
      <vt:lpstr>Merriweather</vt:lpstr>
      <vt:lpstr>Open Sans</vt:lpstr>
      <vt:lpstr>Times New Roman</vt:lpstr>
      <vt:lpstr>Trebuchet MS</vt:lpstr>
      <vt:lpstr>Wingdings</vt:lpstr>
      <vt:lpstr>Wingdings 2</vt:lpstr>
      <vt:lpstr>Wingdings 3</vt:lpstr>
      <vt:lpstr>Facet</vt:lpstr>
      <vt:lpstr>BrushVTI</vt:lpstr>
      <vt:lpstr>Ocean 16x9</vt:lpstr>
      <vt:lpstr>3_Office Theme</vt:lpstr>
      <vt:lpstr>Frame</vt:lpstr>
      <vt:lpstr>5_Office Theme</vt:lpstr>
      <vt:lpstr>Office Theme</vt:lpstr>
      <vt:lpstr>1_Office Theme</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YOUTH Submissions!</vt:lpstr>
      <vt:lpstr>PowerPoint Presentation</vt:lpstr>
      <vt:lpstr>PowerPoint Presentation</vt:lpstr>
      <vt:lpstr>PowerPoint Presentation</vt:lpstr>
      <vt:lpstr>PowerPoint Presentation</vt:lpstr>
      <vt:lpstr>PowerPoint Presentation</vt:lpstr>
      <vt:lpstr>ORS Team Updates</vt:lpstr>
      <vt:lpstr>Laura Viafora Ray - JFRD</vt:lpstr>
      <vt:lpstr>Overdose Data Surveillance &amp; Trends in Jacksonville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December 2023 Snapshot</vt:lpstr>
      <vt:lpstr>Bystander Narcan Use Prior to Arrival (PTA) of JFRD</vt:lpstr>
      <vt:lpstr>Contact Me</vt:lpstr>
      <vt:lpstr>COJ Opioid Abatement Program Update</vt:lpstr>
      <vt:lpstr>Opioid Abatement Update</vt:lpstr>
      <vt:lpstr>Opioid Abatement Program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here to support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7</cp:revision>
  <dcterms:created xsi:type="dcterms:W3CDTF">2021-05-26T13:40:08Z</dcterms:created>
  <dcterms:modified xsi:type="dcterms:W3CDTF">2024-01-24T14:12:47Z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y fmtid="{D5CDD505-2E9C-101B-9397-08002B2CF9AE}" pid="4" name="ContentTypeId">
    <vt:lpwstr>0x0101001EB9C7DD88DE7A47B2514608F884E17D</vt:lpwstr>
  </property>
</Properties>
</file>