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40.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3.xml" ContentType="application/vnd.openxmlformats-officedocument.presentationml.tags+xml"/>
  <Override PartName="/ppt/tags/tag2.xml" ContentType="application/vnd.openxmlformats-officedocument.presentationml.tag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807" r:id="rId4"/>
    <p:sldMasterId id="2147483828" r:id="rId5"/>
    <p:sldMasterId id="2147483859" r:id="rId6"/>
    <p:sldMasterId id="2147483871" r:id="rId7"/>
    <p:sldMasterId id="2147483883" r:id="rId8"/>
    <p:sldMasterId id="2147483895" r:id="rId9"/>
    <p:sldMasterId id="2147483899" r:id="rId10"/>
    <p:sldMasterId id="2147483911" r:id="rId11"/>
    <p:sldMasterId id="2147483926" r:id="rId12"/>
  </p:sldMasterIdLst>
  <p:notesMasterIdLst>
    <p:notesMasterId r:id="rId89"/>
  </p:notesMasterIdLst>
  <p:sldIdLst>
    <p:sldId id="735" r:id="rId13"/>
    <p:sldId id="527" r:id="rId14"/>
    <p:sldId id="3495" r:id="rId15"/>
    <p:sldId id="3503" r:id="rId16"/>
    <p:sldId id="3480" r:id="rId17"/>
    <p:sldId id="645" r:id="rId18"/>
    <p:sldId id="643" r:id="rId19"/>
    <p:sldId id="2741" r:id="rId20"/>
    <p:sldId id="2742" r:id="rId21"/>
    <p:sldId id="2744" r:id="rId22"/>
    <p:sldId id="2745" r:id="rId23"/>
    <p:sldId id="3486" r:id="rId24"/>
    <p:sldId id="258" r:id="rId25"/>
    <p:sldId id="285" r:id="rId26"/>
    <p:sldId id="286" r:id="rId27"/>
    <p:sldId id="287" r:id="rId28"/>
    <p:sldId id="289" r:id="rId29"/>
    <p:sldId id="290" r:id="rId30"/>
    <p:sldId id="291" r:id="rId31"/>
    <p:sldId id="293" r:id="rId32"/>
    <p:sldId id="292" r:id="rId33"/>
    <p:sldId id="294" r:id="rId34"/>
    <p:sldId id="283" r:id="rId35"/>
    <p:sldId id="637" r:id="rId36"/>
    <p:sldId id="333" r:id="rId37"/>
    <p:sldId id="276" r:id="rId38"/>
    <p:sldId id="570" r:id="rId39"/>
    <p:sldId id="571" r:id="rId40"/>
    <p:sldId id="370" r:id="rId41"/>
    <p:sldId id="347" r:id="rId42"/>
    <p:sldId id="353" r:id="rId43"/>
    <p:sldId id="569" r:id="rId44"/>
    <p:sldId id="348" r:id="rId45"/>
    <p:sldId id="349" r:id="rId46"/>
    <p:sldId id="367" r:id="rId47"/>
    <p:sldId id="321" r:id="rId48"/>
    <p:sldId id="271" r:id="rId49"/>
    <p:sldId id="572" r:id="rId50"/>
    <p:sldId id="573" r:id="rId51"/>
    <p:sldId id="299" r:id="rId52"/>
    <p:sldId id="3494" r:id="rId53"/>
    <p:sldId id="387" r:id="rId54"/>
    <p:sldId id="388" r:id="rId55"/>
    <p:sldId id="389" r:id="rId56"/>
    <p:sldId id="390" r:id="rId57"/>
    <p:sldId id="391" r:id="rId58"/>
    <p:sldId id="392"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3518" r:id="rId75"/>
    <p:sldId id="364" r:id="rId76"/>
    <p:sldId id="3519" r:id="rId77"/>
    <p:sldId id="368" r:id="rId78"/>
    <p:sldId id="3520" r:id="rId79"/>
    <p:sldId id="408" r:id="rId80"/>
    <p:sldId id="410" r:id="rId81"/>
    <p:sldId id="411" r:id="rId82"/>
    <p:sldId id="416" r:id="rId83"/>
    <p:sldId id="417" r:id="rId84"/>
    <p:sldId id="420" r:id="rId85"/>
    <p:sldId id="433" r:id="rId86"/>
    <p:sldId id="3488" r:id="rId87"/>
    <p:sldId id="305" r:id="rId88"/>
  </p:sldIdLst>
  <p:sldSz cx="12192000" cy="6858000"/>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1E5"/>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7F7F91-E95C-4A54-A3AA-D0B7F091181E}" v="33" dt="2023-10-25T15:55:01.223"/>
    <p1510:client id="{F1899374-E9AF-2F2B-C021-8D4FA3565566}" v="1" dt="2023-10-25T17:04:49.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notesMaster" Target="notesMasters/notesMaster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tags" Target="tags/tag1.xml"/><Relationship Id="rId95" Type="http://schemas.microsoft.com/office/2015/10/relationships/revisionInfo" Target="revisionInfo.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theme" Target="theme/theme1.xml"/><Relationship Id="rId98"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72_5B853948.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41_73147EF5.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pangleKL\Documents\Data%20Analysis%20Excel%20Docs\RDENS%20DataTable_1959_14_09_2023_12_29_56_2680%20by%20Hospital%20Loc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oleObject" Target="file:///C:\Users\SpangleKL\Documents\Data%20Analysis%20Excel%20Docs\RDENS%20DataTable_1959_14_09_2023_12_29_56_2680%20by%20Hospital%20Location.xlsx" TargetMode="External"/><Relationship Id="rId2" Type="http://schemas.microsoft.com/office/2011/relationships/chartColorStyle" Target="colors4.xml"/><Relationship Id="rId1" Type="http://schemas.microsoft.com/office/2011/relationships/chartStyle" Target="style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charts/_rels/chart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oleObject" Target="file:///C:\Users\SpangleKL\Documents\Data%20Analysis%20Excel%20Docs\RDENs%20DataTable_1959_13_09_2023_14_28_29_8523%20by%20Patient%20Location.xlsx" TargetMode="External"/><Relationship Id="rId2" Type="http://schemas.microsoft.com/office/2011/relationships/chartColorStyle" Target="colors5.xml"/><Relationship Id="rId1" Type="http://schemas.microsoft.com/office/2011/relationships/chartStyle" Target="style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charts/_rels/chart6.xml.rels><?xml version="1.0" encoding="UTF-8" standalone="yes"?>
<Relationships xmlns="http://schemas.openxmlformats.org/package/2006/relationships"><Relationship Id="rId3" Type="http://schemas.openxmlformats.org/officeDocument/2006/relationships/oleObject" Target="file:///C:\Users\SpangleKL\Documents\Data%20Analysis%20Excel%20Docs\RDENS%20DataTable_1959_14_09_2023_17_48_37_1354%20Death%20Record%20Dat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O-R OD Patients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tx>
                <c:rich>
                  <a:bodyPr/>
                  <a:lstStyle/>
                  <a:p>
                    <a:fld id="{9EC45D67-C4AC-4564-9A2C-798FFD5B77D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AB-4A2C-AD58-53D13AC65D0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 (Jan-Sept)</c:v>
                </c:pt>
              </c:strCache>
            </c:strRef>
          </c:cat>
          <c:val>
            <c:numRef>
              <c:f>Sheet1!$B$2:$B$6</c:f>
              <c:numCache>
                <c:formatCode>General</c:formatCode>
                <c:ptCount val="5"/>
                <c:pt idx="0">
                  <c:v>2832</c:v>
                </c:pt>
                <c:pt idx="1">
                  <c:v>3508</c:v>
                </c:pt>
                <c:pt idx="2">
                  <c:v>3575</c:v>
                </c:pt>
                <c:pt idx="3">
                  <c:v>3086</c:v>
                </c:pt>
                <c:pt idx="4">
                  <c:v>2044</c:v>
                </c:pt>
              </c:numCache>
            </c:numRef>
          </c:val>
          <c:extLst>
            <c:ext xmlns:c16="http://schemas.microsoft.com/office/drawing/2014/chart" uri="{C3380CC4-5D6E-409C-BE32-E72D297353CC}">
              <c16:uniqueId val="{00000000-3CCE-4EDB-8B97-4D2745857A33}"/>
            </c:ext>
          </c:extLst>
        </c:ser>
        <c:dLbls>
          <c:showLegendKey val="0"/>
          <c:showVal val="0"/>
          <c:showCatName val="0"/>
          <c:showSerName val="0"/>
          <c:showPercent val="0"/>
          <c:showBubbleSize val="0"/>
        </c:dLbls>
        <c:gapWidth val="100"/>
        <c:overlap val="-24"/>
        <c:axId val="366784448"/>
        <c:axId val="366785168"/>
      </c:barChart>
      <c:catAx>
        <c:axId val="3667844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5168"/>
        <c:crosses val="autoZero"/>
        <c:auto val="1"/>
        <c:lblAlgn val="ctr"/>
        <c:lblOffset val="100"/>
        <c:noMultiLvlLbl val="0"/>
      </c:catAx>
      <c:valAx>
        <c:axId val="36678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9B-41A7-8775-DAEEFE8BF7A1}"/>
                </c:ext>
              </c:extLst>
            </c:dLbl>
            <c:spPr>
              <a:noFill/>
              <a:ln>
                <a:noFill/>
              </a:ln>
              <a:effectLst/>
            </c:spPr>
            <c:txPr>
              <a:bodyPr rot="0" spcFirstLastPara="1" vertOverflow="ellipsis" vert="horz" wrap="square" anchor="ctr" anchorCtr="1"/>
              <a:lstStyle/>
              <a:p>
                <a:pPr>
                  <a:defRPr sz="1100" b="1" i="0" u="none" strike="noStrike" kern="1200" baseline="0">
                    <a:solidFill>
                      <a:schemeClr val="accent5">
                        <a:lumMod val="75000"/>
                      </a:schemeClr>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 (Jan-Sept)</c:v>
                </c:pt>
              </c:strCache>
            </c:strRef>
          </c:cat>
          <c:val>
            <c:numRef>
              <c:f>Sheet1!$B$2:$B$6</c:f>
              <c:numCache>
                <c:formatCode>General</c:formatCode>
                <c:ptCount val="5"/>
                <c:pt idx="0">
                  <c:v>102</c:v>
                </c:pt>
                <c:pt idx="1">
                  <c:v>162</c:v>
                </c:pt>
                <c:pt idx="2">
                  <c:v>290</c:v>
                </c:pt>
                <c:pt idx="3">
                  <c:v>305</c:v>
                </c:pt>
                <c:pt idx="4">
                  <c:v>293</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ysClr val="windowText" lastClr="000000"/>
                </a:solidFill>
                <a:latin typeface="+mn-lt"/>
                <a:ea typeface="+mn-ea"/>
                <a:cs typeface="+mn-cs"/>
              </a:defRPr>
            </a:pPr>
            <a:r>
              <a:rPr lang="en-US" sz="2000" b="0" i="0" baseline="0">
                <a:solidFill>
                  <a:sysClr val="windowText" lastClr="000000"/>
                </a:solidFill>
                <a:effectLst/>
              </a:rPr>
              <a:t>All Drug Overdose Emergency Department (ED) Visits by Age Groups and Sex Among 0-75+ Year Olds from January 2019 to June 2023 </a:t>
            </a:r>
            <a:endParaRPr lang="en-US" sz="2000">
              <a:solidFill>
                <a:sysClr val="windowText" lastClr="000000"/>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'Sex &amp; Age Group'!$C$47</c:f>
              <c:strCache>
                <c:ptCount val="1"/>
                <c:pt idx="0">
                  <c:v>2019</c:v>
                </c:pt>
              </c:strCache>
            </c:strRef>
          </c:tx>
          <c:spPr>
            <a:solidFill>
              <a:srgbClr val="7ED0E0"/>
            </a:solidFill>
            <a:ln>
              <a:noFill/>
            </a:ln>
            <a:effectLst/>
          </c:spPr>
          <c:invertIfNegative val="0"/>
          <c:cat>
            <c:multiLvlStrRef>
              <c:f>'Sex &amp; Age Group'!$A$48:$B$59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Group'!$C$48:$C$59</c:f>
              <c:numCache>
                <c:formatCode>0%</c:formatCode>
                <c:ptCount val="12"/>
                <c:pt idx="0">
                  <c:v>8.1487672377768498E-3</c:v>
                </c:pt>
                <c:pt idx="1">
                  <c:v>4.6594233180108649E-2</c:v>
                </c:pt>
                <c:pt idx="2">
                  <c:v>0.15252820727120769</c:v>
                </c:pt>
                <c:pt idx="3">
                  <c:v>0.15503552026744671</c:v>
                </c:pt>
                <c:pt idx="4">
                  <c:v>7.10405348934392E-2</c:v>
                </c:pt>
                <c:pt idx="5">
                  <c:v>7.7308817384036778E-3</c:v>
                </c:pt>
                <c:pt idx="6">
                  <c:v>1.065608023401588E-2</c:v>
                </c:pt>
                <c:pt idx="7">
                  <c:v>2.0685332218972001E-2</c:v>
                </c:pt>
                <c:pt idx="8">
                  <c:v>0.21186794818219809</c:v>
                </c:pt>
                <c:pt idx="9">
                  <c:v>0.2292101964061847</c:v>
                </c:pt>
                <c:pt idx="10">
                  <c:v>7.0622649394066025E-2</c:v>
                </c:pt>
                <c:pt idx="11">
                  <c:v>8.3577099874634353E-3</c:v>
                </c:pt>
              </c:numCache>
            </c:numRef>
          </c:val>
          <c:extLst>
            <c:ext xmlns:c16="http://schemas.microsoft.com/office/drawing/2014/chart" uri="{C3380CC4-5D6E-409C-BE32-E72D297353CC}">
              <c16:uniqueId val="{00000000-AFEB-4126-9ADE-4DE721497268}"/>
            </c:ext>
          </c:extLst>
        </c:ser>
        <c:ser>
          <c:idx val="1"/>
          <c:order val="1"/>
          <c:tx>
            <c:strRef>
              <c:f>'Sex &amp; Age Group'!$D$47</c:f>
              <c:strCache>
                <c:ptCount val="1"/>
                <c:pt idx="0">
                  <c:v>2020</c:v>
                </c:pt>
              </c:strCache>
            </c:strRef>
          </c:tx>
          <c:spPr>
            <a:solidFill>
              <a:schemeClr val="accent2"/>
            </a:solidFill>
            <a:ln>
              <a:noFill/>
            </a:ln>
            <a:effectLst/>
          </c:spPr>
          <c:invertIfNegative val="0"/>
          <c:cat>
            <c:multiLvlStrRef>
              <c:f>'Sex &amp; Age Group'!$A$48:$B$59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Group'!$D$48:$D$59</c:f>
              <c:numCache>
                <c:formatCode>0%</c:formatCode>
                <c:ptCount val="12"/>
                <c:pt idx="0">
                  <c:v>1.4962208853925652E-2</c:v>
                </c:pt>
                <c:pt idx="1">
                  <c:v>4.8434366805491284E-2</c:v>
                </c:pt>
                <c:pt idx="2">
                  <c:v>0.1432978559308962</c:v>
                </c:pt>
                <c:pt idx="3">
                  <c:v>0.13975011568718185</c:v>
                </c:pt>
                <c:pt idx="4">
                  <c:v>7.1109054450100267E-2</c:v>
                </c:pt>
                <c:pt idx="5">
                  <c:v>1.8818448249267313E-2</c:v>
                </c:pt>
                <c:pt idx="6">
                  <c:v>1.4345210550670985E-2</c:v>
                </c:pt>
                <c:pt idx="7">
                  <c:v>2.4371432978559308E-2</c:v>
                </c:pt>
                <c:pt idx="8">
                  <c:v>0.20206694431590314</c:v>
                </c:pt>
                <c:pt idx="9">
                  <c:v>0.21795465062471078</c:v>
                </c:pt>
                <c:pt idx="10">
                  <c:v>8.7305259910535241E-2</c:v>
                </c:pt>
                <c:pt idx="11">
                  <c:v>1.0951719882770323E-2</c:v>
                </c:pt>
              </c:numCache>
            </c:numRef>
          </c:val>
          <c:extLst>
            <c:ext xmlns:c16="http://schemas.microsoft.com/office/drawing/2014/chart" uri="{C3380CC4-5D6E-409C-BE32-E72D297353CC}">
              <c16:uniqueId val="{00000001-AFEB-4126-9ADE-4DE721497268}"/>
            </c:ext>
          </c:extLst>
        </c:ser>
        <c:ser>
          <c:idx val="2"/>
          <c:order val="2"/>
          <c:tx>
            <c:strRef>
              <c:f>'Sex &amp; Age Group'!$E$47</c:f>
              <c:strCache>
                <c:ptCount val="1"/>
                <c:pt idx="0">
                  <c:v>2021</c:v>
                </c:pt>
              </c:strCache>
            </c:strRef>
          </c:tx>
          <c:spPr>
            <a:solidFill>
              <a:srgbClr val="00A0AF"/>
            </a:solidFill>
            <a:ln>
              <a:noFill/>
            </a:ln>
            <a:effectLst/>
          </c:spPr>
          <c:invertIfNegative val="0"/>
          <c:cat>
            <c:multiLvlStrRef>
              <c:f>'Sex &amp; Age Group'!$A$48:$B$59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Group'!$E$48:$E$59</c:f>
              <c:numCache>
                <c:formatCode>0%</c:formatCode>
                <c:ptCount val="12"/>
                <c:pt idx="0">
                  <c:v>1.6855484940591324E-2</c:v>
                </c:pt>
                <c:pt idx="1">
                  <c:v>6.8941696601271071E-2</c:v>
                </c:pt>
                <c:pt idx="2">
                  <c:v>0.10956065211384361</c:v>
                </c:pt>
                <c:pt idx="3">
                  <c:v>0.13733075435203096</c:v>
                </c:pt>
                <c:pt idx="4">
                  <c:v>8.2343188726167443E-2</c:v>
                </c:pt>
                <c:pt idx="5">
                  <c:v>2.2381873445703231E-2</c:v>
                </c:pt>
                <c:pt idx="6">
                  <c:v>1.9204200055263885E-2</c:v>
                </c:pt>
                <c:pt idx="7">
                  <c:v>2.5421387123514782E-2</c:v>
                </c:pt>
                <c:pt idx="8">
                  <c:v>0.17864050842774248</c:v>
                </c:pt>
                <c:pt idx="9">
                  <c:v>0.23169383807681679</c:v>
                </c:pt>
                <c:pt idx="10">
                  <c:v>9.5192042000552646E-2</c:v>
                </c:pt>
                <c:pt idx="11">
                  <c:v>1.1743575573362808E-2</c:v>
                </c:pt>
              </c:numCache>
            </c:numRef>
          </c:val>
          <c:extLst>
            <c:ext xmlns:c16="http://schemas.microsoft.com/office/drawing/2014/chart" uri="{C3380CC4-5D6E-409C-BE32-E72D297353CC}">
              <c16:uniqueId val="{00000002-AFEB-4126-9ADE-4DE721497268}"/>
            </c:ext>
          </c:extLst>
        </c:ser>
        <c:ser>
          <c:idx val="3"/>
          <c:order val="3"/>
          <c:tx>
            <c:strRef>
              <c:f>'Sex &amp; Age Group'!$F$47</c:f>
              <c:strCache>
                <c:ptCount val="1"/>
                <c:pt idx="0">
                  <c:v>2022</c:v>
                </c:pt>
              </c:strCache>
            </c:strRef>
          </c:tx>
          <c:spPr>
            <a:solidFill>
              <a:schemeClr val="accent4"/>
            </a:solidFill>
            <a:ln>
              <a:noFill/>
            </a:ln>
            <a:effectLst/>
          </c:spPr>
          <c:invertIfNegative val="0"/>
          <c:cat>
            <c:multiLvlStrRef>
              <c:f>'Sex &amp; Age Group'!$A$48:$B$59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Group'!$F$48:$F$59</c:f>
              <c:numCache>
                <c:formatCode>0%</c:formatCode>
                <c:ptCount val="12"/>
                <c:pt idx="0">
                  <c:v>1.9718309859154931E-2</c:v>
                </c:pt>
                <c:pt idx="1">
                  <c:v>7.1048513302034433E-2</c:v>
                </c:pt>
                <c:pt idx="2">
                  <c:v>0.107981220657277</c:v>
                </c:pt>
                <c:pt idx="3">
                  <c:v>0.13505477308294209</c:v>
                </c:pt>
                <c:pt idx="4">
                  <c:v>9.6557120500782467E-2</c:v>
                </c:pt>
                <c:pt idx="5">
                  <c:v>2.2535211267605635E-2</c:v>
                </c:pt>
                <c:pt idx="6">
                  <c:v>2.0344287949921751E-2</c:v>
                </c:pt>
                <c:pt idx="7">
                  <c:v>3.0359937402190923E-2</c:v>
                </c:pt>
                <c:pt idx="8">
                  <c:v>0.15477308294209702</c:v>
                </c:pt>
                <c:pt idx="9">
                  <c:v>0.22550860719874805</c:v>
                </c:pt>
                <c:pt idx="10">
                  <c:v>9.7026604068857589E-2</c:v>
                </c:pt>
                <c:pt idx="11">
                  <c:v>1.7683881064162753E-2</c:v>
                </c:pt>
              </c:numCache>
            </c:numRef>
          </c:val>
          <c:extLst>
            <c:ext xmlns:c16="http://schemas.microsoft.com/office/drawing/2014/chart" uri="{C3380CC4-5D6E-409C-BE32-E72D297353CC}">
              <c16:uniqueId val="{00000003-AFEB-4126-9ADE-4DE721497268}"/>
            </c:ext>
          </c:extLst>
        </c:ser>
        <c:ser>
          <c:idx val="4"/>
          <c:order val="4"/>
          <c:tx>
            <c:strRef>
              <c:f>'Sex &amp; Age Group'!$G$47</c:f>
              <c:strCache>
                <c:ptCount val="1"/>
                <c:pt idx="0">
                  <c:v>First Half of 2023</c:v>
                </c:pt>
              </c:strCache>
            </c:strRef>
          </c:tx>
          <c:spPr>
            <a:solidFill>
              <a:srgbClr val="00AEEF"/>
            </a:solidFill>
            <a:ln>
              <a:noFill/>
            </a:ln>
            <a:effectLst/>
          </c:spPr>
          <c:invertIfNegative val="0"/>
          <c:cat>
            <c:multiLvlStrRef>
              <c:f>'Sex &amp; Age Group'!$A$48:$B$59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Group'!$G$48:$G$59</c:f>
              <c:numCache>
                <c:formatCode>0%</c:formatCode>
                <c:ptCount val="12"/>
                <c:pt idx="0">
                  <c:v>1.5173410404624277E-2</c:v>
                </c:pt>
                <c:pt idx="1">
                  <c:v>6.6473988439306353E-2</c:v>
                </c:pt>
                <c:pt idx="2">
                  <c:v>0.12969653179190752</c:v>
                </c:pt>
                <c:pt idx="3">
                  <c:v>0.13836705202312138</c:v>
                </c:pt>
                <c:pt idx="4">
                  <c:v>7.2976878612716761E-2</c:v>
                </c:pt>
                <c:pt idx="5">
                  <c:v>1.8786127167630059E-2</c:v>
                </c:pt>
                <c:pt idx="6">
                  <c:v>2.6011560693641619E-2</c:v>
                </c:pt>
                <c:pt idx="7">
                  <c:v>3.0708092485549131E-2</c:v>
                </c:pt>
                <c:pt idx="8">
                  <c:v>0.15209537572254336</c:v>
                </c:pt>
                <c:pt idx="9">
                  <c:v>0.22723988439306358</c:v>
                </c:pt>
                <c:pt idx="10">
                  <c:v>0.1069364161849711</c:v>
                </c:pt>
                <c:pt idx="11">
                  <c:v>1.2283236994219654E-2</c:v>
                </c:pt>
              </c:numCache>
            </c:numRef>
          </c:val>
          <c:extLst>
            <c:ext xmlns:c16="http://schemas.microsoft.com/office/drawing/2014/chart" uri="{C3380CC4-5D6E-409C-BE32-E72D297353CC}">
              <c16:uniqueId val="{00000004-AFEB-4126-9ADE-4DE721497268}"/>
            </c:ext>
          </c:extLst>
        </c:ser>
        <c:dLbls>
          <c:showLegendKey val="0"/>
          <c:showVal val="0"/>
          <c:showCatName val="0"/>
          <c:showSerName val="0"/>
          <c:showPercent val="0"/>
          <c:showBubbleSize val="0"/>
        </c:dLbls>
        <c:gapWidth val="219"/>
        <c:overlap val="-27"/>
        <c:axId val="678871359"/>
        <c:axId val="1499524319"/>
      </c:barChart>
      <c:catAx>
        <c:axId val="678871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99524319"/>
        <c:crosses val="autoZero"/>
        <c:auto val="1"/>
        <c:lblAlgn val="ctr"/>
        <c:lblOffset val="100"/>
        <c:noMultiLvlLbl val="0"/>
      </c:catAx>
      <c:valAx>
        <c:axId val="14995243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678871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All</a:t>
            </a:r>
            <a:r>
              <a:rPr lang="en-US" baseline="0">
                <a:solidFill>
                  <a:sysClr val="windowText" lastClr="000000"/>
                </a:solidFill>
              </a:rPr>
              <a:t> Drug Overdose by Sex from January 2019 to June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023502154625182E-2"/>
          <c:y val="0.22517752205417543"/>
          <c:w val="0.81427225181518548"/>
          <c:h val="0.65400637234506398"/>
        </c:manualLayout>
      </c:layout>
      <c:barChart>
        <c:barDir val="col"/>
        <c:grouping val="clustered"/>
        <c:varyColors val="0"/>
        <c:ser>
          <c:idx val="0"/>
          <c:order val="0"/>
          <c:tx>
            <c:strRef>
              <c:f>Sex!$L$2</c:f>
              <c:strCache>
                <c:ptCount val="1"/>
                <c:pt idx="0">
                  <c:v>Actual </c:v>
                </c:pt>
              </c:strCache>
            </c:strRef>
          </c:tx>
          <c:spPr>
            <a:solidFill>
              <a:schemeClr val="accent1"/>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pictureOptions>
              <c:pictureFormat val="stackScale"/>
            </c:pictureOptions>
            <c:extLst>
              <c:ext xmlns:c16="http://schemas.microsoft.com/office/drawing/2014/chart" uri="{C3380CC4-5D6E-409C-BE32-E72D297353CC}">
                <c16:uniqueId val="{00000001-140C-4C6B-8BAF-07C52380530D}"/>
              </c:ext>
            </c:extLst>
          </c:dPt>
          <c:dPt>
            <c:idx val="1"/>
            <c:invertIfNegative val="0"/>
            <c:bubble3D val="0"/>
            <c:spPr>
              <a:blipFill>
                <a:blip xmlns:r="http://schemas.openxmlformats.org/officeDocument/2006/relationships" r:embed="rId4"/>
                <a:stretch>
                  <a:fillRect/>
                </a:stretch>
              </a:blipFill>
              <a:ln>
                <a:noFill/>
              </a:ln>
              <a:effectLst/>
            </c:spPr>
            <c:pictureOptions>
              <c:pictureFormat val="stackScale"/>
            </c:pictureOptions>
            <c:extLst>
              <c:ext xmlns:c16="http://schemas.microsoft.com/office/drawing/2014/chart" uri="{C3380CC4-5D6E-409C-BE32-E72D297353CC}">
                <c16:uniqueId val="{00000003-140C-4C6B-8BAF-07C52380530D}"/>
              </c:ext>
            </c:extLst>
          </c:dPt>
          <c:dLbls>
            <c:delete val="1"/>
          </c:dLbls>
          <c:cat>
            <c:strRef>
              <c:f>Sex!$K$3:$K$4</c:f>
              <c:strCache>
                <c:ptCount val="2"/>
                <c:pt idx="0">
                  <c:v>Male</c:v>
                </c:pt>
                <c:pt idx="1">
                  <c:v>Female</c:v>
                </c:pt>
              </c:strCache>
            </c:strRef>
          </c:cat>
          <c:val>
            <c:numRef>
              <c:f>Sex!$L$3:$L$4</c:f>
              <c:numCache>
                <c:formatCode>0%</c:formatCode>
                <c:ptCount val="2"/>
                <c:pt idx="0">
                  <c:v>0.55000000000000004</c:v>
                </c:pt>
                <c:pt idx="1">
                  <c:v>0.44</c:v>
                </c:pt>
              </c:numCache>
            </c:numRef>
          </c:val>
          <c:extLst>
            <c:ext xmlns:c16="http://schemas.microsoft.com/office/drawing/2014/chart" uri="{C3380CC4-5D6E-409C-BE32-E72D297353CC}">
              <c16:uniqueId val="{00000004-140C-4C6B-8BAF-07C52380530D}"/>
            </c:ext>
          </c:extLst>
        </c:ser>
        <c:ser>
          <c:idx val="1"/>
          <c:order val="1"/>
          <c:tx>
            <c:strRef>
              <c:f>Sex!$M$2</c:f>
              <c:strCache>
                <c:ptCount val="1"/>
                <c:pt idx="0">
                  <c:v>Max</c:v>
                </c:pt>
              </c:strCache>
            </c:strRef>
          </c:tx>
          <c:spPr>
            <a:solidFill>
              <a:schemeClr val="accent2"/>
            </a:solidFill>
            <a:ln>
              <a:noFill/>
            </a:ln>
            <a:effectLst/>
          </c:spPr>
          <c:invertIfNegative val="0"/>
          <c:dPt>
            <c:idx val="0"/>
            <c:invertIfNegative val="0"/>
            <c:bubble3D val="0"/>
            <c:spPr>
              <a:blipFill>
                <a:blip xmlns:r="http://schemas.openxmlformats.org/officeDocument/2006/relationships" r:embed="rId5"/>
                <a:stretch>
                  <a:fillRect/>
                </a:stretch>
              </a:blipFill>
              <a:ln>
                <a:noFill/>
              </a:ln>
              <a:effectLst/>
            </c:spPr>
            <c:pictureOptions>
              <c:pictureFormat val="stackScale"/>
            </c:pictureOptions>
            <c:extLst>
              <c:ext xmlns:c16="http://schemas.microsoft.com/office/drawing/2014/chart" uri="{C3380CC4-5D6E-409C-BE32-E72D297353CC}">
                <c16:uniqueId val="{00000006-140C-4C6B-8BAF-07C52380530D}"/>
              </c:ext>
            </c:extLst>
          </c:dPt>
          <c:dPt>
            <c:idx val="1"/>
            <c:invertIfNegative val="0"/>
            <c:bubble3D val="0"/>
            <c:spPr>
              <a:blipFill>
                <a:blip xmlns:r="http://schemas.openxmlformats.org/officeDocument/2006/relationships" r:embed="rId6"/>
                <a:stretch>
                  <a:fillRect/>
                </a:stretch>
              </a:blipFill>
              <a:ln>
                <a:noFill/>
              </a:ln>
              <a:effectLst/>
            </c:spPr>
            <c:pictureOptions>
              <c:pictureFormat val="stackScale"/>
            </c:pictureOptions>
            <c:extLst>
              <c:ext xmlns:c16="http://schemas.microsoft.com/office/drawing/2014/chart" uri="{C3380CC4-5D6E-409C-BE32-E72D297353CC}">
                <c16:uniqueId val="{00000008-140C-4C6B-8BAF-07C52380530D}"/>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rgbClr val="00A0AF"/>
                        </a:solidFill>
                        <a:latin typeface="+mn-lt"/>
                        <a:ea typeface="+mn-ea"/>
                        <a:cs typeface="+mn-cs"/>
                      </a:defRPr>
                    </a:pPr>
                    <a:fld id="{3F4E18F9-7FD6-4222-BAEB-E672F5CBB310}" type="CELLRANGE">
                      <a:rPr lang="en-US"/>
                      <a:pPr>
                        <a:defRPr sz="1800" b="1">
                          <a:solidFill>
                            <a:srgbClr val="00A0AF"/>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A0AF"/>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140C-4C6B-8BAF-07C52380530D}"/>
                </c:ext>
              </c:extLst>
            </c:dLbl>
            <c:dLbl>
              <c:idx val="1"/>
              <c:layout>
                <c:manualLayout>
                  <c:x val="-1.7039400191646292E-3"/>
                  <c:y val="0"/>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F78E1E"/>
                        </a:solidFill>
                        <a:latin typeface="+mn-lt"/>
                        <a:ea typeface="+mn-ea"/>
                        <a:cs typeface="+mn-cs"/>
                      </a:defRPr>
                    </a:pPr>
                    <a:fld id="{0C2D3475-0800-4871-BC74-31A56F525B91}" type="CELLRANGE">
                      <a:rPr lang="en-US"/>
                      <a:pPr>
                        <a:defRPr sz="1800" b="1">
                          <a:solidFill>
                            <a:srgbClr val="F78E1E"/>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78E1E"/>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40C-4C6B-8BAF-07C52380530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Sex!$K$3:$K$4</c:f>
              <c:strCache>
                <c:ptCount val="2"/>
                <c:pt idx="0">
                  <c:v>Male</c:v>
                </c:pt>
                <c:pt idx="1">
                  <c:v>Female</c:v>
                </c:pt>
              </c:strCache>
            </c:strRef>
          </c:cat>
          <c:val>
            <c:numRef>
              <c:f>Sex!$M$3:$M$4</c:f>
              <c:numCache>
                <c:formatCode>0%</c:formatCode>
                <c:ptCount val="2"/>
                <c:pt idx="0">
                  <c:v>1</c:v>
                </c:pt>
                <c:pt idx="1">
                  <c:v>1</c:v>
                </c:pt>
              </c:numCache>
            </c:numRef>
          </c:val>
          <c:extLst>
            <c:ext xmlns:c15="http://schemas.microsoft.com/office/drawing/2012/chart" uri="{02D57815-91ED-43cb-92C2-25804820EDAC}">
              <c15:datalabelsRange>
                <c15:f>Sex!$L$3:$L$4</c15:f>
                <c15:dlblRangeCache>
                  <c:ptCount val="2"/>
                  <c:pt idx="0">
                    <c:v>55%</c:v>
                  </c:pt>
                  <c:pt idx="1">
                    <c:v>44%</c:v>
                  </c:pt>
                </c15:dlblRangeCache>
              </c15:datalabelsRange>
            </c:ext>
            <c:ext xmlns:c16="http://schemas.microsoft.com/office/drawing/2014/chart" uri="{C3380CC4-5D6E-409C-BE32-E72D297353CC}">
              <c16:uniqueId val="{00000009-140C-4C6B-8BAF-07C52380530D}"/>
            </c:ext>
          </c:extLst>
        </c:ser>
        <c:dLbls>
          <c:dLblPos val="outEnd"/>
          <c:showLegendKey val="0"/>
          <c:showVal val="1"/>
          <c:showCatName val="0"/>
          <c:showSerName val="0"/>
          <c:showPercent val="0"/>
          <c:showBubbleSize val="0"/>
        </c:dLbls>
        <c:gapWidth val="0"/>
        <c:overlap val="100"/>
        <c:axId val="1019037199"/>
        <c:axId val="570186719"/>
      </c:barChart>
      <c:catAx>
        <c:axId val="101903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70186719"/>
        <c:crosses val="autoZero"/>
        <c:auto val="1"/>
        <c:lblAlgn val="ctr"/>
        <c:lblOffset val="100"/>
        <c:noMultiLvlLbl val="0"/>
      </c:catAx>
      <c:valAx>
        <c:axId val="570186719"/>
        <c:scaling>
          <c:orientation val="minMax"/>
          <c:max val="1"/>
        </c:scaling>
        <c:delete val="1"/>
        <c:axPos val="l"/>
        <c:numFmt formatCode="0%" sourceLinked="1"/>
        <c:majorTickMark val="none"/>
        <c:minorTickMark val="none"/>
        <c:tickLblPos val="nextTo"/>
        <c:crossAx val="10190371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7">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All Drug Overdose by Sex from January 2019 to June 2023</a:t>
            </a:r>
            <a:endParaRPr lang="en-US" sz="14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250001353346499E-2"/>
          <c:y val="9.7618924432001652E-2"/>
          <c:w val="0.90145833010033893"/>
          <c:h val="0.81487153028286619"/>
        </c:manualLayout>
      </c:layout>
      <c:barChart>
        <c:barDir val="col"/>
        <c:grouping val="clustered"/>
        <c:varyColors val="0"/>
        <c:ser>
          <c:idx val="0"/>
          <c:order val="0"/>
          <c:tx>
            <c:strRef>
              <c:f>Sex!$L$2</c:f>
              <c:strCache>
                <c:ptCount val="1"/>
                <c:pt idx="0">
                  <c:v>Actual</c:v>
                </c:pt>
              </c:strCache>
            </c:strRef>
          </c:tx>
          <c:spPr>
            <a:solidFill>
              <a:schemeClr val="accent1"/>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pictureOptions>
              <c:pictureFormat val="stackScale"/>
            </c:pictureOptions>
            <c:extLst>
              <c:ext xmlns:c16="http://schemas.microsoft.com/office/drawing/2014/chart" uri="{C3380CC4-5D6E-409C-BE32-E72D297353CC}">
                <c16:uniqueId val="{00000001-469D-4BBF-B616-EC22D6916DC7}"/>
              </c:ext>
            </c:extLst>
          </c:dPt>
          <c:dPt>
            <c:idx val="1"/>
            <c:invertIfNegative val="0"/>
            <c:bubble3D val="0"/>
            <c:spPr>
              <a:blipFill>
                <a:blip xmlns:r="http://schemas.openxmlformats.org/officeDocument/2006/relationships" r:embed="rId4"/>
                <a:stretch>
                  <a:fillRect/>
                </a:stretch>
              </a:blipFill>
              <a:ln>
                <a:noFill/>
              </a:ln>
              <a:effectLst/>
            </c:spPr>
            <c:pictureOptions>
              <c:pictureFormat val="stackScale"/>
            </c:pictureOptions>
            <c:extLst>
              <c:ext xmlns:c16="http://schemas.microsoft.com/office/drawing/2014/chart" uri="{C3380CC4-5D6E-409C-BE32-E72D297353CC}">
                <c16:uniqueId val="{00000003-469D-4BBF-B616-EC22D6916DC7}"/>
              </c:ext>
            </c:extLst>
          </c:dPt>
          <c:cat>
            <c:strRef>
              <c:f>Sex!$K$3:$K$4</c:f>
              <c:strCache>
                <c:ptCount val="2"/>
                <c:pt idx="0">
                  <c:v>Male</c:v>
                </c:pt>
                <c:pt idx="1">
                  <c:v>Female</c:v>
                </c:pt>
              </c:strCache>
            </c:strRef>
          </c:cat>
          <c:val>
            <c:numRef>
              <c:f>Sex!$L$3:$L$4</c:f>
              <c:numCache>
                <c:formatCode>0%</c:formatCode>
                <c:ptCount val="2"/>
                <c:pt idx="0">
                  <c:v>0.59</c:v>
                </c:pt>
                <c:pt idx="1">
                  <c:v>0.41</c:v>
                </c:pt>
              </c:numCache>
            </c:numRef>
          </c:val>
          <c:extLst>
            <c:ext xmlns:c16="http://schemas.microsoft.com/office/drawing/2014/chart" uri="{C3380CC4-5D6E-409C-BE32-E72D297353CC}">
              <c16:uniqueId val="{00000004-469D-4BBF-B616-EC22D6916DC7}"/>
            </c:ext>
          </c:extLst>
        </c:ser>
        <c:ser>
          <c:idx val="1"/>
          <c:order val="1"/>
          <c:tx>
            <c:strRef>
              <c:f>Sex!$M$2</c:f>
              <c:strCache>
                <c:ptCount val="1"/>
                <c:pt idx="0">
                  <c:v>Max</c:v>
                </c:pt>
              </c:strCache>
            </c:strRef>
          </c:tx>
          <c:spPr>
            <a:solidFill>
              <a:schemeClr val="accent2"/>
            </a:solidFill>
            <a:ln>
              <a:noFill/>
            </a:ln>
            <a:effectLst/>
          </c:spPr>
          <c:invertIfNegative val="0"/>
          <c:dPt>
            <c:idx val="0"/>
            <c:invertIfNegative val="0"/>
            <c:bubble3D val="0"/>
            <c:spPr>
              <a:blipFill>
                <a:blip xmlns:r="http://schemas.openxmlformats.org/officeDocument/2006/relationships" r:embed="rId5"/>
                <a:stretch>
                  <a:fillRect/>
                </a:stretch>
              </a:blipFill>
              <a:ln>
                <a:noFill/>
              </a:ln>
              <a:effectLst/>
            </c:spPr>
            <c:pictureOptions>
              <c:pictureFormat val="stackScale"/>
            </c:pictureOptions>
            <c:extLst>
              <c:ext xmlns:c16="http://schemas.microsoft.com/office/drawing/2014/chart" uri="{C3380CC4-5D6E-409C-BE32-E72D297353CC}">
                <c16:uniqueId val="{00000006-469D-4BBF-B616-EC22D6916DC7}"/>
              </c:ext>
            </c:extLst>
          </c:dPt>
          <c:dPt>
            <c:idx val="1"/>
            <c:invertIfNegative val="0"/>
            <c:bubble3D val="0"/>
            <c:spPr>
              <a:blipFill>
                <a:blip xmlns:r="http://schemas.openxmlformats.org/officeDocument/2006/relationships" r:embed="rId6"/>
                <a:stretch>
                  <a:fillRect/>
                </a:stretch>
              </a:blipFill>
              <a:ln>
                <a:noFill/>
              </a:ln>
              <a:effectLst/>
            </c:spPr>
            <c:pictureOptions>
              <c:pictureFormat val="stackScale"/>
            </c:pictureOptions>
            <c:extLst>
              <c:ext xmlns:c16="http://schemas.microsoft.com/office/drawing/2014/chart" uri="{C3380CC4-5D6E-409C-BE32-E72D297353CC}">
                <c16:uniqueId val="{00000008-469D-4BBF-B616-EC22D6916DC7}"/>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rgbClr val="00A0AF"/>
                        </a:solidFill>
                        <a:latin typeface="+mn-lt"/>
                        <a:ea typeface="+mn-ea"/>
                        <a:cs typeface="+mn-cs"/>
                      </a:defRPr>
                    </a:pPr>
                    <a:fld id="{018B3ED8-5FEE-44F8-BB90-24BDAE6B053D}" type="CELLRANGE">
                      <a:rPr lang="en-US"/>
                      <a:pPr>
                        <a:defRPr sz="1800" b="1">
                          <a:solidFill>
                            <a:srgbClr val="00A0AF"/>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A0AF"/>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69D-4BBF-B616-EC22D6916DC7}"/>
                </c:ext>
              </c:extLst>
            </c:dLbl>
            <c:dLbl>
              <c:idx val="1"/>
              <c:tx>
                <c:rich>
                  <a:bodyPr rot="0" spcFirstLastPara="1" vertOverflow="ellipsis" vert="horz" wrap="square" lIns="38100" tIns="19050" rIns="38100" bIns="19050" anchor="ctr" anchorCtr="1">
                    <a:spAutoFit/>
                  </a:bodyPr>
                  <a:lstStyle/>
                  <a:p>
                    <a:pPr>
                      <a:defRPr sz="1800" b="1" i="0" u="none" strike="noStrike" kern="1200" baseline="0">
                        <a:solidFill>
                          <a:srgbClr val="F78E1E"/>
                        </a:solidFill>
                        <a:latin typeface="+mn-lt"/>
                        <a:ea typeface="+mn-ea"/>
                        <a:cs typeface="+mn-cs"/>
                      </a:defRPr>
                    </a:pPr>
                    <a:fld id="{41A6ECBF-62DF-4FFA-B304-3CB09E35BA2A}" type="CELLRANGE">
                      <a:rPr lang="en-US"/>
                      <a:pPr>
                        <a:defRPr sz="1800" b="1">
                          <a:solidFill>
                            <a:srgbClr val="F78E1E"/>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78E1E"/>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69D-4BBF-B616-EC22D6916DC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Sex!$K$3:$K$4</c:f>
              <c:strCache>
                <c:ptCount val="2"/>
                <c:pt idx="0">
                  <c:v>Male</c:v>
                </c:pt>
                <c:pt idx="1">
                  <c:v>Female</c:v>
                </c:pt>
              </c:strCache>
            </c:strRef>
          </c:cat>
          <c:val>
            <c:numRef>
              <c:f>Sex!$M$3:$M$4</c:f>
              <c:numCache>
                <c:formatCode>0%</c:formatCode>
                <c:ptCount val="2"/>
                <c:pt idx="0">
                  <c:v>1</c:v>
                </c:pt>
                <c:pt idx="1">
                  <c:v>1</c:v>
                </c:pt>
              </c:numCache>
            </c:numRef>
          </c:val>
          <c:extLst>
            <c:ext xmlns:c15="http://schemas.microsoft.com/office/drawing/2012/chart" uri="{02D57815-91ED-43cb-92C2-25804820EDAC}">
              <c15:datalabelsRange>
                <c15:f>Sex!$L$3:$L$4</c15:f>
                <c15:dlblRangeCache>
                  <c:ptCount val="2"/>
                  <c:pt idx="0">
                    <c:v>59%</c:v>
                  </c:pt>
                  <c:pt idx="1">
                    <c:v>41%</c:v>
                  </c:pt>
                </c15:dlblRangeCache>
              </c15:datalabelsRange>
            </c:ext>
            <c:ext xmlns:c16="http://schemas.microsoft.com/office/drawing/2014/chart" uri="{C3380CC4-5D6E-409C-BE32-E72D297353CC}">
              <c16:uniqueId val="{00000009-469D-4BBF-B616-EC22D6916DC7}"/>
            </c:ext>
          </c:extLst>
        </c:ser>
        <c:dLbls>
          <c:showLegendKey val="0"/>
          <c:showVal val="0"/>
          <c:showCatName val="0"/>
          <c:showSerName val="0"/>
          <c:showPercent val="0"/>
          <c:showBubbleSize val="0"/>
        </c:dLbls>
        <c:gapWidth val="0"/>
        <c:overlap val="100"/>
        <c:axId val="1615951471"/>
        <c:axId val="1499539199"/>
      </c:barChart>
      <c:catAx>
        <c:axId val="1615951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99539199"/>
        <c:crosses val="autoZero"/>
        <c:auto val="1"/>
        <c:lblAlgn val="ctr"/>
        <c:lblOffset val="100"/>
        <c:noMultiLvlLbl val="0"/>
      </c:catAx>
      <c:valAx>
        <c:axId val="1499539199"/>
        <c:scaling>
          <c:orientation val="minMax"/>
        </c:scaling>
        <c:delete val="1"/>
        <c:axPos val="l"/>
        <c:numFmt formatCode="0%" sourceLinked="1"/>
        <c:majorTickMark val="none"/>
        <c:minorTickMark val="none"/>
        <c:tickLblPos val="nextTo"/>
        <c:crossAx val="161595147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7">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r>
              <a:rPr lang="en-US" sz="2000"/>
              <a:t>All Drug Fatal Overdose Medical Examiner by Age Groups and Sex Among 0-75+ Year Olds from January 2019 to June 2023 </a:t>
            </a:r>
          </a:p>
        </c:rich>
      </c:tx>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'Sex &amp; Age Groups'!$C$37</c:f>
              <c:strCache>
                <c:ptCount val="1"/>
                <c:pt idx="0">
                  <c:v>2019</c:v>
                </c:pt>
              </c:strCache>
            </c:strRef>
          </c:tx>
          <c:spPr>
            <a:solidFill>
              <a:srgbClr val="7ED0E0"/>
            </a:solidFill>
            <a:ln>
              <a:noFill/>
            </a:ln>
            <a:effectLst/>
          </c:spPr>
          <c:invertIfNegative val="0"/>
          <c:cat>
            <c:multiLvlStrRef>
              <c:f>'Sex &amp; Age Groups'!$A$38:$B$49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Groups'!$C$38:$C$49</c:f>
              <c:numCache>
                <c:formatCode>0%</c:formatCode>
                <c:ptCount val="12"/>
                <c:pt idx="0">
                  <c:v>0</c:v>
                </c:pt>
                <c:pt idx="1">
                  <c:v>0</c:v>
                </c:pt>
                <c:pt idx="2">
                  <c:v>0.10928961748633879</c:v>
                </c:pt>
                <c:pt idx="3">
                  <c:v>0.13114754098360656</c:v>
                </c:pt>
                <c:pt idx="4">
                  <c:v>5.737704918032787E-2</c:v>
                </c:pt>
                <c:pt idx="5">
                  <c:v>0</c:v>
                </c:pt>
                <c:pt idx="6">
                  <c:v>0</c:v>
                </c:pt>
                <c:pt idx="7">
                  <c:v>2.7322404371584699E-3</c:v>
                </c:pt>
                <c:pt idx="8">
                  <c:v>0.22404371584699453</c:v>
                </c:pt>
                <c:pt idx="9">
                  <c:v>0.36885245901639346</c:v>
                </c:pt>
                <c:pt idx="10">
                  <c:v>0.10655737704918032</c:v>
                </c:pt>
                <c:pt idx="11">
                  <c:v>0</c:v>
                </c:pt>
              </c:numCache>
            </c:numRef>
          </c:val>
          <c:extLst>
            <c:ext xmlns:c16="http://schemas.microsoft.com/office/drawing/2014/chart" uri="{C3380CC4-5D6E-409C-BE32-E72D297353CC}">
              <c16:uniqueId val="{00000000-F755-4B9D-9A18-5AA7256EC2A5}"/>
            </c:ext>
          </c:extLst>
        </c:ser>
        <c:ser>
          <c:idx val="1"/>
          <c:order val="1"/>
          <c:tx>
            <c:strRef>
              <c:f>'Sex &amp; Age Groups'!$D$37</c:f>
              <c:strCache>
                <c:ptCount val="1"/>
                <c:pt idx="0">
                  <c:v>2020</c:v>
                </c:pt>
              </c:strCache>
            </c:strRef>
          </c:tx>
          <c:spPr>
            <a:solidFill>
              <a:schemeClr val="accent2"/>
            </a:solidFill>
            <a:ln>
              <a:noFill/>
            </a:ln>
            <a:effectLst/>
          </c:spPr>
          <c:invertIfNegative val="0"/>
          <c:cat>
            <c:multiLvlStrRef>
              <c:f>'Sex &amp; Age Groups'!$A$38:$B$49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Groups'!$D$38:$D$49</c:f>
              <c:numCache>
                <c:formatCode>0%</c:formatCode>
                <c:ptCount val="12"/>
                <c:pt idx="0">
                  <c:v>0</c:v>
                </c:pt>
                <c:pt idx="1">
                  <c:v>4.0241448692152921E-3</c:v>
                </c:pt>
                <c:pt idx="2">
                  <c:v>0.10865191146881288</c:v>
                </c:pt>
                <c:pt idx="3">
                  <c:v>0.15291750503018109</c:v>
                </c:pt>
                <c:pt idx="4">
                  <c:v>4.2253521126760563E-2</c:v>
                </c:pt>
                <c:pt idx="5">
                  <c:v>2.012072434607646E-3</c:v>
                </c:pt>
                <c:pt idx="6">
                  <c:v>0</c:v>
                </c:pt>
                <c:pt idx="7">
                  <c:v>4.0241448692152921E-3</c:v>
                </c:pt>
                <c:pt idx="8">
                  <c:v>0.20523138832997989</c:v>
                </c:pt>
                <c:pt idx="9">
                  <c:v>0.35412474849094566</c:v>
                </c:pt>
                <c:pt idx="10">
                  <c:v>0.12676056338028169</c:v>
                </c:pt>
                <c:pt idx="11">
                  <c:v>0</c:v>
                </c:pt>
              </c:numCache>
            </c:numRef>
          </c:val>
          <c:extLst>
            <c:ext xmlns:c16="http://schemas.microsoft.com/office/drawing/2014/chart" uri="{C3380CC4-5D6E-409C-BE32-E72D297353CC}">
              <c16:uniqueId val="{00000001-F755-4B9D-9A18-5AA7256EC2A5}"/>
            </c:ext>
          </c:extLst>
        </c:ser>
        <c:ser>
          <c:idx val="2"/>
          <c:order val="2"/>
          <c:tx>
            <c:strRef>
              <c:f>'Sex &amp; Age Groups'!$E$37</c:f>
              <c:strCache>
                <c:ptCount val="1"/>
                <c:pt idx="0">
                  <c:v>2021</c:v>
                </c:pt>
              </c:strCache>
            </c:strRef>
          </c:tx>
          <c:spPr>
            <a:solidFill>
              <a:srgbClr val="00A0AF"/>
            </a:solidFill>
            <a:ln>
              <a:noFill/>
            </a:ln>
            <a:effectLst/>
          </c:spPr>
          <c:invertIfNegative val="0"/>
          <c:cat>
            <c:multiLvlStrRef>
              <c:f>'Sex &amp; Age Groups'!$A$38:$B$49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Groups'!$E$38:$E$49</c:f>
              <c:numCache>
                <c:formatCode>0%</c:formatCode>
                <c:ptCount val="12"/>
                <c:pt idx="0">
                  <c:v>0</c:v>
                </c:pt>
                <c:pt idx="1">
                  <c:v>5.859375E-3</c:v>
                </c:pt>
                <c:pt idx="2">
                  <c:v>7.8125E-2</c:v>
                </c:pt>
                <c:pt idx="3">
                  <c:v>0.189453125</c:v>
                </c:pt>
                <c:pt idx="4">
                  <c:v>7.2265625E-2</c:v>
                </c:pt>
                <c:pt idx="5">
                  <c:v>0</c:v>
                </c:pt>
                <c:pt idx="6">
                  <c:v>0</c:v>
                </c:pt>
                <c:pt idx="7">
                  <c:v>7.8125E-3</c:v>
                </c:pt>
                <c:pt idx="8">
                  <c:v>0.171875</c:v>
                </c:pt>
                <c:pt idx="9">
                  <c:v>0.333984375</c:v>
                </c:pt>
                <c:pt idx="10">
                  <c:v>0.138671875</c:v>
                </c:pt>
                <c:pt idx="11">
                  <c:v>1.953125E-3</c:v>
                </c:pt>
              </c:numCache>
            </c:numRef>
          </c:val>
          <c:extLst>
            <c:ext xmlns:c16="http://schemas.microsoft.com/office/drawing/2014/chart" uri="{C3380CC4-5D6E-409C-BE32-E72D297353CC}">
              <c16:uniqueId val="{00000002-F755-4B9D-9A18-5AA7256EC2A5}"/>
            </c:ext>
          </c:extLst>
        </c:ser>
        <c:ser>
          <c:idx val="3"/>
          <c:order val="3"/>
          <c:tx>
            <c:strRef>
              <c:f>'Sex &amp; Age Groups'!$F$37</c:f>
              <c:strCache>
                <c:ptCount val="1"/>
                <c:pt idx="0">
                  <c:v>2022</c:v>
                </c:pt>
              </c:strCache>
            </c:strRef>
          </c:tx>
          <c:spPr>
            <a:solidFill>
              <a:schemeClr val="accent4"/>
            </a:solidFill>
            <a:ln>
              <a:noFill/>
            </a:ln>
            <a:effectLst/>
          </c:spPr>
          <c:invertIfNegative val="0"/>
          <c:cat>
            <c:multiLvlStrRef>
              <c:f>'Sex &amp; Age Groups'!$A$38:$B$49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Groups'!$F$38:$F$49</c:f>
              <c:numCache>
                <c:formatCode>0%</c:formatCode>
                <c:ptCount val="12"/>
                <c:pt idx="0">
                  <c:v>2.0161290322580645E-3</c:v>
                </c:pt>
                <c:pt idx="1">
                  <c:v>4.0322580645161289E-3</c:v>
                </c:pt>
                <c:pt idx="2">
                  <c:v>7.8629032258064516E-2</c:v>
                </c:pt>
                <c:pt idx="3">
                  <c:v>0.15927419354838709</c:v>
                </c:pt>
                <c:pt idx="4">
                  <c:v>6.25E-2</c:v>
                </c:pt>
                <c:pt idx="5">
                  <c:v>0</c:v>
                </c:pt>
                <c:pt idx="6">
                  <c:v>0</c:v>
                </c:pt>
                <c:pt idx="7">
                  <c:v>4.0322580645161289E-3</c:v>
                </c:pt>
                <c:pt idx="8">
                  <c:v>0.15524193548387097</c:v>
                </c:pt>
                <c:pt idx="9">
                  <c:v>0.3588709677419355</c:v>
                </c:pt>
                <c:pt idx="10">
                  <c:v>0.17540322580645162</c:v>
                </c:pt>
                <c:pt idx="11">
                  <c:v>0</c:v>
                </c:pt>
              </c:numCache>
            </c:numRef>
          </c:val>
          <c:extLst>
            <c:ext xmlns:c16="http://schemas.microsoft.com/office/drawing/2014/chart" uri="{C3380CC4-5D6E-409C-BE32-E72D297353CC}">
              <c16:uniqueId val="{00000003-F755-4B9D-9A18-5AA7256EC2A5}"/>
            </c:ext>
          </c:extLst>
        </c:ser>
        <c:ser>
          <c:idx val="4"/>
          <c:order val="4"/>
          <c:tx>
            <c:strRef>
              <c:f>'Sex &amp; Age Groups'!$G$37</c:f>
              <c:strCache>
                <c:ptCount val="1"/>
                <c:pt idx="0">
                  <c:v>First Half of 2023</c:v>
                </c:pt>
              </c:strCache>
            </c:strRef>
          </c:tx>
          <c:spPr>
            <a:solidFill>
              <a:srgbClr val="00AEEF"/>
            </a:solidFill>
            <a:ln>
              <a:noFill/>
            </a:ln>
            <a:effectLst/>
          </c:spPr>
          <c:invertIfNegative val="0"/>
          <c:cat>
            <c:multiLvlStrRef>
              <c:f>'Sex &amp; Age Groups'!$A$38:$B$49</c:f>
              <c:multiLvlStrCache>
                <c:ptCount val="12"/>
                <c:lvl>
                  <c:pt idx="0">
                    <c:v>0-4</c:v>
                  </c:pt>
                  <c:pt idx="1">
                    <c:v>5-19</c:v>
                  </c:pt>
                  <c:pt idx="2">
                    <c:v>20-34</c:v>
                  </c:pt>
                  <c:pt idx="3">
                    <c:v>35-54</c:v>
                  </c:pt>
                  <c:pt idx="4">
                    <c:v>55-74</c:v>
                  </c:pt>
                  <c:pt idx="5">
                    <c:v>75+</c:v>
                  </c:pt>
                  <c:pt idx="6">
                    <c:v>0-4</c:v>
                  </c:pt>
                  <c:pt idx="7">
                    <c:v>5-19</c:v>
                  </c:pt>
                  <c:pt idx="8">
                    <c:v>20-34</c:v>
                  </c:pt>
                  <c:pt idx="9">
                    <c:v>35-54</c:v>
                  </c:pt>
                  <c:pt idx="10">
                    <c:v>55-74</c:v>
                  </c:pt>
                  <c:pt idx="11">
                    <c:v>75+</c:v>
                  </c:pt>
                </c:lvl>
                <c:lvl>
                  <c:pt idx="0">
                    <c:v>Females</c:v>
                  </c:pt>
                  <c:pt idx="6">
                    <c:v>Males</c:v>
                  </c:pt>
                </c:lvl>
              </c:multiLvlStrCache>
            </c:multiLvlStrRef>
          </c:cat>
          <c:val>
            <c:numRef>
              <c:f>'Sex &amp; Age Groups'!$G$38:$G$49</c:f>
              <c:numCache>
                <c:formatCode>0%</c:formatCode>
                <c:ptCount val="12"/>
                <c:pt idx="0">
                  <c:v>4.7169811320754715E-3</c:v>
                </c:pt>
                <c:pt idx="1">
                  <c:v>0</c:v>
                </c:pt>
                <c:pt idx="2">
                  <c:v>5.1886792452830191E-2</c:v>
                </c:pt>
                <c:pt idx="3">
                  <c:v>0.13207547169811321</c:v>
                </c:pt>
                <c:pt idx="4">
                  <c:v>7.5471698113207544E-2</c:v>
                </c:pt>
                <c:pt idx="5">
                  <c:v>0</c:v>
                </c:pt>
                <c:pt idx="6">
                  <c:v>4.7169811320754715E-3</c:v>
                </c:pt>
                <c:pt idx="7">
                  <c:v>4.7169811320754715E-3</c:v>
                </c:pt>
                <c:pt idx="8">
                  <c:v>0.1650943396226415</c:v>
                </c:pt>
                <c:pt idx="9">
                  <c:v>0.41509433962264153</c:v>
                </c:pt>
                <c:pt idx="10">
                  <c:v>0.14150943396226415</c:v>
                </c:pt>
                <c:pt idx="11">
                  <c:v>4.7169811320754715E-3</c:v>
                </c:pt>
              </c:numCache>
            </c:numRef>
          </c:val>
          <c:extLst>
            <c:ext xmlns:c16="http://schemas.microsoft.com/office/drawing/2014/chart" uri="{C3380CC4-5D6E-409C-BE32-E72D297353CC}">
              <c16:uniqueId val="{00000004-F755-4B9D-9A18-5AA7256EC2A5}"/>
            </c:ext>
          </c:extLst>
        </c:ser>
        <c:dLbls>
          <c:showLegendKey val="0"/>
          <c:showVal val="0"/>
          <c:showCatName val="0"/>
          <c:showSerName val="0"/>
          <c:showPercent val="0"/>
          <c:showBubbleSize val="0"/>
        </c:dLbls>
        <c:gapWidth val="219"/>
        <c:overlap val="-27"/>
        <c:axId val="1749396335"/>
        <c:axId val="1021397791"/>
      </c:barChart>
      <c:catAx>
        <c:axId val="1749396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21397791"/>
        <c:crosses val="autoZero"/>
        <c:auto val="1"/>
        <c:lblAlgn val="ctr"/>
        <c:lblOffset val="100"/>
        <c:noMultiLvlLbl val="0"/>
      </c:catAx>
      <c:valAx>
        <c:axId val="10213977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749396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69FE4-CF76-43CE-832D-8F05E8C43BB1}"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5383F677-3E7A-44BF-B6FE-66CE68D62D19}">
      <dgm:prSet/>
      <dgm:spPr/>
      <dgm:t>
        <a:bodyPr/>
        <a:lstStyle/>
        <a:p>
          <a:r>
            <a:rPr lang="en-US"/>
            <a:t>During the month of October, Clay Action Coalition will be presenting our Hidden in Plain Sight Presentation in several community settings. </a:t>
          </a:r>
        </a:p>
      </dgm:t>
    </dgm:pt>
    <dgm:pt modelId="{9E08411C-0078-45CC-BDE8-4D55CB31AD15}" type="parTrans" cxnId="{631928E1-85E4-4F82-B8E3-83E17E960955}">
      <dgm:prSet/>
      <dgm:spPr/>
      <dgm:t>
        <a:bodyPr/>
        <a:lstStyle/>
        <a:p>
          <a:endParaRPr lang="en-US"/>
        </a:p>
      </dgm:t>
    </dgm:pt>
    <dgm:pt modelId="{33C07C17-04A3-4DB0-96C8-36550D73DA6B}" type="sibTrans" cxnId="{631928E1-85E4-4F82-B8E3-83E17E960955}">
      <dgm:prSet/>
      <dgm:spPr/>
      <dgm:t>
        <a:bodyPr/>
        <a:lstStyle/>
        <a:p>
          <a:endParaRPr lang="en-US"/>
        </a:p>
      </dgm:t>
    </dgm:pt>
    <dgm:pt modelId="{C3404BED-DABA-4C2A-887B-F8AFFB28D5B2}">
      <dgm:prSet/>
      <dgm:spPr/>
      <dgm:t>
        <a:bodyPr/>
        <a:lstStyle/>
        <a:p>
          <a:r>
            <a:rPr lang="en-US"/>
            <a:t>We continue to provide educational resources in the community via social media, in partnership meetings, and at community outreach events.</a:t>
          </a:r>
        </a:p>
      </dgm:t>
    </dgm:pt>
    <dgm:pt modelId="{F9ADC8C8-CEE2-4F1D-B71A-C795060728D1}" type="parTrans" cxnId="{FABC58BE-C176-4E26-80CD-71C21AB2D403}">
      <dgm:prSet/>
      <dgm:spPr/>
      <dgm:t>
        <a:bodyPr/>
        <a:lstStyle/>
        <a:p>
          <a:endParaRPr lang="en-US"/>
        </a:p>
      </dgm:t>
    </dgm:pt>
    <dgm:pt modelId="{2F3BE747-4CD9-49DF-B77A-60908EB15CC2}" type="sibTrans" cxnId="{FABC58BE-C176-4E26-80CD-71C21AB2D403}">
      <dgm:prSet/>
      <dgm:spPr/>
      <dgm:t>
        <a:bodyPr/>
        <a:lstStyle/>
        <a:p>
          <a:endParaRPr lang="en-US"/>
        </a:p>
      </dgm:t>
    </dgm:pt>
    <dgm:pt modelId="{66713B44-A8CB-EB47-B326-07E29512426D}" type="pres">
      <dgm:prSet presAssocID="{9CD69FE4-CF76-43CE-832D-8F05E8C43BB1}" presName="outerComposite" presStyleCnt="0">
        <dgm:presLayoutVars>
          <dgm:chMax val="5"/>
          <dgm:dir/>
          <dgm:resizeHandles val="exact"/>
        </dgm:presLayoutVars>
      </dgm:prSet>
      <dgm:spPr/>
    </dgm:pt>
    <dgm:pt modelId="{E47A3FDC-E6B9-924E-A041-E068FFAA0873}" type="pres">
      <dgm:prSet presAssocID="{9CD69FE4-CF76-43CE-832D-8F05E8C43BB1}" presName="dummyMaxCanvas" presStyleCnt="0">
        <dgm:presLayoutVars/>
      </dgm:prSet>
      <dgm:spPr/>
    </dgm:pt>
    <dgm:pt modelId="{237C74A5-0023-3C47-B4C3-F0AE7F9402C6}" type="pres">
      <dgm:prSet presAssocID="{9CD69FE4-CF76-43CE-832D-8F05E8C43BB1}" presName="TwoNodes_1" presStyleLbl="node1" presStyleIdx="0" presStyleCnt="2">
        <dgm:presLayoutVars>
          <dgm:bulletEnabled val="1"/>
        </dgm:presLayoutVars>
      </dgm:prSet>
      <dgm:spPr/>
    </dgm:pt>
    <dgm:pt modelId="{093EB7FE-AF2C-9543-8CA2-8E139B8D22B5}" type="pres">
      <dgm:prSet presAssocID="{9CD69FE4-CF76-43CE-832D-8F05E8C43BB1}" presName="TwoNodes_2" presStyleLbl="node1" presStyleIdx="1" presStyleCnt="2">
        <dgm:presLayoutVars>
          <dgm:bulletEnabled val="1"/>
        </dgm:presLayoutVars>
      </dgm:prSet>
      <dgm:spPr/>
    </dgm:pt>
    <dgm:pt modelId="{F2289AE6-DB9E-2941-B010-4D17FFCB0717}" type="pres">
      <dgm:prSet presAssocID="{9CD69FE4-CF76-43CE-832D-8F05E8C43BB1}" presName="TwoConn_1-2" presStyleLbl="fgAccFollowNode1" presStyleIdx="0" presStyleCnt="1">
        <dgm:presLayoutVars>
          <dgm:bulletEnabled val="1"/>
        </dgm:presLayoutVars>
      </dgm:prSet>
      <dgm:spPr/>
    </dgm:pt>
    <dgm:pt modelId="{D3458845-1DEF-A84C-B4BD-1E8A3251BBC9}" type="pres">
      <dgm:prSet presAssocID="{9CD69FE4-CF76-43CE-832D-8F05E8C43BB1}" presName="TwoNodes_1_text" presStyleLbl="node1" presStyleIdx="1" presStyleCnt="2">
        <dgm:presLayoutVars>
          <dgm:bulletEnabled val="1"/>
        </dgm:presLayoutVars>
      </dgm:prSet>
      <dgm:spPr/>
    </dgm:pt>
    <dgm:pt modelId="{00A55A07-6F65-1248-B72F-BF6457DC7B3E}" type="pres">
      <dgm:prSet presAssocID="{9CD69FE4-CF76-43CE-832D-8F05E8C43BB1}" presName="TwoNodes_2_text" presStyleLbl="node1" presStyleIdx="1" presStyleCnt="2">
        <dgm:presLayoutVars>
          <dgm:bulletEnabled val="1"/>
        </dgm:presLayoutVars>
      </dgm:prSet>
      <dgm:spPr/>
    </dgm:pt>
  </dgm:ptLst>
  <dgm:cxnLst>
    <dgm:cxn modelId="{1A24E47F-6A78-E646-8567-484CF5C5C3C6}" type="presOf" srcId="{C3404BED-DABA-4C2A-887B-F8AFFB28D5B2}" destId="{00A55A07-6F65-1248-B72F-BF6457DC7B3E}" srcOrd="1" destOrd="0" presId="urn:microsoft.com/office/officeart/2005/8/layout/vProcess5"/>
    <dgm:cxn modelId="{9FD14C82-222D-A44C-8742-F4738FA3EB53}" type="presOf" srcId="{5383F677-3E7A-44BF-B6FE-66CE68D62D19}" destId="{237C74A5-0023-3C47-B4C3-F0AE7F9402C6}" srcOrd="0" destOrd="0" presId="urn:microsoft.com/office/officeart/2005/8/layout/vProcess5"/>
    <dgm:cxn modelId="{D2AA01A1-F4D0-5E4E-B672-822ED16A3451}" type="presOf" srcId="{5383F677-3E7A-44BF-B6FE-66CE68D62D19}" destId="{D3458845-1DEF-A84C-B4BD-1E8A3251BBC9}" srcOrd="1" destOrd="0" presId="urn:microsoft.com/office/officeart/2005/8/layout/vProcess5"/>
    <dgm:cxn modelId="{60B1EABA-E187-B740-84E7-9C339CF2F6FB}" type="presOf" srcId="{C3404BED-DABA-4C2A-887B-F8AFFB28D5B2}" destId="{093EB7FE-AF2C-9543-8CA2-8E139B8D22B5}" srcOrd="0" destOrd="0" presId="urn:microsoft.com/office/officeart/2005/8/layout/vProcess5"/>
    <dgm:cxn modelId="{FABC58BE-C176-4E26-80CD-71C21AB2D403}" srcId="{9CD69FE4-CF76-43CE-832D-8F05E8C43BB1}" destId="{C3404BED-DABA-4C2A-887B-F8AFFB28D5B2}" srcOrd="1" destOrd="0" parTransId="{F9ADC8C8-CEE2-4F1D-B71A-C795060728D1}" sibTransId="{2F3BE747-4CD9-49DF-B77A-60908EB15CC2}"/>
    <dgm:cxn modelId="{631928E1-85E4-4F82-B8E3-83E17E960955}" srcId="{9CD69FE4-CF76-43CE-832D-8F05E8C43BB1}" destId="{5383F677-3E7A-44BF-B6FE-66CE68D62D19}" srcOrd="0" destOrd="0" parTransId="{9E08411C-0078-45CC-BDE8-4D55CB31AD15}" sibTransId="{33C07C17-04A3-4DB0-96C8-36550D73DA6B}"/>
    <dgm:cxn modelId="{F8AF55FC-6DF3-A64E-97BE-D4C884B8F1F5}" type="presOf" srcId="{9CD69FE4-CF76-43CE-832D-8F05E8C43BB1}" destId="{66713B44-A8CB-EB47-B326-07E29512426D}" srcOrd="0" destOrd="0" presId="urn:microsoft.com/office/officeart/2005/8/layout/vProcess5"/>
    <dgm:cxn modelId="{13BA96FF-0C71-F048-99F2-816C77CCD528}" type="presOf" srcId="{33C07C17-04A3-4DB0-96C8-36550D73DA6B}" destId="{F2289AE6-DB9E-2941-B010-4D17FFCB0717}" srcOrd="0" destOrd="0" presId="urn:microsoft.com/office/officeart/2005/8/layout/vProcess5"/>
    <dgm:cxn modelId="{09E71E6D-049B-E64E-952A-3CBDD6842DF1}" type="presParOf" srcId="{66713B44-A8CB-EB47-B326-07E29512426D}" destId="{E47A3FDC-E6B9-924E-A041-E068FFAA0873}" srcOrd="0" destOrd="0" presId="urn:microsoft.com/office/officeart/2005/8/layout/vProcess5"/>
    <dgm:cxn modelId="{68EB1170-EA70-AA4D-98B7-BE77A5848F34}" type="presParOf" srcId="{66713B44-A8CB-EB47-B326-07E29512426D}" destId="{237C74A5-0023-3C47-B4C3-F0AE7F9402C6}" srcOrd="1" destOrd="0" presId="urn:microsoft.com/office/officeart/2005/8/layout/vProcess5"/>
    <dgm:cxn modelId="{5EF6C583-5B6A-0846-9E4F-59728B330239}" type="presParOf" srcId="{66713B44-A8CB-EB47-B326-07E29512426D}" destId="{093EB7FE-AF2C-9543-8CA2-8E139B8D22B5}" srcOrd="2" destOrd="0" presId="urn:microsoft.com/office/officeart/2005/8/layout/vProcess5"/>
    <dgm:cxn modelId="{DA167773-9229-354C-B933-AC4C2B7B2DDE}" type="presParOf" srcId="{66713B44-A8CB-EB47-B326-07E29512426D}" destId="{F2289AE6-DB9E-2941-B010-4D17FFCB0717}" srcOrd="3" destOrd="0" presId="urn:microsoft.com/office/officeart/2005/8/layout/vProcess5"/>
    <dgm:cxn modelId="{F7787285-C673-214C-87C3-FFF9F6659C6A}" type="presParOf" srcId="{66713B44-A8CB-EB47-B326-07E29512426D}" destId="{D3458845-1DEF-A84C-B4BD-1E8A3251BBC9}" srcOrd="4" destOrd="0" presId="urn:microsoft.com/office/officeart/2005/8/layout/vProcess5"/>
    <dgm:cxn modelId="{04FA3BB6-2220-5C44-A0AD-BB3852E2FDEB}" type="presParOf" srcId="{66713B44-A8CB-EB47-B326-07E29512426D}" destId="{00A55A07-6F65-1248-B72F-BF6457DC7B3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C74A5-0023-3C47-B4C3-F0AE7F9402C6}">
      <dsp:nvSpPr>
        <dsp:cNvPr id="0" name=""/>
        <dsp:cNvSpPr/>
      </dsp:nvSpPr>
      <dsp:spPr>
        <a:xfrm>
          <a:off x="0" y="0"/>
          <a:ext cx="9288654" cy="18867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During the month of October, Clay Action Coalition will be presenting our Hidden in Plain Sight Presentation in several community settings. </a:t>
          </a:r>
        </a:p>
      </dsp:txBody>
      <dsp:txXfrm>
        <a:off x="55261" y="55261"/>
        <a:ext cx="7338539" cy="1776240"/>
      </dsp:txXfrm>
    </dsp:sp>
    <dsp:sp modelId="{093EB7FE-AF2C-9543-8CA2-8E139B8D22B5}">
      <dsp:nvSpPr>
        <dsp:cNvPr id="0" name=""/>
        <dsp:cNvSpPr/>
      </dsp:nvSpPr>
      <dsp:spPr>
        <a:xfrm>
          <a:off x="1639174" y="2306042"/>
          <a:ext cx="9288654" cy="18867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We continue to provide educational resources in the community via social media, in partnership meetings, and at community outreach events.</a:t>
          </a:r>
        </a:p>
      </dsp:txBody>
      <dsp:txXfrm>
        <a:off x="1694435" y="2361303"/>
        <a:ext cx="6312562" cy="1776240"/>
      </dsp:txXfrm>
    </dsp:sp>
    <dsp:sp modelId="{F2289AE6-DB9E-2941-B010-4D17FFCB0717}">
      <dsp:nvSpPr>
        <dsp:cNvPr id="0" name=""/>
        <dsp:cNvSpPr/>
      </dsp:nvSpPr>
      <dsp:spPr>
        <a:xfrm>
          <a:off x="8062259"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38198" y="1483204"/>
        <a:ext cx="674517" cy="922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Lindsey</a:t>
            </a:r>
            <a:endParaRPr/>
          </a:p>
        </p:txBody>
      </p:sp>
      <p:sp>
        <p:nvSpPr>
          <p:cNvPr id="173" name="Google Shape;17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through September 2023</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1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through September 2023</a:t>
            </a:r>
          </a:p>
          <a:p>
            <a:endParaRPr lang="en-US"/>
          </a:p>
          <a:p>
            <a:r>
              <a:rPr lang="en-US"/>
              <a:t>-Zip codes highlighted in orange = both in the top 10 for count and the top 10 for rate per 1,000</a:t>
            </a:r>
          </a:p>
          <a:p>
            <a:endParaRPr lang="en-US"/>
          </a:p>
          <a:p>
            <a:r>
              <a:rPr lang="en-US"/>
              <a:t>-Population size data source: Decennial Census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through September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3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through September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91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a:t>
            </a:r>
          </a:p>
          <a:p>
            <a:endParaRPr lang="en-US"/>
          </a:p>
          <a:p>
            <a:r>
              <a:rPr lang="en-US"/>
              <a:t>-Narcan nasal spray was first FDA approved in November 2015, but the first report of Narcan use PTA JFRD was not until 2017.</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6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#50: Here is our office’s contact information. We are here to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F0D8C-F904-4108-8B72-D7C88F740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42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68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1318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9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is Vanessa Salmo, I recently began working with Community Coalition Alliance as the Director of Epidemiology and Evaluation. Today I have the opportunity to present on behalf of Kelsey Spangle from the Overdose Data to Action program in Duval county who presented data at the recent regional DEN meeting.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96E4-B74E-402B-8535-64F3A7C3A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604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first slide is **ESSENCE-FL data which provides all drug overdose emergency department visits by age group and sex among 0-75+ year olds from January 2019 to June 2023. People who are 35-54 account for the highest proportion of ED visits for drug overdose. Males who are 55-74 have seen consistent increases over the last few years. Females ages 20-34 had been seeing decreases until 2023 when overdoses have increased. Remember, we don’t have a full year of data for 2023 yet so this trend is concerning.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8F038-45B1-492D-9EF9-164D861CEF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58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graphic, Kelsey demonstrated the number of drug doses by sex from January 2019 to June 2023 based on the source of data. On the left, it is by hospital location, which includes anyone who sought care at an emergency department in Duval County. This demonstrates a more accurate depiction of the true burden of overdoses by sex in Duval County. </a:t>
            </a:r>
          </a:p>
          <a:p>
            <a:endParaRPr lang="en-US">
              <a:cs typeface="Calibri"/>
            </a:endParaRPr>
          </a:p>
          <a:p>
            <a:r>
              <a:rPr lang="en-US">
                <a:cs typeface="Calibri"/>
              </a:rPr>
              <a:t>On the right, this graphic demonstrates overdoses by sex from January 2019 to June 2023 by patient location- which includes people with a home address in </a:t>
            </a:r>
            <a:r>
              <a:rPr lang="en-US" err="1">
                <a:cs typeface="Calibri"/>
              </a:rPr>
              <a:t>duval</a:t>
            </a:r>
            <a:r>
              <a:rPr lang="en-US">
                <a:cs typeface="Calibri"/>
              </a:rPr>
              <a:t> county.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8F038-45B1-492D-9EF9-164D861CEF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462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the proportion of overdose deaths by gender and age group. </a:t>
            </a:r>
          </a:p>
          <a:p>
            <a:endParaRPr lang="en-US">
              <a:cs typeface="Calibri"/>
            </a:endParaRPr>
          </a:p>
          <a:p>
            <a:r>
              <a:rPr lang="en-US">
                <a:cs typeface="Calibri"/>
              </a:rPr>
              <a:t>Males who are 35-54 have seen increases in 2023 compared to previous years.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8F038-45B1-492D-9EF9-164D861CEF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11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will transition to presenting data that I collected while working as an Epidemiologist with the CDC Foundation assigned to Palm beach county OD2A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96E4-B74E-402B-8535-64F3A7C3A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726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on emergency department visits presented in the following slides is only collected by hospital location meaning that this data includes anyone who sought care in palm beach county, FL and may include people who reside outside of the county but went to a PBC hospital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459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examining ED visits by age group, we see that people who are 55-74 and those who are 75 and older are experiencing increases in the proportion of ED visits for drug overdose in 2023 compared to previous years. Again, 2023 data only includes the first 6 months of 2023.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96E4-B74E-402B-8535-64F3A7C3A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27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will share medical examiner data which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captures 3 types of deaths including undetermined injury, unintentional injury, and intentional injury or suicide-related poisoning deaths from drugs and biological substances. </a:t>
            </a:r>
          </a:p>
          <a:p>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the data from 2019 through the first half of 2022 has been finalized by the ME office and some data from 2022 and 2023 data is subject to change.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84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2300" rtl="0" eaLnBrk="1" fontAlgn="auto" latinLnBrk="0" hangingPunct="1">
              <a:lnSpc>
                <a:spcPct val="100000"/>
              </a:lnSpc>
              <a:spcBef>
                <a:spcPct val="0"/>
              </a:spcBef>
              <a:spcAft>
                <a:spcPct val="35000"/>
              </a:spcAft>
              <a:buClrTx/>
              <a:buSzTx/>
              <a:buFont typeface="Arial" panose="020B0604020202020204" pitchFamily="34" charset="0"/>
              <a:buNone/>
              <a:tabLst/>
              <a:defRPr/>
            </a:pPr>
            <a:r>
              <a:rPr lang="en-US" b="0"/>
              <a:t>When examining data by age group we found that in palm beach, d</a:t>
            </a: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eaths</a:t>
            </a: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 among people ages 20-34 decreased in 2022 but have began increasing again during the first half of 2023. </a:t>
            </a:r>
          </a:p>
          <a:p>
            <a:pPr marL="0" marR="0" lvl="0" indent="0" algn="l" defTabSz="622300" rtl="0" eaLnBrk="1" fontAlgn="auto" latinLnBrk="0" hangingPunct="1">
              <a:lnSpc>
                <a:spcPct val="100000"/>
              </a:lnSpc>
              <a:spcBef>
                <a:spcPct val="0"/>
              </a:spcBef>
              <a:spcAft>
                <a:spcPct val="35000"/>
              </a:spcAft>
              <a:buClrTx/>
              <a:buSzTx/>
              <a:buFont typeface="Arial" panose="020B0604020202020204" pitchFamily="34" charset="0"/>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622300" rtl="0" eaLnBrk="1" fontAlgn="auto" latinLnBrk="0" hangingPunct="1">
              <a:lnSpc>
                <a:spcPct val="100000"/>
              </a:lnSpc>
              <a:spcBef>
                <a:spcPct val="0"/>
              </a:spcBef>
              <a:spcAft>
                <a:spcPct val="35000"/>
              </a:spcAft>
              <a:buClrTx/>
              <a:buSzTx/>
              <a:buFont typeface="Arial" panose="020B0604020202020204" pitchFamily="34" charset="0"/>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Deaths among people ages 35-54 increased from 42% in 2021 to 49% in 2022. </a:t>
            </a:r>
          </a:p>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96E4-B74E-402B-8535-64F3A7C3A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96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8568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looking at 3 different data sources for EMS incidents, ED visits, and death records by race and ethnicity it was clear that people who identify as white are experiencing decreases while people who identify as black or African American are experiencing increases in non-fatal and fatal overdoses.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BA6F1-229D-4592-B954-1749E523D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689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my personal contact information and also the contact information for my surveillance program manager.</a:t>
            </a:r>
          </a:p>
          <a:p>
            <a:endParaRPr lang="en-US"/>
          </a:p>
          <a:p>
            <a:r>
              <a:rPr lang="en-US"/>
              <a:t>Thank you so much for your time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94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012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717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000000"/>
                </a:solidFill>
                <a:latin typeface="Calibri" panose="020F0502020204030204" pitchFamily="34" charset="0"/>
              </a:rPr>
              <a:t>Notes:</a:t>
            </a:r>
          </a:p>
          <a:p>
            <a:pPr fontAlgn="base"/>
            <a:endParaRPr lang="en-US">
              <a:solidFill>
                <a:srgbClr val="000000"/>
              </a:solidFill>
              <a:latin typeface="Calibri" panose="020F0502020204030204" pitchFamily="34" charset="0"/>
            </a:endParaRPr>
          </a:p>
          <a:p>
            <a:pPr fontAlgn="base"/>
            <a:r>
              <a:rPr lang="en-US">
                <a:solidFill>
                  <a:srgbClr val="000000"/>
                </a:solidFill>
                <a:latin typeface="Calibri" panose="020F0502020204030204" pitchFamily="34" charset="0"/>
              </a:rPr>
              <a:t>The query for “Opioid-Related Overdose was amended in October of 2023 to also include incidents in which the protocol chosen was “</a:t>
            </a:r>
            <a:r>
              <a:rPr lang="en-US" sz="1200">
                <a:latin typeface="Calibri" panose="020F0502020204030204" pitchFamily="34" charset="0"/>
                <a:cs typeface="Calibri" panose="020F0502020204030204" pitchFamily="34" charset="0"/>
              </a:rPr>
              <a:t>Overdose-Narcotic/Opioid” </a:t>
            </a:r>
            <a:r>
              <a:rPr lang="en-US">
                <a:solidFill>
                  <a:srgbClr val="000000"/>
                </a:solidFill>
                <a:latin typeface="Calibri" panose="020F0502020204030204" pitchFamily="34" charset="0"/>
              </a:rPr>
              <a:t>and this slide reflects the updated definition that corresponds to the updated query. The had been previously amended in April 2021.</a:t>
            </a:r>
          </a:p>
          <a:p>
            <a:pPr fontAlgn="base"/>
            <a:endParaRPr lang="en-US">
              <a:solidFill>
                <a:srgbClr val="000000"/>
              </a:solidFill>
              <a:latin typeface="Calibri" panose="020F0502020204030204" pitchFamily="34" charset="0"/>
            </a:endParaRPr>
          </a:p>
          <a:p>
            <a:pPr fontAlgn="base"/>
            <a:r>
              <a:rPr lang="en-US">
                <a:solidFill>
                  <a:srgbClr val="000000"/>
                </a:solidFill>
                <a:latin typeface="Calibri" panose="020F0502020204030204" pitchFamily="34" charset="0"/>
              </a:rPr>
              <a:t>“Naloxone Doses Administered”:</a:t>
            </a:r>
          </a:p>
          <a:p>
            <a:pPr fontAlgn="base"/>
            <a:endParaRPr lang="en-US">
              <a:solidFill>
                <a:srgbClr val="000000"/>
              </a:solidFill>
              <a:latin typeface="Calibri" panose="020F0502020204030204" pitchFamily="34" charset="0"/>
            </a:endParaRPr>
          </a:p>
          <a:p>
            <a:pPr fontAlgn="base"/>
            <a:r>
              <a:rPr lang="en-US">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a:solidFill>
                <a:srgbClr val="000000"/>
              </a:solidFill>
              <a:latin typeface="Calibri" panose="020F0502020204030204" pitchFamily="34" charset="0"/>
            </a:endParaRPr>
          </a:p>
          <a:p>
            <a:pPr lvl="1" fontAlgn="base">
              <a:buFont typeface="Arial" panose="020B0604020202020204" pitchFamily="34" charset="0"/>
              <a:buNone/>
            </a:pPr>
            <a:r>
              <a:rPr lang="en-US">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88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01B5-E7F8-1956-842A-163F0046F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258C84-1BB8-310C-7597-9C4C71C8DD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15D06A-C489-2755-C1F2-6138789EB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F061-3312-21C9-0801-E2ED01605AD2}"/>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6" name="Footer Placeholder 5">
            <a:extLst>
              <a:ext uri="{FF2B5EF4-FFF2-40B4-BE49-F238E27FC236}">
                <a16:creationId xmlns:a16="http://schemas.microsoft.com/office/drawing/2014/main" id="{E45E0034-00C1-22E1-CE32-65F010E9C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68C60-9AB1-2FD3-51EB-CEAC1A0D6E87}"/>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37177785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0A86-2EF8-01DA-131E-696BA69C13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8EDD21-73AD-1E9F-7D10-821C9BF627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980FD-CFC2-D3CB-2D15-2A5D50998609}"/>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5" name="Footer Placeholder 4">
            <a:extLst>
              <a:ext uri="{FF2B5EF4-FFF2-40B4-BE49-F238E27FC236}">
                <a16:creationId xmlns:a16="http://schemas.microsoft.com/office/drawing/2014/main" id="{17950BC8-D85C-6833-3F6A-69076CBF2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F3842-4510-7E70-D21A-82EFC7624E69}"/>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6101892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D6C5F-EAF8-8841-6186-ADB107FC6B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8BEEB-7302-BF36-369B-D3E0F1A6F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AEDD2-C933-0CA3-8369-6E27631780D3}"/>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5" name="Footer Placeholder 4">
            <a:extLst>
              <a:ext uri="{FF2B5EF4-FFF2-40B4-BE49-F238E27FC236}">
                <a16:creationId xmlns:a16="http://schemas.microsoft.com/office/drawing/2014/main" id="{50D04EFD-3825-35BC-79DD-0292B14ED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3E4EB-4FAB-8F42-50C3-EACD6D246470}"/>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34873251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2"/>
          <a:stretch>
            <a:fillRect/>
          </a:stretch>
        </p:blipFill>
        <p:spPr>
          <a:xfrm>
            <a:off x="976982" y="4399301"/>
            <a:ext cx="3181384" cy="1743224"/>
          </a:xfrm>
          <a:prstGeom prst="rect">
            <a:avLst/>
          </a:prstGeom>
          <a:effectLst>
            <a:outerShdw blurRad="50800" dist="50800" dir="5400000" algn="ctr" rotWithShape="0">
              <a:srgbClr val="000000">
                <a:alpha val="69146"/>
              </a:srgbClr>
            </a:outerShdw>
          </a:effectLst>
        </p:spPr>
      </p:pic>
      <p:sp>
        <p:nvSpPr>
          <p:cNvPr id="25" name="Freeform 24">
            <a:extLst>
              <a:ext uri="{FF2B5EF4-FFF2-40B4-BE49-F238E27FC236}">
                <a16:creationId xmlns:a16="http://schemas.microsoft.com/office/drawing/2014/main" id="{D16316ED-5055-E296-0E37-FB17A40E237B}"/>
              </a:ext>
            </a:extLst>
          </p:cNvPr>
          <p:cNvSpPr>
            <a:spLocks noChangeAspect="1"/>
          </p:cNvSpPr>
          <p:nvPr userDrawn="1"/>
        </p:nvSpPr>
        <p:spPr>
          <a:xfrm>
            <a:off x="-980456" y="1587083"/>
            <a:ext cx="7175170" cy="7498080"/>
          </a:xfrm>
          <a:custGeom>
            <a:avLst/>
            <a:gdLst>
              <a:gd name="connsiteX0" fmla="*/ 1958904 w 7175170"/>
              <a:gd name="connsiteY0" fmla="*/ 7197687 h 7498080"/>
              <a:gd name="connsiteX1" fmla="*/ 4898200 w 7175170"/>
              <a:gd name="connsiteY1" fmla="*/ 7197687 h 7498080"/>
              <a:gd name="connsiteX2" fmla="*/ 4885426 w 7175170"/>
              <a:gd name="connsiteY2" fmla="*/ 7203462 h 7498080"/>
              <a:gd name="connsiteX3" fmla="*/ 3426130 w 7175170"/>
              <a:gd name="connsiteY3" fmla="*/ 7498080 h 7498080"/>
              <a:gd name="connsiteX4" fmla="*/ 2104855 w 7175170"/>
              <a:gd name="connsiteY4" fmla="*/ 7258619 h 7498080"/>
              <a:gd name="connsiteX5" fmla="*/ 0 w 7175170"/>
              <a:gd name="connsiteY5" fmla="*/ 5270916 h 7498080"/>
              <a:gd name="connsiteX6" fmla="*/ 294656 w 7175170"/>
              <a:gd name="connsiteY6" fmla="*/ 5270916 h 7498080"/>
              <a:gd name="connsiteX7" fmla="*/ 294656 w 7175170"/>
              <a:gd name="connsiteY7" fmla="*/ 5810027 h 7498080"/>
              <a:gd name="connsiteX8" fmla="*/ 168167 w 7175170"/>
              <a:gd name="connsiteY8" fmla="*/ 5605329 h 7498080"/>
              <a:gd name="connsiteX9" fmla="*/ 46786 w 7175170"/>
              <a:gd name="connsiteY9" fmla="*/ 5374404 h 7498080"/>
              <a:gd name="connsiteX10" fmla="*/ 3426130 w 7175170"/>
              <a:gd name="connsiteY10" fmla="*/ 0 h 7498080"/>
              <a:gd name="connsiteX11" fmla="*/ 7175170 w 7175170"/>
              <a:gd name="connsiteY11" fmla="*/ 3749040 h 7498080"/>
              <a:gd name="connsiteX12" fmla="*/ 6880552 w 7175170"/>
              <a:gd name="connsiteY12" fmla="*/ 5208336 h 7498080"/>
              <a:gd name="connsiteX13" fmla="*/ 6850406 w 7175170"/>
              <a:gd name="connsiteY13" fmla="*/ 5270916 h 7498080"/>
              <a:gd name="connsiteX14" fmla="*/ 858456 w 7175170"/>
              <a:gd name="connsiteY14" fmla="*/ 5270916 h 7498080"/>
              <a:gd name="connsiteX15" fmla="*/ 858456 w 7175170"/>
              <a:gd name="connsiteY15" fmla="*/ 1022362 h 7498080"/>
              <a:gd name="connsiteX16" fmla="*/ 1041392 w 7175170"/>
              <a:gd name="connsiteY16" fmla="*/ 856099 h 7498080"/>
              <a:gd name="connsiteX17" fmla="*/ 3426130 w 7175170"/>
              <a:gd name="connsiteY17"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5170" h="7498080">
                <a:moveTo>
                  <a:pt x="1958904" y="7197687"/>
                </a:moveTo>
                <a:lnTo>
                  <a:pt x="4898200" y="7197687"/>
                </a:lnTo>
                <a:lnTo>
                  <a:pt x="4885426" y="7203462"/>
                </a:lnTo>
                <a:cubicBezTo>
                  <a:pt x="4436897" y="7393174"/>
                  <a:pt x="3943765" y="7498080"/>
                  <a:pt x="3426130" y="7498080"/>
                </a:cubicBezTo>
                <a:cubicBezTo>
                  <a:pt x="2961068" y="7498080"/>
                  <a:pt x="2515784" y="7413401"/>
                  <a:pt x="2104855" y="7258619"/>
                </a:cubicBezTo>
                <a:close/>
                <a:moveTo>
                  <a:pt x="0" y="5270916"/>
                </a:moveTo>
                <a:lnTo>
                  <a:pt x="294656" y="5270916"/>
                </a:lnTo>
                <a:lnTo>
                  <a:pt x="294656" y="5810027"/>
                </a:lnTo>
                <a:lnTo>
                  <a:pt x="168167" y="5605329"/>
                </a:lnTo>
                <a:cubicBezTo>
                  <a:pt x="125127" y="5529953"/>
                  <a:pt x="84628" y="5452939"/>
                  <a:pt x="46786" y="5374404"/>
                </a:cubicBezTo>
                <a:close/>
                <a:moveTo>
                  <a:pt x="3426130" y="0"/>
                </a:moveTo>
                <a:cubicBezTo>
                  <a:pt x="5496668" y="0"/>
                  <a:pt x="7175170" y="1678502"/>
                  <a:pt x="7175170" y="3749040"/>
                </a:cubicBezTo>
                <a:cubicBezTo>
                  <a:pt x="7175170" y="4266675"/>
                  <a:pt x="7070264" y="4759807"/>
                  <a:pt x="6880552" y="5208336"/>
                </a:cubicBezTo>
                <a:lnTo>
                  <a:pt x="6850406" y="5270916"/>
                </a:lnTo>
                <a:lnTo>
                  <a:pt x="858456" y="5270916"/>
                </a:lnTo>
                <a:lnTo>
                  <a:pt x="858456" y="1022362"/>
                </a:lnTo>
                <a:lnTo>
                  <a:pt x="1041392" y="856099"/>
                </a:lnTo>
                <a:cubicBezTo>
                  <a:pt x="1689447" y="321276"/>
                  <a:pt x="2520270" y="0"/>
                  <a:pt x="3426130" y="0"/>
                </a:cubicBezTo>
                <a:close/>
              </a:path>
            </a:pathLst>
          </a:custGeom>
          <a:blipFill dpi="0" rotWithShape="1">
            <a:blip r:embed="rId3"/>
            <a:srcRect/>
            <a:stretch>
              <a:fillRect l="13415" t="-24390" r="-13415" b="243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p:cNvSpPr>
            <a:spLocks noGrp="1"/>
          </p:cNvSpPr>
          <p:nvPr>
            <p:ph type="ctrTitle"/>
          </p:nvPr>
        </p:nvSpPr>
        <p:spPr>
          <a:xfrm>
            <a:off x="402771" y="276166"/>
            <a:ext cx="11430000" cy="1373070"/>
          </a:xfrm>
        </p:spPr>
        <p:txBody>
          <a:bodyPr>
            <a:normAutofit/>
          </a:bodyPr>
          <a:lstStyle>
            <a:lvl1pPr algn="r">
              <a:defRPr sz="5400">
                <a:solidFill>
                  <a:srgbClr val="F78F1C"/>
                </a:solidFill>
              </a:defRPr>
            </a:lvl1pPr>
          </a:lstStyle>
          <a:p>
            <a:r>
              <a:rPr lang="en-US" sz="4800">
                <a:latin typeface="Arial Black" panose="020B0A04020102020204" pitchFamily="34" charset="0"/>
              </a:rPr>
              <a:t>Click to edit Master title style</a:t>
            </a:r>
          </a:p>
        </p:txBody>
      </p:sp>
      <p:sp>
        <p:nvSpPr>
          <p:cNvPr id="9" name="Subtitle 2"/>
          <p:cNvSpPr>
            <a:spLocks noGrp="1"/>
          </p:cNvSpPr>
          <p:nvPr>
            <p:ph type="subTitle" idx="1"/>
          </p:nvPr>
        </p:nvSpPr>
        <p:spPr>
          <a:xfrm>
            <a:off x="5214257" y="2109551"/>
            <a:ext cx="6618514" cy="1798420"/>
          </a:xfrm>
        </p:spPr>
        <p:txBody>
          <a:bodyPr/>
          <a:lstStyle>
            <a:lvl1pPr algn="r">
              <a:defRPr>
                <a:solidFill>
                  <a:srgbClr val="00A0AF"/>
                </a:solidFill>
              </a:defRPr>
            </a:lvl1pPr>
          </a:lstStyle>
          <a:p>
            <a:pPr>
              <a:lnSpc>
                <a:spcPct val="100000"/>
              </a:lnSpc>
              <a:spcBef>
                <a:spcPts val="0"/>
              </a:spcBef>
            </a:pPr>
            <a:r>
              <a:rPr lang="en-US" b="1"/>
              <a:t>Click to edit Master subtitle style</a:t>
            </a:r>
          </a:p>
        </p:txBody>
      </p:sp>
    </p:spTree>
    <p:extLst>
      <p:ext uri="{BB962C8B-B14F-4D97-AF65-F5344CB8AC3E}">
        <p14:creationId xmlns:p14="http://schemas.microsoft.com/office/powerpoint/2010/main" val="2219956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a:solidFill>
                <a:schemeClr val="bg1"/>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36871629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a:solidFill>
                <a:schemeClr val="bg1"/>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29806547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9C5E-114A-DC22-5801-83E9ADF11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50D0D6-0912-33CE-5EEE-652A9E986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46022-D906-CBF7-9CBB-26FF6F9668BD}"/>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5" name="Footer Placeholder 4">
            <a:extLst>
              <a:ext uri="{FF2B5EF4-FFF2-40B4-BE49-F238E27FC236}">
                <a16:creationId xmlns:a16="http://schemas.microsoft.com/office/drawing/2014/main" id="{EC6BE698-C34F-47F4-BE14-577F98A84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1F84F-BBCE-64FF-6CF1-32AE619E6EDD}"/>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19888778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76E-A8F1-C542-1115-0D58E2CD9A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795EC-0A24-6FD9-2361-E8417DEFF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C52CD-088A-8666-A1EC-8AB7A1448915}"/>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5" name="Footer Placeholder 4">
            <a:extLst>
              <a:ext uri="{FF2B5EF4-FFF2-40B4-BE49-F238E27FC236}">
                <a16:creationId xmlns:a16="http://schemas.microsoft.com/office/drawing/2014/main" id="{86FF68A9-AC07-1885-23C6-955142F92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22521-0BC5-A8D9-3F8C-22242BD4FDC5}"/>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24810883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1CAB-BD31-59E2-83B5-ABBF740616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4CD602-FC11-184F-8451-96F8677CC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5C3D7-D625-A95F-D7DD-A51B689CCB9A}"/>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5" name="Footer Placeholder 4">
            <a:extLst>
              <a:ext uri="{FF2B5EF4-FFF2-40B4-BE49-F238E27FC236}">
                <a16:creationId xmlns:a16="http://schemas.microsoft.com/office/drawing/2014/main" id="{D52D6681-C6B2-05F3-9C99-D812D16E8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0F38E-7613-6E2A-1E4B-855563DFEBEC}"/>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11497801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0B74-ED71-D325-1332-748659111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E3F75-1957-F03B-4B54-3C434AA06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85A57-1179-0431-5E4B-596335307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ACA4C-97B0-1D9F-3810-7A65433EFA28}"/>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6" name="Footer Placeholder 5">
            <a:extLst>
              <a:ext uri="{FF2B5EF4-FFF2-40B4-BE49-F238E27FC236}">
                <a16:creationId xmlns:a16="http://schemas.microsoft.com/office/drawing/2014/main" id="{CDFFF760-E32D-B233-C180-88EBB687E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32E1B-5204-5287-88C5-639A496A5928}"/>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46406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6578-9BC0-A53C-C422-DD91B1097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938D0-F5B8-18AF-56A3-9DE071221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E93753-5204-FB83-F13E-F8A865578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B9802-6503-D169-CCD4-6E64282D0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9827B-1624-D804-744B-CF0109F15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B9AFF8-5096-7CAE-102D-7AD84FC21569}"/>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8" name="Footer Placeholder 7">
            <a:extLst>
              <a:ext uri="{FF2B5EF4-FFF2-40B4-BE49-F238E27FC236}">
                <a16:creationId xmlns:a16="http://schemas.microsoft.com/office/drawing/2014/main" id="{61877C26-4EC6-5974-26D6-4C1748E09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CA397-E22A-A55E-0D94-793F3FDF03B5}"/>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878728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58EF-1762-0584-9692-97B5CDC3B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A593A-BA65-9D1E-80D0-003246A892B8}"/>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4" name="Footer Placeholder 3">
            <a:extLst>
              <a:ext uri="{FF2B5EF4-FFF2-40B4-BE49-F238E27FC236}">
                <a16:creationId xmlns:a16="http://schemas.microsoft.com/office/drawing/2014/main" id="{69B514E4-788C-B2D2-F960-892C4D9211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98951-998D-A766-2D2A-BF7DE36B7E1E}"/>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37781694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041D5-4469-F5D2-ED1C-5D8F870F4D5E}"/>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3" name="Footer Placeholder 2">
            <a:extLst>
              <a:ext uri="{FF2B5EF4-FFF2-40B4-BE49-F238E27FC236}">
                <a16:creationId xmlns:a16="http://schemas.microsoft.com/office/drawing/2014/main" id="{179D3D1C-266A-6823-8185-DCC01DFC69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37BB8D-028F-A6F5-2F45-7A131F1B13F7}"/>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5791558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9132-BD73-BBD4-4950-CD38A13E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1BA47-FAB1-C9CC-D659-2D2E6E8F1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E97D1-783E-2F3D-1EE0-84FFE52EA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83BA-FE97-E590-D5DF-6D2489F77652}"/>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6" name="Footer Placeholder 5">
            <a:extLst>
              <a:ext uri="{FF2B5EF4-FFF2-40B4-BE49-F238E27FC236}">
                <a16:creationId xmlns:a16="http://schemas.microsoft.com/office/drawing/2014/main" id="{99868C2D-B779-0D9E-4FBB-2E30B305C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35912-250D-E5C4-7CEF-05EA2DB3D8E4}"/>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3322476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A936-CF17-B6FD-25D0-789C47301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E5E105-7C5E-586F-DFD8-3AC873CD2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1F59-635B-9C76-7CCD-0757312D9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A2C4C-8C02-7886-C2FC-CD571E9E266C}"/>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6" name="Footer Placeholder 5">
            <a:extLst>
              <a:ext uri="{FF2B5EF4-FFF2-40B4-BE49-F238E27FC236}">
                <a16:creationId xmlns:a16="http://schemas.microsoft.com/office/drawing/2014/main" id="{75BFD829-1F43-C0C2-E425-906D7C9F7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4DF7D-D6AC-20D4-9F1C-3C35D2A70897}"/>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8835929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A05B-BF0E-2959-0041-F02013717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D49E8-0A79-259C-D036-F22B4248D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1C33-9BB8-8A43-FE1E-6E40A9F5E0C7}"/>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5" name="Footer Placeholder 4">
            <a:extLst>
              <a:ext uri="{FF2B5EF4-FFF2-40B4-BE49-F238E27FC236}">
                <a16:creationId xmlns:a16="http://schemas.microsoft.com/office/drawing/2014/main" id="{B056461B-0C16-A286-3E6F-1D11207BD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52C25-D19C-7940-3DB2-BE1689438AB1}"/>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2550363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A58E7-DCDD-CD10-00E3-703AC70B7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AAB94-B78B-1722-9A1C-4C6A49AE91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30094-F5DC-7A7E-EB47-0DEADF53EB16}"/>
              </a:ext>
            </a:extLst>
          </p:cNvPr>
          <p:cNvSpPr>
            <a:spLocks noGrp="1"/>
          </p:cNvSpPr>
          <p:nvPr>
            <p:ph type="dt" sz="half" idx="10"/>
          </p:nvPr>
        </p:nvSpPr>
        <p:spPr/>
        <p:txBody>
          <a:bodyPr/>
          <a:lstStyle/>
          <a:p>
            <a:fld id="{9737927D-7D35-CA4C-BB1F-0B88BFDAE992}" type="datetimeFigureOut">
              <a:rPr lang="en-US" smtClean="0"/>
              <a:t>12/4/2023</a:t>
            </a:fld>
            <a:endParaRPr lang="en-US"/>
          </a:p>
        </p:txBody>
      </p:sp>
      <p:sp>
        <p:nvSpPr>
          <p:cNvPr id="5" name="Footer Placeholder 4">
            <a:extLst>
              <a:ext uri="{FF2B5EF4-FFF2-40B4-BE49-F238E27FC236}">
                <a16:creationId xmlns:a16="http://schemas.microsoft.com/office/drawing/2014/main" id="{C7FC8B90-C548-FC18-BFB4-9D06EA67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0BE98-6513-7E16-1A56-A009F3F935B7}"/>
              </a:ext>
            </a:extLst>
          </p:cNvPr>
          <p:cNvSpPr>
            <a:spLocks noGrp="1"/>
          </p:cNvSpPr>
          <p:nvPr>
            <p:ph type="sldNum" sz="quarter" idx="12"/>
          </p:nvPr>
        </p:nvSpPr>
        <p:spPr/>
        <p:txBody>
          <a:bodyPr/>
          <a:lstStyle/>
          <a:p>
            <a:fld id="{A55569EE-93F3-BE4F-9AA4-274BB4222FB7}" type="slidenum">
              <a:rPr lang="en-US" smtClean="0"/>
              <a:t>‹#›</a:t>
            </a:fld>
            <a:endParaRPr lang="en-US"/>
          </a:p>
        </p:txBody>
      </p:sp>
    </p:spTree>
    <p:extLst>
      <p:ext uri="{BB962C8B-B14F-4D97-AF65-F5344CB8AC3E}">
        <p14:creationId xmlns:p14="http://schemas.microsoft.com/office/powerpoint/2010/main" val="781430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F7E9-39A7-428A-B584-2BDAE65A9A45}"/>
              </a:ext>
            </a:extLst>
          </p:cNvPr>
          <p:cNvSpPr>
            <a:spLocks noGrp="1"/>
          </p:cNvSpPr>
          <p:nvPr>
            <p:ph type="ctrTitle" hasCustomPrompt="1"/>
          </p:nvPr>
        </p:nvSpPr>
        <p:spPr>
          <a:xfrm>
            <a:off x="313245" y="932761"/>
            <a:ext cx="7933245" cy="4010448"/>
          </a:xfrm>
        </p:spPr>
        <p:txBody>
          <a:bodyPr anchor="ctr"/>
          <a:lstStyle>
            <a:lvl1pPr algn="l">
              <a:lnSpc>
                <a:spcPct val="100000"/>
              </a:lnSpc>
              <a:defRPr sz="4000"/>
            </a:lvl1pPr>
          </a:lstStyle>
          <a:p>
            <a:r>
              <a:rPr lang="en-US"/>
              <a:t>Click to edit Master title style</a:t>
            </a:r>
            <a:br>
              <a:rPr lang="en-US"/>
            </a:br>
            <a:endParaRPr lang="en-US"/>
          </a:p>
        </p:txBody>
      </p:sp>
      <p:sp>
        <p:nvSpPr>
          <p:cNvPr id="13" name="Rectangle: Single Corner Snipped 12">
            <a:extLst>
              <a:ext uri="{FF2B5EF4-FFF2-40B4-BE49-F238E27FC236}">
                <a16:creationId xmlns:a16="http://schemas.microsoft.com/office/drawing/2014/main" id="{9833AC66-9714-4BEF-84C1-FB63EE355307}"/>
              </a:ext>
            </a:extLst>
          </p:cNvPr>
          <p:cNvSpPr/>
          <p:nvPr/>
        </p:nvSpPr>
        <p:spPr>
          <a:xfrm>
            <a:off x="0" y="5643696"/>
            <a:ext cx="9489057" cy="1214304"/>
          </a:xfrm>
          <a:prstGeom prst="snip1Rect">
            <a:avLst>
              <a:gd name="adj" fmla="val 50000"/>
            </a:avLst>
          </a:prstGeom>
          <a:solidFill>
            <a:srgbClr val="7ED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Single Corner Snipped 13">
            <a:extLst>
              <a:ext uri="{FF2B5EF4-FFF2-40B4-BE49-F238E27FC236}">
                <a16:creationId xmlns:a16="http://schemas.microsoft.com/office/drawing/2014/main" id="{80A3CB45-EBD8-49D4-A0B8-16AC6188E2BC}"/>
              </a:ext>
            </a:extLst>
          </p:cNvPr>
          <p:cNvSpPr/>
          <p:nvPr/>
        </p:nvSpPr>
        <p:spPr>
          <a:xfrm rot="10800000">
            <a:off x="8559735" y="4332878"/>
            <a:ext cx="3632265" cy="2525121"/>
          </a:xfrm>
          <a:prstGeom prst="snip1Rect">
            <a:avLst>
              <a:gd name="adj" fmla="val 50000"/>
            </a:avLst>
          </a:prstGeom>
          <a:solidFill>
            <a:srgbClr val="F18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DCEDCD-87D6-46FC-8CB7-0A0C12C894AA}"/>
              </a:ext>
            </a:extLst>
          </p:cNvPr>
          <p:cNvSpPr/>
          <p:nvPr/>
        </p:nvSpPr>
        <p:spPr>
          <a:xfrm>
            <a:off x="8559734" y="4332878"/>
            <a:ext cx="3632265" cy="131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0EEE39B-F6B5-496B-A07E-B583E6C6CCCD}"/>
              </a:ext>
            </a:extLst>
          </p:cNvPr>
          <p:cNvSpPr>
            <a:spLocks noGrp="1"/>
          </p:cNvSpPr>
          <p:nvPr>
            <p:ph type="subTitle" idx="1"/>
          </p:nvPr>
        </p:nvSpPr>
        <p:spPr>
          <a:xfrm>
            <a:off x="371366" y="3819276"/>
            <a:ext cx="8775340" cy="1176088"/>
          </a:xfrm>
        </p:spPr>
        <p:txBody>
          <a:bodyPr>
            <a:normAutofit/>
          </a:bodyPr>
          <a:lstStyle>
            <a:lvl1pPr marL="0" indent="0" algn="l">
              <a:lnSpc>
                <a:spcPct val="100000"/>
              </a:lnSpc>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arallelogram 3">
            <a:extLst>
              <a:ext uri="{FF2B5EF4-FFF2-40B4-BE49-F238E27FC236}">
                <a16:creationId xmlns:a16="http://schemas.microsoft.com/office/drawing/2014/main" id="{49D36EED-82BB-44BA-AB02-B45F1693E1DE}"/>
              </a:ext>
            </a:extLst>
          </p:cNvPr>
          <p:cNvSpPr/>
          <p:nvPr userDrawn="1"/>
        </p:nvSpPr>
        <p:spPr>
          <a:xfrm flipH="1">
            <a:off x="8177838" y="5631100"/>
            <a:ext cx="1656273" cy="1214304"/>
          </a:xfrm>
          <a:prstGeom prst="parallelogram">
            <a:avLst>
              <a:gd name="adj" fmla="val 10200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with low confidence">
            <a:extLst>
              <a:ext uri="{FF2B5EF4-FFF2-40B4-BE49-F238E27FC236}">
                <a16:creationId xmlns:a16="http://schemas.microsoft.com/office/drawing/2014/main" id="{3117BC02-C85A-4C54-B922-2AE15FC76C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210" y="2364051"/>
            <a:ext cx="2372424" cy="2955479"/>
          </a:xfrm>
          <a:prstGeom prst="rect">
            <a:avLst/>
          </a:prstGeom>
        </p:spPr>
      </p:pic>
    </p:spTree>
    <p:extLst>
      <p:ext uri="{BB962C8B-B14F-4D97-AF65-F5344CB8AC3E}">
        <p14:creationId xmlns:p14="http://schemas.microsoft.com/office/powerpoint/2010/main" val="2738275272"/>
      </p:ext>
    </p:extLst>
  </p:cSld>
  <p:clrMapOvr>
    <a:masterClrMapping/>
  </p:clrMapOvr>
  <p:extLst>
    <p:ext uri="{DCECCB84-F9BA-43D5-87BE-67443E8EF086}">
      <p15:sldGuideLst xmlns:p15="http://schemas.microsoft.com/office/powerpoint/2012/main">
        <p15:guide id="1" orient="horz" pos="220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89EF-67D7-4683-8CDE-EDB6108EA878}"/>
              </a:ext>
            </a:extLst>
          </p:cNvPr>
          <p:cNvSpPr>
            <a:spLocks noGrp="1"/>
          </p:cNvSpPr>
          <p:nvPr>
            <p:ph type="title"/>
          </p:nvPr>
        </p:nvSpPr>
        <p:spPr/>
        <p:txBody>
          <a:bodyPr/>
          <a:lstStyle>
            <a:lvl1pPr algn="ctr">
              <a:defRPr b="1"/>
            </a:lvl1pPr>
          </a:lstStyle>
          <a:p>
            <a:r>
              <a:rPr lang="en-US"/>
              <a:t>Click to edit Master title style</a:t>
            </a:r>
          </a:p>
        </p:txBody>
      </p:sp>
      <p:sp>
        <p:nvSpPr>
          <p:cNvPr id="3" name="Content Placeholder 2">
            <a:extLst>
              <a:ext uri="{FF2B5EF4-FFF2-40B4-BE49-F238E27FC236}">
                <a16:creationId xmlns:a16="http://schemas.microsoft.com/office/drawing/2014/main" id="{8B29D78E-D2C9-4C78-9FC3-240EA4DEE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DDBE3-B72A-4F29-B65F-B9C5E524F92A}"/>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5" name="Footer Placeholder 4">
            <a:extLst>
              <a:ext uri="{FF2B5EF4-FFF2-40B4-BE49-F238E27FC236}">
                <a16:creationId xmlns:a16="http://schemas.microsoft.com/office/drawing/2014/main" id="{3BCE2748-03B4-4BCA-A2D0-B8907E229767}"/>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51FBDDC4-1B50-48BE-A2E6-859EA67076FD}"/>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B337DA82-4499-40ED-B32B-01FE4D601535}"/>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98A01AD-2F93-4E0A-9028-46631D0FCD35}"/>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B4B1D7-87B2-4178-9A61-879B9E976FC8}"/>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185C94DA-BD32-451F-B519-CE7C9D926327}"/>
              </a:ext>
            </a:extLst>
          </p:cNvPr>
          <p:cNvSpPr txBox="1">
            <a:spLocks/>
          </p:cNvSpPr>
          <p:nvPr/>
        </p:nvSpPr>
        <p:spPr>
          <a:xfrm>
            <a:off x="238004" y="600700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6" name="Picture 5">
            <a:extLst>
              <a:ext uri="{FF2B5EF4-FFF2-40B4-BE49-F238E27FC236}">
                <a16:creationId xmlns:a16="http://schemas.microsoft.com/office/drawing/2014/main" id="{E313CD1A-6F7A-44FD-85F0-D06F47003671}"/>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37455248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987C-B622-4B02-9C8E-9DBC48ECA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F66E2-2D2E-4D1E-A5E0-B861AF6F49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9D372-F2CF-480F-B3A0-B7653AAB3BE4}"/>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5" name="Footer Placeholder 4">
            <a:extLst>
              <a:ext uri="{FF2B5EF4-FFF2-40B4-BE49-F238E27FC236}">
                <a16:creationId xmlns:a16="http://schemas.microsoft.com/office/drawing/2014/main" id="{EE833A8E-3221-476B-9C8D-9F202897DECA}"/>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DF990E1E-8B49-4CBE-9482-DE39EE751391}"/>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12CE633A-0E1A-4526-AFED-1A9BADD1932C}"/>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8E32DF36-8C9A-492B-9FA3-F53A57364F7F}"/>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3ADD12-1530-486E-91DE-97394861AD85}"/>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9DD71636-67DF-4C6F-A40C-D613776C7F25}"/>
              </a:ext>
            </a:extLst>
          </p:cNvPr>
          <p:cNvSpPr txBox="1">
            <a:spLocks/>
          </p:cNvSpPr>
          <p:nvPr/>
        </p:nvSpPr>
        <p:spPr>
          <a:xfrm>
            <a:off x="251067" y="6059256"/>
            <a:ext cx="381000" cy="365125"/>
          </a:xfrm>
          <a:prstGeom prst="rect">
            <a:avLst/>
          </a:prstGeom>
        </p:spPr>
        <p:txBody>
          <a:bodyPr/>
          <a:lstStyle>
            <a:defPPr>
              <a:defRPr lang="en-US"/>
            </a:defPPr>
            <a:lvl1pPr marL="0" algn="l"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cxnSp>
        <p:nvCxnSpPr>
          <p:cNvPr id="14" name="Straight Connector 13">
            <a:extLst>
              <a:ext uri="{FF2B5EF4-FFF2-40B4-BE49-F238E27FC236}">
                <a16:creationId xmlns:a16="http://schemas.microsoft.com/office/drawing/2014/main" id="{05102786-4DBB-4701-841B-0B89BB1FA4FA}"/>
              </a:ext>
            </a:extLst>
          </p:cNvPr>
          <p:cNvCxnSpPr>
            <a:cxnSpLocks/>
          </p:cNvCxnSpPr>
          <p:nvPr/>
        </p:nvCxnSpPr>
        <p:spPr>
          <a:xfrm>
            <a:off x="1468582" y="4562475"/>
            <a:ext cx="9324109" cy="26988"/>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4DF00399-00FD-42A4-9B12-E109D6C544B1}"/>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2208063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53CE-024E-4885-8F10-CBE9949DD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B72EB-30E7-4C4D-97C2-47C92CA2E7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2CF256-A9D3-4F0F-83D0-2439858C09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3F225-4093-42DD-9946-9E96786E8F1A}"/>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6" name="Footer Placeholder 5">
            <a:extLst>
              <a:ext uri="{FF2B5EF4-FFF2-40B4-BE49-F238E27FC236}">
                <a16:creationId xmlns:a16="http://schemas.microsoft.com/office/drawing/2014/main" id="{D3FFE710-D73E-43A6-8459-7071919B0182}"/>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354CDB44-F820-4221-A744-81A519B68BCC}"/>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1F3D3F1-7862-464C-8842-A936B8E29998}"/>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A5A843B5-CABF-4663-BC79-1E954E3AF35F}"/>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CF8BFE-7C5F-40CE-A8E8-7F2C94BA76FE}"/>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2C4CE015-6ACB-4CDE-8657-AD5473D38E10}"/>
              </a:ext>
            </a:extLst>
          </p:cNvPr>
          <p:cNvSpPr txBox="1">
            <a:spLocks/>
          </p:cNvSpPr>
          <p:nvPr/>
        </p:nvSpPr>
        <p:spPr>
          <a:xfrm>
            <a:off x="237251" y="600700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4" name="Picture 13">
            <a:extLst>
              <a:ext uri="{FF2B5EF4-FFF2-40B4-BE49-F238E27FC236}">
                <a16:creationId xmlns:a16="http://schemas.microsoft.com/office/drawing/2014/main" id="{B4F5A473-D293-459E-8645-252860DF0C51}"/>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42010341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193F-8013-4475-8126-1E21120668D0}"/>
              </a:ext>
            </a:extLst>
          </p:cNvPr>
          <p:cNvSpPr>
            <a:spLocks noGrp="1"/>
          </p:cNvSpPr>
          <p:nvPr>
            <p:ph type="title"/>
          </p:nvPr>
        </p:nvSpPr>
        <p:spPr>
          <a:xfrm>
            <a:off x="839788" y="365125"/>
            <a:ext cx="10515600" cy="78558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E9389-8BC2-4EC9-9C89-2E9174F3F3A1}"/>
              </a:ext>
            </a:extLst>
          </p:cNvPr>
          <p:cNvSpPr>
            <a:spLocks noGrp="1"/>
          </p:cNvSpPr>
          <p:nvPr>
            <p:ph type="body" idx="1"/>
          </p:nvPr>
        </p:nvSpPr>
        <p:spPr>
          <a:xfrm>
            <a:off x="839788" y="122395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22BAED-B217-49CB-AFC6-EC2429E807CF}"/>
              </a:ext>
            </a:extLst>
          </p:cNvPr>
          <p:cNvSpPr>
            <a:spLocks noGrp="1"/>
          </p:cNvSpPr>
          <p:nvPr>
            <p:ph sz="half" idx="2"/>
          </p:nvPr>
        </p:nvSpPr>
        <p:spPr>
          <a:xfrm>
            <a:off x="839788" y="2121108"/>
            <a:ext cx="5157787" cy="4068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63EDA-898C-4311-B3C5-3D894618D5DF}"/>
              </a:ext>
            </a:extLst>
          </p:cNvPr>
          <p:cNvSpPr>
            <a:spLocks noGrp="1"/>
          </p:cNvSpPr>
          <p:nvPr>
            <p:ph type="body" sz="quarter" idx="3"/>
          </p:nvPr>
        </p:nvSpPr>
        <p:spPr>
          <a:xfrm>
            <a:off x="6172200" y="122395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FDEEF3-082E-4B56-B194-81332F7911BB}"/>
              </a:ext>
            </a:extLst>
          </p:cNvPr>
          <p:cNvSpPr>
            <a:spLocks noGrp="1"/>
          </p:cNvSpPr>
          <p:nvPr>
            <p:ph sz="quarter" idx="4"/>
          </p:nvPr>
        </p:nvSpPr>
        <p:spPr>
          <a:xfrm>
            <a:off x="6172200" y="2121108"/>
            <a:ext cx="5183188" cy="4068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EC7D45-7E1F-4BF2-B918-7E44DE2B82F1}"/>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8" name="Footer Placeholder 7">
            <a:extLst>
              <a:ext uri="{FF2B5EF4-FFF2-40B4-BE49-F238E27FC236}">
                <a16:creationId xmlns:a16="http://schemas.microsoft.com/office/drawing/2014/main" id="{D7E620C2-FAC0-4519-82A7-F3CE8C41BB33}"/>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8EBEBAB6-0B9B-4BE6-BA27-140948D96469}"/>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75E8FB91-D12C-41B2-9010-7F13F883BAA7}"/>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E1760D5-ED59-41F8-95B5-90780F100470}"/>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9E871D-2965-4963-90F9-92E9C130BFB9}"/>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6A9539C9-401D-4E55-9D42-1212EA5ED0AC}"/>
              </a:ext>
            </a:extLst>
          </p:cNvPr>
          <p:cNvSpPr txBox="1">
            <a:spLocks/>
          </p:cNvSpPr>
          <p:nvPr/>
        </p:nvSpPr>
        <p:spPr>
          <a:xfrm>
            <a:off x="238004" y="600700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6" name="Picture 15">
            <a:extLst>
              <a:ext uri="{FF2B5EF4-FFF2-40B4-BE49-F238E27FC236}">
                <a16:creationId xmlns:a16="http://schemas.microsoft.com/office/drawing/2014/main" id="{35CFD005-DCF4-4AA6-8B17-F972B2331C71}"/>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17362359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5068-4410-4D73-8C5B-2B7F18ACC472}"/>
              </a:ext>
            </a:extLst>
          </p:cNvPr>
          <p:cNvSpPr>
            <a:spLocks noGrp="1"/>
          </p:cNvSpPr>
          <p:nvPr>
            <p:ph type="title"/>
          </p:nvPr>
        </p:nvSpPr>
        <p:spPr>
          <a:xfrm>
            <a:off x="838200" y="365125"/>
            <a:ext cx="10515600" cy="755877"/>
          </a:xfrm>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98EBC008-3113-4EFC-8927-62EF3FD9E4D1}"/>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4" name="Footer Placeholder 3">
            <a:extLst>
              <a:ext uri="{FF2B5EF4-FFF2-40B4-BE49-F238E27FC236}">
                <a16:creationId xmlns:a16="http://schemas.microsoft.com/office/drawing/2014/main" id="{6006A0CB-2726-4D0F-90FC-2AECE4DC81E5}"/>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26C05822-87AB-4297-8B0D-932B04D445F1}"/>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7AC5E6B7-6EC0-4095-B478-F77D4C2F9E4A}"/>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D6C73457-547A-4D62-BF4D-7F28895F074D}"/>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6ED331-5F9C-426F-ADA8-39DBF4AAF8DF}"/>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5989C2BB-D1DA-4796-B85C-156B010B8BE3}"/>
              </a:ext>
            </a:extLst>
          </p:cNvPr>
          <p:cNvSpPr txBox="1">
            <a:spLocks/>
          </p:cNvSpPr>
          <p:nvPr/>
        </p:nvSpPr>
        <p:spPr>
          <a:xfrm>
            <a:off x="235960" y="600700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2" name="Picture 11">
            <a:extLst>
              <a:ext uri="{FF2B5EF4-FFF2-40B4-BE49-F238E27FC236}">
                <a16:creationId xmlns:a16="http://schemas.microsoft.com/office/drawing/2014/main" id="{4B956DDA-EA78-4885-AEFB-06F99B26CDB7}"/>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856967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66D46-6EA4-484C-B3BD-7DEDA9248B9A}"/>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3" name="Footer Placeholder 2">
            <a:extLst>
              <a:ext uri="{FF2B5EF4-FFF2-40B4-BE49-F238E27FC236}">
                <a16:creationId xmlns:a16="http://schemas.microsoft.com/office/drawing/2014/main" id="{B25102A0-25F4-485B-B46F-60E8A600F558}"/>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05500B2F-0534-4100-BC89-7C050D1A75E5}"/>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8A7F5986-682B-4F7F-85EF-055910525DBD}"/>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9CE5C15-3ECB-4474-B8B8-7E106C2D8B6A}"/>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3B622D-1A8B-45D1-A9EE-DA3B9A8FAC0E}"/>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F0B7BCC-AE21-489D-8FED-F3CDCD5E15D1}"/>
              </a:ext>
            </a:extLst>
          </p:cNvPr>
          <p:cNvSpPr txBox="1">
            <a:spLocks/>
          </p:cNvSpPr>
          <p:nvPr/>
        </p:nvSpPr>
        <p:spPr>
          <a:xfrm>
            <a:off x="249023" y="6059601"/>
            <a:ext cx="381000" cy="365125"/>
          </a:xfrm>
          <a:prstGeom prst="rect">
            <a:avLst/>
          </a:prstGeom>
        </p:spPr>
        <p:txBody>
          <a:bodyPr/>
          <a:lstStyle>
            <a:defPPr>
              <a:defRPr lang="en-US"/>
            </a:defPPr>
            <a:lvl1pPr marL="0" algn="l"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1" name="Picture 10">
            <a:extLst>
              <a:ext uri="{FF2B5EF4-FFF2-40B4-BE49-F238E27FC236}">
                <a16:creationId xmlns:a16="http://schemas.microsoft.com/office/drawing/2014/main" id="{AF37BFA0-2175-47B9-9EE6-9DFD6C28585E}"/>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24745263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3AC5-709A-453E-8BD1-181C46D775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D4C024-ACC1-47EE-9337-991D51393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AA241D-15BC-4DCB-ADBA-A0A58FD58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AEC07-F024-4415-AF56-F948C6C6F016}"/>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6" name="Footer Placeholder 5">
            <a:extLst>
              <a:ext uri="{FF2B5EF4-FFF2-40B4-BE49-F238E27FC236}">
                <a16:creationId xmlns:a16="http://schemas.microsoft.com/office/drawing/2014/main" id="{904BCA61-4C2F-457D-AC95-391CB6309A38}"/>
              </a:ext>
            </a:extLst>
          </p:cNvPr>
          <p:cNvSpPr>
            <a:spLocks noGrp="1"/>
          </p:cNvSpPr>
          <p:nvPr>
            <p:ph type="ftr" sz="quarter" idx="11"/>
          </p:nvPr>
        </p:nvSpPr>
        <p:spPr/>
        <p:txBody>
          <a:bodyPr/>
          <a:lstStyle/>
          <a:p>
            <a:endParaRPr lang="en-US"/>
          </a:p>
        </p:txBody>
      </p:sp>
      <p:sp>
        <p:nvSpPr>
          <p:cNvPr id="14" name="Rectangle 13">
            <a:extLst>
              <a:ext uri="{FF2B5EF4-FFF2-40B4-BE49-F238E27FC236}">
                <a16:creationId xmlns:a16="http://schemas.microsoft.com/office/drawing/2014/main" id="{6D1C9A8C-45A3-4D78-B50C-7E2BE8496895}"/>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2F2E46E1-095B-455B-9599-EC9F3808C20C}"/>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39F4F5D9-2A95-46F9-8C58-5E097F1AAA38}"/>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05E3EE-379E-416C-BAF2-4C96371ED540}"/>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EBA3535F-0E50-4B27-8BB2-CF8DBE2D0C4F}"/>
              </a:ext>
            </a:extLst>
          </p:cNvPr>
          <p:cNvSpPr txBox="1">
            <a:spLocks/>
          </p:cNvSpPr>
          <p:nvPr/>
        </p:nvSpPr>
        <p:spPr>
          <a:xfrm>
            <a:off x="249023" y="6059256"/>
            <a:ext cx="381000" cy="365125"/>
          </a:xfrm>
          <a:prstGeom prst="rect">
            <a:avLst/>
          </a:prstGeom>
        </p:spPr>
        <p:txBody>
          <a:bodyPr/>
          <a:lstStyle>
            <a:defPPr>
              <a:defRPr lang="en-US"/>
            </a:defPPr>
            <a:lvl1pPr marL="0" algn="l"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3" name="Picture 12">
            <a:extLst>
              <a:ext uri="{FF2B5EF4-FFF2-40B4-BE49-F238E27FC236}">
                <a16:creationId xmlns:a16="http://schemas.microsoft.com/office/drawing/2014/main" id="{D36FF936-EA11-4BD2-B26D-1DD7E4504C33}"/>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3982721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DD30-45FE-49CA-849D-3D389AED1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F3CDFF-3264-40BC-8102-0D923CABD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AD7EFE9-164C-4DA5-9155-E46795546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9C1E4-11B2-4916-B934-EC2F9497374B}"/>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6" name="Footer Placeholder 5">
            <a:extLst>
              <a:ext uri="{FF2B5EF4-FFF2-40B4-BE49-F238E27FC236}">
                <a16:creationId xmlns:a16="http://schemas.microsoft.com/office/drawing/2014/main" id="{9BCFEA32-5E95-4F59-8C8B-636DC2B40E88}"/>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F9C24F08-4E76-4264-B29D-C5897B49FB3E}"/>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2FD1D7C4-38ED-47CA-BD8A-2CB5E4492BF4}"/>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5B8FB0B-8725-473F-AF77-01BCBC8AA129}"/>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241A77-F3B8-49C7-B3B0-F06726E2A16C}"/>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E96895A8-A243-4546-AB26-70C76BBCCD45}"/>
              </a:ext>
            </a:extLst>
          </p:cNvPr>
          <p:cNvSpPr txBox="1">
            <a:spLocks/>
          </p:cNvSpPr>
          <p:nvPr/>
        </p:nvSpPr>
        <p:spPr>
          <a:xfrm>
            <a:off x="249023" y="6059256"/>
            <a:ext cx="381000" cy="365125"/>
          </a:xfrm>
          <a:prstGeom prst="rect">
            <a:avLst/>
          </a:prstGeom>
        </p:spPr>
        <p:txBody>
          <a:bodyPr/>
          <a:lstStyle>
            <a:defPPr>
              <a:defRPr lang="en-US"/>
            </a:defPPr>
            <a:lvl1pPr marL="0" algn="l"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4" name="Picture 13">
            <a:extLst>
              <a:ext uri="{FF2B5EF4-FFF2-40B4-BE49-F238E27FC236}">
                <a16:creationId xmlns:a16="http://schemas.microsoft.com/office/drawing/2014/main" id="{6D6B904B-C965-469A-B81F-C91E0D445BB5}"/>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23100393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0A3D-6FB0-4D72-BEFA-89F0B93B8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8733EF-51F7-44D0-8A7A-437908C6CB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D7077-193B-400D-90A8-0074511B1636}"/>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5" name="Footer Placeholder 4">
            <a:extLst>
              <a:ext uri="{FF2B5EF4-FFF2-40B4-BE49-F238E27FC236}">
                <a16:creationId xmlns:a16="http://schemas.microsoft.com/office/drawing/2014/main" id="{CE679AC6-938D-4E10-B121-FD89651DA437}"/>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AD4AC41C-4789-489C-AEB9-58C9EA6EB079}"/>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DE72B5D0-76DA-42B2-A1B7-63272481E971}"/>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F37AAF7D-76E9-4228-B9AE-8A8110905A5D}"/>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01119E-85E9-4D48-A95A-F412A9FB07D3}"/>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1FC334C-5C75-418E-B097-C4BBD8678389}"/>
              </a:ext>
            </a:extLst>
          </p:cNvPr>
          <p:cNvSpPr txBox="1">
            <a:spLocks/>
          </p:cNvSpPr>
          <p:nvPr/>
        </p:nvSpPr>
        <p:spPr>
          <a:xfrm>
            <a:off x="251067" y="6059601"/>
            <a:ext cx="381000" cy="365125"/>
          </a:xfrm>
          <a:prstGeom prst="rect">
            <a:avLst/>
          </a:prstGeom>
        </p:spPr>
        <p:txBody>
          <a:bodyPr/>
          <a:lstStyle>
            <a:defPPr>
              <a:defRPr lang="en-US"/>
            </a:defPPr>
            <a:lvl1pPr marL="0" algn="l"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3" name="Picture 12">
            <a:extLst>
              <a:ext uri="{FF2B5EF4-FFF2-40B4-BE49-F238E27FC236}">
                <a16:creationId xmlns:a16="http://schemas.microsoft.com/office/drawing/2014/main" id="{1804A4E2-C624-43B5-AC5C-BC29B492E51A}"/>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10636941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2B4468-AE43-4270-9A3A-9E84A1300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365079-D181-43E4-9A58-E4FE731D27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4B9F8-1445-4076-8FFC-598791456262}"/>
              </a:ext>
            </a:extLst>
          </p:cNvPr>
          <p:cNvSpPr>
            <a:spLocks noGrp="1"/>
          </p:cNvSpPr>
          <p:nvPr>
            <p:ph type="dt" sz="half" idx="10"/>
          </p:nvPr>
        </p:nvSpPr>
        <p:spPr/>
        <p:txBody>
          <a:bodyPr/>
          <a:lstStyle/>
          <a:p>
            <a:fld id="{10AE7CA5-E4D3-4420-A817-651F9D988FB0}" type="datetimeFigureOut">
              <a:rPr lang="en-US" smtClean="0"/>
              <a:t>12/4/2023</a:t>
            </a:fld>
            <a:endParaRPr lang="en-US"/>
          </a:p>
        </p:txBody>
      </p:sp>
      <p:sp>
        <p:nvSpPr>
          <p:cNvPr id="5" name="Footer Placeholder 4">
            <a:extLst>
              <a:ext uri="{FF2B5EF4-FFF2-40B4-BE49-F238E27FC236}">
                <a16:creationId xmlns:a16="http://schemas.microsoft.com/office/drawing/2014/main" id="{4231F41C-F731-4656-BB62-3E0CFE4FB121}"/>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C1CD171D-B242-42D8-A31A-A3E7E9D0AE9E}"/>
              </a:ext>
            </a:extLst>
          </p:cNvPr>
          <p:cNvSpPr/>
          <p:nvPr/>
        </p:nvSpPr>
        <p:spPr>
          <a:xfrm rot="2411433">
            <a:off x="217703" y="5977831"/>
            <a:ext cx="443641" cy="423473"/>
          </a:xfrm>
          <a:prstGeom prst="rect">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2C425558-04AB-4D2B-8C8C-0185CC83A86B}"/>
              </a:ext>
            </a:extLst>
          </p:cNvPr>
          <p:cNvSpPr/>
          <p:nvPr/>
        </p:nvSpPr>
        <p:spPr>
          <a:xfrm rot="5400000">
            <a:off x="-555285" y="5312696"/>
            <a:ext cx="1967579" cy="847257"/>
          </a:xfrm>
          <a:prstGeom prst="triangle">
            <a:avLst/>
          </a:prstGeom>
          <a:solidFill>
            <a:srgbClr val="2FAE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3B1F3309-B3AF-416A-B8DC-4B6EBA6888DF}"/>
              </a:ext>
            </a:extLst>
          </p:cNvPr>
          <p:cNvSpPr/>
          <p:nvPr/>
        </p:nvSpPr>
        <p:spPr>
          <a:xfrm rot="16200000">
            <a:off x="10784582" y="1682524"/>
            <a:ext cx="1967579" cy="847257"/>
          </a:xfrm>
          <a:prstGeom prst="triangle">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CC0FC8-53B7-4B11-9032-B80544477623}"/>
              </a:ext>
            </a:extLst>
          </p:cNvPr>
          <p:cNvSpPr/>
          <p:nvPr/>
        </p:nvSpPr>
        <p:spPr>
          <a:xfrm rot="3003107">
            <a:off x="11532037" y="2351263"/>
            <a:ext cx="443641" cy="423473"/>
          </a:xfrm>
          <a:prstGeom prst="rect">
            <a:avLst/>
          </a:prstGeom>
          <a:solidFill>
            <a:srgbClr val="F78F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FE0EBCA9-6437-466B-8559-324EB8F0AD1B}"/>
              </a:ext>
            </a:extLst>
          </p:cNvPr>
          <p:cNvSpPr txBox="1">
            <a:spLocks/>
          </p:cNvSpPr>
          <p:nvPr/>
        </p:nvSpPr>
        <p:spPr>
          <a:xfrm>
            <a:off x="250314" y="6059601"/>
            <a:ext cx="381000" cy="365125"/>
          </a:xfrm>
          <a:prstGeom prst="rect">
            <a:avLst/>
          </a:prstGeom>
        </p:spPr>
        <p:txBody>
          <a:bodyPr/>
          <a:lstStyle>
            <a:defPPr>
              <a:defRPr lang="en-US"/>
            </a:defPPr>
            <a:lvl1pPr marL="0" algn="l"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4F2683-6506-49F1-B25D-68D660631154}" type="slidenum">
              <a:rPr lang="en-US" smtClean="0"/>
              <a:pPr/>
              <a:t>‹#›</a:t>
            </a:fld>
            <a:endParaRPr lang="en-US"/>
          </a:p>
        </p:txBody>
      </p:sp>
      <p:pic>
        <p:nvPicPr>
          <p:cNvPr id="13" name="Picture 12">
            <a:extLst>
              <a:ext uri="{FF2B5EF4-FFF2-40B4-BE49-F238E27FC236}">
                <a16:creationId xmlns:a16="http://schemas.microsoft.com/office/drawing/2014/main" id="{9F6A49AB-D447-442A-BBAE-808C704B417B}"/>
              </a:ext>
            </a:extLst>
          </p:cNvPr>
          <p:cNvPicPr>
            <a:picLocks noChangeAspect="1"/>
          </p:cNvPicPr>
          <p:nvPr userDrawn="1"/>
        </p:nvPicPr>
        <p:blipFill>
          <a:blip r:embed="rId2"/>
          <a:stretch>
            <a:fillRect/>
          </a:stretch>
        </p:blipFill>
        <p:spPr>
          <a:xfrm>
            <a:off x="11220590" y="5805714"/>
            <a:ext cx="733406" cy="914400"/>
          </a:xfrm>
          <a:prstGeom prst="rect">
            <a:avLst/>
          </a:prstGeom>
        </p:spPr>
      </p:pic>
    </p:spTree>
    <p:extLst>
      <p:ext uri="{BB962C8B-B14F-4D97-AF65-F5344CB8AC3E}">
        <p14:creationId xmlns:p14="http://schemas.microsoft.com/office/powerpoint/2010/main" val="34094517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2E76F-A735-ECDC-39BD-EB11E3DDF2BF}"/>
              </a:ext>
            </a:extLst>
          </p:cNvPr>
          <p:cNvPicPr>
            <a:picLocks noChangeAspect="1"/>
          </p:cNvPicPr>
          <p:nvPr userDrawn="1"/>
        </p:nvPicPr>
        <p:blipFill>
          <a:blip r:embed="rId2"/>
          <a:stretch>
            <a:fillRect/>
          </a:stretch>
        </p:blipFill>
        <p:spPr>
          <a:xfrm>
            <a:off x="485842" y="435558"/>
            <a:ext cx="3492500" cy="59309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A78BB196-F75A-5C1D-9F85-80D32D50F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2531" y="710800"/>
            <a:ext cx="3050519" cy="2262412"/>
          </a:xfrm>
          <a:prstGeom prst="rect">
            <a:avLst/>
          </a:prstGeom>
        </p:spPr>
      </p:pic>
    </p:spTree>
    <p:extLst>
      <p:ext uri="{BB962C8B-B14F-4D97-AF65-F5344CB8AC3E}">
        <p14:creationId xmlns:p14="http://schemas.microsoft.com/office/powerpoint/2010/main" val="4260409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118ABF-D1F6-AB5E-2F82-CBE03FD88A9B}"/>
              </a:ext>
            </a:extLst>
          </p:cNvPr>
          <p:cNvSpPr>
            <a:spLocks noChangeArrowheads="1"/>
          </p:cNvSpPr>
          <p:nvPr userDrawn="1"/>
        </p:nvSpPr>
        <p:spPr bwMode="auto">
          <a:xfrm>
            <a:off x="0" y="0"/>
            <a:ext cx="12192000" cy="1080938"/>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userDrawn="1"/>
        </p:nvSpPr>
        <p:spPr bwMode="auto">
          <a:xfrm>
            <a:off x="0" y="0"/>
            <a:ext cx="838200" cy="6858000"/>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Content Placeholder 2"/>
          <p:cNvSpPr>
            <a:spLocks noGrp="1"/>
          </p:cNvSpPr>
          <p:nvPr>
            <p:ph idx="1"/>
          </p:nvPr>
        </p:nvSpPr>
        <p:spPr>
          <a:xfrm>
            <a:off x="1087199" y="1655658"/>
            <a:ext cx="10481345" cy="4543541"/>
          </a:xfrm>
        </p:spPr>
        <p:txBody>
          <a:bodyPr/>
          <a:lstStyle>
            <a:lvl1pPr>
              <a:defRPr b="0" i="0">
                <a:latin typeface="Arial" panose="020B0604020202020204" pitchFamily="34" charset="0"/>
                <a:cs typeface="Arial" panose="020B0604020202020204" pitchFamily="34" charset="0"/>
              </a:defRPr>
            </a:lvl1pPr>
          </a:lstStyle>
          <a:p>
            <a:pPr lvl="0"/>
            <a:r>
              <a:rPr lang="en-US"/>
              <a:t>Edit Master text styles</a:t>
            </a:r>
          </a:p>
        </p:txBody>
      </p:sp>
      <p:sp>
        <p:nvSpPr>
          <p:cNvPr id="7" name="Rectangle 6"/>
          <p:cNvSpPr>
            <a:spLocks noChangeArrowheads="1"/>
          </p:cNvSpPr>
          <p:nvPr userDrawn="1"/>
        </p:nvSpPr>
        <p:spPr bwMode="auto">
          <a:xfrm>
            <a:off x="0" y="6199200"/>
            <a:ext cx="838200" cy="678764"/>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chemeClr val="tx1">
                  <a:lumMod val="95000"/>
                  <a:lumOff val="5000"/>
                </a:schemeClr>
              </a:solidFill>
            </a:endParaRPr>
          </a:p>
        </p:txBody>
      </p:sp>
      <p:sp>
        <p:nvSpPr>
          <p:cNvPr id="12" name="Slide Number Placeholder 5"/>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13" name="Title 3"/>
          <p:cNvSpPr>
            <a:spLocks noGrp="1"/>
          </p:cNvSpPr>
          <p:nvPr>
            <p:ph type="title"/>
          </p:nvPr>
        </p:nvSpPr>
        <p:spPr>
          <a:xfrm>
            <a:off x="1087200" y="237061"/>
            <a:ext cx="9490895" cy="1080938"/>
          </a:xfrm>
        </p:spPr>
        <p:txBody>
          <a:bodyPr anchor="t"/>
          <a:lstStyle>
            <a:lvl1pPr>
              <a:defRPr>
                <a:solidFill>
                  <a:schemeClr val="bg1"/>
                </a:solidFill>
              </a:defRPr>
            </a:lvl1pPr>
          </a:lstStyle>
          <a:p>
            <a:r>
              <a:rPr lang="en-US">
                <a:latin typeface="Arial Black" panose="020B0A04020102020204" pitchFamily="34" charset="0"/>
              </a:rPr>
              <a:t>Click to edit Master title style</a:t>
            </a:r>
          </a:p>
        </p:txBody>
      </p:sp>
      <p:sp>
        <p:nvSpPr>
          <p:cNvPr id="17" name="Slide Number Placeholder 9">
            <a:extLst>
              <a:ext uri="{FF2B5EF4-FFF2-40B4-BE49-F238E27FC236}">
                <a16:creationId xmlns:a16="http://schemas.microsoft.com/office/drawing/2014/main" id="{9EF39518-421F-B4B5-E516-497F19D5DAA6}"/>
              </a:ext>
            </a:extLst>
          </p:cNvPr>
          <p:cNvSpPr>
            <a:spLocks noGrp="1"/>
          </p:cNvSpPr>
          <p:nvPr>
            <p:ph type="sldNum" sz="quarter" idx="12"/>
          </p:nvPr>
        </p:nvSpPr>
        <p:spPr>
          <a:xfrm>
            <a:off x="0" y="6199199"/>
            <a:ext cx="838200" cy="658801"/>
          </a:xfrm>
        </p:spPr>
        <p:txBody>
          <a:bodyPr/>
          <a:lstStyle>
            <a:lvl1pPr algn="ctr">
              <a:defRPr sz="2000">
                <a:solidFill>
                  <a:schemeClr val="bg1"/>
                </a:solidFill>
              </a:defRPr>
            </a:lvl1pPr>
          </a:lstStyle>
          <a:p>
            <a:fld id="{B4719024-31DC-4851-9F85-91E91F71B544}" type="slidenum">
              <a:rPr lang="en-US" smtClean="0"/>
              <a:pPr/>
              <a:t>‹#›</a:t>
            </a:fld>
            <a:endParaRPr lang="en-US"/>
          </a:p>
        </p:txBody>
      </p:sp>
      <p:pic>
        <p:nvPicPr>
          <p:cNvPr id="8" name="Picture 7" descr="Text&#10;&#10;Description automatically generated with medium confidence">
            <a:extLst>
              <a:ext uri="{FF2B5EF4-FFF2-40B4-BE49-F238E27FC236}">
                <a16:creationId xmlns:a16="http://schemas.microsoft.com/office/drawing/2014/main" id="{7D619AFE-EB6E-66CC-861E-C609A31CD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3262" y="6231842"/>
            <a:ext cx="730836" cy="542077"/>
          </a:xfrm>
          <a:prstGeom prst="rect">
            <a:avLst/>
          </a:prstGeom>
        </p:spPr>
      </p:pic>
    </p:spTree>
    <p:extLst>
      <p:ext uri="{BB962C8B-B14F-4D97-AF65-F5344CB8AC3E}">
        <p14:creationId xmlns:p14="http://schemas.microsoft.com/office/powerpoint/2010/main" val="2359766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5A3A96-4D8A-2AA0-62EC-3D6F4ABF1464}"/>
              </a:ext>
            </a:extLst>
          </p:cNvPr>
          <p:cNvSpPr>
            <a:spLocks noChangeArrowheads="1"/>
          </p:cNvSpPr>
          <p:nvPr userDrawn="1"/>
        </p:nvSpPr>
        <p:spPr bwMode="auto">
          <a:xfrm>
            <a:off x="0" y="0"/>
            <a:ext cx="12192000" cy="1080938"/>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userDrawn="1"/>
        </p:nvSpPr>
        <p:spPr bwMode="auto">
          <a:xfrm>
            <a:off x="832316" y="6199198"/>
            <a:ext cx="11359683" cy="658801"/>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Content Placeholder 2"/>
          <p:cNvSpPr>
            <a:spLocks noGrp="1"/>
          </p:cNvSpPr>
          <p:nvPr>
            <p:ph idx="1"/>
          </p:nvPr>
        </p:nvSpPr>
        <p:spPr>
          <a:xfrm>
            <a:off x="1087199" y="1655659"/>
            <a:ext cx="10481345" cy="4139928"/>
          </a:xfrm>
        </p:spPr>
        <p:txBody>
          <a:bodyPr/>
          <a:lstStyle>
            <a:lvl1pPr>
              <a:defRPr b="0" i="0">
                <a:latin typeface="Arial" panose="020B0604020202020204" pitchFamily="34" charset="0"/>
                <a:cs typeface="Arial" panose="020B0604020202020204" pitchFamily="34" charset="0"/>
              </a:defRPr>
            </a:lvl1pPr>
          </a:lstStyle>
          <a:p>
            <a:pPr lvl="0"/>
            <a:r>
              <a:rPr lang="en-US"/>
              <a:t>Edit Master text styles</a:t>
            </a:r>
          </a:p>
        </p:txBody>
      </p:sp>
      <p:sp>
        <p:nvSpPr>
          <p:cNvPr id="7" name="Rectangle 6"/>
          <p:cNvSpPr>
            <a:spLocks noChangeArrowheads="1"/>
          </p:cNvSpPr>
          <p:nvPr userDrawn="1"/>
        </p:nvSpPr>
        <p:spPr bwMode="auto">
          <a:xfrm>
            <a:off x="0" y="6199200"/>
            <a:ext cx="838200" cy="678764"/>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schemeClr val="tx1">
                  <a:lumMod val="95000"/>
                  <a:lumOff val="5000"/>
                </a:schemeClr>
              </a:solidFill>
            </a:endParaRPr>
          </a:p>
        </p:txBody>
      </p:sp>
      <p:sp>
        <p:nvSpPr>
          <p:cNvPr id="12" name="Slide Number Placeholder 5"/>
          <p:cNvSpPr txBox="1">
            <a:spLocks/>
          </p:cNvSpPr>
          <p:nvPr userDrawn="1"/>
        </p:nvSpPr>
        <p:spPr>
          <a:xfrm>
            <a:off x="137902" y="6325774"/>
            <a:ext cx="556513"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13" name="Title 3"/>
          <p:cNvSpPr>
            <a:spLocks noGrp="1"/>
          </p:cNvSpPr>
          <p:nvPr>
            <p:ph type="title"/>
          </p:nvPr>
        </p:nvSpPr>
        <p:spPr>
          <a:xfrm>
            <a:off x="1087200" y="237061"/>
            <a:ext cx="9490895" cy="1080938"/>
          </a:xfrm>
        </p:spPr>
        <p:txBody>
          <a:bodyPr anchor="t"/>
          <a:lstStyle>
            <a:lvl1pPr>
              <a:defRPr>
                <a:solidFill>
                  <a:schemeClr val="bg1"/>
                </a:solidFill>
              </a:defRPr>
            </a:lvl1pPr>
          </a:lstStyle>
          <a:p>
            <a:r>
              <a:rPr lang="en-US">
                <a:latin typeface="Arial Black" panose="020B0A04020102020204" pitchFamily="34" charset="0"/>
              </a:rPr>
              <a:t>Click to edit Master title style</a:t>
            </a:r>
          </a:p>
        </p:txBody>
      </p:sp>
      <p:sp>
        <p:nvSpPr>
          <p:cNvPr id="8" name="Slide Number Placeholder 9">
            <a:extLst>
              <a:ext uri="{FF2B5EF4-FFF2-40B4-BE49-F238E27FC236}">
                <a16:creationId xmlns:a16="http://schemas.microsoft.com/office/drawing/2014/main" id="{E253CE34-17A6-7183-753A-9E3F2D2B19AB}"/>
              </a:ext>
            </a:extLst>
          </p:cNvPr>
          <p:cNvSpPr>
            <a:spLocks noGrp="1"/>
          </p:cNvSpPr>
          <p:nvPr>
            <p:ph type="sldNum" sz="quarter" idx="12"/>
          </p:nvPr>
        </p:nvSpPr>
        <p:spPr>
          <a:xfrm>
            <a:off x="7034" y="6199198"/>
            <a:ext cx="825282" cy="658801"/>
          </a:xfrm>
        </p:spPr>
        <p:txBody>
          <a:bodyPr/>
          <a:lstStyle>
            <a:lvl1pPr algn="ctr">
              <a:defRPr sz="2000">
                <a:solidFill>
                  <a:schemeClr val="bg1"/>
                </a:solidFill>
              </a:defRPr>
            </a:lvl1pPr>
          </a:lstStyle>
          <a:p>
            <a:fld id="{B4719024-31DC-4851-9F85-91E91F71B544}" type="slidenum">
              <a:rPr lang="en-US" smtClean="0"/>
              <a:pPr/>
              <a:t>‹#›</a:t>
            </a:fld>
            <a:endParaRPr lang="en-US"/>
          </a:p>
        </p:txBody>
      </p:sp>
      <p:pic>
        <p:nvPicPr>
          <p:cNvPr id="4" name="Picture 3" descr="A picture containing text&#10;&#10;Description automatically generated">
            <a:extLst>
              <a:ext uri="{FF2B5EF4-FFF2-40B4-BE49-F238E27FC236}">
                <a16:creationId xmlns:a16="http://schemas.microsoft.com/office/drawing/2014/main" id="{CB590084-E4F7-D0BC-F6C8-80BE487DD4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3262" y="6233899"/>
            <a:ext cx="731520" cy="542531"/>
          </a:xfrm>
          <a:prstGeom prst="rect">
            <a:avLst/>
          </a:prstGeom>
        </p:spPr>
      </p:pic>
    </p:spTree>
    <p:extLst>
      <p:ext uri="{BB962C8B-B14F-4D97-AF65-F5344CB8AC3E}">
        <p14:creationId xmlns:p14="http://schemas.microsoft.com/office/powerpoint/2010/main" val="3375786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4830818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gradFill>
          <a:gsLst>
            <a:gs pos="0">
              <a:schemeClr val="dk2"/>
            </a:gs>
            <a:gs pos="50000">
              <a:srgbClr val="54809D"/>
            </a:gs>
            <a:gs pos="100000">
              <a:schemeClr val="dk1"/>
            </a:gs>
          </a:gsLst>
          <a:lin ang="0" scaled="0"/>
        </a:gradFill>
        <a:effectLst/>
      </p:bgPr>
    </p:bg>
    <p:spTree>
      <p:nvGrpSpPr>
        <p:cNvPr id="1" name="Shape 23"/>
        <p:cNvGrpSpPr/>
        <p:nvPr/>
      </p:nvGrpSpPr>
      <p:grpSpPr>
        <a:xfrm>
          <a:off x="0" y="0"/>
          <a:ext cx="0" cy="0"/>
          <a:chOff x="0" y="0"/>
          <a:chExt cx="0" cy="0"/>
        </a:xfrm>
      </p:grpSpPr>
      <p:sp>
        <p:nvSpPr>
          <p:cNvPr id="24" name="Google Shape;24;p42"/>
          <p:cNvSpPr/>
          <p:nvPr/>
        </p:nvSpPr>
        <p:spPr>
          <a:xfrm>
            <a:off x="0" y="5605829"/>
            <a:ext cx="12192000" cy="125217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42"/>
          <p:cNvSpPr/>
          <p:nvPr/>
        </p:nvSpPr>
        <p:spPr>
          <a:xfrm>
            <a:off x="3052483" y="5586836"/>
            <a:ext cx="9139518" cy="114904"/>
          </a:xfrm>
          <a:prstGeom prst="rect">
            <a:avLst/>
          </a:prstGeom>
          <a:solidFill>
            <a:srgbClr val="9999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42"/>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solidFill>
            <a:schemeClr val="dk1"/>
          </a:soli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 name="Google Shape;27;p42"/>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28" name="Google Shape;28;p42"/>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6000"/>
              <a:buFont typeface="Arial"/>
              <a:buNone/>
              <a:defRPr sz="6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rgbClr val="AED2D4"/>
              </a:buClr>
              <a:buSzPts val="2000"/>
              <a:buNone/>
              <a:defRPr sz="2000" b="0" i="0">
                <a:solidFill>
                  <a:srgbClr val="AED2D4"/>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2400"/>
              <a:buNone/>
              <a:defRPr sz="2400" b="0" i="1">
                <a:solidFill>
                  <a:schemeClr val="lt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2"/>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32" name="Google Shape;32;p42"/>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pic>
        <p:nvPicPr>
          <p:cNvPr id="33" name="Google Shape;33;p42"/>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sp>
        <p:nvSpPr>
          <p:cNvPr id="34" name="Google Shape;34;p42"/>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42"/>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36" name="Google Shape;36;p42"/>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1068754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7"/>
        <p:cNvGrpSpPr/>
        <p:nvPr/>
      </p:nvGrpSpPr>
      <p:grpSpPr>
        <a:xfrm>
          <a:off x="0" y="0"/>
          <a:ext cx="0" cy="0"/>
          <a:chOff x="0" y="0"/>
          <a:chExt cx="0" cy="0"/>
        </a:xfrm>
      </p:grpSpPr>
      <p:sp>
        <p:nvSpPr>
          <p:cNvPr id="38" name="Google Shape;38;p43"/>
          <p:cNvSpPr/>
          <p:nvPr/>
        </p:nvSpPr>
        <p:spPr>
          <a:xfrm>
            <a:off x="0" y="5605829"/>
            <a:ext cx="12192000" cy="12521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43"/>
          <p:cNvSpPr/>
          <p:nvPr/>
        </p:nvSpPr>
        <p:spPr>
          <a:xfrm>
            <a:off x="3052483" y="5594436"/>
            <a:ext cx="9139518" cy="1149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43"/>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gradFill>
            <a:gsLst>
              <a:gs pos="0">
                <a:srgbClr val="6EA2B8"/>
              </a:gs>
              <a:gs pos="100000">
                <a:schemeClr val="dk1"/>
              </a:gs>
            </a:gsLst>
            <a:lin ang="5400000" scaled="0"/>
          </a:gra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3"/>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42" name="Google Shape;42;p43"/>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sp>
        <p:nvSpPr>
          <p:cNvPr id="43" name="Google Shape;43;p43"/>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43"/>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45" name="Google Shape;45;p43"/>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cxnSp>
        <p:nvCxnSpPr>
          <p:cNvPr id="46" name="Google Shape;46;p43"/>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47" name="Google Shape;47;p4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Arial"/>
              <a:buNone/>
              <a:defRPr sz="60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chemeClr val="dk2"/>
              </a:buClr>
              <a:buSzPts val="2000"/>
              <a:buNone/>
              <a:defRPr sz="2000" b="0" i="0">
                <a:solidFill>
                  <a:schemeClr val="dk2"/>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2"/>
              </a:buClr>
              <a:buSzPts val="2400"/>
              <a:buNone/>
              <a:defRPr sz="2400" b="0" i="1">
                <a:solidFill>
                  <a:schemeClr val="dk2"/>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0" name="Google Shape;50;p43"/>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6443553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a:off x="838200" y="2033337"/>
            <a:ext cx="10515600"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81000" algn="l">
              <a:lnSpc>
                <a:spcPct val="90000"/>
              </a:lnSpc>
              <a:spcBef>
                <a:spcPts val="600"/>
              </a:spcBef>
              <a:spcAft>
                <a:spcPts val="0"/>
              </a:spcAft>
              <a:buClr>
                <a:schemeClr val="dk1"/>
              </a:buClr>
              <a:buSzPts val="2400"/>
              <a:buChar char="•"/>
              <a:defRPr/>
            </a:lvl2pPr>
            <a:lvl3pPr marL="1371600" lvl="2" indent="-355600" algn="l">
              <a:lnSpc>
                <a:spcPct val="90000"/>
              </a:lnSpc>
              <a:spcBef>
                <a:spcPts val="600"/>
              </a:spcBef>
              <a:spcAft>
                <a:spcPts val="0"/>
              </a:spcAft>
              <a:buClr>
                <a:schemeClr val="dk1"/>
              </a:buClr>
              <a:buSzPts val="20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 name="Google Shape;54;p44"/>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55" name="Google Shape;55;p44"/>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38265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accent6">
            <a:alpha val="20000"/>
          </a:schemeClr>
        </a:solidFill>
        <a:effectLst/>
      </p:bgPr>
    </p:bg>
    <p:spTree>
      <p:nvGrpSpPr>
        <p:cNvPr id="1" name="Shape 56"/>
        <p:cNvGrpSpPr/>
        <p:nvPr/>
      </p:nvGrpSpPr>
      <p:grpSpPr>
        <a:xfrm>
          <a:off x="0" y="0"/>
          <a:ext cx="0" cy="0"/>
          <a:chOff x="0" y="0"/>
          <a:chExt cx="0" cy="0"/>
        </a:xfrm>
      </p:grpSpPr>
      <p:pic>
        <p:nvPicPr>
          <p:cNvPr id="57" name="Google Shape;57;p4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58" name="Google Shape;58;p45"/>
          <p:cNvSpPr/>
          <p:nvPr/>
        </p:nvSpPr>
        <p:spPr>
          <a:xfrm rot="10800000">
            <a:off x="0" y="0"/>
            <a:ext cx="12192000" cy="2810519"/>
          </a:xfrm>
          <a:custGeom>
            <a:avLst/>
            <a:gdLst/>
            <a:ahLst/>
            <a:cxnLst/>
            <a:rect l="l" t="t" r="r" b="b"/>
            <a:pathLst>
              <a:path w="12192000" h="2810519" extrusionOk="0">
                <a:moveTo>
                  <a:pt x="12192000" y="2810519"/>
                </a:moveTo>
                <a:lnTo>
                  <a:pt x="0" y="2810519"/>
                </a:lnTo>
                <a:lnTo>
                  <a:pt x="0" y="310257"/>
                </a:lnTo>
                <a:lnTo>
                  <a:pt x="10874190" y="310257"/>
                </a:lnTo>
                <a:lnTo>
                  <a:pt x="11197147" y="0"/>
                </a:lnTo>
                <a:lnTo>
                  <a:pt x="11492752" y="310257"/>
                </a:lnTo>
                <a:lnTo>
                  <a:pt x="12192000" y="310257"/>
                </a:lnTo>
                <a:close/>
              </a:path>
            </a:pathLst>
          </a:custGeom>
          <a:gradFill>
            <a:gsLst>
              <a:gs pos="0">
                <a:schemeClr val="dk2"/>
              </a:gs>
              <a:gs pos="4000">
                <a:schemeClr val="dk2"/>
              </a:gs>
              <a:gs pos="34000">
                <a:srgbClr val="54809D"/>
              </a:gs>
              <a:gs pos="58000">
                <a:srgbClr val="436A8B"/>
              </a:gs>
              <a:gs pos="97000">
                <a:schemeClr val="dk1"/>
              </a:gs>
              <a:gs pos="100000">
                <a:schemeClr val="dk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45"/>
          <p:cNvSpPr txBox="1">
            <a:spLocks noGrp="1"/>
          </p:cNvSpPr>
          <p:nvPr>
            <p:ph type="title"/>
          </p:nvPr>
        </p:nvSpPr>
        <p:spPr>
          <a:xfrm>
            <a:off x="838200" y="835848"/>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850449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6502827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61"/>
        <p:cNvGrpSpPr/>
        <p:nvPr/>
      </p:nvGrpSpPr>
      <p:grpSpPr>
        <a:xfrm>
          <a:off x="0" y="0"/>
          <a:ext cx="0" cy="0"/>
          <a:chOff x="0" y="0"/>
          <a:chExt cx="0" cy="0"/>
        </a:xfrm>
      </p:grpSpPr>
      <p:sp>
        <p:nvSpPr>
          <p:cNvPr id="62" name="Google Shape;62;p47"/>
          <p:cNvSpPr txBox="1">
            <a:spLocks noGrp="1"/>
          </p:cNvSpPr>
          <p:nvPr>
            <p:ph type="body" idx="1"/>
          </p:nvPr>
        </p:nvSpPr>
        <p:spPr>
          <a:xfrm>
            <a:off x="838200" y="2033337"/>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7"/>
          <p:cNvSpPr txBox="1">
            <a:spLocks noGrp="1"/>
          </p:cNvSpPr>
          <p:nvPr>
            <p:ph type="body" idx="2"/>
          </p:nvPr>
        </p:nvSpPr>
        <p:spPr>
          <a:xfrm>
            <a:off x="6236370" y="2024776"/>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7"/>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 name="Google Shape;65;p47"/>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66" name="Google Shape;66;p47"/>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7" name="Google Shape;67;p47"/>
          <p:cNvGrpSpPr/>
          <p:nvPr/>
        </p:nvGrpSpPr>
        <p:grpSpPr>
          <a:xfrm>
            <a:off x="0" y="6176963"/>
            <a:ext cx="12192000" cy="681037"/>
            <a:chOff x="0" y="6176963"/>
            <a:chExt cx="12192000" cy="681037"/>
          </a:xfrm>
        </p:grpSpPr>
        <p:sp>
          <p:nvSpPr>
            <p:cNvPr id="68" name="Google Shape;68;p47"/>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69" name="Google Shape;69;p47"/>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70" name="Google Shape;70;p47"/>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71" name="Google Shape;71;p47"/>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72" name="Google Shape;72;p47"/>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9636012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73"/>
        <p:cNvGrpSpPr/>
        <p:nvPr/>
      </p:nvGrpSpPr>
      <p:grpSpPr>
        <a:xfrm>
          <a:off x="0" y="0"/>
          <a:ext cx="0" cy="0"/>
          <a:chOff x="0" y="0"/>
          <a:chExt cx="0" cy="0"/>
        </a:xfrm>
      </p:grpSpPr>
      <p:sp>
        <p:nvSpPr>
          <p:cNvPr id="74" name="Google Shape;74;p48"/>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8"/>
          <p:cNvSpPr txBox="1">
            <a:spLocks noGrp="1"/>
          </p:cNvSpPr>
          <p:nvPr>
            <p:ph type="body" idx="1"/>
          </p:nvPr>
        </p:nvSpPr>
        <p:spPr>
          <a:xfrm>
            <a:off x="838200" y="2033337"/>
            <a:ext cx="10515600"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6" name="Google Shape;76;p48"/>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77" name="Google Shape;77;p48"/>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48"/>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82" name="Google Shape;82;p48"/>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grpSp>
        <p:nvGrpSpPr>
          <p:cNvPr id="83" name="Google Shape;83;p48"/>
          <p:cNvGrpSpPr/>
          <p:nvPr/>
        </p:nvGrpSpPr>
        <p:grpSpPr>
          <a:xfrm>
            <a:off x="0" y="6176963"/>
            <a:ext cx="12192000" cy="681037"/>
            <a:chOff x="0" y="6176963"/>
            <a:chExt cx="12192000" cy="681037"/>
          </a:xfrm>
        </p:grpSpPr>
        <p:sp>
          <p:nvSpPr>
            <p:cNvPr id="84" name="Google Shape;84;p48"/>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85" name="Google Shape;85;p48"/>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86" name="Google Shape;86;p48"/>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87" name="Google Shape;87;p48"/>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88" name="Google Shape;88;p48"/>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5839664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9"/>
        <p:cNvGrpSpPr/>
        <p:nvPr/>
      </p:nvGrpSpPr>
      <p:grpSpPr>
        <a:xfrm>
          <a:off x="0" y="0"/>
          <a:ext cx="0" cy="0"/>
          <a:chOff x="0" y="0"/>
          <a:chExt cx="0" cy="0"/>
        </a:xfrm>
      </p:grpSpPr>
      <p:sp>
        <p:nvSpPr>
          <p:cNvPr id="90" name="Google Shape;90;p49"/>
          <p:cNvSpPr txBox="1">
            <a:spLocks noGrp="1"/>
          </p:cNvSpPr>
          <p:nvPr>
            <p:ph type="body" idx="1"/>
          </p:nvPr>
        </p:nvSpPr>
        <p:spPr>
          <a:xfrm>
            <a:off x="838200" y="2033337"/>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81000" algn="l">
              <a:lnSpc>
                <a:spcPct val="90000"/>
              </a:lnSpc>
              <a:spcBef>
                <a:spcPts val="600"/>
              </a:spcBef>
              <a:spcAft>
                <a:spcPts val="0"/>
              </a:spcAft>
              <a:buClr>
                <a:schemeClr val="dk1"/>
              </a:buClr>
              <a:buSzPts val="2400"/>
              <a:buChar char="•"/>
              <a:defRPr/>
            </a:lvl2pPr>
            <a:lvl3pPr marL="1371600" lvl="2" indent="-355600" algn="l">
              <a:lnSpc>
                <a:spcPct val="90000"/>
              </a:lnSpc>
              <a:spcBef>
                <a:spcPts val="600"/>
              </a:spcBef>
              <a:spcAft>
                <a:spcPts val="0"/>
              </a:spcAft>
              <a:buClr>
                <a:schemeClr val="dk1"/>
              </a:buClr>
              <a:buSzPts val="20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9"/>
          <p:cNvSpPr txBox="1">
            <a:spLocks noGrp="1"/>
          </p:cNvSpPr>
          <p:nvPr>
            <p:ph type="body" idx="2"/>
          </p:nvPr>
        </p:nvSpPr>
        <p:spPr>
          <a:xfrm>
            <a:off x="6236370" y="2024776"/>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81000" algn="l">
              <a:lnSpc>
                <a:spcPct val="90000"/>
              </a:lnSpc>
              <a:spcBef>
                <a:spcPts val="600"/>
              </a:spcBef>
              <a:spcAft>
                <a:spcPts val="0"/>
              </a:spcAft>
              <a:buClr>
                <a:schemeClr val="dk1"/>
              </a:buClr>
              <a:buSzPts val="2400"/>
              <a:buChar char="•"/>
              <a:defRPr/>
            </a:lvl2pPr>
            <a:lvl3pPr marL="1371600" lvl="2" indent="-355600" algn="l">
              <a:lnSpc>
                <a:spcPct val="90000"/>
              </a:lnSpc>
              <a:spcBef>
                <a:spcPts val="600"/>
              </a:spcBef>
              <a:spcAft>
                <a:spcPts val="0"/>
              </a:spcAft>
              <a:buClr>
                <a:schemeClr val="dk1"/>
              </a:buClr>
              <a:buSzPts val="20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9"/>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3" name="Google Shape;93;p49"/>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94" name="Google Shape;94;p49"/>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62108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ORS Success Story_Image">
  <p:cSld name="ORS Success Story_Image">
    <p:spTree>
      <p:nvGrpSpPr>
        <p:cNvPr id="1" name="Shape 95"/>
        <p:cNvGrpSpPr/>
        <p:nvPr/>
      </p:nvGrpSpPr>
      <p:grpSpPr>
        <a:xfrm>
          <a:off x="0" y="0"/>
          <a:ext cx="0" cy="0"/>
          <a:chOff x="0" y="0"/>
          <a:chExt cx="0" cy="0"/>
        </a:xfrm>
      </p:grpSpPr>
      <p:sp>
        <p:nvSpPr>
          <p:cNvPr id="96" name="Google Shape;96;p50"/>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50"/>
          <p:cNvSpPr/>
          <p:nvPr/>
        </p:nvSpPr>
        <p:spPr>
          <a:xfrm>
            <a:off x="0" y="2642771"/>
            <a:ext cx="3562597" cy="31167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 name="Google Shape;98;p50"/>
          <p:cNvSpPr txBox="1">
            <a:spLocks noGrp="1"/>
          </p:cNvSpPr>
          <p:nvPr>
            <p:ph type="body" idx="1"/>
          </p:nvPr>
        </p:nvSpPr>
        <p:spPr>
          <a:xfrm>
            <a:off x="3859481" y="1904058"/>
            <a:ext cx="7790213"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50"/>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00" name="Google Shape;100;p5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0"/>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0"/>
          <p:cNvSpPr>
            <a:spLocks noGrp="1"/>
          </p:cNvSpPr>
          <p:nvPr>
            <p:ph type="pic" idx="2"/>
          </p:nvPr>
        </p:nvSpPr>
        <p:spPr>
          <a:xfrm>
            <a:off x="10518583" y="298893"/>
            <a:ext cx="808321" cy="704356"/>
          </a:xfrm>
          <a:prstGeom prst="rect">
            <a:avLst/>
          </a:prstGeom>
          <a:noFill/>
          <a:ln>
            <a:noFill/>
          </a:ln>
        </p:spPr>
      </p:sp>
      <p:sp>
        <p:nvSpPr>
          <p:cNvPr id="103" name="Google Shape;103;p50"/>
          <p:cNvSpPr>
            <a:spLocks noGrp="1"/>
          </p:cNvSpPr>
          <p:nvPr>
            <p:ph type="pic" idx="3"/>
          </p:nvPr>
        </p:nvSpPr>
        <p:spPr>
          <a:xfrm>
            <a:off x="0" y="1904059"/>
            <a:ext cx="3336717" cy="3261705"/>
          </a:xfrm>
          <a:prstGeom prst="snip1Rect">
            <a:avLst>
              <a:gd name="adj" fmla="val 16667"/>
            </a:avLst>
          </a:prstGeom>
          <a:solidFill>
            <a:schemeClr val="lt2"/>
          </a:solidFill>
          <a:ln>
            <a:noFill/>
          </a:ln>
        </p:spPr>
      </p:sp>
      <p:sp>
        <p:nvSpPr>
          <p:cNvPr id="104" name="Google Shape;104;p50"/>
          <p:cNvSpPr txBox="1">
            <a:spLocks noGrp="1"/>
          </p:cNvSpPr>
          <p:nvPr>
            <p:ph type="body" idx="4"/>
          </p:nvPr>
        </p:nvSpPr>
        <p:spPr>
          <a:xfrm>
            <a:off x="178130" y="5295900"/>
            <a:ext cx="3158795" cy="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200"/>
              <a:buFont typeface="Arial"/>
              <a:buNone/>
              <a:defRPr sz="1200" i="1">
                <a:solidFill>
                  <a:schemeClr val="lt1"/>
                </a:solidFill>
              </a:defRPr>
            </a:lvl1pPr>
            <a:lvl2pPr marL="914400" lvl="1" indent="-228600" algn="l">
              <a:lnSpc>
                <a:spcPct val="90000"/>
              </a:lnSpc>
              <a:spcBef>
                <a:spcPts val="600"/>
              </a:spcBef>
              <a:spcAft>
                <a:spcPts val="0"/>
              </a:spcAft>
              <a:buClr>
                <a:schemeClr val="dk1"/>
              </a:buClr>
              <a:buSzPts val="1200"/>
              <a:buFont typeface="Arial"/>
              <a:buNone/>
              <a:defRPr sz="1200"/>
            </a:lvl2pPr>
            <a:lvl3pPr marL="1371600" lvl="2" indent="-228600" algn="l">
              <a:lnSpc>
                <a:spcPct val="90000"/>
              </a:lnSpc>
              <a:spcBef>
                <a:spcPts val="600"/>
              </a:spcBef>
              <a:spcAft>
                <a:spcPts val="0"/>
              </a:spcAft>
              <a:buClr>
                <a:schemeClr val="dk1"/>
              </a:buClr>
              <a:buSzPts val="1200"/>
              <a:buFont typeface="Arial"/>
              <a:buNone/>
              <a:defRPr sz="1200"/>
            </a:lvl3pPr>
            <a:lvl4pPr marL="1828800" lvl="3" indent="-228600" algn="l">
              <a:lnSpc>
                <a:spcPct val="90000"/>
              </a:lnSpc>
              <a:spcBef>
                <a:spcPts val="600"/>
              </a:spcBef>
              <a:spcAft>
                <a:spcPts val="0"/>
              </a:spcAft>
              <a:buClr>
                <a:schemeClr val="dk1"/>
              </a:buClr>
              <a:buSzPts val="1200"/>
              <a:buFont typeface="Arial"/>
              <a:buNone/>
              <a:defRPr sz="1200"/>
            </a:lvl4pPr>
            <a:lvl5pPr marL="2286000" lvl="4" indent="-228600" algn="l">
              <a:lnSpc>
                <a:spcPct val="90000"/>
              </a:lnSpc>
              <a:spcBef>
                <a:spcPts val="600"/>
              </a:spcBef>
              <a:spcAft>
                <a:spcPts val="0"/>
              </a:spcAft>
              <a:buClr>
                <a:schemeClr val="dk1"/>
              </a:buClr>
              <a:buSzPts val="1200"/>
              <a:buFont typeface="Arial"/>
              <a:buNone/>
              <a:defRPr sz="12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0"/>
          <p:cNvSpPr txBox="1">
            <a:spLocks noGrp="1"/>
          </p:cNvSpPr>
          <p:nvPr>
            <p:ph type="body" idx="5"/>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0"/>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07" name="Google Shape;107;p50"/>
          <p:cNvSpPr txBox="1">
            <a:spLocks noGrp="1"/>
          </p:cNvSpPr>
          <p:nvPr>
            <p:ph type="body" idx="6"/>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50"/>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1390522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ORS Success Story_Pullout">
  <p:cSld name="ORS Success Story_Pullout">
    <p:spTree>
      <p:nvGrpSpPr>
        <p:cNvPr id="1" name="Shape 109"/>
        <p:cNvGrpSpPr/>
        <p:nvPr/>
      </p:nvGrpSpPr>
      <p:grpSpPr>
        <a:xfrm>
          <a:off x="0" y="0"/>
          <a:ext cx="0" cy="0"/>
          <a:chOff x="0" y="0"/>
          <a:chExt cx="0" cy="0"/>
        </a:xfrm>
      </p:grpSpPr>
      <p:sp>
        <p:nvSpPr>
          <p:cNvPr id="110" name="Google Shape;110;p51"/>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51"/>
          <p:cNvSpPr txBox="1">
            <a:spLocks noGrp="1"/>
          </p:cNvSpPr>
          <p:nvPr>
            <p:ph type="body" idx="1"/>
          </p:nvPr>
        </p:nvSpPr>
        <p:spPr>
          <a:xfrm>
            <a:off x="3314701" y="1904058"/>
            <a:ext cx="8334994"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51"/>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13" name="Google Shape;113;p51"/>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51"/>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51"/>
          <p:cNvSpPr>
            <a:spLocks noGrp="1"/>
          </p:cNvSpPr>
          <p:nvPr>
            <p:ph type="pic" idx="2"/>
          </p:nvPr>
        </p:nvSpPr>
        <p:spPr>
          <a:xfrm>
            <a:off x="10518583" y="298893"/>
            <a:ext cx="808321" cy="704356"/>
          </a:xfrm>
          <a:prstGeom prst="rect">
            <a:avLst/>
          </a:prstGeom>
          <a:noFill/>
          <a:ln>
            <a:noFill/>
          </a:ln>
        </p:spPr>
      </p:sp>
      <p:sp>
        <p:nvSpPr>
          <p:cNvPr id="116" name="Google Shape;116;p51"/>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1"/>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18" name="Google Shape;118;p51"/>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51"/>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
        <p:nvSpPr>
          <p:cNvPr id="120" name="Google Shape;120;p51"/>
          <p:cNvSpPr/>
          <p:nvPr/>
        </p:nvSpPr>
        <p:spPr>
          <a:xfrm rot="5400000">
            <a:off x="-333251" y="2323775"/>
            <a:ext cx="3855475" cy="3188970"/>
          </a:xfrm>
          <a:custGeom>
            <a:avLst/>
            <a:gdLst/>
            <a:ahLst/>
            <a:cxnLst/>
            <a:rect l="l" t="t" r="r" b="b"/>
            <a:pathLst>
              <a:path w="3855475" h="3188970" extrusionOk="0">
                <a:moveTo>
                  <a:pt x="0" y="3188970"/>
                </a:moveTo>
                <a:lnTo>
                  <a:pt x="0" y="228600"/>
                </a:lnTo>
                <a:lnTo>
                  <a:pt x="412798" y="228600"/>
                </a:lnTo>
                <a:lnTo>
                  <a:pt x="589963" y="0"/>
                </a:lnTo>
                <a:lnTo>
                  <a:pt x="767128" y="228600"/>
                </a:lnTo>
                <a:lnTo>
                  <a:pt x="3855475" y="228600"/>
                </a:lnTo>
                <a:lnTo>
                  <a:pt x="3855475" y="3188970"/>
                </a:lnTo>
                <a:close/>
              </a:path>
            </a:pathLst>
          </a:custGeom>
          <a:gradFill>
            <a:gsLst>
              <a:gs pos="0">
                <a:schemeClr val="dk2"/>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51"/>
          <p:cNvSpPr txBox="1">
            <a:spLocks noGrp="1"/>
          </p:cNvSpPr>
          <p:nvPr>
            <p:ph type="body" idx="5"/>
          </p:nvPr>
        </p:nvSpPr>
        <p:spPr>
          <a:xfrm>
            <a:off x="436561" y="2315633"/>
            <a:ext cx="2211388" cy="3268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E2EEF2"/>
              </a:buClr>
              <a:buSzPts val="2000"/>
              <a:buFont typeface="Arial"/>
              <a:buNone/>
              <a:defRPr sz="2000" b="1" i="1">
                <a:solidFill>
                  <a:srgbClr val="E2EEF2"/>
                </a:solidFill>
              </a:defRPr>
            </a:lvl1pPr>
            <a:lvl2pPr marL="914400" lvl="1" indent="-228600" algn="l">
              <a:lnSpc>
                <a:spcPct val="90000"/>
              </a:lnSpc>
              <a:spcBef>
                <a:spcPts val="600"/>
              </a:spcBef>
              <a:spcAft>
                <a:spcPts val="0"/>
              </a:spcAft>
              <a:buClr>
                <a:schemeClr val="dk1"/>
              </a:buClr>
              <a:buSzPts val="2400"/>
              <a:buFont typeface="Arial"/>
              <a:buNone/>
              <a:defRPr/>
            </a:lvl2pPr>
            <a:lvl3pPr marL="1371600" lvl="2" indent="-228600" algn="l">
              <a:lnSpc>
                <a:spcPct val="90000"/>
              </a:lnSpc>
              <a:spcBef>
                <a:spcPts val="600"/>
              </a:spcBef>
              <a:spcAft>
                <a:spcPts val="0"/>
              </a:spcAft>
              <a:buClr>
                <a:schemeClr val="dk1"/>
              </a:buClr>
              <a:buSzPts val="2000"/>
              <a:buFont typeface="Arial"/>
              <a:buNone/>
              <a:defRPr/>
            </a:lvl3pPr>
            <a:lvl4pPr marL="1828800" lvl="3" indent="-228600" algn="l">
              <a:lnSpc>
                <a:spcPct val="90000"/>
              </a:lnSpc>
              <a:spcBef>
                <a:spcPts val="600"/>
              </a:spcBef>
              <a:spcAft>
                <a:spcPts val="0"/>
              </a:spcAft>
              <a:buClr>
                <a:schemeClr val="dk1"/>
              </a:buClr>
              <a:buSzPts val="1800"/>
              <a:buFont typeface="Arial"/>
              <a:buNone/>
              <a:defRPr/>
            </a:lvl4pPr>
            <a:lvl5pPr marL="2286000" lvl="4" indent="-228600" algn="l">
              <a:lnSpc>
                <a:spcPct val="90000"/>
              </a:lnSpc>
              <a:spcBef>
                <a:spcPts val="600"/>
              </a:spcBef>
              <a:spcAft>
                <a:spcPts val="0"/>
              </a:spcAft>
              <a:buClr>
                <a:schemeClr val="dk1"/>
              </a:buClr>
              <a:buSzPts val="180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64412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RS Success Story_Text">
  <p:cSld name="ORS Success Story_Text">
    <p:spTree>
      <p:nvGrpSpPr>
        <p:cNvPr id="1" name="Shape 122"/>
        <p:cNvGrpSpPr/>
        <p:nvPr/>
      </p:nvGrpSpPr>
      <p:grpSpPr>
        <a:xfrm>
          <a:off x="0" y="0"/>
          <a:ext cx="0" cy="0"/>
          <a:chOff x="0" y="0"/>
          <a:chExt cx="0" cy="0"/>
        </a:xfrm>
      </p:grpSpPr>
      <p:sp>
        <p:nvSpPr>
          <p:cNvPr id="123" name="Google Shape;123;p52"/>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52"/>
          <p:cNvSpPr txBox="1">
            <a:spLocks noGrp="1"/>
          </p:cNvSpPr>
          <p:nvPr>
            <p:ph type="body" idx="1"/>
          </p:nvPr>
        </p:nvSpPr>
        <p:spPr>
          <a:xfrm>
            <a:off x="849628" y="1904058"/>
            <a:ext cx="10515599"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5" name="Google Shape;125;p52"/>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26" name="Google Shape;126;p52"/>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2"/>
          <p:cNvSpPr>
            <a:spLocks noGrp="1"/>
          </p:cNvSpPr>
          <p:nvPr>
            <p:ph type="pic" idx="2"/>
          </p:nvPr>
        </p:nvSpPr>
        <p:spPr>
          <a:xfrm>
            <a:off x="10518583" y="298893"/>
            <a:ext cx="808321" cy="704356"/>
          </a:xfrm>
          <a:prstGeom prst="rect">
            <a:avLst/>
          </a:prstGeom>
          <a:noFill/>
          <a:ln>
            <a:noFill/>
          </a:ln>
        </p:spPr>
      </p:sp>
      <p:sp>
        <p:nvSpPr>
          <p:cNvPr id="129" name="Google Shape;129;p52"/>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2"/>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31" name="Google Shape;131;p52"/>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 name="Google Shape;132;p52"/>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20703167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33"/>
        <p:cNvGrpSpPr/>
        <p:nvPr/>
      </p:nvGrpSpPr>
      <p:grpSpPr>
        <a:xfrm>
          <a:off x="0" y="0"/>
          <a:ext cx="0" cy="0"/>
          <a:chOff x="0" y="0"/>
          <a:chExt cx="0" cy="0"/>
        </a:xfrm>
      </p:grpSpPr>
      <p:pic>
        <p:nvPicPr>
          <p:cNvPr id="134" name="Google Shape;134;p53"/>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35" name="Google Shape;135;p53"/>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3"/>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3"/>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3"/>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953401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39"/>
        <p:cNvGrpSpPr/>
        <p:nvPr/>
      </p:nvGrpSpPr>
      <p:grpSpPr>
        <a:xfrm>
          <a:off x="0" y="0"/>
          <a:ext cx="0" cy="0"/>
          <a:chOff x="0" y="0"/>
          <a:chExt cx="0" cy="0"/>
        </a:xfrm>
      </p:grpSpPr>
      <p:pic>
        <p:nvPicPr>
          <p:cNvPr id="140" name="Google Shape;140;p54"/>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1" name="Google Shape;141;p54"/>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4"/>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54"/>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4"/>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439694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solidFill>
        <a:effectLst/>
      </p:bgPr>
    </p:bg>
    <p:spTree>
      <p:nvGrpSpPr>
        <p:cNvPr id="1" name="Shape 145"/>
        <p:cNvGrpSpPr/>
        <p:nvPr/>
      </p:nvGrpSpPr>
      <p:grpSpPr>
        <a:xfrm>
          <a:off x="0" y="0"/>
          <a:ext cx="0" cy="0"/>
          <a:chOff x="0" y="0"/>
          <a:chExt cx="0" cy="0"/>
        </a:xfrm>
      </p:grpSpPr>
      <p:pic>
        <p:nvPicPr>
          <p:cNvPr id="146" name="Google Shape;146;p5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7" name="Google Shape;147;p55"/>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gradFill>
            <a:gsLst>
              <a:gs pos="0">
                <a:schemeClr val="dk2"/>
              </a:gs>
              <a:gs pos="50000">
                <a:srgbClr val="54809D"/>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55"/>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55"/>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5"/>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34140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151"/>
        <p:cNvGrpSpPr/>
        <p:nvPr/>
      </p:nvGrpSpPr>
      <p:grpSpPr>
        <a:xfrm>
          <a:off x="0" y="0"/>
          <a:ext cx="0" cy="0"/>
          <a:chOff x="0" y="0"/>
          <a:chExt cx="0" cy="0"/>
        </a:xfrm>
      </p:grpSpPr>
      <p:sp>
        <p:nvSpPr>
          <p:cNvPr id="152" name="Google Shape;152;p56"/>
          <p:cNvSpPr/>
          <p:nvPr/>
        </p:nvSpPr>
        <p:spPr>
          <a:xfrm>
            <a:off x="0" y="0"/>
            <a:ext cx="12192000" cy="6858000"/>
          </a:xfrm>
          <a:prstGeom prst="rect">
            <a:avLst/>
          </a:prstGeom>
          <a:gradFill>
            <a:gsLst>
              <a:gs pos="0">
                <a:schemeClr val="dk1"/>
              </a:gs>
              <a:gs pos="99000">
                <a:schemeClr val="dk2"/>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915125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53"/>
        <p:cNvGrpSpPr/>
        <p:nvPr/>
      </p:nvGrpSpPr>
      <p:grpSpPr>
        <a:xfrm>
          <a:off x="0" y="0"/>
          <a:ext cx="0" cy="0"/>
          <a:chOff x="0" y="0"/>
          <a:chExt cx="0" cy="0"/>
        </a:xfrm>
      </p:grpSpPr>
      <p:sp>
        <p:nvSpPr>
          <p:cNvPr id="154" name="Google Shape;154;p57"/>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657733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55"/>
        <p:cNvGrpSpPr/>
        <p:nvPr/>
      </p:nvGrpSpPr>
      <p:grpSpPr>
        <a:xfrm>
          <a:off x="0" y="0"/>
          <a:ext cx="0" cy="0"/>
          <a:chOff x="0" y="0"/>
          <a:chExt cx="0" cy="0"/>
        </a:xfrm>
      </p:grpSpPr>
      <p:sp>
        <p:nvSpPr>
          <p:cNvPr id="156" name="Google Shape;156;p5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349311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157"/>
        <p:cNvGrpSpPr/>
        <p:nvPr/>
      </p:nvGrpSpPr>
      <p:grpSpPr>
        <a:xfrm>
          <a:off x="0" y="0"/>
          <a:ext cx="0" cy="0"/>
          <a:chOff x="0" y="0"/>
          <a:chExt cx="0" cy="0"/>
        </a:xfrm>
      </p:grpSpPr>
      <p:sp>
        <p:nvSpPr>
          <p:cNvPr id="158" name="Google Shape;158;p59"/>
          <p:cNvSpPr/>
          <p:nvPr/>
        </p:nvSpPr>
        <p:spPr>
          <a:xfrm>
            <a:off x="0" y="0"/>
            <a:ext cx="12192000" cy="6199094"/>
          </a:xfrm>
          <a:prstGeom prst="rect">
            <a:avLst/>
          </a:prstGeom>
          <a:solidFill>
            <a:schemeClr val="accent6">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6232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9"/>
        <p:cNvGrpSpPr/>
        <p:nvPr/>
      </p:nvGrpSpPr>
      <p:grpSpPr>
        <a:xfrm>
          <a:off x="0" y="0"/>
          <a:ext cx="0" cy="0"/>
          <a:chOff x="0" y="0"/>
          <a:chExt cx="0" cy="0"/>
        </a:xfrm>
      </p:grpSpPr>
      <p:sp>
        <p:nvSpPr>
          <p:cNvPr id="160" name="Google Shape;160;p60"/>
          <p:cNvSpPr txBox="1">
            <a:spLocks noGrp="1"/>
          </p:cNvSpPr>
          <p:nvPr>
            <p:ph type="body" idx="1"/>
          </p:nvPr>
        </p:nvSpPr>
        <p:spPr>
          <a:xfrm>
            <a:off x="838200" y="1985962"/>
            <a:ext cx="10515600" cy="377570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2" name="Google Shape;162;p60"/>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63" name="Google Shape;163;p6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14182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12/4/2023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12/4/2023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12/4/2023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12/4/2023</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12/4/2023</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12/4/2023</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12/4/2023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12/4/2023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12/4/2023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12/4/2023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5AA66-DFE8-4E36-A6DD-3E42D95767C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5AA66-DFE8-4E36-A6DD-3E42D95767CB}"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5425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605AA66-DFE8-4E36-A6DD-3E42D95767CB}"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38206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0422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12/4/2023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40715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12/4/2023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33000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12/4/2023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24455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9664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12/4/2023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1451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12/4/2023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56757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28420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2268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60AE14-17E5-41D9-9190-BF126129061C}"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2222032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0AE14-17E5-41D9-9190-BF126129061C}"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4224914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0AE14-17E5-41D9-9190-BF126129061C}"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1779794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60AE14-17E5-41D9-9190-BF126129061C}"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628031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60AE14-17E5-41D9-9190-BF126129061C}"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7500107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60AE14-17E5-41D9-9190-BF126129061C}"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1674112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0AE14-17E5-41D9-9190-BF126129061C}"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857764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0AE14-17E5-41D9-9190-BF126129061C}"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2076249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60AE14-17E5-41D9-9190-BF126129061C}"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20198111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0AE14-17E5-41D9-9190-BF126129061C}"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128882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60AE14-17E5-41D9-9190-BF126129061C}"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EA41EE-2A02-4E04-A771-DA347BDB8146}" type="slidenum">
              <a:rPr lang="en-US" smtClean="0"/>
              <a:t>‹#›</a:t>
            </a:fld>
            <a:endParaRPr lang="en-US"/>
          </a:p>
        </p:txBody>
      </p:sp>
    </p:spTree>
    <p:extLst>
      <p:ext uri="{BB962C8B-B14F-4D97-AF65-F5344CB8AC3E}">
        <p14:creationId xmlns:p14="http://schemas.microsoft.com/office/powerpoint/2010/main" val="4126255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12/4/2023</a:t>
            </a:fld>
            <a:endParaRPr lang="en-US"/>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777199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12/4/2023</a:t>
            </a:fld>
            <a:endParaRPr lang="en-US"/>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046309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12/4/2023</a:t>
            </a:fld>
            <a:endParaRPr lang="en-US"/>
          </a:p>
        </p:txBody>
      </p:sp>
    </p:spTree>
    <p:extLst>
      <p:ext uri="{BB962C8B-B14F-4D97-AF65-F5344CB8AC3E}">
        <p14:creationId xmlns:p14="http://schemas.microsoft.com/office/powerpoint/2010/main" val="33127600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12/4/2023</a:t>
            </a:fld>
            <a:endParaRPr lang="en-US"/>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7068078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12/4/2023</a:t>
            </a:fld>
            <a:endParaRPr lang="en-US"/>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370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12/4/2023</a:t>
            </a:fld>
            <a:endParaRPr lang="en-US"/>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2249332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12/4/2023</a:t>
            </a:fld>
            <a:endParaRPr lang="en-US"/>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4087594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12/4/2023</a:t>
            </a:fld>
            <a:endParaRPr lang="en-US"/>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476370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12/4/2023</a:t>
            </a:fld>
            <a:endParaRPr lang="en-US"/>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088837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12/4/2023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12/4/2023</a:t>
            </a:fld>
            <a:endParaRPr lang="en-US"/>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369851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12/4/2023</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227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5E83-89C2-CEB8-4F46-86F6304381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31E3DE-C0AB-2D38-4961-954252B52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C81BF-59E5-B6EA-256C-CAB861A0ABD3}"/>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5" name="Footer Placeholder 4">
            <a:extLst>
              <a:ext uri="{FF2B5EF4-FFF2-40B4-BE49-F238E27FC236}">
                <a16:creationId xmlns:a16="http://schemas.microsoft.com/office/drawing/2014/main" id="{7B8D7344-CF13-C41B-9B89-6BE1A4BD9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CDC2F-C8BA-90AA-0904-98A52AFC9388}"/>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3162489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F19B-11FF-B1E0-96E3-76DDD6F27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AC877-912C-B7E0-1BFC-CE311D80D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E0CA3-8B69-5CB4-1C6F-8E12ECF6D21A}"/>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5" name="Footer Placeholder 4">
            <a:extLst>
              <a:ext uri="{FF2B5EF4-FFF2-40B4-BE49-F238E27FC236}">
                <a16:creationId xmlns:a16="http://schemas.microsoft.com/office/drawing/2014/main" id="{34FCFE7C-92EB-4D30-8495-EEAC1ABD9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26724-BD99-0458-D7D8-53B64823FFB2}"/>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1275770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B8CC-C8A8-8FE3-6B5D-5255E44AB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3DC8B-327F-18B5-C729-F8B2F917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F5062-72D7-2C20-A834-EA4541288545}"/>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5" name="Footer Placeholder 4">
            <a:extLst>
              <a:ext uri="{FF2B5EF4-FFF2-40B4-BE49-F238E27FC236}">
                <a16:creationId xmlns:a16="http://schemas.microsoft.com/office/drawing/2014/main" id="{A81D3DB9-E5FD-9CCB-5EF2-9DBC33DBB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2E469-A518-B91E-2DE9-B2D34B61A660}"/>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36995141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F52A-A520-DDE6-6DCF-1A2A8B1AE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04CB0-58CE-554E-FAC2-057D9CACFA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1FAE3-6FD5-10E7-F9B1-658E9F8B2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0183B9-D2E8-6D00-C975-7F547B59AF40}"/>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6" name="Footer Placeholder 5">
            <a:extLst>
              <a:ext uri="{FF2B5EF4-FFF2-40B4-BE49-F238E27FC236}">
                <a16:creationId xmlns:a16="http://schemas.microsoft.com/office/drawing/2014/main" id="{F5760F4C-A0E1-E657-711B-127659ACE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67455-B77D-E913-49FE-D12135C62D8C}"/>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2488958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3049-3E3F-959E-EB95-D4F2E7CDF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CE8F1D-BF7F-8DDD-72BC-B8573C204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B1238F-47BF-25CA-2E04-D96895966A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4B4121-C1E1-DC57-E615-682462334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74205F-6C79-158C-9597-85094A1EE5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8F77F-5FA7-1ECA-A490-10FAF766E1F4}"/>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8" name="Footer Placeholder 7">
            <a:extLst>
              <a:ext uri="{FF2B5EF4-FFF2-40B4-BE49-F238E27FC236}">
                <a16:creationId xmlns:a16="http://schemas.microsoft.com/office/drawing/2014/main" id="{C1BAE759-EDBC-9B04-2E75-C05B443A73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7D3300-C469-CD50-E341-DF3E98B953B0}"/>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12854132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E044-FB33-8F07-3803-9234630AF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0B918-78F1-DB8D-E046-5BD131305406}"/>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4" name="Footer Placeholder 3">
            <a:extLst>
              <a:ext uri="{FF2B5EF4-FFF2-40B4-BE49-F238E27FC236}">
                <a16:creationId xmlns:a16="http://schemas.microsoft.com/office/drawing/2014/main" id="{E24868B2-760E-7B64-26C7-6A4E580644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6075D-AB45-12AA-AC1B-1D7087A5B4E8}"/>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23900106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B6B26-5717-037C-995F-2D629606D099}"/>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3" name="Footer Placeholder 2">
            <a:extLst>
              <a:ext uri="{FF2B5EF4-FFF2-40B4-BE49-F238E27FC236}">
                <a16:creationId xmlns:a16="http://schemas.microsoft.com/office/drawing/2014/main" id="{6273B8AE-537C-81E0-89F0-FF949A037E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DAC7DD-426D-8D43-8166-FB6DFDA3609F}"/>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34003375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750A-C066-2E89-B3F8-7843E9DF1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43D944-FE94-39B0-9C0A-8911B5280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28BE2-7413-6953-9427-9BD758C0E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0756C-D730-175E-97B8-5D86E6419AC4}"/>
              </a:ext>
            </a:extLst>
          </p:cNvPr>
          <p:cNvSpPr>
            <a:spLocks noGrp="1"/>
          </p:cNvSpPr>
          <p:nvPr>
            <p:ph type="dt" sz="half" idx="10"/>
          </p:nvPr>
        </p:nvSpPr>
        <p:spPr/>
        <p:txBody>
          <a:bodyPr/>
          <a:lstStyle/>
          <a:p>
            <a:fld id="{52267949-D7C0-4F7D-820B-5AFED67AC3A9}" type="datetimeFigureOut">
              <a:rPr lang="en-US" smtClean="0"/>
              <a:t>12/4/2023</a:t>
            </a:fld>
            <a:endParaRPr lang="en-US"/>
          </a:p>
        </p:txBody>
      </p:sp>
      <p:sp>
        <p:nvSpPr>
          <p:cNvPr id="6" name="Footer Placeholder 5">
            <a:extLst>
              <a:ext uri="{FF2B5EF4-FFF2-40B4-BE49-F238E27FC236}">
                <a16:creationId xmlns:a16="http://schemas.microsoft.com/office/drawing/2014/main" id="{B93722FE-74D1-B23A-790C-A068CD766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12E023-16CE-2B73-76D3-CA663B6F51D9}"/>
              </a:ext>
            </a:extLst>
          </p:cNvPr>
          <p:cNvSpPr>
            <a:spLocks noGrp="1"/>
          </p:cNvSpPr>
          <p:nvPr>
            <p:ph type="sldNum" sz="quarter" idx="12"/>
          </p:nvPr>
        </p:nvSpPr>
        <p:spPr/>
        <p:txBody>
          <a:bodyPr/>
          <a:lstStyle/>
          <a:p>
            <a:fld id="{33B3C89F-D488-4FD1-BB96-EF6E5594F268}" type="slidenum">
              <a:rPr lang="en-US" smtClean="0"/>
              <a:t>‹#›</a:t>
            </a:fld>
            <a:endParaRPr lang="en-US"/>
          </a:p>
        </p:txBody>
      </p:sp>
    </p:spTree>
    <p:extLst>
      <p:ext uri="{BB962C8B-B14F-4D97-AF65-F5344CB8AC3E}">
        <p14:creationId xmlns:p14="http://schemas.microsoft.com/office/powerpoint/2010/main" val="331886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theme" Target="../theme/theme12.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12/4/2023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19C7AD-E0EB-C643-64F6-B6A5AAADC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439A4-01CB-27C6-26CD-C477FBBDB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3C07D-C0E9-6A86-1353-54A5AAE4D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7927D-7D35-CA4C-BB1F-0B88BFDAE992}" type="datetimeFigureOut">
              <a:rPr lang="en-US" smtClean="0"/>
              <a:t>12/4/2023</a:t>
            </a:fld>
            <a:endParaRPr lang="en-US"/>
          </a:p>
        </p:txBody>
      </p:sp>
      <p:sp>
        <p:nvSpPr>
          <p:cNvPr id="5" name="Footer Placeholder 4">
            <a:extLst>
              <a:ext uri="{FF2B5EF4-FFF2-40B4-BE49-F238E27FC236}">
                <a16:creationId xmlns:a16="http://schemas.microsoft.com/office/drawing/2014/main" id="{B50AA06B-7024-46DC-DC79-3655C1F6E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F8D3B2-48CB-D6D6-D138-D6B976414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569EE-93F3-BE4F-9AA4-274BB4222FB7}" type="slidenum">
              <a:rPr lang="en-US" smtClean="0"/>
              <a:t>‹#›</a:t>
            </a:fld>
            <a:endParaRPr lang="en-US"/>
          </a:p>
        </p:txBody>
      </p:sp>
    </p:spTree>
    <p:extLst>
      <p:ext uri="{BB962C8B-B14F-4D97-AF65-F5344CB8AC3E}">
        <p14:creationId xmlns:p14="http://schemas.microsoft.com/office/powerpoint/2010/main" val="139455870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A27117-DEF7-42E8-8AA7-9F6BEA38C0BF}"/>
              </a:ext>
            </a:extLst>
          </p:cNvPr>
          <p:cNvSpPr>
            <a:spLocks noGrp="1"/>
          </p:cNvSpPr>
          <p:nvPr>
            <p:ph type="title"/>
          </p:nvPr>
        </p:nvSpPr>
        <p:spPr>
          <a:xfrm>
            <a:off x="838200" y="365125"/>
            <a:ext cx="10515600" cy="8125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E43075-EDBD-4664-BF9B-9E7CE5C93BB0}"/>
              </a:ext>
            </a:extLst>
          </p:cNvPr>
          <p:cNvSpPr>
            <a:spLocks noGrp="1"/>
          </p:cNvSpPr>
          <p:nvPr>
            <p:ph type="body" idx="1"/>
          </p:nvPr>
        </p:nvSpPr>
        <p:spPr>
          <a:xfrm>
            <a:off x="838200" y="1302327"/>
            <a:ext cx="10515600" cy="4874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6F395-C4F5-418A-AAB5-9CB724142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E7CA5-E4D3-4420-A817-651F9D988FB0}" type="datetimeFigureOut">
              <a:rPr lang="en-US" smtClean="0"/>
              <a:t>12/4/2023</a:t>
            </a:fld>
            <a:endParaRPr lang="en-US"/>
          </a:p>
        </p:txBody>
      </p:sp>
      <p:sp>
        <p:nvSpPr>
          <p:cNvPr id="5" name="Footer Placeholder 4">
            <a:extLst>
              <a:ext uri="{FF2B5EF4-FFF2-40B4-BE49-F238E27FC236}">
                <a16:creationId xmlns:a16="http://schemas.microsoft.com/office/drawing/2014/main" id="{8AC54238-5291-42F5-B78D-37C3C1F00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87738826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txStyles>
    <p:titleStyle>
      <a:lvl1pPr algn="ctr"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838200" y="1825625"/>
            <a:ext cx="10515600" cy="386006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0"/>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16" name="Google Shape;16;p40"/>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
        <p:nvSpPr>
          <p:cNvPr id="17" name="Google Shape;17;p40"/>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2"/>
          </a:solidFill>
          <a:ln>
            <a:noFill/>
          </a:ln>
        </p:spPr>
      </p:sp>
      <p:sp>
        <p:nvSpPr>
          <p:cNvPr id="18" name="Google Shape;18;p40"/>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19" name="Google Shape;19;p40"/>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0" name="Google Shape;20;p40"/>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rgbClr val="FFFFFF"/>
                </a:solidFill>
                <a:latin typeface="Arial"/>
                <a:ea typeface="Arial"/>
                <a:cs typeface="Arial"/>
                <a:sym typeface="Arial"/>
              </a:rPr>
              <a:t>OVERDOSE RESPONSE STRATEGY          </a:t>
            </a:r>
            <a:r>
              <a:rPr lang="en-US" sz="1600" b="0" i="0" u="none" strike="noStrike" cap="none">
                <a:solidFill>
                  <a:schemeClr val="accent6"/>
                </a:solidFill>
                <a:latin typeface="Arial"/>
                <a:ea typeface="Arial"/>
                <a:cs typeface="Arial"/>
                <a:sym typeface="Arial"/>
              </a:rPr>
              <a:t>PUBLIC HEALTH  </a:t>
            </a:r>
            <a:r>
              <a:rPr lang="en-US" sz="1600" b="0" i="0" u="none" strike="noStrike" cap="none">
                <a:solidFill>
                  <a:schemeClr val="accent1"/>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accent6"/>
                </a:solidFill>
                <a:latin typeface="Arial"/>
                <a:ea typeface="Arial"/>
                <a:cs typeface="Arial"/>
                <a:sym typeface="Arial"/>
              </a:rPr>
              <a:t>PUBLIC SAFETY </a:t>
            </a:r>
            <a:r>
              <a:rPr lang="en-US" sz="1600" b="0" i="0" u="none" strike="noStrike" cap="none">
                <a:solidFill>
                  <a:schemeClr val="accent1"/>
                </a:solidFill>
                <a:latin typeface="Arial"/>
                <a:ea typeface="Arial"/>
                <a:cs typeface="Arial"/>
                <a:sym typeface="Arial"/>
              </a:rPr>
              <a:t> |  </a:t>
            </a:r>
            <a:r>
              <a:rPr lang="en-US" sz="1600" b="0" i="0" u="none" strike="noStrike" cap="none">
                <a:solidFill>
                  <a:schemeClr val="accent6"/>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21" name="Google Shape;21;p40"/>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88366175"/>
      </p:ext>
    </p:extLst>
  </p:cSld>
  <p:clrMap bg1="lt1" tx1="dk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12/4/2023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12/4/2023</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12/4/2023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0AE14-17E5-41D9-9190-BF126129061C}"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A41EE-2A02-4E04-A771-DA347BDB8146}" type="slidenum">
              <a:rPr lang="en-US" smtClean="0"/>
              <a:t>‹#›</a:t>
            </a:fld>
            <a:endParaRPr lang="en-US"/>
          </a:p>
        </p:txBody>
      </p:sp>
    </p:spTree>
    <p:extLst>
      <p:ext uri="{BB962C8B-B14F-4D97-AF65-F5344CB8AC3E}">
        <p14:creationId xmlns:p14="http://schemas.microsoft.com/office/powerpoint/2010/main" val="339668741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12/4/2023</a:t>
            </a:fld>
            <a:endParaRPr lang="en-US"/>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29278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725F7-A8E6-9C20-B634-0701EC0C9C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E727C7-6347-8DB1-4D1E-7760B7E0D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EDF17-92F9-4FE5-CE76-072C5CFA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67949-D7C0-4F7D-820B-5AFED67AC3A9}" type="datetimeFigureOut">
              <a:rPr lang="en-US" smtClean="0"/>
              <a:t>12/4/2023</a:t>
            </a:fld>
            <a:endParaRPr lang="en-US"/>
          </a:p>
        </p:txBody>
      </p:sp>
      <p:sp>
        <p:nvSpPr>
          <p:cNvPr id="5" name="Footer Placeholder 4">
            <a:extLst>
              <a:ext uri="{FF2B5EF4-FFF2-40B4-BE49-F238E27FC236}">
                <a16:creationId xmlns:a16="http://schemas.microsoft.com/office/drawing/2014/main" id="{040F561B-138D-9D9F-A255-B67B057942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FE4D5D-572C-ED5C-80BF-BDEBC1B94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3C89F-D488-4FD1-BB96-EF6E5594F268}" type="slidenum">
              <a:rPr lang="en-US" smtClean="0"/>
              <a:t>‹#›</a:t>
            </a:fld>
            <a:endParaRPr lang="en-US"/>
          </a:p>
        </p:txBody>
      </p:sp>
    </p:spTree>
    <p:extLst>
      <p:ext uri="{BB962C8B-B14F-4D97-AF65-F5344CB8AC3E}">
        <p14:creationId xmlns:p14="http://schemas.microsoft.com/office/powerpoint/2010/main" val="311272338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24830-8569-456B-BFAB-55022A06B194}"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9024-31DC-4851-9F85-91E91F71B544}" type="slidenum">
              <a:rPr lang="en-US" smtClean="0"/>
              <a:t>‹#›</a:t>
            </a:fld>
            <a:endParaRPr lang="en-US"/>
          </a:p>
        </p:txBody>
      </p:sp>
    </p:spTree>
    <p:extLst>
      <p:ext uri="{BB962C8B-B14F-4D97-AF65-F5344CB8AC3E}">
        <p14:creationId xmlns:p14="http://schemas.microsoft.com/office/powerpoint/2010/main" val="173973664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9.xml"/><Relationship Id="rId1" Type="http://schemas.openxmlformats.org/officeDocument/2006/relationships/tags" Target="../tags/tag2.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0.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hyperlink" Target="https://mynorthwest.com/3932181/police-fentanyl-pills-being-sold-little-40-cents-seattle/?fbclid=IwAR3jBrGYEKAuWAUfwpij9B5NsMdRiCsTpb8p2_8dfhmPJgFwwBsasy-pszE_aem_AY_Ke7oMFvGTQaJo0efioJFmB_fn0N8GaqkXZ3ve9tjQ0UT649jyS1v58zgL-KY-48E" TargetMode="External"/><Relationship Id="rId2" Type="http://schemas.openxmlformats.org/officeDocument/2006/relationships/image" Target="../media/image32.png"/><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3" Type="http://schemas.openxmlformats.org/officeDocument/2006/relationships/hyperlink" Target="https://onlinelibrary.wiley.com/doi/pdf/10.1111/bcpt.12584" TargetMode="External"/><Relationship Id="rId2" Type="http://schemas.openxmlformats.org/officeDocument/2006/relationships/hyperlink" Target="https://www.drugintelligencebulletin.com/p/terrorists-are-using-the-drug-captagon-our-troops-should-be-concerned" TargetMode="External"/><Relationship Id="rId1" Type="http://schemas.openxmlformats.org/officeDocument/2006/relationships/slideLayout" Target="../slideLayouts/slideLayout131.xml"/><Relationship Id="rId4" Type="http://schemas.openxmlformats.org/officeDocument/2006/relationships/hyperlink" Target="https://www.ninds.nih.gov/Disorders/Patient-Caregiver-Education/Fact-Sheets/Narcolepsy-Fact-Shee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8.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4.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claycountygov.com/community/opioid-substance-addiction-help" TargetMode="External"/><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93.xml"/><Relationship Id="rId6" Type="http://schemas.openxmlformats.org/officeDocument/2006/relationships/image" Target="../media/image57.png"/><Relationship Id="rId5" Type="http://schemas.openxmlformats.org/officeDocument/2006/relationships/hyperlink" Target="mailto:Kelsey.Spangle@flhealth.gov" TargetMode="External"/><Relationship Id="rId4" Type="http://schemas.openxmlformats.org/officeDocument/2006/relationships/image" Target="../media/image5.emf"/></Relationships>
</file>

<file path=ppt/slides/_rels/slide6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107.xml"/><Relationship Id="rId6" Type="http://schemas.openxmlformats.org/officeDocument/2006/relationships/chart" Target="../charts/chart3.xml"/><Relationship Id="rId5" Type="http://schemas.openxmlformats.org/officeDocument/2006/relationships/image" Target="../media/image7.emf"/><Relationship Id="rId4" Type="http://schemas.openxmlformats.org/officeDocument/2006/relationships/image" Target="../media/image59.emf"/></Relationships>
</file>

<file path=ppt/slides/_rels/slide66.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07.xml"/><Relationship Id="rId6" Type="http://schemas.openxmlformats.org/officeDocument/2006/relationships/chart" Target="../charts/chart4.xml"/><Relationship Id="rId5" Type="http://schemas.openxmlformats.org/officeDocument/2006/relationships/image" Target="../media/image7.emf"/><Relationship Id="rId4" Type="http://schemas.openxmlformats.org/officeDocument/2006/relationships/image" Target="../media/image59.emf"/></Relationships>
</file>

<file path=ppt/slides/_rels/slide6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107.xml"/><Relationship Id="rId6" Type="http://schemas.openxmlformats.org/officeDocument/2006/relationships/chart" Target="../charts/chart6.xml"/><Relationship Id="rId5" Type="http://schemas.openxmlformats.org/officeDocument/2006/relationships/image" Target="../media/image7.emf"/><Relationship Id="rId4" Type="http://schemas.openxmlformats.org/officeDocument/2006/relationships/image" Target="../media/image59.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74.xml.rels><?xml version="1.0" encoding="UTF-8" standalone="yes"?>
<Relationships xmlns="http://schemas.openxmlformats.org/package/2006/relationships"><Relationship Id="rId3" Type="http://schemas.openxmlformats.org/officeDocument/2006/relationships/hyperlink" Target="mailto:Vanessa.Salmo.MPH@gmail.com" TargetMode="External"/><Relationship Id="rId2" Type="http://schemas.openxmlformats.org/officeDocument/2006/relationships/notesSlide" Target="../notesSlides/notesSlide31.xml"/><Relationship Id="rId1" Type="http://schemas.openxmlformats.org/officeDocument/2006/relationships/slideLayout" Target="../slideLayouts/slideLayout130.xml"/><Relationship Id="rId6" Type="http://schemas.openxmlformats.org/officeDocument/2006/relationships/hyperlink" Target="mailto:whitney.vanarsdale2@flhealth.gov"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6.jpeg"/><Relationship Id="rId1" Type="http://schemas.openxmlformats.org/officeDocument/2006/relationships/slideLayout" Target="../slideLayouts/slideLayout55.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80607" y="1298448"/>
            <a:ext cx="3847930" cy="1424359"/>
          </a:xfrm>
        </p:spPr>
        <p:txBody>
          <a:bodyPr>
            <a:normAutofit/>
          </a:bodyPr>
          <a:lstStyle/>
          <a:p>
            <a:r>
              <a:rPr lang="en-US" sz="5400"/>
              <a:t>Duval DEN</a:t>
            </a:r>
            <a:endParaRPr lang="en-US" sz="500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2000">
                <a:solidFill>
                  <a:schemeClr val="bg1"/>
                </a:solidFill>
              </a:rPr>
              <a:t>October 25, 2023 </a:t>
            </a:r>
          </a:p>
          <a:p>
            <a:pPr algn="r"/>
            <a:endParaRPr lang="en-US" sz="200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A2F8B5-3837-F73F-2478-A4FFA1E0CA5D}"/>
              </a:ext>
            </a:extLst>
          </p:cNvPr>
          <p:cNvSpPr>
            <a:spLocks noGrp="1"/>
          </p:cNvSpPr>
          <p:nvPr>
            <p:ph type="title"/>
          </p:nvPr>
        </p:nvSpPr>
        <p:spPr>
          <a:xfrm>
            <a:off x="644057" y="348865"/>
            <a:ext cx="10771564" cy="877729"/>
          </a:xfrm>
        </p:spPr>
        <p:txBody>
          <a:bodyPr vert="horz" lIns="91440" tIns="45720" rIns="91440" bIns="45720" rtlCol="0" anchor="ctr">
            <a:noAutofit/>
          </a:bodyPr>
          <a:lstStyle/>
          <a:p>
            <a:br>
              <a:rPr lang="en-US" sz="4000" kern="1200">
                <a:solidFill>
                  <a:srgbClr val="FFFFFF"/>
                </a:solidFill>
                <a:latin typeface="+mj-lt"/>
                <a:ea typeface="+mj-ea"/>
                <a:cs typeface="+mj-cs"/>
              </a:rPr>
            </a:br>
            <a:br>
              <a:rPr lang="en-US" sz="4000" kern="1200">
                <a:solidFill>
                  <a:srgbClr val="FFFFFF"/>
                </a:solidFill>
                <a:latin typeface="+mj-lt"/>
                <a:ea typeface="+mj-ea"/>
                <a:cs typeface="+mj-cs"/>
              </a:rPr>
            </a:br>
            <a:br>
              <a:rPr lang="en-US" sz="4000" kern="1200">
                <a:solidFill>
                  <a:srgbClr val="FFFFFF"/>
                </a:solidFill>
                <a:latin typeface="+mj-lt"/>
                <a:ea typeface="+mj-ea"/>
                <a:cs typeface="+mj-cs"/>
              </a:rPr>
            </a:br>
            <a:r>
              <a:rPr lang="en-US" sz="4000" b="1" kern="1200">
                <a:solidFill>
                  <a:srgbClr val="FFFFFF"/>
                </a:solidFill>
                <a:latin typeface="+mj-lt"/>
                <a:ea typeface="+mj-ea"/>
                <a:cs typeface="+mj-cs"/>
              </a:rPr>
              <a:t>National Substance Abuse Prevention Month</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graphicFrame>
        <p:nvGraphicFramePr>
          <p:cNvPr id="7" name="TextBox 4">
            <a:extLst>
              <a:ext uri="{FF2B5EF4-FFF2-40B4-BE49-F238E27FC236}">
                <a16:creationId xmlns:a16="http://schemas.microsoft.com/office/drawing/2014/main" id="{CE80378A-0FE8-D612-B363-553EBAA29E47}"/>
              </a:ext>
            </a:extLst>
          </p:cNvPr>
          <p:cNvGraphicFramePr/>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874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D222D-9DFC-43AB-9E76-61C256B4DB86}"/>
              </a:ext>
            </a:extLst>
          </p:cNvPr>
          <p:cNvSpPr>
            <a:spLocks noGrp="1"/>
          </p:cNvSpPr>
          <p:nvPr>
            <p:ph type="ctrTitle"/>
          </p:nvPr>
        </p:nvSpPr>
        <p:spPr>
          <a:xfrm>
            <a:off x="4654295" y="173140"/>
            <a:ext cx="7060135" cy="800637"/>
          </a:xfrm>
        </p:spPr>
        <p:txBody>
          <a:bodyPr/>
          <a:lstStyle/>
          <a:p>
            <a:r>
              <a:rPr lang="en-US" sz="2800"/>
              <a:t>DFD Prevention October 2023</a:t>
            </a:r>
          </a:p>
        </p:txBody>
      </p:sp>
      <p:sp>
        <p:nvSpPr>
          <p:cNvPr id="3" name="Subtitle 2">
            <a:extLst>
              <a:ext uri="{FF2B5EF4-FFF2-40B4-BE49-F238E27FC236}">
                <a16:creationId xmlns:a16="http://schemas.microsoft.com/office/drawing/2014/main" id="{25D4D62E-F900-40C0-87C3-B1FB8B53473B}"/>
              </a:ext>
            </a:extLst>
          </p:cNvPr>
          <p:cNvSpPr>
            <a:spLocks noGrp="1"/>
          </p:cNvSpPr>
          <p:nvPr>
            <p:ph type="subTitle" idx="1"/>
          </p:nvPr>
        </p:nvSpPr>
        <p:spPr>
          <a:xfrm>
            <a:off x="4662312" y="973777"/>
            <a:ext cx="7052117" cy="5332019"/>
          </a:xfrm>
        </p:spPr>
        <p:txBody>
          <a:bodyPr>
            <a:normAutofit fontScale="25000" lnSpcReduction="20000"/>
          </a:bodyPr>
          <a:lstStyle/>
          <a:p>
            <a:r>
              <a:rPr lang="en-US" sz="9600" b="1"/>
              <a:t>Presentations/Training</a:t>
            </a:r>
          </a:p>
          <a:p>
            <a:pPr marL="342900" indent="-342900">
              <a:buFont typeface="Wingdings" panose="05000000000000000000" pitchFamily="2" charset="2"/>
              <a:buChar char="v"/>
            </a:pPr>
            <a:r>
              <a:rPr lang="en-US" sz="9600"/>
              <a:t>Duval Scholars Academy Staff</a:t>
            </a:r>
          </a:p>
          <a:p>
            <a:pPr marL="342900" indent="-342900">
              <a:buFont typeface="Wingdings" panose="05000000000000000000" pitchFamily="2" charset="2"/>
              <a:buChar char="v"/>
            </a:pPr>
            <a:r>
              <a:rPr lang="en-US" sz="9600"/>
              <a:t>KIPP Charter Schools</a:t>
            </a:r>
            <a:br>
              <a:rPr lang="en-US" sz="9600"/>
            </a:br>
            <a:r>
              <a:rPr lang="en-US" sz="9600"/>
              <a:t>Voice Academy Grades K-8</a:t>
            </a:r>
            <a:br>
              <a:rPr lang="en-US" sz="9600"/>
            </a:br>
            <a:r>
              <a:rPr lang="en-US" sz="9600"/>
              <a:t>Impact Academy Grades 6-8</a:t>
            </a:r>
          </a:p>
          <a:p>
            <a:pPr marL="342900" indent="-342900">
              <a:buFont typeface="Wingdings" panose="05000000000000000000" pitchFamily="2" charset="2"/>
              <a:buChar char="v"/>
            </a:pPr>
            <a:r>
              <a:rPr lang="en-US" sz="9600"/>
              <a:t>Trinity Christian Academy Staff</a:t>
            </a:r>
          </a:p>
          <a:p>
            <a:pPr marL="342900" indent="-342900">
              <a:buFont typeface="Wingdings" panose="05000000000000000000" pitchFamily="2" charset="2"/>
              <a:buChar char="v"/>
            </a:pPr>
            <a:r>
              <a:rPr lang="en-US" sz="9600"/>
              <a:t>Job Corps All school and staff</a:t>
            </a:r>
          </a:p>
          <a:p>
            <a:pPr marL="342900" indent="-342900">
              <a:buFont typeface="Wingdings" panose="05000000000000000000" pitchFamily="2" charset="2"/>
              <a:buChar char="v"/>
            </a:pPr>
            <a:r>
              <a:rPr lang="en-US" sz="9600"/>
              <a:t>Nighttime ZIP and Teen Court</a:t>
            </a:r>
          </a:p>
          <a:p>
            <a:pPr marL="342900" indent="-342900">
              <a:buFont typeface="Wingdings" panose="05000000000000000000" pitchFamily="2" charset="2"/>
              <a:buChar char="v"/>
            </a:pPr>
            <a:r>
              <a:rPr lang="en-US" sz="9600"/>
              <a:t>Standing Virtual Naloxone Trainings</a:t>
            </a:r>
          </a:p>
          <a:p>
            <a:pPr marL="342900" indent="-342900">
              <a:buFont typeface="Wingdings" panose="05000000000000000000" pitchFamily="2" charset="2"/>
              <a:buChar char="v"/>
            </a:pPr>
            <a:r>
              <a:rPr lang="en-US" sz="9600"/>
              <a:t>Social Media Posts TikTok, LinkedIn, FB, X, IG</a:t>
            </a:r>
          </a:p>
          <a:p>
            <a:endParaRPr lang="en-US" sz="9600"/>
          </a:p>
          <a:p>
            <a:r>
              <a:rPr lang="en-US"/>
              <a:t> </a:t>
            </a:r>
          </a:p>
          <a:p>
            <a:pPr marL="342900" indent="-342900">
              <a:buFont typeface="Wingdings" panose="05000000000000000000" pitchFamily="2" charset="2"/>
              <a:buChar char="v"/>
            </a:pPr>
            <a:endParaRPr lang="en-US"/>
          </a:p>
          <a:p>
            <a:endParaRPr lang="en-US"/>
          </a:p>
        </p:txBody>
      </p:sp>
      <p:pic>
        <p:nvPicPr>
          <p:cNvPr id="4" name="object 5">
            <a:extLst>
              <a:ext uri="{FF2B5EF4-FFF2-40B4-BE49-F238E27FC236}">
                <a16:creationId xmlns:a16="http://schemas.microsoft.com/office/drawing/2014/main" id="{5582BEAF-2E44-BCE9-714C-CEA4793B7536}"/>
              </a:ext>
            </a:extLst>
          </p:cNvPr>
          <p:cNvPicPr/>
          <p:nvPr/>
        </p:nvPicPr>
        <p:blipFill>
          <a:blip r:embed="rId2" cstate="print"/>
          <a:stretch>
            <a:fillRect/>
          </a:stretch>
        </p:blipFill>
        <p:spPr>
          <a:xfrm>
            <a:off x="10821798" y="6409189"/>
            <a:ext cx="1204880" cy="275672"/>
          </a:xfrm>
          <a:prstGeom prst="rect">
            <a:avLst/>
          </a:prstGeom>
        </p:spPr>
      </p:pic>
    </p:spTree>
    <p:extLst>
      <p:ext uri="{BB962C8B-B14F-4D97-AF65-F5344CB8AC3E}">
        <p14:creationId xmlns:p14="http://schemas.microsoft.com/office/powerpoint/2010/main" val="1549512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8165" y="4126881"/>
            <a:ext cx="3585797" cy="89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alpha val="20000"/>
          </a:schemeClr>
        </a:solidFill>
        <a:effectLst/>
      </p:bgPr>
    </p:bg>
    <p:spTree>
      <p:nvGrpSpPr>
        <p:cNvPr id="1" name="Shape 174"/>
        <p:cNvGrpSpPr/>
        <p:nvPr/>
      </p:nvGrpSpPr>
      <p:grpSpPr>
        <a:xfrm>
          <a:off x="0" y="0"/>
          <a:ext cx="0" cy="0"/>
          <a:chOff x="0" y="0"/>
          <a:chExt cx="0" cy="0"/>
        </a:xfrm>
      </p:grpSpPr>
      <p:sp>
        <p:nvSpPr>
          <p:cNvPr id="175" name="Google Shape;175;p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Arial"/>
              <a:buNone/>
            </a:pPr>
            <a:r>
              <a:rPr lang="en-US"/>
              <a:t>ORS Team Updates</a:t>
            </a:r>
            <a:endParaRPr/>
          </a:p>
        </p:txBody>
      </p:sp>
      <p:pic>
        <p:nvPicPr>
          <p:cNvPr id="2" name="Picture 1">
            <a:extLst>
              <a:ext uri="{FF2B5EF4-FFF2-40B4-BE49-F238E27FC236}">
                <a16:creationId xmlns:a16="http://schemas.microsoft.com/office/drawing/2014/main" id="{47C924C7-5CCF-279A-47F3-5508434C462C}"/>
              </a:ext>
            </a:extLst>
          </p:cNvPr>
          <p:cNvPicPr>
            <a:picLocks noChangeAspect="1"/>
          </p:cNvPicPr>
          <p:nvPr/>
        </p:nvPicPr>
        <p:blipFill>
          <a:blip r:embed="rId3"/>
          <a:stretch>
            <a:fillRect/>
          </a:stretch>
        </p:blipFill>
        <p:spPr>
          <a:xfrm>
            <a:off x="6462633" y="2897489"/>
            <a:ext cx="1298561" cy="1188823"/>
          </a:xfrm>
          <a:prstGeom prst="rect">
            <a:avLst/>
          </a:prstGeom>
        </p:spPr>
      </p:pic>
      <p:sp>
        <p:nvSpPr>
          <p:cNvPr id="177" name="Google Shape;177;p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2"/>
              </a:buClr>
              <a:buSzPts val="2400"/>
              <a:buNone/>
            </a:pPr>
            <a:r>
              <a:rPr lang="en-US"/>
              <a:t>October DEN Meeting</a:t>
            </a:r>
          </a:p>
          <a:p>
            <a:pPr marL="0" lvl="0" indent="0" algn="r" rtl="0">
              <a:lnSpc>
                <a:spcPct val="90000"/>
              </a:lnSpc>
              <a:spcBef>
                <a:spcPts val="0"/>
              </a:spcBef>
              <a:spcAft>
                <a:spcPts val="0"/>
              </a:spcAft>
              <a:buClr>
                <a:schemeClr val="dk2"/>
              </a:buClr>
              <a:buSzPts val="2400"/>
              <a:buNone/>
            </a:pPr>
            <a:r>
              <a:rPr lang="en-US"/>
              <a:t>October 25,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err="1"/>
              <a:t>Biospatial</a:t>
            </a:r>
            <a:r>
              <a:rPr lang="en-US"/>
              <a:t> Data – Quarter 3 of 2023</a:t>
            </a:r>
            <a:endParaRPr/>
          </a:p>
        </p:txBody>
      </p:sp>
      <p:graphicFrame>
        <p:nvGraphicFramePr>
          <p:cNvPr id="3" name="Table 2">
            <a:extLst>
              <a:ext uri="{FF2B5EF4-FFF2-40B4-BE49-F238E27FC236}">
                <a16:creationId xmlns:a16="http://schemas.microsoft.com/office/drawing/2014/main" id="{BD2DE66B-2426-73E6-791D-B040573F1197}"/>
              </a:ext>
            </a:extLst>
          </p:cNvPr>
          <p:cNvGraphicFramePr>
            <a:graphicFrameLocks noGrp="1"/>
          </p:cNvGraphicFramePr>
          <p:nvPr/>
        </p:nvGraphicFramePr>
        <p:xfrm>
          <a:off x="838200" y="1825625"/>
          <a:ext cx="10515600" cy="2409271"/>
        </p:xfrm>
        <a:graphic>
          <a:graphicData uri="http://schemas.openxmlformats.org/drawingml/2006/table">
            <a:tbl>
              <a:tblPr/>
              <a:tblGrid>
                <a:gridCol w="1447654">
                  <a:extLst>
                    <a:ext uri="{9D8B030D-6E8A-4147-A177-3AD203B41FA5}">
                      <a16:colId xmlns:a16="http://schemas.microsoft.com/office/drawing/2014/main" val="4192791411"/>
                    </a:ext>
                  </a:extLst>
                </a:gridCol>
                <a:gridCol w="1286805">
                  <a:extLst>
                    <a:ext uri="{9D8B030D-6E8A-4147-A177-3AD203B41FA5}">
                      <a16:colId xmlns:a16="http://schemas.microsoft.com/office/drawing/2014/main" val="1153740874"/>
                    </a:ext>
                  </a:extLst>
                </a:gridCol>
                <a:gridCol w="1367229">
                  <a:extLst>
                    <a:ext uri="{9D8B030D-6E8A-4147-A177-3AD203B41FA5}">
                      <a16:colId xmlns:a16="http://schemas.microsoft.com/office/drawing/2014/main" val="2839972015"/>
                    </a:ext>
                  </a:extLst>
                </a:gridCol>
                <a:gridCol w="1638664">
                  <a:extLst>
                    <a:ext uri="{9D8B030D-6E8A-4147-A177-3AD203B41FA5}">
                      <a16:colId xmlns:a16="http://schemas.microsoft.com/office/drawing/2014/main" val="1259037399"/>
                    </a:ext>
                  </a:extLst>
                </a:gridCol>
                <a:gridCol w="1367229">
                  <a:extLst>
                    <a:ext uri="{9D8B030D-6E8A-4147-A177-3AD203B41FA5}">
                      <a16:colId xmlns:a16="http://schemas.microsoft.com/office/drawing/2014/main" val="4136791733"/>
                    </a:ext>
                  </a:extLst>
                </a:gridCol>
                <a:gridCol w="643402">
                  <a:extLst>
                    <a:ext uri="{9D8B030D-6E8A-4147-A177-3AD203B41FA5}">
                      <a16:colId xmlns:a16="http://schemas.microsoft.com/office/drawing/2014/main" val="2708772266"/>
                    </a:ext>
                  </a:extLst>
                </a:gridCol>
                <a:gridCol w="1397388">
                  <a:extLst>
                    <a:ext uri="{9D8B030D-6E8A-4147-A177-3AD203B41FA5}">
                      <a16:colId xmlns:a16="http://schemas.microsoft.com/office/drawing/2014/main" val="2273882687"/>
                    </a:ext>
                  </a:extLst>
                </a:gridCol>
                <a:gridCol w="1367229">
                  <a:extLst>
                    <a:ext uri="{9D8B030D-6E8A-4147-A177-3AD203B41FA5}">
                      <a16:colId xmlns:a16="http://schemas.microsoft.com/office/drawing/2014/main" val="2312129852"/>
                    </a:ext>
                  </a:extLst>
                </a:gridCol>
              </a:tblGrid>
              <a:tr h="709299">
                <a:tc gridSpan="8">
                  <a:txBody>
                    <a:bodyPr/>
                    <a:lstStyle/>
                    <a:p>
                      <a:pPr algn="ctr" fontAlgn="ctr"/>
                      <a:r>
                        <a:rPr lang="en-US" sz="1200" b="1" i="0" u="none" strike="noStrike">
                          <a:solidFill>
                            <a:srgbClr val="000000"/>
                          </a:solidFill>
                          <a:effectLst/>
                          <a:latin typeface="Calibri" panose="020F0502020204030204" pitchFamily="34" charset="0"/>
                        </a:rPr>
                        <a:t>Emergency Medical Service Responses for Suspected Drug Overdoses (ODs)  by County of Incident - Florida</a:t>
                      </a:r>
                    </a:p>
                  </a:txBody>
                  <a:tcPr marL="5274" marR="5274" marT="52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9278302"/>
                  </a:ext>
                </a:extLst>
              </a:tr>
              <a:tr h="169997">
                <a:tc>
                  <a:txBody>
                    <a:bodyPr/>
                    <a:lstStyle/>
                    <a:p>
                      <a:pPr algn="ctr" fontAlgn="ctr"/>
                      <a:r>
                        <a:rPr lang="en-US" sz="900" b="1" i="0" u="none" strike="noStrike">
                          <a:solidFill>
                            <a:srgbClr val="000000"/>
                          </a:solidFill>
                          <a:effectLst/>
                          <a:latin typeface="Calibri" panose="020F0502020204030204" pitchFamily="34" charset="0"/>
                        </a:rPr>
                        <a:t> </a:t>
                      </a:r>
                    </a:p>
                  </a:txBody>
                  <a:tcPr marL="5274" marR="5274" marT="52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US" sz="900" b="1" i="0" u="none" strike="noStrike">
                          <a:solidFill>
                            <a:srgbClr val="000000"/>
                          </a:solidFill>
                          <a:effectLst/>
                          <a:latin typeface="Calibri" panose="020F0502020204030204" pitchFamily="34" charset="0"/>
                        </a:rPr>
                        <a:t>EMS Quarter 3 2023 (under 18)</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8323709"/>
                  </a:ext>
                </a:extLst>
              </a:tr>
              <a:tr h="504130">
                <a:tc>
                  <a:txBody>
                    <a:bodyPr/>
                    <a:lstStyle/>
                    <a:p>
                      <a:pPr algn="ctr" fontAlgn="ctr"/>
                      <a:r>
                        <a:rPr lang="en-US" sz="900" b="1" i="0" u="none" strike="noStrike">
                          <a:solidFill>
                            <a:srgbClr val="000000"/>
                          </a:solidFill>
                          <a:effectLst/>
                          <a:latin typeface="Calibri" panose="020F0502020204030204" pitchFamily="34" charset="0"/>
                        </a:rPr>
                        <a:t>County</a:t>
                      </a:r>
                    </a:p>
                  </a:txBody>
                  <a:tcPr marL="5274" marR="5274" marT="52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Responses to drug overdoses </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Responses to drug overdoses involving Opioid</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900" b="1" i="0" u="none" strike="noStrike">
                          <a:solidFill>
                            <a:srgbClr val="000000"/>
                          </a:solidFill>
                          <a:effectLst/>
                          <a:latin typeface="Calibri" panose="020F0502020204030204" pitchFamily="34" charset="0"/>
                        </a:rPr>
                        <a:t>Responses to opioid ODs where naloxone was administered</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274" marR="5274" marT="52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909328"/>
                  </a:ext>
                </a:extLst>
              </a:tr>
              <a:tr h="169997">
                <a:tc>
                  <a:txBody>
                    <a:bodyPr/>
                    <a:lstStyle/>
                    <a:p>
                      <a:pPr algn="ctr" fontAlgn="ctr"/>
                      <a:r>
                        <a:rPr lang="en-US" sz="900" b="0" i="0" u="none" strike="noStrike">
                          <a:solidFill>
                            <a:srgbClr val="000000"/>
                          </a:solidFill>
                          <a:effectLst/>
                          <a:latin typeface="Calibri" panose="020F0502020204030204" pitchFamily="34" charset="0"/>
                        </a:rPr>
                        <a:t>Clay, FL</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22</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- 4.3%</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138642"/>
                  </a:ext>
                </a:extLst>
              </a:tr>
              <a:tr h="169997">
                <a:tc>
                  <a:txBody>
                    <a:bodyPr/>
                    <a:lstStyle/>
                    <a:p>
                      <a:pPr algn="ctr" fontAlgn="ctr"/>
                      <a:r>
                        <a:rPr lang="en-US" sz="900" b="0" i="0" u="none" strike="noStrike">
                          <a:solidFill>
                            <a:srgbClr val="000000"/>
                          </a:solidFill>
                          <a:effectLst/>
                          <a:latin typeface="Calibri" panose="020F0502020204030204" pitchFamily="34" charset="0"/>
                        </a:rPr>
                        <a:t>Duval, FL</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100</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FF0000"/>
                          </a:solidFill>
                          <a:effectLst/>
                          <a:latin typeface="Calibri" panose="020F0502020204030204" pitchFamily="34" charset="0"/>
                        </a:rPr>
                        <a:t>11.1%</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518681"/>
                  </a:ext>
                </a:extLst>
              </a:tr>
              <a:tr h="169997">
                <a:tc>
                  <a:txBody>
                    <a:bodyPr/>
                    <a:lstStyle/>
                    <a:p>
                      <a:pPr algn="ctr" fontAlgn="ctr"/>
                      <a:r>
                        <a:rPr lang="en-US" sz="900" b="0" i="0" u="none" strike="noStrike">
                          <a:solidFill>
                            <a:srgbClr val="000000"/>
                          </a:solidFill>
                          <a:effectLst/>
                          <a:latin typeface="Calibri" panose="020F0502020204030204" pitchFamily="34" charset="0"/>
                        </a:rPr>
                        <a:t>Nassau, FL</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5</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- 16.6%</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3726218"/>
                  </a:ext>
                </a:extLst>
              </a:tr>
              <a:tr h="175860">
                <a:tc>
                  <a:txBody>
                    <a:bodyPr/>
                    <a:lstStyle/>
                    <a:p>
                      <a:pPr algn="ctr" fontAlgn="ctr"/>
                      <a:r>
                        <a:rPr lang="en-US" sz="900" b="0" i="0" u="none" strike="noStrike">
                          <a:solidFill>
                            <a:srgbClr val="000000"/>
                          </a:solidFill>
                          <a:effectLst/>
                          <a:latin typeface="Calibri" panose="020F0502020204030204" pitchFamily="34" charset="0"/>
                        </a:rPr>
                        <a:t>District 4</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127</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FF0000"/>
                          </a:solidFill>
                          <a:effectLst/>
                          <a:latin typeface="Calibri" panose="020F0502020204030204" pitchFamily="34" charset="0"/>
                        </a:rPr>
                        <a:t>6.7%</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676754"/>
                  </a:ext>
                </a:extLst>
              </a:tr>
              <a:tr h="169997">
                <a:tc gridSpan="4">
                  <a:txBody>
                    <a:bodyPr/>
                    <a:lstStyle/>
                    <a:p>
                      <a:pPr algn="l" fontAlgn="b"/>
                      <a:r>
                        <a:rPr lang="en-US" sz="900" b="0" i="0" u="none" strike="noStrike">
                          <a:solidFill>
                            <a:srgbClr val="000000"/>
                          </a:solidFill>
                          <a:effectLst/>
                          <a:latin typeface="Calibri" panose="020F0502020204030204" pitchFamily="34" charset="0"/>
                        </a:rPr>
                        <a:t>'--  Denotes suppressed value for counts less than 5</a:t>
                      </a: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0669705"/>
                  </a:ext>
                </a:extLst>
              </a:tr>
              <a:tr h="169997">
                <a:tc gridSpan="4">
                  <a:txBody>
                    <a:bodyPr/>
                    <a:lstStyle/>
                    <a:p>
                      <a:pPr algn="ctr" fontAlgn="ctr"/>
                      <a:r>
                        <a:rPr lang="en-US" sz="900" b="0" i="0" u="none" strike="noStrike">
                          <a:solidFill>
                            <a:srgbClr val="000000"/>
                          </a:solidFill>
                          <a:effectLst/>
                          <a:latin typeface="Calibri" panose="020F0502020204030204" pitchFamily="34" charset="0"/>
                        </a:rPr>
                        <a:t>* 2023 shows less than 5 count but more than 1.  Cannot decipher % change</a:t>
                      </a:r>
                    </a:p>
                  </a:txBody>
                  <a:tcPr marL="5274" marR="5274" marT="5274"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extLst>
                  <a:ext uri="{0D108BD9-81ED-4DB2-BD59-A6C34878D82A}">
                    <a16:rowId xmlns:a16="http://schemas.microsoft.com/office/drawing/2014/main" val="3664752729"/>
                  </a:ext>
                </a:extLst>
              </a:tr>
            </a:tbl>
          </a:graphicData>
        </a:graphic>
      </p:graphicFrame>
    </p:spTree>
    <p:extLst>
      <p:ext uri="{BB962C8B-B14F-4D97-AF65-F5344CB8AC3E}">
        <p14:creationId xmlns:p14="http://schemas.microsoft.com/office/powerpoint/2010/main" val="98139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err="1"/>
              <a:t>Biospatial</a:t>
            </a:r>
            <a:r>
              <a:rPr lang="en-US"/>
              <a:t> Data – Quarter 3 of 2023</a:t>
            </a:r>
            <a:endParaRPr/>
          </a:p>
        </p:txBody>
      </p:sp>
      <p:graphicFrame>
        <p:nvGraphicFramePr>
          <p:cNvPr id="3" name="Table 2">
            <a:extLst>
              <a:ext uri="{FF2B5EF4-FFF2-40B4-BE49-F238E27FC236}">
                <a16:creationId xmlns:a16="http://schemas.microsoft.com/office/drawing/2014/main" id="{BD2DE66B-2426-73E6-791D-B040573F1197}"/>
              </a:ext>
            </a:extLst>
          </p:cNvPr>
          <p:cNvGraphicFramePr>
            <a:graphicFrameLocks noGrp="1"/>
          </p:cNvGraphicFramePr>
          <p:nvPr/>
        </p:nvGraphicFramePr>
        <p:xfrm>
          <a:off x="838200" y="1825625"/>
          <a:ext cx="10515600" cy="2409271"/>
        </p:xfrm>
        <a:graphic>
          <a:graphicData uri="http://schemas.openxmlformats.org/drawingml/2006/table">
            <a:tbl>
              <a:tblPr/>
              <a:tblGrid>
                <a:gridCol w="1447654">
                  <a:extLst>
                    <a:ext uri="{9D8B030D-6E8A-4147-A177-3AD203B41FA5}">
                      <a16:colId xmlns:a16="http://schemas.microsoft.com/office/drawing/2014/main" val="4192791411"/>
                    </a:ext>
                  </a:extLst>
                </a:gridCol>
                <a:gridCol w="1286805">
                  <a:extLst>
                    <a:ext uri="{9D8B030D-6E8A-4147-A177-3AD203B41FA5}">
                      <a16:colId xmlns:a16="http://schemas.microsoft.com/office/drawing/2014/main" val="1153740874"/>
                    </a:ext>
                  </a:extLst>
                </a:gridCol>
                <a:gridCol w="1367229">
                  <a:extLst>
                    <a:ext uri="{9D8B030D-6E8A-4147-A177-3AD203B41FA5}">
                      <a16:colId xmlns:a16="http://schemas.microsoft.com/office/drawing/2014/main" val="2839972015"/>
                    </a:ext>
                  </a:extLst>
                </a:gridCol>
                <a:gridCol w="1638664">
                  <a:extLst>
                    <a:ext uri="{9D8B030D-6E8A-4147-A177-3AD203B41FA5}">
                      <a16:colId xmlns:a16="http://schemas.microsoft.com/office/drawing/2014/main" val="1259037399"/>
                    </a:ext>
                  </a:extLst>
                </a:gridCol>
                <a:gridCol w="1367229">
                  <a:extLst>
                    <a:ext uri="{9D8B030D-6E8A-4147-A177-3AD203B41FA5}">
                      <a16:colId xmlns:a16="http://schemas.microsoft.com/office/drawing/2014/main" val="4136791733"/>
                    </a:ext>
                  </a:extLst>
                </a:gridCol>
                <a:gridCol w="643402">
                  <a:extLst>
                    <a:ext uri="{9D8B030D-6E8A-4147-A177-3AD203B41FA5}">
                      <a16:colId xmlns:a16="http://schemas.microsoft.com/office/drawing/2014/main" val="2708772266"/>
                    </a:ext>
                  </a:extLst>
                </a:gridCol>
                <a:gridCol w="1397388">
                  <a:extLst>
                    <a:ext uri="{9D8B030D-6E8A-4147-A177-3AD203B41FA5}">
                      <a16:colId xmlns:a16="http://schemas.microsoft.com/office/drawing/2014/main" val="2273882687"/>
                    </a:ext>
                  </a:extLst>
                </a:gridCol>
                <a:gridCol w="1367229">
                  <a:extLst>
                    <a:ext uri="{9D8B030D-6E8A-4147-A177-3AD203B41FA5}">
                      <a16:colId xmlns:a16="http://schemas.microsoft.com/office/drawing/2014/main" val="2312129852"/>
                    </a:ext>
                  </a:extLst>
                </a:gridCol>
              </a:tblGrid>
              <a:tr h="709299">
                <a:tc gridSpan="8">
                  <a:txBody>
                    <a:bodyPr/>
                    <a:lstStyle/>
                    <a:p>
                      <a:pPr algn="ctr" fontAlgn="ctr"/>
                      <a:r>
                        <a:rPr lang="en-US" sz="1200" b="1" i="0" u="none" strike="noStrike">
                          <a:solidFill>
                            <a:srgbClr val="000000"/>
                          </a:solidFill>
                          <a:effectLst/>
                          <a:latin typeface="Calibri" panose="020F0502020204030204" pitchFamily="34" charset="0"/>
                        </a:rPr>
                        <a:t>Emergency Medical Service Responses for Suspected Drug Overdoses (ODs)  by County of Incident - Florida</a:t>
                      </a:r>
                    </a:p>
                  </a:txBody>
                  <a:tcPr marL="5274" marR="5274" marT="52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9278302"/>
                  </a:ext>
                </a:extLst>
              </a:tr>
              <a:tr h="169997">
                <a:tc>
                  <a:txBody>
                    <a:bodyPr/>
                    <a:lstStyle/>
                    <a:p>
                      <a:pPr algn="ctr" fontAlgn="ctr"/>
                      <a:r>
                        <a:rPr lang="en-US" sz="900" b="1" i="0" u="none" strike="noStrike">
                          <a:solidFill>
                            <a:srgbClr val="000000"/>
                          </a:solidFill>
                          <a:effectLst/>
                          <a:latin typeface="Calibri" panose="020F0502020204030204" pitchFamily="34" charset="0"/>
                        </a:rPr>
                        <a:t> </a:t>
                      </a:r>
                    </a:p>
                  </a:txBody>
                  <a:tcPr marL="5274" marR="5274" marT="52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US" sz="900" b="1" i="0" u="none" strike="noStrike">
                          <a:solidFill>
                            <a:srgbClr val="000000"/>
                          </a:solidFill>
                          <a:effectLst/>
                          <a:latin typeface="Calibri" panose="020F0502020204030204" pitchFamily="34" charset="0"/>
                        </a:rPr>
                        <a:t>EMS Quarter 3 2023 (18 years and older)</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8323709"/>
                  </a:ext>
                </a:extLst>
              </a:tr>
              <a:tr h="504130">
                <a:tc>
                  <a:txBody>
                    <a:bodyPr/>
                    <a:lstStyle/>
                    <a:p>
                      <a:pPr algn="ctr" fontAlgn="ctr"/>
                      <a:r>
                        <a:rPr lang="en-US" sz="900" b="1" i="0" u="none" strike="noStrike">
                          <a:solidFill>
                            <a:srgbClr val="000000"/>
                          </a:solidFill>
                          <a:effectLst/>
                          <a:latin typeface="Calibri" panose="020F0502020204030204" pitchFamily="34" charset="0"/>
                        </a:rPr>
                        <a:t>County</a:t>
                      </a:r>
                    </a:p>
                  </a:txBody>
                  <a:tcPr marL="5274" marR="5274" marT="52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Responses to drug overdoses </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Responses to drug overdoses involving Opioid</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900" b="1" i="0" u="none" strike="noStrike">
                          <a:solidFill>
                            <a:srgbClr val="000000"/>
                          </a:solidFill>
                          <a:effectLst/>
                          <a:latin typeface="Calibri" panose="020F0502020204030204" pitchFamily="34" charset="0"/>
                        </a:rPr>
                        <a:t>Responses to opioid ODs where naloxone was administered</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274" marR="5274" marT="527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909328"/>
                  </a:ext>
                </a:extLst>
              </a:tr>
              <a:tr h="169997">
                <a:tc>
                  <a:txBody>
                    <a:bodyPr/>
                    <a:lstStyle/>
                    <a:p>
                      <a:pPr algn="ctr" fontAlgn="ctr"/>
                      <a:r>
                        <a:rPr lang="en-US" sz="900" b="0" i="0" u="none" strike="noStrike">
                          <a:solidFill>
                            <a:srgbClr val="000000"/>
                          </a:solidFill>
                          <a:effectLst/>
                          <a:latin typeface="Calibri" panose="020F0502020204030204" pitchFamily="34" charset="0"/>
                        </a:rPr>
                        <a:t>Clay, FL</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150</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- 21.4%</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65</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-21.7%</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53</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-31.2%</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138642"/>
                  </a:ext>
                </a:extLst>
              </a:tr>
              <a:tr h="169997">
                <a:tc>
                  <a:txBody>
                    <a:bodyPr/>
                    <a:lstStyle/>
                    <a:p>
                      <a:pPr algn="ctr" fontAlgn="ctr"/>
                      <a:r>
                        <a:rPr lang="en-US" sz="900" b="0" i="0" u="none" strike="noStrike">
                          <a:solidFill>
                            <a:srgbClr val="000000"/>
                          </a:solidFill>
                          <a:effectLst/>
                          <a:latin typeface="Calibri" panose="020F0502020204030204" pitchFamily="34" charset="0"/>
                        </a:rPr>
                        <a:t>Duval, FL</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1,362</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-11.1%</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666</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900" b="0" i="0" u="none" strike="noStrike">
                          <a:solidFill>
                            <a:srgbClr val="000000"/>
                          </a:solidFill>
                          <a:effectLst/>
                          <a:latin typeface="Calibri" panose="020F0502020204030204" pitchFamily="34" charset="0"/>
                        </a:rPr>
                        <a:t>-12.3%</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613</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-12.4%</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518681"/>
                  </a:ext>
                </a:extLst>
              </a:tr>
              <a:tr h="169997">
                <a:tc>
                  <a:txBody>
                    <a:bodyPr/>
                    <a:lstStyle/>
                    <a:p>
                      <a:pPr algn="ctr" fontAlgn="ctr"/>
                      <a:r>
                        <a:rPr lang="en-US" sz="900" b="0" i="0" u="none" strike="noStrike">
                          <a:solidFill>
                            <a:srgbClr val="000000"/>
                          </a:solidFill>
                          <a:effectLst/>
                          <a:latin typeface="Calibri" panose="020F0502020204030204" pitchFamily="34" charset="0"/>
                        </a:rPr>
                        <a:t>Nassau, FL</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98</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-6.7%</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43</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900" b="0" i="0" u="none" strike="noStrike">
                          <a:solidFill>
                            <a:srgbClr val="000000"/>
                          </a:solidFill>
                          <a:effectLst/>
                          <a:latin typeface="Calibri" panose="020F0502020204030204" pitchFamily="34" charset="0"/>
                        </a:rPr>
                        <a:t>-18.9%</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39</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-22%</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3726218"/>
                  </a:ext>
                </a:extLst>
              </a:tr>
              <a:tr h="175860">
                <a:tc>
                  <a:txBody>
                    <a:bodyPr/>
                    <a:lstStyle/>
                    <a:p>
                      <a:pPr algn="ctr" fontAlgn="ctr"/>
                      <a:r>
                        <a:rPr lang="en-US" sz="900" b="0" i="0" u="none" strike="noStrike">
                          <a:solidFill>
                            <a:srgbClr val="000000"/>
                          </a:solidFill>
                          <a:effectLst/>
                          <a:latin typeface="Calibri" panose="020F0502020204030204" pitchFamily="34" charset="0"/>
                        </a:rPr>
                        <a:t>District 4</a:t>
                      </a:r>
                    </a:p>
                  </a:txBody>
                  <a:tcPr marL="5274" marR="5274" marT="5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1,610</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-12%</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774</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-13.5%</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panose="020F0502020204030204" pitchFamily="34" charset="0"/>
                        </a:rPr>
                        <a:t>705</a:t>
                      </a:r>
                    </a:p>
                  </a:txBody>
                  <a:tcPr marL="5274" marR="5274" marT="5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panose="020F0502020204030204" pitchFamily="34" charset="0"/>
                        </a:rPr>
                        <a:t>-14.8%</a:t>
                      </a:r>
                    </a:p>
                  </a:txBody>
                  <a:tcPr marL="5274" marR="5274" marT="5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676754"/>
                  </a:ext>
                </a:extLst>
              </a:tr>
              <a:tr h="169997">
                <a:tc gridSpan="4">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0669705"/>
                  </a:ext>
                </a:extLst>
              </a:tr>
              <a:tr h="169997">
                <a:tc gridSpan="4">
                  <a:txBody>
                    <a:bodyPr/>
                    <a:lstStyle/>
                    <a:p>
                      <a:pPr algn="ctr" fontAlgn="ctr"/>
                      <a:endParaRPr lang="en-US" sz="900" b="0" i="0" u="none" strike="noStrike">
                        <a:solidFill>
                          <a:srgbClr val="000000"/>
                        </a:solidFill>
                        <a:effectLst/>
                        <a:latin typeface="Calibri" panose="020F0502020204030204" pitchFamily="34" charset="0"/>
                      </a:endParaRPr>
                    </a:p>
                  </a:txBody>
                  <a:tcPr marL="5274" marR="5274" marT="5274"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274" marR="5274" marT="5274" marB="0" anchor="b">
                    <a:lnL>
                      <a:noFill/>
                    </a:lnL>
                    <a:lnR>
                      <a:noFill/>
                    </a:lnR>
                    <a:lnT>
                      <a:noFill/>
                    </a:lnT>
                    <a:lnB>
                      <a:noFill/>
                    </a:lnB>
                  </a:tcPr>
                </a:tc>
                <a:extLst>
                  <a:ext uri="{0D108BD9-81ED-4DB2-BD59-A6C34878D82A}">
                    <a16:rowId xmlns:a16="http://schemas.microsoft.com/office/drawing/2014/main" val="3664752729"/>
                  </a:ext>
                </a:extLst>
              </a:tr>
            </a:tbl>
          </a:graphicData>
        </a:graphic>
      </p:graphicFrame>
    </p:spTree>
    <p:extLst>
      <p:ext uri="{BB962C8B-B14F-4D97-AF65-F5344CB8AC3E}">
        <p14:creationId xmlns:p14="http://schemas.microsoft.com/office/powerpoint/2010/main" val="375441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ESSENCE – Quarter 3 of 2023</a:t>
            </a:r>
            <a:endParaRPr/>
          </a:p>
        </p:txBody>
      </p:sp>
      <p:graphicFrame>
        <p:nvGraphicFramePr>
          <p:cNvPr id="4" name="Table 3">
            <a:extLst>
              <a:ext uri="{FF2B5EF4-FFF2-40B4-BE49-F238E27FC236}">
                <a16:creationId xmlns:a16="http://schemas.microsoft.com/office/drawing/2014/main" id="{0BB9D409-60CA-6B3E-D24F-7E09136A032E}"/>
              </a:ext>
            </a:extLst>
          </p:cNvPr>
          <p:cNvGraphicFramePr>
            <a:graphicFrameLocks noGrp="1"/>
          </p:cNvGraphicFramePr>
          <p:nvPr/>
        </p:nvGraphicFramePr>
        <p:xfrm>
          <a:off x="838200" y="1788300"/>
          <a:ext cx="10515600" cy="2598964"/>
        </p:xfrm>
        <a:graphic>
          <a:graphicData uri="http://schemas.openxmlformats.org/drawingml/2006/table">
            <a:tbl>
              <a:tblPr/>
              <a:tblGrid>
                <a:gridCol w="2825086">
                  <a:extLst>
                    <a:ext uri="{9D8B030D-6E8A-4147-A177-3AD203B41FA5}">
                      <a16:colId xmlns:a16="http://schemas.microsoft.com/office/drawing/2014/main" val="3283359955"/>
                    </a:ext>
                  </a:extLst>
                </a:gridCol>
                <a:gridCol w="1676465">
                  <a:extLst>
                    <a:ext uri="{9D8B030D-6E8A-4147-A177-3AD203B41FA5}">
                      <a16:colId xmlns:a16="http://schemas.microsoft.com/office/drawing/2014/main" val="1813163713"/>
                    </a:ext>
                  </a:extLst>
                </a:gridCol>
                <a:gridCol w="1500996">
                  <a:extLst>
                    <a:ext uri="{9D8B030D-6E8A-4147-A177-3AD203B41FA5}">
                      <a16:colId xmlns:a16="http://schemas.microsoft.com/office/drawing/2014/main" val="4088044122"/>
                    </a:ext>
                  </a:extLst>
                </a:gridCol>
                <a:gridCol w="2173857">
                  <a:extLst>
                    <a:ext uri="{9D8B030D-6E8A-4147-A177-3AD203B41FA5}">
                      <a16:colId xmlns:a16="http://schemas.microsoft.com/office/drawing/2014/main" val="3698097457"/>
                    </a:ext>
                  </a:extLst>
                </a:gridCol>
                <a:gridCol w="2339196">
                  <a:extLst>
                    <a:ext uri="{9D8B030D-6E8A-4147-A177-3AD203B41FA5}">
                      <a16:colId xmlns:a16="http://schemas.microsoft.com/office/drawing/2014/main" val="1871850301"/>
                    </a:ext>
                  </a:extLst>
                </a:gridCol>
              </a:tblGrid>
              <a:tr h="446303">
                <a:tc gridSpan="5">
                  <a:txBody>
                    <a:bodyPr/>
                    <a:lstStyle/>
                    <a:p>
                      <a:pPr algn="ctr" fontAlgn="ctr"/>
                      <a:r>
                        <a:rPr lang="en-US" sz="1200" b="1" i="0" u="none" strike="noStrike">
                          <a:solidFill>
                            <a:srgbClr val="000000"/>
                          </a:solidFill>
                          <a:effectLst/>
                          <a:latin typeface="Calibri" panose="020F0502020204030204" pitchFamily="34" charset="0"/>
                        </a:rPr>
                        <a:t>Suspected Drug-Involved Emergency Department Visits by County of Facility and Age Group - Florida</a:t>
                      </a:r>
                    </a:p>
                  </a:txBody>
                  <a:tcPr marL="5424" marR="5424" marT="54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1790657"/>
                  </a:ext>
                </a:extLst>
              </a:tr>
              <a:tr h="324474">
                <a:tc>
                  <a:txBody>
                    <a:bodyPr/>
                    <a:lstStyle/>
                    <a:p>
                      <a:pPr algn="ctr" fontAlgn="ctr"/>
                      <a:r>
                        <a:rPr lang="en-US" sz="900" b="1" i="0" u="none" strike="noStrike">
                          <a:solidFill>
                            <a:srgbClr val="000000"/>
                          </a:solidFill>
                          <a:effectLst/>
                          <a:latin typeface="Calibri" panose="020F0502020204030204" pitchFamily="34" charset="0"/>
                        </a:rPr>
                        <a:t> </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900" b="1" i="0" u="none" strike="noStrike">
                          <a:solidFill>
                            <a:srgbClr val="000000"/>
                          </a:solidFill>
                          <a:effectLst/>
                          <a:latin typeface="Calibri" panose="020F0502020204030204" pitchFamily="34" charset="0"/>
                        </a:rPr>
                        <a:t>All Drug-Involved ED Visits Q3 2023</a:t>
                      </a:r>
                    </a:p>
                  </a:txBody>
                  <a:tcPr marL="5424" marR="5424" marT="5424"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5424" marR="5424" marT="542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833648"/>
                  </a:ext>
                </a:extLst>
              </a:tr>
              <a:tr h="705640">
                <a:tc>
                  <a:txBody>
                    <a:bodyPr/>
                    <a:lstStyle/>
                    <a:p>
                      <a:pPr algn="ctr" fontAlgn="ctr"/>
                      <a:r>
                        <a:rPr lang="en-US" sz="900" b="1" i="0" u="none" strike="noStrike">
                          <a:solidFill>
                            <a:srgbClr val="000000"/>
                          </a:solidFill>
                          <a:effectLst/>
                          <a:latin typeface="Calibri" panose="020F0502020204030204" pitchFamily="34" charset="0"/>
                        </a:rPr>
                        <a:t>Region of the Hospital</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(County)</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Child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(Under 18 years)</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900" b="1" i="0" u="none" strike="noStrike">
                          <a:solidFill>
                            <a:srgbClr val="000000"/>
                          </a:solidFill>
                          <a:effectLst/>
                          <a:latin typeface="Calibri" panose="020F0502020204030204" pitchFamily="34" charset="0"/>
                        </a:rPr>
                        <a:t>Total Percent Change</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Adult</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(18 years and older)</a:t>
                      </a:r>
                    </a:p>
                  </a:txBody>
                  <a:tcPr marL="5424" marR="5424" marT="54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424" marR="5424" marT="54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794534"/>
                  </a:ext>
                </a:extLst>
              </a:tr>
              <a:tr h="174903">
                <a:tc>
                  <a:txBody>
                    <a:bodyPr/>
                    <a:lstStyle/>
                    <a:p>
                      <a:pPr algn="ctr" fontAlgn="ctr"/>
                      <a:r>
                        <a:rPr lang="en-US" sz="900" b="0" i="0" u="none" strike="noStrike">
                          <a:solidFill>
                            <a:srgbClr val="000000"/>
                          </a:solidFill>
                          <a:effectLst/>
                          <a:latin typeface="Calibri" panose="020F0502020204030204" pitchFamily="34" charset="0"/>
                        </a:rPr>
                        <a:t>Clay, FL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14</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183</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FF0000"/>
                          </a:solidFill>
                          <a:effectLst/>
                          <a:latin typeface="Calibri" panose="020F0502020204030204" pitchFamily="34" charset="0"/>
                        </a:rPr>
                        <a:t>39.7%</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018293"/>
                  </a:ext>
                </a:extLst>
              </a:tr>
              <a:tr h="174903">
                <a:tc>
                  <a:txBody>
                    <a:bodyPr/>
                    <a:lstStyle/>
                    <a:p>
                      <a:pPr algn="ctr" fontAlgn="ctr"/>
                      <a:r>
                        <a:rPr lang="en-US" sz="900" b="0" i="0" u="none" strike="noStrike">
                          <a:solidFill>
                            <a:srgbClr val="000000"/>
                          </a:solidFill>
                          <a:effectLst/>
                          <a:latin typeface="Calibri" panose="020F0502020204030204" pitchFamily="34" charset="0"/>
                        </a:rPr>
                        <a:t>Duval, FL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146</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-0.7% </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1,276</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-10.7%</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603942"/>
                  </a:ext>
                </a:extLst>
              </a:tr>
              <a:tr h="174903">
                <a:tc>
                  <a:txBody>
                    <a:bodyPr/>
                    <a:lstStyle/>
                    <a:p>
                      <a:pPr algn="ctr" fontAlgn="ctr"/>
                      <a:r>
                        <a:rPr lang="en-US" sz="900" b="0" i="0" u="none" strike="noStrike">
                          <a:solidFill>
                            <a:srgbClr val="000000"/>
                          </a:solidFill>
                          <a:effectLst/>
                          <a:latin typeface="Calibri" panose="020F0502020204030204" pitchFamily="34" charset="0"/>
                        </a:rPr>
                        <a:t>Nassau, FL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40</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FF0000"/>
                          </a:solidFill>
                          <a:effectLst/>
                          <a:latin typeface="Calibri" panose="020F0502020204030204" pitchFamily="34" charset="0"/>
                        </a:rPr>
                        <a:t>21.2%</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781321"/>
                  </a:ext>
                </a:extLst>
              </a:tr>
              <a:tr h="180934">
                <a:tc>
                  <a:txBody>
                    <a:bodyPr/>
                    <a:lstStyle/>
                    <a:p>
                      <a:pPr algn="ctr" fontAlgn="ctr"/>
                      <a:r>
                        <a:rPr lang="en-US" sz="900" b="1" i="0" u="none" strike="noStrike">
                          <a:solidFill>
                            <a:srgbClr val="000000"/>
                          </a:solidFill>
                          <a:effectLst/>
                          <a:latin typeface="Calibri" panose="020F0502020204030204" pitchFamily="34" charset="0"/>
                        </a:rPr>
                        <a:t>District 4</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160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FF0000"/>
                          </a:solidFill>
                          <a:effectLst/>
                          <a:latin typeface="Calibri" panose="020F0502020204030204" pitchFamily="34" charset="0"/>
                        </a:rPr>
                        <a:t>8.8%</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1,499</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- 6.1%</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41060"/>
                  </a:ext>
                </a:extLst>
              </a:tr>
              <a:tr h="174903">
                <a:tc gridSpan="4">
                  <a:txBody>
                    <a:bodyPr/>
                    <a:lstStyle/>
                    <a:p>
                      <a:pPr marL="171450" indent="-171450" algn="l" fontAlgn="b">
                        <a:buFont typeface="Wingdings" panose="05000000000000000000" pitchFamily="2" charset="2"/>
                        <a:buChar char="n"/>
                      </a:pPr>
                      <a:r>
                        <a:rPr lang="en-US" sz="900" b="0" i="0" u="none" strike="noStrike">
                          <a:solidFill>
                            <a:srgbClr val="000000"/>
                          </a:solidFill>
                          <a:effectLst/>
                          <a:latin typeface="Calibri" panose="020F0502020204030204" pitchFamily="34" charset="0"/>
                        </a:rPr>
                        <a:t>-- Denotes suppressed value for counts less than 5</a:t>
                      </a:r>
                    </a:p>
                    <a:p>
                      <a:pPr marL="171450" marR="0" lvl="0" indent="-171450" algn="l" defTabSz="914400" rtl="0" eaLnBrk="1" fontAlgn="b" latinLnBrk="0" hangingPunct="1">
                        <a:lnSpc>
                          <a:spcPct val="100000"/>
                        </a:lnSpc>
                        <a:spcBef>
                          <a:spcPts val="0"/>
                        </a:spcBef>
                        <a:spcAft>
                          <a:spcPts val="0"/>
                        </a:spcAft>
                        <a:buClr>
                          <a:srgbClr val="000000"/>
                        </a:buClr>
                        <a:buSzTx/>
                        <a:buFont typeface="Wingdings" panose="05000000000000000000" pitchFamily="2" charset="2"/>
                        <a:buChar char="n"/>
                        <a:tabLst/>
                        <a:defRPr/>
                      </a:pPr>
                      <a:r>
                        <a:rPr lang="en-US" sz="900" b="0" i="0" u="none" strike="noStrike">
                          <a:solidFill>
                            <a:srgbClr val="000000"/>
                          </a:solidFill>
                          <a:effectLst/>
                          <a:latin typeface="Calibri" panose="020F0502020204030204" pitchFamily="34" charset="0"/>
                        </a:rPr>
                        <a:t>* 2022 shows less than 5 count but more than 1.  Cannot decipher % change</a:t>
                      </a:r>
                    </a:p>
                    <a:p>
                      <a:pPr marL="0" indent="0" algn="l" fontAlgn="b">
                        <a:buFont typeface="Wingdings" panose="05000000000000000000" pitchFamily="2" charset="2"/>
                        <a:buNone/>
                      </a:pPr>
                      <a:endParaRPr lang="en-US" sz="900" b="0" i="0" u="none" strike="noStrike">
                        <a:solidFill>
                          <a:srgbClr val="000000"/>
                        </a:solidFill>
                        <a:effectLst/>
                        <a:latin typeface="Calibri" panose="020F0502020204030204" pitchFamily="34" charset="0"/>
                      </a:endParaRPr>
                    </a:p>
                  </a:txBody>
                  <a:tcPr marL="5424" marR="5424" marT="542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5424" marR="5424" marT="542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13155676"/>
                  </a:ext>
                </a:extLst>
              </a:tr>
            </a:tbl>
          </a:graphicData>
        </a:graphic>
      </p:graphicFrame>
    </p:spTree>
    <p:extLst>
      <p:ext uri="{BB962C8B-B14F-4D97-AF65-F5344CB8AC3E}">
        <p14:creationId xmlns:p14="http://schemas.microsoft.com/office/powerpoint/2010/main" val="736494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ESSENCE – Quarter 3 of 2023</a:t>
            </a:r>
            <a:endParaRPr/>
          </a:p>
        </p:txBody>
      </p:sp>
      <p:graphicFrame>
        <p:nvGraphicFramePr>
          <p:cNvPr id="2" name="Table 1">
            <a:extLst>
              <a:ext uri="{FF2B5EF4-FFF2-40B4-BE49-F238E27FC236}">
                <a16:creationId xmlns:a16="http://schemas.microsoft.com/office/drawing/2014/main" id="{34243988-9FED-302E-F440-27B9661A3D9F}"/>
              </a:ext>
            </a:extLst>
          </p:cNvPr>
          <p:cNvGraphicFramePr>
            <a:graphicFrameLocks noGrp="1"/>
          </p:cNvGraphicFramePr>
          <p:nvPr/>
        </p:nvGraphicFramePr>
        <p:xfrm>
          <a:off x="838200" y="1788300"/>
          <a:ext cx="10515600" cy="2598964"/>
        </p:xfrm>
        <a:graphic>
          <a:graphicData uri="http://schemas.openxmlformats.org/drawingml/2006/table">
            <a:tbl>
              <a:tblPr/>
              <a:tblGrid>
                <a:gridCol w="2825086">
                  <a:extLst>
                    <a:ext uri="{9D8B030D-6E8A-4147-A177-3AD203B41FA5}">
                      <a16:colId xmlns:a16="http://schemas.microsoft.com/office/drawing/2014/main" val="3283359955"/>
                    </a:ext>
                  </a:extLst>
                </a:gridCol>
                <a:gridCol w="1676465">
                  <a:extLst>
                    <a:ext uri="{9D8B030D-6E8A-4147-A177-3AD203B41FA5}">
                      <a16:colId xmlns:a16="http://schemas.microsoft.com/office/drawing/2014/main" val="1813163713"/>
                    </a:ext>
                  </a:extLst>
                </a:gridCol>
                <a:gridCol w="1500996">
                  <a:extLst>
                    <a:ext uri="{9D8B030D-6E8A-4147-A177-3AD203B41FA5}">
                      <a16:colId xmlns:a16="http://schemas.microsoft.com/office/drawing/2014/main" val="4088044122"/>
                    </a:ext>
                  </a:extLst>
                </a:gridCol>
                <a:gridCol w="2173857">
                  <a:extLst>
                    <a:ext uri="{9D8B030D-6E8A-4147-A177-3AD203B41FA5}">
                      <a16:colId xmlns:a16="http://schemas.microsoft.com/office/drawing/2014/main" val="3698097457"/>
                    </a:ext>
                  </a:extLst>
                </a:gridCol>
                <a:gridCol w="2339196">
                  <a:extLst>
                    <a:ext uri="{9D8B030D-6E8A-4147-A177-3AD203B41FA5}">
                      <a16:colId xmlns:a16="http://schemas.microsoft.com/office/drawing/2014/main" val="1871850301"/>
                    </a:ext>
                  </a:extLst>
                </a:gridCol>
              </a:tblGrid>
              <a:tr h="446303">
                <a:tc gridSpan="5">
                  <a:txBody>
                    <a:bodyPr/>
                    <a:lstStyle/>
                    <a:p>
                      <a:pPr algn="ctr" fontAlgn="ctr"/>
                      <a:r>
                        <a:rPr lang="en-US" sz="1200" b="1" i="0" u="none" strike="noStrike">
                          <a:solidFill>
                            <a:srgbClr val="000000"/>
                          </a:solidFill>
                          <a:effectLst/>
                          <a:latin typeface="Calibri" panose="020F0502020204030204" pitchFamily="34" charset="0"/>
                        </a:rPr>
                        <a:t>Suspected Drug-Involved Emergency Department Visits by County of Facility and Age Group - Florida</a:t>
                      </a:r>
                    </a:p>
                  </a:txBody>
                  <a:tcPr marL="5424" marR="5424" marT="54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1790657"/>
                  </a:ext>
                </a:extLst>
              </a:tr>
              <a:tr h="324474">
                <a:tc>
                  <a:txBody>
                    <a:bodyPr/>
                    <a:lstStyle/>
                    <a:p>
                      <a:pPr algn="ctr" fontAlgn="ctr"/>
                      <a:r>
                        <a:rPr lang="en-US" sz="900" b="1" i="0" u="none" strike="noStrike">
                          <a:solidFill>
                            <a:srgbClr val="000000"/>
                          </a:solidFill>
                          <a:effectLst/>
                          <a:latin typeface="Calibri" panose="020F0502020204030204" pitchFamily="34" charset="0"/>
                        </a:rPr>
                        <a:t> </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900" b="1" i="0" u="none" strike="noStrike">
                          <a:solidFill>
                            <a:srgbClr val="000000"/>
                          </a:solidFill>
                          <a:effectLst/>
                          <a:latin typeface="Calibri" panose="020F0502020204030204" pitchFamily="34" charset="0"/>
                        </a:rPr>
                        <a:t>Opioid- Involved ED Visits Q3 2023</a:t>
                      </a:r>
                    </a:p>
                  </a:txBody>
                  <a:tcPr marL="5424" marR="5424" marT="5424"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 </a:t>
                      </a:r>
                    </a:p>
                  </a:txBody>
                  <a:tcPr marL="5424" marR="5424" marT="542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833648"/>
                  </a:ext>
                </a:extLst>
              </a:tr>
              <a:tr h="705640">
                <a:tc>
                  <a:txBody>
                    <a:bodyPr/>
                    <a:lstStyle/>
                    <a:p>
                      <a:pPr algn="ctr" fontAlgn="ctr"/>
                      <a:r>
                        <a:rPr lang="en-US" sz="900" b="1" i="0" u="none" strike="noStrike">
                          <a:solidFill>
                            <a:srgbClr val="000000"/>
                          </a:solidFill>
                          <a:effectLst/>
                          <a:latin typeface="Calibri" panose="020F0502020204030204" pitchFamily="34" charset="0"/>
                        </a:rPr>
                        <a:t>Region of the Hospital</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(County)</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Child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(Under 18 years)</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900" b="1" i="0" u="none" strike="noStrike">
                          <a:solidFill>
                            <a:srgbClr val="000000"/>
                          </a:solidFill>
                          <a:effectLst/>
                          <a:latin typeface="Calibri" panose="020F0502020204030204" pitchFamily="34" charset="0"/>
                        </a:rPr>
                        <a:t>Total Percent Change</a:t>
                      </a:r>
                    </a:p>
                  </a:txBody>
                  <a:tcPr marL="5424" marR="5424" marT="54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a:solidFill>
                            <a:srgbClr val="000000"/>
                          </a:solidFill>
                          <a:effectLst/>
                          <a:latin typeface="Calibri" panose="020F0502020204030204" pitchFamily="34" charset="0"/>
                        </a:rPr>
                        <a:t>Adult</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(18 years and older)</a:t>
                      </a:r>
                    </a:p>
                  </a:txBody>
                  <a:tcPr marL="5424" marR="5424" marT="54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Total Percent Change</a:t>
                      </a:r>
                    </a:p>
                  </a:txBody>
                  <a:tcPr marL="5424" marR="5424" marT="54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794534"/>
                  </a:ext>
                </a:extLst>
              </a:tr>
              <a:tr h="174903">
                <a:tc>
                  <a:txBody>
                    <a:bodyPr/>
                    <a:lstStyle/>
                    <a:p>
                      <a:pPr algn="ctr" fontAlgn="ctr"/>
                      <a:r>
                        <a:rPr lang="en-US" sz="900" b="0" i="0" u="none" strike="noStrike">
                          <a:solidFill>
                            <a:srgbClr val="000000"/>
                          </a:solidFill>
                          <a:effectLst/>
                          <a:latin typeface="Calibri" panose="020F0502020204030204" pitchFamily="34" charset="0"/>
                        </a:rPr>
                        <a:t>Clay, FL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69</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-25%</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018293"/>
                  </a:ext>
                </a:extLst>
              </a:tr>
              <a:tr h="174903">
                <a:tc>
                  <a:txBody>
                    <a:bodyPr/>
                    <a:lstStyle/>
                    <a:p>
                      <a:pPr algn="ctr" fontAlgn="ctr"/>
                      <a:r>
                        <a:rPr lang="en-US" sz="900" b="0" i="0" u="none" strike="noStrike">
                          <a:solidFill>
                            <a:srgbClr val="000000"/>
                          </a:solidFill>
                          <a:effectLst/>
                          <a:latin typeface="Calibri" panose="020F0502020204030204" pitchFamily="34" charset="0"/>
                        </a:rPr>
                        <a:t>Duval, FL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538</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-15%</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603942"/>
                  </a:ext>
                </a:extLst>
              </a:tr>
              <a:tr h="174903">
                <a:tc>
                  <a:txBody>
                    <a:bodyPr/>
                    <a:lstStyle/>
                    <a:p>
                      <a:pPr algn="ctr" fontAlgn="ctr"/>
                      <a:r>
                        <a:rPr lang="en-US" sz="900" b="0" i="0" u="none" strike="noStrike">
                          <a:solidFill>
                            <a:srgbClr val="000000"/>
                          </a:solidFill>
                          <a:effectLst/>
                          <a:latin typeface="Calibri" panose="020F0502020204030204" pitchFamily="34" charset="0"/>
                        </a:rPr>
                        <a:t>Nassau, FL</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15</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FF0000"/>
                          </a:solidFill>
                          <a:effectLst/>
                          <a:latin typeface="Calibri" panose="020F0502020204030204" pitchFamily="34" charset="0"/>
                        </a:rPr>
                        <a:t>15.4%</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781321"/>
                  </a:ext>
                </a:extLst>
              </a:tr>
              <a:tr h="180934">
                <a:tc>
                  <a:txBody>
                    <a:bodyPr/>
                    <a:lstStyle/>
                    <a:p>
                      <a:pPr algn="ctr" fontAlgn="ctr"/>
                      <a:r>
                        <a:rPr lang="en-US" sz="900" b="1" i="0" u="none" strike="noStrike">
                          <a:solidFill>
                            <a:srgbClr val="000000"/>
                          </a:solidFill>
                          <a:effectLst/>
                          <a:latin typeface="Calibri" panose="020F0502020204030204" pitchFamily="34" charset="0"/>
                        </a:rPr>
                        <a:t>District 4</a:t>
                      </a:r>
                    </a:p>
                  </a:txBody>
                  <a:tcPr marL="5424" marR="5424" marT="54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5</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0%</a:t>
                      </a:r>
                    </a:p>
                  </a:txBody>
                  <a:tcPr marL="5424" marR="5424" marT="54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622</a:t>
                      </a:r>
                    </a:p>
                  </a:txBody>
                  <a:tcPr marL="5424" marR="5424" marT="54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panose="020F0502020204030204" pitchFamily="34" charset="0"/>
                        </a:rPr>
                        <a:t>-15.7%</a:t>
                      </a:r>
                    </a:p>
                  </a:txBody>
                  <a:tcPr marL="5424" marR="5424" marT="542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41060"/>
                  </a:ext>
                </a:extLst>
              </a:tr>
              <a:tr h="174903">
                <a:tc gridSpan="4">
                  <a:txBody>
                    <a:bodyPr/>
                    <a:lstStyle/>
                    <a:p>
                      <a:pPr marL="171450" indent="-171450" algn="l" fontAlgn="b">
                        <a:buFont typeface="Wingdings" panose="05000000000000000000" pitchFamily="2" charset="2"/>
                        <a:buChar char="n"/>
                      </a:pPr>
                      <a:r>
                        <a:rPr lang="en-US" sz="900" b="0" i="0" u="none" strike="noStrike">
                          <a:solidFill>
                            <a:srgbClr val="000000"/>
                          </a:solidFill>
                          <a:effectLst/>
                          <a:latin typeface="Calibri" panose="020F0502020204030204" pitchFamily="34" charset="0"/>
                        </a:rPr>
                        <a:t>-- Denotes suppressed value for counts less than 5</a:t>
                      </a:r>
                    </a:p>
                    <a:p>
                      <a:pPr marL="171450" marR="0" lvl="0" indent="-171450" algn="l" defTabSz="914400" rtl="0" eaLnBrk="1" fontAlgn="b" latinLnBrk="0" hangingPunct="1">
                        <a:lnSpc>
                          <a:spcPct val="100000"/>
                        </a:lnSpc>
                        <a:spcBef>
                          <a:spcPts val="0"/>
                        </a:spcBef>
                        <a:spcAft>
                          <a:spcPts val="0"/>
                        </a:spcAft>
                        <a:buClr>
                          <a:srgbClr val="000000"/>
                        </a:buClr>
                        <a:buSzTx/>
                        <a:buFont typeface="Wingdings" panose="05000000000000000000" pitchFamily="2" charset="2"/>
                        <a:buChar char="n"/>
                        <a:tabLst/>
                        <a:defRPr/>
                      </a:pPr>
                      <a:r>
                        <a:rPr lang="en-US" sz="900" b="0" i="0" u="none" strike="noStrike">
                          <a:solidFill>
                            <a:srgbClr val="000000"/>
                          </a:solidFill>
                          <a:effectLst/>
                          <a:latin typeface="Calibri" panose="020F0502020204030204" pitchFamily="34" charset="0"/>
                        </a:rPr>
                        <a:t>* 2022 shows less than 5 count but more than 1.  Cannot decipher % change</a:t>
                      </a:r>
                    </a:p>
                    <a:p>
                      <a:pPr marL="0" indent="0" algn="l" fontAlgn="b">
                        <a:buFont typeface="Wingdings" panose="05000000000000000000" pitchFamily="2" charset="2"/>
                        <a:buNone/>
                      </a:pPr>
                      <a:endParaRPr lang="en-US" sz="900" b="0" i="0" u="none" strike="noStrike">
                        <a:solidFill>
                          <a:srgbClr val="000000"/>
                        </a:solidFill>
                        <a:effectLst/>
                        <a:latin typeface="Calibri" panose="020F0502020204030204" pitchFamily="34" charset="0"/>
                      </a:endParaRPr>
                    </a:p>
                  </a:txBody>
                  <a:tcPr marL="5424" marR="5424" marT="542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5424" marR="5424" marT="542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13155676"/>
                  </a:ext>
                </a:extLst>
              </a:tr>
            </a:tbl>
          </a:graphicData>
        </a:graphic>
      </p:graphicFrame>
    </p:spTree>
    <p:extLst>
      <p:ext uri="{BB962C8B-B14F-4D97-AF65-F5344CB8AC3E}">
        <p14:creationId xmlns:p14="http://schemas.microsoft.com/office/powerpoint/2010/main" val="798244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ver of a report&#10;&#10;Description automatically generated">
            <a:extLst>
              <a:ext uri="{FF2B5EF4-FFF2-40B4-BE49-F238E27FC236}">
                <a16:creationId xmlns:a16="http://schemas.microsoft.com/office/drawing/2014/main" id="{6BC9C233-66E7-0604-A840-B5F52D2D3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57" y="316405"/>
            <a:ext cx="4426966" cy="5573920"/>
          </a:xfrm>
          <a:prstGeom prst="rect">
            <a:avLst/>
          </a:prstGeom>
        </p:spPr>
      </p:pic>
      <p:pic>
        <p:nvPicPr>
          <p:cNvPr id="11" name="Picture 10" descr="A screenshot of a report&#10;&#10;Description automatically generated">
            <a:extLst>
              <a:ext uri="{FF2B5EF4-FFF2-40B4-BE49-F238E27FC236}">
                <a16:creationId xmlns:a16="http://schemas.microsoft.com/office/drawing/2014/main" id="{EDC1E22B-345D-7124-5E2F-4D7C1C39B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746" y="291794"/>
            <a:ext cx="4311960" cy="5598531"/>
          </a:xfrm>
          <a:prstGeom prst="rect">
            <a:avLst/>
          </a:prstGeom>
        </p:spPr>
      </p:pic>
    </p:spTree>
    <p:extLst>
      <p:ext uri="{BB962C8B-B14F-4D97-AF65-F5344CB8AC3E}">
        <p14:creationId xmlns:p14="http://schemas.microsoft.com/office/powerpoint/2010/main" val="853711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434DB6-F377-B879-68A9-030110028630}"/>
              </a:ext>
            </a:extLst>
          </p:cNvPr>
          <p:cNvSpPr>
            <a:spLocks noGrp="1"/>
          </p:cNvSpPr>
          <p:nvPr>
            <p:ph type="title"/>
          </p:nvPr>
        </p:nvSpPr>
        <p:spPr/>
        <p:txBody>
          <a:bodyPr/>
          <a:lstStyle/>
          <a:p>
            <a:r>
              <a:rPr lang="en-US"/>
              <a:t>Highlights</a:t>
            </a:r>
          </a:p>
        </p:txBody>
      </p:sp>
      <p:sp>
        <p:nvSpPr>
          <p:cNvPr id="9" name="Text Placeholder 8">
            <a:extLst>
              <a:ext uri="{FF2B5EF4-FFF2-40B4-BE49-F238E27FC236}">
                <a16:creationId xmlns:a16="http://schemas.microsoft.com/office/drawing/2014/main" id="{44701F9F-E4A7-31A1-C624-BD0DD46B8916}"/>
              </a:ext>
            </a:extLst>
          </p:cNvPr>
          <p:cNvSpPr>
            <a:spLocks noGrp="1"/>
          </p:cNvSpPr>
          <p:nvPr>
            <p:ph type="body" idx="1"/>
          </p:nvPr>
        </p:nvSpPr>
        <p:spPr>
          <a:xfrm>
            <a:off x="838200" y="1702051"/>
            <a:ext cx="10515600" cy="4140825"/>
          </a:xfrm>
        </p:spPr>
        <p:txBody>
          <a:bodyPr>
            <a:normAutofit fontScale="92500" lnSpcReduction="10000"/>
          </a:bodyPr>
          <a:lstStyle/>
          <a:p>
            <a:pPr marL="0" marR="0" indent="0">
              <a:lnSpc>
                <a:spcPct val="107000"/>
              </a:lnSpc>
              <a:spcBef>
                <a:spcPts val="0"/>
              </a:spcBef>
              <a:spcAft>
                <a:spcPts val="800"/>
              </a:spcAft>
              <a:buNone/>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Surge in Narcotic Analgesics (Opiates)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Finding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The report indicates a 20% increase in narcotic analgesic cases over the past year. </a:t>
            </a: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In-Depth Analysis</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The significant increase in narcotic analgesics, particularly opioids, is a concerning trend that suggests current enforcement measures may not be sufficient. Our national drug control strategy is chaotic, to say the least, and there is less money being spent by the feds on enforcement measures at the local level. In addition to that, our border is still open and we are not targeting Chinese shipments of fentanyl precursors with any vigor. Until we address China and our open border fully, this trend will continue.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Rise in Synthetic Cannabinoids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Finding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Synthetic cannabinoids have seen a 15% increase in reported cases. </a:t>
            </a: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In-Depth Analysis</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The proliferation of synthetic cannabinoids poses a unique challenge due to the unpredictability of these substances. Unlike natural cannabis, synthetic variants can have severe, sometimes fatal, side effects. </a:t>
            </a:r>
          </a:p>
          <a:p>
            <a:endParaRPr lang="en-US"/>
          </a:p>
        </p:txBody>
      </p:sp>
    </p:spTree>
    <p:extLst>
      <p:ext uri="{BB962C8B-B14F-4D97-AF65-F5344CB8AC3E}">
        <p14:creationId xmlns:p14="http://schemas.microsoft.com/office/powerpoint/2010/main" val="252895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434DB6-F377-B879-68A9-030110028630}"/>
              </a:ext>
            </a:extLst>
          </p:cNvPr>
          <p:cNvSpPr>
            <a:spLocks noGrp="1"/>
          </p:cNvSpPr>
          <p:nvPr>
            <p:ph type="title"/>
          </p:nvPr>
        </p:nvSpPr>
        <p:spPr/>
        <p:txBody>
          <a:bodyPr/>
          <a:lstStyle/>
          <a:p>
            <a:r>
              <a:rPr lang="en-US"/>
              <a:t>Highlights</a:t>
            </a:r>
          </a:p>
        </p:txBody>
      </p:sp>
      <p:sp>
        <p:nvSpPr>
          <p:cNvPr id="9" name="Text Placeholder 8">
            <a:extLst>
              <a:ext uri="{FF2B5EF4-FFF2-40B4-BE49-F238E27FC236}">
                <a16:creationId xmlns:a16="http://schemas.microsoft.com/office/drawing/2014/main" id="{44701F9F-E4A7-31A1-C624-BD0DD46B8916}"/>
              </a:ext>
            </a:extLst>
          </p:cNvPr>
          <p:cNvSpPr>
            <a:spLocks noGrp="1"/>
          </p:cNvSpPr>
          <p:nvPr>
            <p:ph type="body" idx="1"/>
          </p:nvPr>
        </p:nvSpPr>
        <p:spPr>
          <a:xfrm>
            <a:off x="838200" y="1702051"/>
            <a:ext cx="10515600" cy="4140825"/>
          </a:xfrm>
        </p:spPr>
        <p:txBody>
          <a:bodyPr>
            <a:normAutofit/>
          </a:bodyPr>
          <a:lstStyle/>
          <a:p>
            <a:pPr marL="0" marR="0" indent="0">
              <a:lnSpc>
                <a:spcPct val="107000"/>
              </a:lnSpc>
              <a:spcBef>
                <a:spcPts val="0"/>
              </a:spcBef>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Increase in Multi-Drug Cases</a:t>
            </a: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Finding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The report notes a 10% increase in cases involving multiple types of drugs, with common combinations being opioids and benzodiazepines, and methamphetamine and fentanyl. </a:t>
            </a:r>
          </a:p>
          <a:p>
            <a:pPr marL="0" marR="0" indent="0">
              <a:lnSpc>
                <a:spcPct val="107000"/>
              </a:lnSpc>
              <a:spcBef>
                <a:spcPts val="0"/>
              </a:spcBef>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Geographical Hotspots </a:t>
            </a: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Finding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The report identifies specific drug trends in various regions. For example: </a:t>
            </a:r>
          </a:p>
          <a:p>
            <a:pPr marL="800100" lvl="1" indent="-342900">
              <a:lnSpc>
                <a:spcPct val="107000"/>
              </a:lnSpc>
              <a:spcBef>
                <a:spcPts val="0"/>
              </a:spcBef>
              <a:spcAft>
                <a:spcPts val="800"/>
              </a:spcAft>
              <a:buSzPts val="1000"/>
              <a:buFont typeface="Symbol" panose="05050102010706020507" pitchFamily="18" charset="2"/>
              <a:buChar char=""/>
              <a:tabLst>
                <a:tab pos="457200" algn="l"/>
              </a:tabLst>
            </a:pPr>
            <a:r>
              <a:rPr lang="en-US" sz="1400" kern="100">
                <a:effectLst/>
                <a:latin typeface="Calibri" panose="020F0502020204030204" pitchFamily="34" charset="0"/>
                <a:ea typeface="Calibri" panose="020F0502020204030204" pitchFamily="34" charset="0"/>
                <a:cs typeface="Times New Roman" panose="02020603050405020304" pitchFamily="18" charset="0"/>
              </a:rPr>
              <a:t>Midwest: Spike in methamphetamine cases </a:t>
            </a:r>
          </a:p>
          <a:p>
            <a:pPr marL="800100" lvl="1" indent="-342900">
              <a:lnSpc>
                <a:spcPct val="107000"/>
              </a:lnSpc>
              <a:spcBef>
                <a:spcPts val="0"/>
              </a:spcBef>
              <a:spcAft>
                <a:spcPts val="800"/>
              </a:spcAft>
              <a:buSzPts val="1000"/>
              <a:buFont typeface="Symbol" panose="05050102010706020507" pitchFamily="18" charset="2"/>
              <a:buChar char=""/>
              <a:tabLst>
                <a:tab pos="457200" algn="l"/>
              </a:tabLst>
            </a:pPr>
            <a:r>
              <a:rPr lang="en-US" sz="1400" kern="100">
                <a:effectLst/>
                <a:latin typeface="Calibri" panose="020F0502020204030204" pitchFamily="34" charset="0"/>
                <a:ea typeface="Calibri" panose="020F0502020204030204" pitchFamily="34" charset="0"/>
                <a:cs typeface="Times New Roman" panose="02020603050405020304" pitchFamily="18" charset="0"/>
              </a:rPr>
              <a:t>Northeast: Increase in synthetic cannabinoids </a:t>
            </a:r>
          </a:p>
          <a:p>
            <a:pPr marL="800100" lvl="1" indent="-342900">
              <a:lnSpc>
                <a:spcPct val="107000"/>
              </a:lnSpc>
              <a:spcBef>
                <a:spcPts val="0"/>
              </a:spcBef>
              <a:spcAft>
                <a:spcPts val="800"/>
              </a:spcAft>
              <a:buSzPts val="1000"/>
              <a:buFont typeface="Symbol" panose="05050102010706020507" pitchFamily="18" charset="2"/>
              <a:buChar char=""/>
              <a:tabLst>
                <a:tab pos="457200" algn="l"/>
              </a:tabLst>
            </a:pPr>
            <a:r>
              <a:rPr lang="en-US" sz="1400" b="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South: Rise in narcotic analgesics </a:t>
            </a:r>
            <a:endParaRPr lang="en-US" sz="14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SzPts val="1000"/>
              <a:buFont typeface="Symbol" panose="05050102010706020507" pitchFamily="18" charset="2"/>
              <a:buChar char=""/>
              <a:tabLst>
                <a:tab pos="457200" algn="l"/>
              </a:tabLst>
            </a:pPr>
            <a:r>
              <a:rPr lang="en-US" sz="1400" kern="100">
                <a:effectLst/>
                <a:latin typeface="Calibri" panose="020F0502020204030204" pitchFamily="34" charset="0"/>
                <a:ea typeface="Calibri" panose="020F0502020204030204" pitchFamily="34" charset="0"/>
                <a:cs typeface="Times New Roman" panose="02020603050405020304" pitchFamily="18" charset="0"/>
              </a:rPr>
              <a:t>West: Increase in multi-drug cases involving stimulants and depressants </a:t>
            </a:r>
          </a:p>
          <a:p>
            <a:endParaRPr lang="en-US"/>
          </a:p>
        </p:txBody>
      </p:sp>
    </p:spTree>
    <p:extLst>
      <p:ext uri="{BB962C8B-B14F-4D97-AF65-F5344CB8AC3E}">
        <p14:creationId xmlns:p14="http://schemas.microsoft.com/office/powerpoint/2010/main" val="2362813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le of colorful pills&#10;&#10;Description automatically generated">
            <a:extLst>
              <a:ext uri="{FF2B5EF4-FFF2-40B4-BE49-F238E27FC236}">
                <a16:creationId xmlns:a16="http://schemas.microsoft.com/office/drawing/2014/main" id="{CE34678D-862A-2500-3DB7-3FD7BAF83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09" y="569468"/>
            <a:ext cx="4610337" cy="4451579"/>
          </a:xfrm>
          <a:prstGeom prst="rect">
            <a:avLst/>
          </a:prstGeom>
        </p:spPr>
      </p:pic>
      <p:sp>
        <p:nvSpPr>
          <p:cNvPr id="6" name="TextBox 5">
            <a:extLst>
              <a:ext uri="{FF2B5EF4-FFF2-40B4-BE49-F238E27FC236}">
                <a16:creationId xmlns:a16="http://schemas.microsoft.com/office/drawing/2014/main" id="{A5914010-1AF0-5E4D-B775-FA1FAC9F80E8}"/>
              </a:ext>
            </a:extLst>
          </p:cNvPr>
          <p:cNvSpPr txBox="1"/>
          <p:nvPr/>
        </p:nvSpPr>
        <p:spPr>
          <a:xfrm>
            <a:off x="5719527" y="1812391"/>
            <a:ext cx="6097508" cy="24500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Fentanyl, a synthetic opioid up to 50 times more potent than heroin, has become increasingly available on the streets of Seattle. Recent reports indicate that the drug can be purchased for as little as 40 cents a pill, a significant drop from its usual street value of $3 to $5. “We can confirm the price of fentanyl has dropped to as little as 40 cents a pill,” SPD Public Information Officer </a:t>
            </a:r>
            <a:r>
              <a:rPr kumimoji="0" lang="en-US" sz="1800" b="0"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Judinna</a:t>
            </a:r>
            <a:r>
              <a:rPr kumimoji="0" lang="en-US" sz="18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Gulpan</a:t>
            </a:r>
            <a:r>
              <a:rPr kumimoji="0" lang="en-US" sz="18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said in an interview to </a:t>
            </a:r>
            <a:r>
              <a:rPr kumimoji="0" lang="en-US" sz="1800" b="0" i="0" u="sng" strike="noStrike" kern="100" cap="none" spc="0" normalizeH="0" baseline="0" noProof="0" err="1">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MyNorthwest</a:t>
            </a:r>
            <a:r>
              <a:rPr kumimoji="0" lang="en-US" sz="18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23073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A4E16F-5F49-7737-2445-6E1F4B833097}"/>
              </a:ext>
            </a:extLst>
          </p:cNvPr>
          <p:cNvSpPr txBox="1"/>
          <p:nvPr/>
        </p:nvSpPr>
        <p:spPr>
          <a:xfrm>
            <a:off x="2758289" y="461981"/>
            <a:ext cx="6096000" cy="77450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The Illicit </a:t>
            </a:r>
            <a:r>
              <a:rPr kumimoji="0" lang="en-US" sz="1800" b="1"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Captagon</a:t>
            </a:r>
            <a:r>
              <a:rPr kumimoji="0" lang="en-US" sz="1800" b="1"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Dilemma: </a:t>
            </a:r>
            <a:endParaRPr kumimoji="0" lang="en-US" sz="105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Unraveling Syria's Mass-Produced Addictive Drug</a:t>
            </a:r>
            <a:endParaRPr kumimoji="0" lang="en-US" sz="105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EFB2C00-9031-5275-361D-2F94F070BCD3}"/>
              </a:ext>
            </a:extLst>
          </p:cNvPr>
          <p:cNvSpPr txBox="1"/>
          <p:nvPr/>
        </p:nvSpPr>
        <p:spPr>
          <a:xfrm>
            <a:off x="270095" y="1864413"/>
            <a:ext cx="11651809" cy="32606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1"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Captagon</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originally a brand name for the synthetic drug fenethylline, has evolved into an addictive, amphetamine-type stimulant that is now at the center of a burgeoning illicit drug trade. Initially developed for medical use to treat conditions like attention deficit disorder and narcolepsy, </a:t>
            </a:r>
            <a:r>
              <a:rPr kumimoji="0" lang="en-US" sz="1200" b="0"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Captagon</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has found a new, darker life as a substance of abuse, particularly in the Middle East. But, it’s use is starting to spread beyond the Middle East. It is now being found in multiple other countries and we should all be more aware of this growing trend.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The drug's illicit production and trafficking have not only fueled addiction but have also played a significant role in Syria's complex socio-political landscape. As Syria makes its re-entry into the Arab League, the </a:t>
            </a:r>
            <a:r>
              <a:rPr kumimoji="0" lang="en-US" sz="1200" b="0" i="0" u="sng" strike="noStrike" kern="100" cap="none" spc="0" normalizeH="0" baseline="0" noProof="0" err="1">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Captagon</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trade remains a contentious issue, implicating various factions within the country and extending its reach to neighboring states like Saudi Arabia and Lebanon. This illicit trade has become so lucrative that it's considered by some as Syria's "black gold," providing financial sustenance to armed groups and potentially even the Assad regime.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Captagon</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originally known by its chemical name </a:t>
            </a:r>
            <a:r>
              <a:rPr kumimoji="0" lang="en-US" sz="1200" b="1" i="1"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fenethylline</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started its journey as a psychoactive medication developed in the 1960s. Initially prescribed for conditions like attention deficit disorder and narcolepsy, the drug was designed to stimulate the central nervous system, improving focus and wakefulness in patients. However, its addictive properties soon overshadowed its medical benefits, leading to its classification as a controlled substance and its eventual ban in many countries.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1"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Why We Should Be Concerned About </a:t>
            </a:r>
            <a:r>
              <a:rPr kumimoji="0" lang="en-US" sz="1200" b="1"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Captagon</a:t>
            </a:r>
            <a:endPar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err="1">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Captagon</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was a drug that is no longer used and had a main ingredient called </a:t>
            </a:r>
            <a:r>
              <a:rPr kumimoji="0" lang="en-US" sz="1200" b="1" i="1" u="sng" strike="noStrike" kern="100" cap="none" spc="0" normalizeH="0" baseline="0" noProof="0" err="1">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fenetylline</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This drug was used to treat problems like </a:t>
            </a:r>
            <a:r>
              <a:rPr kumimoji="0" lang="en-US" sz="1200" b="0" i="0" u="sng" strike="noStrike" kern="1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narcolepsy</a:t>
            </a:r>
            <a:r>
              <a:rPr kumimoji="0" lang="en-US" sz="1200" b="0" i="0" u="none" strike="noStrike" kern="100" cap="none" spc="0" normalizeH="0" baseline="0" noProof="0">
                <a:ln>
                  <a:noFill/>
                </a:ln>
                <a:solidFill>
                  <a:srgbClr val="325379"/>
                </a:solidFill>
                <a:effectLst/>
                <a:uLnTx/>
                <a:uFillTx/>
                <a:latin typeface="Calibri" panose="020F0502020204030204" pitchFamily="34" charset="0"/>
                <a:ea typeface="Calibri" panose="020F0502020204030204" pitchFamily="34" charset="0"/>
                <a:cs typeface="Times New Roman" panose="02020603050405020304" pitchFamily="18" charset="0"/>
              </a:rPr>
              <a:t>, ADHD, and a variety of other ailments where a stimulant could be used. Think of it as pharmaceutical amphetamine and it is being seized by authorities throughout the Middle East, even though there is no more legitimate manufacturing of the drug.</a:t>
            </a:r>
          </a:p>
        </p:txBody>
      </p:sp>
    </p:spTree>
    <p:extLst>
      <p:ext uri="{BB962C8B-B14F-4D97-AF65-F5344CB8AC3E}">
        <p14:creationId xmlns:p14="http://schemas.microsoft.com/office/powerpoint/2010/main" val="3523561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TextBox 2">
            <a:extLst>
              <a:ext uri="{FF2B5EF4-FFF2-40B4-BE49-F238E27FC236}">
                <a16:creationId xmlns:a16="http://schemas.microsoft.com/office/drawing/2014/main" id="{41D33C24-39E7-49E2-2632-248D68724F88}"/>
              </a:ext>
            </a:extLst>
          </p:cNvPr>
          <p:cNvSpPr txBox="1"/>
          <p:nvPr/>
        </p:nvSpPr>
        <p:spPr>
          <a:xfrm>
            <a:off x="3165230" y="2497016"/>
            <a:ext cx="668163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325379"/>
                </a:solidFill>
                <a:effectLst/>
                <a:uLnTx/>
                <a:uFillTx/>
                <a:latin typeface="Arial"/>
                <a:ea typeface="+mn-ea"/>
                <a:cs typeface="+mn-cs"/>
              </a:rPr>
              <a:t>Any Questions?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188848"/>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542021"/>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431445"/>
            <a:ext cx="9999963" cy="38209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Mark E. Rowley, BSN, RN, EMT-P, CAPO, Lieutenant - Rescue 62-B Shift and Captain Michael Bernard - Office of Information Services (with additional analysis and chart/graph development by Laura Viafora Ray, MPH, CPH, Program Coordinator - Opioid Abatement)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naloxone administered and nature of call at scene is “ingestion/poisoning/OD,” </a:t>
            </a:r>
            <a:r>
              <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 </a:t>
            </a:r>
            <a:r>
              <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protocol = “Overdose-Narcotic/Opioid”</a:t>
            </a:r>
            <a:endPar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“Suspected Drug Overdose” = Yes </a:t>
            </a:r>
            <a:r>
              <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400" b="0" i="1"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435304"/>
            <a:ext cx="0" cy="5987392"/>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CFA3-6614-0EA5-73BA-2A62746FBDF5}"/>
              </a:ext>
            </a:extLst>
          </p:cNvPr>
          <p:cNvSpPr>
            <a:spLocks noGrp="1"/>
          </p:cNvSpPr>
          <p:nvPr>
            <p:ph type="title"/>
          </p:nvPr>
        </p:nvSpPr>
        <p:spPr/>
        <p:txBody>
          <a:bodyPr/>
          <a:lstStyle/>
          <a:p>
            <a:pPr algn="ctr"/>
            <a:r>
              <a:rPr lang="en-US" b="1" i="0">
                <a:effectLst>
                  <a:outerShdw blurRad="38100" dist="38100" dir="2700000" algn="tl">
                    <a:srgbClr val="000000">
                      <a:alpha val="43137"/>
                    </a:srgbClr>
                  </a:outerShdw>
                </a:effectLst>
                <a:latin typeface="Abadi" panose="020B0604020104020204" pitchFamily="34" charset="0"/>
              </a:rPr>
              <a:t>Updated Query: Opioid-Related Overdose Patients (known or suspected)</a:t>
            </a:r>
          </a:p>
        </p:txBody>
      </p:sp>
      <p:sp>
        <p:nvSpPr>
          <p:cNvPr id="3" name="Text Placeholder 2">
            <a:extLst>
              <a:ext uri="{FF2B5EF4-FFF2-40B4-BE49-F238E27FC236}">
                <a16:creationId xmlns:a16="http://schemas.microsoft.com/office/drawing/2014/main" id="{C6B026B4-7C52-A41F-495B-F6BB78DDCE0E}"/>
              </a:ext>
            </a:extLst>
          </p:cNvPr>
          <p:cNvSpPr>
            <a:spLocks noGrp="1"/>
          </p:cNvSpPr>
          <p:nvPr>
            <p:ph type="body" idx="1"/>
          </p:nvPr>
        </p:nvSpPr>
        <p:spPr>
          <a:solidFill>
            <a:schemeClr val="accent4">
              <a:lumMod val="60000"/>
              <a:lumOff val="40000"/>
            </a:schemeClr>
          </a:solidFill>
          <a:ln w="28575">
            <a:solidFill>
              <a:schemeClr val="accent4">
                <a:lumMod val="50000"/>
              </a:schemeClr>
            </a:solidFill>
          </a:ln>
        </p:spPr>
        <p:txBody>
          <a:bodyPr anchor="ctr"/>
          <a:lstStyle/>
          <a:p>
            <a:pPr algn="ctr"/>
            <a:r>
              <a:rPr lang="en-US">
                <a:latin typeface="Arial" panose="020B0604020202020204" pitchFamily="34" charset="0"/>
                <a:cs typeface="Arial" panose="020B0604020202020204" pitchFamily="34" charset="0"/>
              </a:rPr>
              <a:t>Old Query</a:t>
            </a:r>
          </a:p>
        </p:txBody>
      </p:sp>
      <p:sp>
        <p:nvSpPr>
          <p:cNvPr id="4" name="Content Placeholder 3">
            <a:extLst>
              <a:ext uri="{FF2B5EF4-FFF2-40B4-BE49-F238E27FC236}">
                <a16:creationId xmlns:a16="http://schemas.microsoft.com/office/drawing/2014/main" id="{0C28E7E7-873D-4439-ED01-0176C99B356F}"/>
              </a:ext>
            </a:extLst>
          </p:cNvPr>
          <p:cNvSpPr>
            <a:spLocks noGrp="1"/>
          </p:cNvSpPr>
          <p:nvPr>
            <p:ph sz="half" idx="2"/>
          </p:nvPr>
        </p:nvSpPr>
        <p:spPr>
          <a:solidFill>
            <a:schemeClr val="accent4">
              <a:lumMod val="20000"/>
              <a:lumOff val="80000"/>
            </a:schemeClr>
          </a:solidFill>
          <a:ln>
            <a:solidFill>
              <a:schemeClr val="accent4">
                <a:lumMod val="50000"/>
              </a:schemeClr>
            </a:solidFill>
          </a:ln>
        </p:spPr>
        <p:txBody>
          <a:bodyPr anchor="ctr">
            <a:normAutofit fontScale="62500" lnSpcReduction="20000"/>
          </a:bodyPr>
          <a:lstStyle/>
          <a:p>
            <a:r>
              <a:rPr lang="en-US" sz="2800">
                <a:latin typeface="Arial" panose="020B0604020202020204" pitchFamily="34" charset="0"/>
                <a:cs typeface="Arial" panose="020B0604020202020204" pitchFamily="34" charset="0"/>
              </a:rPr>
              <a:t>naloxone administered and nature of call at scene is “ingestion/poisoning/OD,” </a:t>
            </a:r>
            <a:r>
              <a:rPr lang="en-US" sz="2800" b="1" i="1" u="sng">
                <a:latin typeface="Arial" panose="020B0604020202020204" pitchFamily="34" charset="0"/>
                <a:cs typeface="Arial" panose="020B0604020202020204" pitchFamily="34" charset="0"/>
              </a:rPr>
              <a:t>OR</a:t>
            </a:r>
            <a:endParaRPr lang="en-US" b="1" i="1" u="sng">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naloxone administered and clinical impression is “opioid-related,” </a:t>
            </a:r>
            <a:r>
              <a:rPr lang="en-US" sz="2800" b="1" i="1" u="sng">
                <a:latin typeface="Arial" panose="020B0604020202020204" pitchFamily="34" charset="0"/>
                <a:cs typeface="Arial" panose="020B0604020202020204" pitchFamily="34" charset="0"/>
              </a:rPr>
              <a:t>OR</a:t>
            </a:r>
            <a:endParaRPr lang="en-US" b="1" i="1" u="sng">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overdose reported with the following substances: “Fentanyl, Carfentanil or Heroin,” </a:t>
            </a:r>
            <a:r>
              <a:rPr lang="en-US" sz="2800" b="1" i="1" u="sng">
                <a:latin typeface="Arial" panose="020B0604020202020204" pitchFamily="34" charset="0"/>
                <a:cs typeface="Arial" panose="020B0604020202020204" pitchFamily="34" charset="0"/>
              </a:rPr>
              <a:t>OR</a:t>
            </a:r>
          </a:p>
          <a:p>
            <a:r>
              <a:rPr lang="en-US" sz="2800">
                <a:latin typeface="Arial" panose="020B0604020202020204" pitchFamily="34" charset="0"/>
                <a:cs typeface="Arial" panose="020B0604020202020204" pitchFamily="34" charset="0"/>
              </a:rPr>
              <a:t>overdose reported with naloxone administration</a:t>
            </a:r>
            <a:endParaRPr lang="en-US">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DA31B729-4F6A-8BFE-79F7-B78861C16417}"/>
              </a:ext>
            </a:extLst>
          </p:cNvPr>
          <p:cNvSpPr>
            <a:spLocks noGrp="1"/>
          </p:cNvSpPr>
          <p:nvPr>
            <p:ph type="body" sz="quarter" idx="3"/>
          </p:nvPr>
        </p:nvSpPr>
        <p:spPr>
          <a:solidFill>
            <a:schemeClr val="accent6">
              <a:lumMod val="60000"/>
              <a:lumOff val="40000"/>
            </a:schemeClr>
          </a:solidFill>
          <a:ln w="38100">
            <a:solidFill>
              <a:schemeClr val="accent6">
                <a:lumMod val="50000"/>
              </a:schemeClr>
            </a:solidFill>
          </a:ln>
        </p:spPr>
        <p:txBody>
          <a:bodyPr anchor="ctr"/>
          <a:lstStyle/>
          <a:p>
            <a:pPr algn="ctr"/>
            <a:r>
              <a:rPr lang="en-US">
                <a:latin typeface="Arial" panose="020B0604020202020204" pitchFamily="34" charset="0"/>
                <a:cs typeface="Arial" panose="020B0604020202020204" pitchFamily="34" charset="0"/>
              </a:rPr>
              <a:t>New Query</a:t>
            </a:r>
          </a:p>
        </p:txBody>
      </p:sp>
      <p:sp>
        <p:nvSpPr>
          <p:cNvPr id="6" name="Content Placeholder 5">
            <a:extLst>
              <a:ext uri="{FF2B5EF4-FFF2-40B4-BE49-F238E27FC236}">
                <a16:creationId xmlns:a16="http://schemas.microsoft.com/office/drawing/2014/main" id="{0ADBE045-637D-484A-783F-A9091DEE2272}"/>
              </a:ext>
            </a:extLst>
          </p:cNvPr>
          <p:cNvSpPr>
            <a:spLocks noGrp="1"/>
          </p:cNvSpPr>
          <p:nvPr>
            <p:ph sz="quarter" idx="4"/>
          </p:nvPr>
        </p:nvSpPr>
        <p:spPr>
          <a:solidFill>
            <a:schemeClr val="accent6">
              <a:lumMod val="20000"/>
              <a:lumOff val="80000"/>
            </a:schemeClr>
          </a:solidFill>
          <a:ln>
            <a:solidFill>
              <a:schemeClr val="accent6">
                <a:lumMod val="50000"/>
              </a:schemeClr>
            </a:solidFill>
          </a:ln>
        </p:spPr>
        <p:txBody>
          <a:bodyPr anchor="ctr">
            <a:normAutofit fontScale="62500" lnSpcReduction="20000"/>
          </a:bodyPr>
          <a:lstStyle/>
          <a:p>
            <a:r>
              <a:rPr lang="en-US" sz="2800">
                <a:latin typeface="Arial" panose="020B0604020202020204" pitchFamily="34" charset="0"/>
                <a:cs typeface="Arial" panose="020B0604020202020204" pitchFamily="34" charset="0"/>
              </a:rPr>
              <a:t>naloxone administered and nature of call at scene is “ingestion/poisoning/OD,” </a:t>
            </a:r>
            <a:r>
              <a:rPr lang="en-US" sz="2800" b="1" i="1" u="sng">
                <a:latin typeface="Arial" panose="020B0604020202020204" pitchFamily="34" charset="0"/>
                <a:cs typeface="Arial" panose="020B0604020202020204" pitchFamily="34" charset="0"/>
              </a:rPr>
              <a:t>OR</a:t>
            </a:r>
            <a:endParaRPr lang="en-US" b="1" i="1" u="sng">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naloxone administered and clinical impression is “opioid-related,” </a:t>
            </a:r>
            <a:r>
              <a:rPr lang="en-US" sz="2800" b="1" i="1" u="sng">
                <a:latin typeface="Arial" panose="020B0604020202020204" pitchFamily="34" charset="0"/>
                <a:cs typeface="Arial" panose="020B0604020202020204" pitchFamily="34" charset="0"/>
              </a:rPr>
              <a:t>OR</a:t>
            </a:r>
            <a:endParaRPr lang="en-US" b="1" i="1" u="sng">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overdose reported with the following substances: “Fentanyl, Carfentanil or Heroin,” </a:t>
            </a:r>
            <a:r>
              <a:rPr lang="en-US" sz="2800" b="1" i="1" u="sng">
                <a:latin typeface="Arial" panose="020B0604020202020204" pitchFamily="34" charset="0"/>
                <a:cs typeface="Arial" panose="020B0604020202020204" pitchFamily="34" charset="0"/>
              </a:rPr>
              <a:t>OR</a:t>
            </a:r>
          </a:p>
          <a:p>
            <a:r>
              <a:rPr lang="en-US" sz="2800">
                <a:latin typeface="Arial" panose="020B0604020202020204" pitchFamily="34" charset="0"/>
                <a:cs typeface="Arial" panose="020B0604020202020204" pitchFamily="34" charset="0"/>
              </a:rPr>
              <a:t>overdose reported with naloxone administration, </a:t>
            </a:r>
            <a:r>
              <a:rPr lang="en-US" sz="2800" b="1" i="1" u="sng">
                <a:latin typeface="Arial" panose="020B0604020202020204" pitchFamily="34" charset="0"/>
                <a:cs typeface="Arial" panose="020B0604020202020204" pitchFamily="34" charset="0"/>
              </a:rPr>
              <a:t>OR</a:t>
            </a:r>
          </a:p>
          <a:p>
            <a:r>
              <a:rPr lang="en-US" sz="2800">
                <a:highlight>
                  <a:srgbClr val="FFFF00"/>
                </a:highlight>
                <a:latin typeface="Arial" panose="020B0604020202020204" pitchFamily="34" charset="0"/>
                <a:cs typeface="Arial" panose="020B0604020202020204" pitchFamily="34" charset="0"/>
              </a:rPr>
              <a:t>protocol = “Overdose-Narcotic/Opioid”</a:t>
            </a:r>
            <a:endParaRPr lang="en-US">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530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fade">
                                      <p:cBhvr>
                                        <p:cTn id="21" dur="1000"/>
                                        <p:tgtEl>
                                          <p:spTgt spid="4">
                                            <p:bg/>
                                          </p:spTgt>
                                        </p:tgtEl>
                                      </p:cBhvr>
                                    </p:animEffect>
                                    <p:anim calcmode="lin" valueType="num">
                                      <p:cBhvr>
                                        <p:cTn id="22" dur="1000" fill="hold"/>
                                        <p:tgtEl>
                                          <p:spTgt spid="4">
                                            <p:bg/>
                                          </p:spTgt>
                                        </p:tgtEl>
                                        <p:attrNameLst>
                                          <p:attrName>ppt_x</p:attrName>
                                        </p:attrNameLst>
                                      </p:cBhvr>
                                      <p:tavLst>
                                        <p:tav tm="0">
                                          <p:val>
                                            <p:strVal val="#ppt_x"/>
                                          </p:val>
                                        </p:tav>
                                        <p:tav tm="100000">
                                          <p:val>
                                            <p:strVal val="#ppt_x"/>
                                          </p:val>
                                        </p:tav>
                                      </p:tavLst>
                                    </p:anim>
                                    <p:anim calcmode="lin" valueType="num">
                                      <p:cBhvr>
                                        <p:cTn id="23"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bg/>
                                          </p:spTgt>
                                        </p:tgtEl>
                                        <p:attrNameLst>
                                          <p:attrName>style.visibility</p:attrName>
                                        </p:attrNameLst>
                                      </p:cBhvr>
                                      <p:to>
                                        <p:strVal val="visible"/>
                                      </p:to>
                                    </p:set>
                                    <p:animEffect transition="in" filter="fade">
                                      <p:cBhvr>
                                        <p:cTn id="56" dur="1000"/>
                                        <p:tgtEl>
                                          <p:spTgt spid="5">
                                            <p:bg/>
                                          </p:spTgt>
                                        </p:tgtEl>
                                      </p:cBhvr>
                                    </p:animEffect>
                                    <p:anim calcmode="lin" valueType="num">
                                      <p:cBhvr>
                                        <p:cTn id="57" dur="1000" fill="hold"/>
                                        <p:tgtEl>
                                          <p:spTgt spid="5">
                                            <p:bg/>
                                          </p:spTgt>
                                        </p:tgtEl>
                                        <p:attrNameLst>
                                          <p:attrName>ppt_x</p:attrName>
                                        </p:attrNameLst>
                                      </p:cBhvr>
                                      <p:tavLst>
                                        <p:tav tm="0">
                                          <p:val>
                                            <p:strVal val="#ppt_x"/>
                                          </p:val>
                                        </p:tav>
                                        <p:tav tm="100000">
                                          <p:val>
                                            <p:strVal val="#ppt_x"/>
                                          </p:val>
                                        </p:tav>
                                      </p:tavLst>
                                    </p:anim>
                                    <p:anim calcmode="lin" valueType="num">
                                      <p:cBhvr>
                                        <p:cTn id="58"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animEffect transition="in" filter="fade">
                                      <p:cBhvr>
                                        <p:cTn id="63" dur="1000"/>
                                        <p:tgtEl>
                                          <p:spTgt spid="5">
                                            <p:txEl>
                                              <p:pRg st="0" end="0"/>
                                            </p:txEl>
                                          </p:spTgt>
                                        </p:tgtEl>
                                      </p:cBhvr>
                                    </p:animEffect>
                                    <p:anim calcmode="lin" valueType="num">
                                      <p:cBhvr>
                                        <p:cTn id="6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bg/>
                                          </p:spTgt>
                                        </p:tgtEl>
                                        <p:attrNameLst>
                                          <p:attrName>style.visibility</p:attrName>
                                        </p:attrNameLst>
                                      </p:cBhvr>
                                      <p:to>
                                        <p:strVal val="visible"/>
                                      </p:to>
                                    </p:set>
                                    <p:animEffect transition="in" filter="fade">
                                      <p:cBhvr>
                                        <p:cTn id="70" dur="1000"/>
                                        <p:tgtEl>
                                          <p:spTgt spid="6">
                                            <p:bg/>
                                          </p:spTgt>
                                        </p:tgtEl>
                                      </p:cBhvr>
                                    </p:animEffect>
                                    <p:anim calcmode="lin" valueType="num">
                                      <p:cBhvr>
                                        <p:cTn id="71" dur="1000" fill="hold"/>
                                        <p:tgtEl>
                                          <p:spTgt spid="6">
                                            <p:bg/>
                                          </p:spTgt>
                                        </p:tgtEl>
                                        <p:attrNameLst>
                                          <p:attrName>ppt_x</p:attrName>
                                        </p:attrNameLst>
                                      </p:cBhvr>
                                      <p:tavLst>
                                        <p:tav tm="0">
                                          <p:val>
                                            <p:strVal val="#ppt_x"/>
                                          </p:val>
                                        </p:tav>
                                        <p:tav tm="100000">
                                          <p:val>
                                            <p:strVal val="#ppt_x"/>
                                          </p:val>
                                        </p:tav>
                                      </p:tavLst>
                                    </p:anim>
                                    <p:anim calcmode="lin" valueType="num">
                                      <p:cBhvr>
                                        <p:cTn id="72"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fade">
                                      <p:cBhvr>
                                        <p:cTn id="77" dur="1000"/>
                                        <p:tgtEl>
                                          <p:spTgt spid="6">
                                            <p:txEl>
                                              <p:pRg st="0" end="0"/>
                                            </p:txEl>
                                          </p:spTgt>
                                        </p:tgtEl>
                                      </p:cBhvr>
                                    </p:animEffect>
                                    <p:anim calcmode="lin" valueType="num">
                                      <p:cBhvr>
                                        <p:cTn id="7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
                                            <p:txEl>
                                              <p:pRg st="1" end="1"/>
                                            </p:txEl>
                                          </p:spTgt>
                                        </p:tgtEl>
                                        <p:attrNameLst>
                                          <p:attrName>style.visibility</p:attrName>
                                        </p:attrNameLst>
                                      </p:cBhvr>
                                      <p:to>
                                        <p:strVal val="visible"/>
                                      </p:to>
                                    </p:set>
                                    <p:animEffect transition="in" filter="fade">
                                      <p:cBhvr>
                                        <p:cTn id="84" dur="1000"/>
                                        <p:tgtEl>
                                          <p:spTgt spid="6">
                                            <p:txEl>
                                              <p:pRg st="1" end="1"/>
                                            </p:txEl>
                                          </p:spTgt>
                                        </p:tgtEl>
                                      </p:cBhvr>
                                    </p:animEffect>
                                    <p:anim calcmode="lin" valueType="num">
                                      <p:cBhvr>
                                        <p:cTn id="8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animEffect transition="in" filter="fade">
                                      <p:cBhvr>
                                        <p:cTn id="91" dur="1000"/>
                                        <p:tgtEl>
                                          <p:spTgt spid="6">
                                            <p:txEl>
                                              <p:pRg st="2" end="2"/>
                                            </p:txEl>
                                          </p:spTgt>
                                        </p:tgtEl>
                                      </p:cBhvr>
                                    </p:animEffect>
                                    <p:anim calcmode="lin" valueType="num">
                                      <p:cBhvr>
                                        <p:cTn id="9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6">
                                            <p:txEl>
                                              <p:pRg st="3" end="3"/>
                                            </p:txEl>
                                          </p:spTgt>
                                        </p:tgtEl>
                                        <p:attrNameLst>
                                          <p:attrName>style.visibility</p:attrName>
                                        </p:attrNameLst>
                                      </p:cBhvr>
                                      <p:to>
                                        <p:strVal val="visible"/>
                                      </p:to>
                                    </p:set>
                                    <p:animEffect transition="in" filter="fade">
                                      <p:cBhvr>
                                        <p:cTn id="98" dur="1000"/>
                                        <p:tgtEl>
                                          <p:spTgt spid="6">
                                            <p:txEl>
                                              <p:pRg st="3" end="3"/>
                                            </p:txEl>
                                          </p:spTgt>
                                        </p:tgtEl>
                                      </p:cBhvr>
                                    </p:animEffect>
                                    <p:anim calcmode="lin" valueType="num">
                                      <p:cBhvr>
                                        <p:cTn id="9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0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Effect transition="in" filter="fade">
                                      <p:cBhvr>
                                        <p:cTn id="105" dur="1000"/>
                                        <p:tgtEl>
                                          <p:spTgt spid="6">
                                            <p:txEl>
                                              <p:pRg st="4" end="4"/>
                                            </p:txEl>
                                          </p:spTgt>
                                        </p:tgtEl>
                                      </p:cBhvr>
                                    </p:animEffect>
                                    <p:anim calcmode="lin" valueType="num">
                                      <p:cBhvr>
                                        <p:cTn id="10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0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build="p" animBg="1"/>
      <p:bldP spid="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9A082D-A0AE-615D-C27C-7F717ABF3A1E}"/>
              </a:ext>
            </a:extLst>
          </p:cNvPr>
          <p:cNvGraphicFramePr>
            <a:graphicFrameLocks noGrp="1"/>
          </p:cNvGraphicFramePr>
          <p:nvPr/>
        </p:nvGraphicFramePr>
        <p:xfrm>
          <a:off x="1024569" y="636224"/>
          <a:ext cx="10284150" cy="5585552"/>
        </p:xfrm>
        <a:graphic>
          <a:graphicData uri="http://schemas.openxmlformats.org/drawingml/2006/table">
            <a:tbl>
              <a:tblPr>
                <a:tableStyleId>{5DA37D80-6434-44D0-A028-1B22A696006F}</a:tableStyleId>
              </a:tblPr>
              <a:tblGrid>
                <a:gridCol w="1390104">
                  <a:extLst>
                    <a:ext uri="{9D8B030D-6E8A-4147-A177-3AD203B41FA5}">
                      <a16:colId xmlns:a16="http://schemas.microsoft.com/office/drawing/2014/main" val="2928971352"/>
                    </a:ext>
                  </a:extLst>
                </a:gridCol>
                <a:gridCol w="1390104">
                  <a:extLst>
                    <a:ext uri="{9D8B030D-6E8A-4147-A177-3AD203B41FA5}">
                      <a16:colId xmlns:a16="http://schemas.microsoft.com/office/drawing/2014/main" val="181179737"/>
                    </a:ext>
                  </a:extLst>
                </a:gridCol>
                <a:gridCol w="1625600">
                  <a:extLst>
                    <a:ext uri="{9D8B030D-6E8A-4147-A177-3AD203B41FA5}">
                      <a16:colId xmlns:a16="http://schemas.microsoft.com/office/drawing/2014/main" val="994202477"/>
                    </a:ext>
                  </a:extLst>
                </a:gridCol>
                <a:gridCol w="1760538">
                  <a:extLst>
                    <a:ext uri="{9D8B030D-6E8A-4147-A177-3AD203B41FA5}">
                      <a16:colId xmlns:a16="http://schemas.microsoft.com/office/drawing/2014/main" val="2032672389"/>
                    </a:ext>
                  </a:extLst>
                </a:gridCol>
                <a:gridCol w="1620838">
                  <a:extLst>
                    <a:ext uri="{9D8B030D-6E8A-4147-A177-3AD203B41FA5}">
                      <a16:colId xmlns:a16="http://schemas.microsoft.com/office/drawing/2014/main" val="2207651135"/>
                    </a:ext>
                  </a:extLst>
                </a:gridCol>
                <a:gridCol w="2496966">
                  <a:extLst>
                    <a:ext uri="{9D8B030D-6E8A-4147-A177-3AD203B41FA5}">
                      <a16:colId xmlns:a16="http://schemas.microsoft.com/office/drawing/2014/main" val="2162967584"/>
                    </a:ext>
                  </a:extLst>
                </a:gridCol>
              </a:tblGrid>
              <a:tr h="797936">
                <a:tc>
                  <a:txBody>
                    <a:bodyPr/>
                    <a:lstStyle/>
                    <a:p>
                      <a:pPr algn="ctr" fontAlgn="b"/>
                      <a:r>
                        <a:rPr lang="en-US" sz="2400" b="1" u="none" strike="noStrike">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a:t>
                      </a:r>
                      <a:endParaRPr lang="en-US" sz="2400" b="1" i="0" u="none" strike="noStrike">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n-US" sz="2400" b="1" u="none" strike="noStrike">
                          <a:effectLst>
                            <a:outerShdw blurRad="38100" dist="38100" dir="2700000" algn="tl">
                              <a:srgbClr val="000000">
                                <a:alpha val="43137"/>
                              </a:srgbClr>
                            </a:outerShdw>
                          </a:effectLst>
                          <a:latin typeface="Arial" panose="020B0604020202020204" pitchFamily="34" charset="0"/>
                          <a:cs typeface="Arial" panose="020B0604020202020204" pitchFamily="34" charset="0"/>
                        </a:rPr>
                        <a:t>Period</a:t>
                      </a:r>
                      <a:endParaRPr lang="en-US" sz="2400" b="1" i="0" u="none" strike="noStrike">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n-US" sz="2400" b="1" u="none" strike="noStrike">
                          <a:effectLst>
                            <a:outerShdw blurRad="38100" dist="38100" dir="2700000" algn="tl">
                              <a:srgbClr val="000000">
                                <a:alpha val="43137"/>
                              </a:srgbClr>
                            </a:outerShdw>
                          </a:effectLst>
                          <a:latin typeface="Arial" panose="020B0604020202020204" pitchFamily="34" charset="0"/>
                          <a:cs typeface="Arial" panose="020B0604020202020204" pitchFamily="34" charset="0"/>
                        </a:rPr>
                        <a:t>Old Query</a:t>
                      </a:r>
                      <a:endParaRPr lang="en-US" sz="2400" b="1" i="0" u="none" strike="noStrike">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n-US" sz="2400" b="1" u="none" strike="noStrike">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Query</a:t>
                      </a:r>
                      <a:endParaRPr lang="en-US" sz="2400" b="1" i="0" u="none" strike="noStrike">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n-US" sz="2400" b="1" u="none" strike="noStrike">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Difference</a:t>
                      </a:r>
                      <a:endParaRPr lang="en-US" sz="2400" b="1" i="0" u="none" strike="noStrike">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a:txBody>
                    <a:bodyPr/>
                    <a:lstStyle/>
                    <a:p>
                      <a:pPr algn="ctr" fontAlgn="b"/>
                      <a:r>
                        <a:rPr lang="en-US" sz="2400" b="1" u="none" strike="noStrike">
                          <a:effectLst>
                            <a:outerShdw blurRad="38100" dist="38100" dir="2700000" algn="tl">
                              <a:srgbClr val="000000">
                                <a:alpha val="43137"/>
                              </a:srgbClr>
                            </a:outerShdw>
                          </a:effectLst>
                          <a:latin typeface="Arial" panose="020B0604020202020204" pitchFamily="34" charset="0"/>
                          <a:cs typeface="Arial" panose="020B0604020202020204" pitchFamily="34" charset="0"/>
                        </a:rPr>
                        <a:t>% Change</a:t>
                      </a:r>
                      <a:endParaRPr lang="en-US" sz="2400" b="1" i="0" u="none" strike="noStrike">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2454183620"/>
                  </a:ext>
                </a:extLst>
              </a:tr>
              <a:tr h="797936">
                <a:tc>
                  <a:txBody>
                    <a:bodyPr/>
                    <a:lstStyle/>
                    <a:p>
                      <a:pPr algn="ctr" fontAlgn="b"/>
                      <a:r>
                        <a:rPr lang="en-US" sz="2400" u="none" strike="noStrike">
                          <a:effectLst/>
                          <a:latin typeface="Arial" panose="020B0604020202020204" pitchFamily="34" charset="0"/>
                          <a:cs typeface="Arial" panose="020B0604020202020204" pitchFamily="34" charset="0"/>
                        </a:rPr>
                        <a:t>2019</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Full Year</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2,792</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2,832</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40</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1.4% Increase</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2338120"/>
                  </a:ext>
                </a:extLst>
              </a:tr>
              <a:tr h="797936">
                <a:tc>
                  <a:txBody>
                    <a:bodyPr/>
                    <a:lstStyle/>
                    <a:p>
                      <a:pPr algn="ctr" fontAlgn="b"/>
                      <a:r>
                        <a:rPr lang="en-US" sz="2400" u="none" strike="noStrike">
                          <a:effectLst/>
                          <a:latin typeface="Arial" panose="020B0604020202020204" pitchFamily="34" charset="0"/>
                          <a:cs typeface="Arial" panose="020B0604020202020204" pitchFamily="34" charset="0"/>
                        </a:rPr>
                        <a:t>2020</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Full Year</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3,467</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3,508</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41</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1.2% Increase</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37678668"/>
                  </a:ext>
                </a:extLst>
              </a:tr>
              <a:tr h="797936">
                <a:tc>
                  <a:txBody>
                    <a:bodyPr/>
                    <a:lstStyle/>
                    <a:p>
                      <a:pPr algn="ctr" fontAlgn="b"/>
                      <a:r>
                        <a:rPr lang="en-US" sz="2400" u="none" strike="noStrike">
                          <a:effectLst/>
                          <a:latin typeface="Arial" panose="020B0604020202020204" pitchFamily="34" charset="0"/>
                          <a:cs typeface="Arial" panose="020B0604020202020204" pitchFamily="34" charset="0"/>
                        </a:rPr>
                        <a:t>2021</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Full Year</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3,518</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3,575</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57</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1.6% Increase</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097805680"/>
                  </a:ext>
                </a:extLst>
              </a:tr>
              <a:tr h="797936">
                <a:tc>
                  <a:txBody>
                    <a:bodyPr/>
                    <a:lstStyle/>
                    <a:p>
                      <a:pPr algn="ctr" fontAlgn="b"/>
                      <a:r>
                        <a:rPr lang="en-US" sz="2400" u="none" strike="noStrike">
                          <a:effectLst/>
                          <a:latin typeface="Arial" panose="020B0604020202020204" pitchFamily="34" charset="0"/>
                          <a:cs typeface="Arial" panose="020B0604020202020204" pitchFamily="34" charset="0"/>
                        </a:rPr>
                        <a:t>2022</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Full Year</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3,013</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3,086</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73</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2.4% Increase</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921186710"/>
                  </a:ext>
                </a:extLst>
              </a:tr>
              <a:tr h="797936">
                <a:tc>
                  <a:txBody>
                    <a:bodyPr/>
                    <a:lstStyle/>
                    <a:p>
                      <a:pPr algn="ctr" fontAlgn="b"/>
                      <a:r>
                        <a:rPr lang="en-US" sz="2400" u="none" strike="noStrike">
                          <a:effectLst/>
                          <a:latin typeface="Arial" panose="020B0604020202020204" pitchFamily="34" charset="0"/>
                          <a:cs typeface="Arial" panose="020B0604020202020204" pitchFamily="34" charset="0"/>
                        </a:rPr>
                        <a:t>2023</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Jan-Aug</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1,778</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1,828</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50</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2400" u="none" strike="noStrike">
                          <a:effectLst/>
                          <a:latin typeface="Arial" panose="020B0604020202020204" pitchFamily="34" charset="0"/>
                          <a:cs typeface="Arial" panose="020B0604020202020204" pitchFamily="34" charset="0"/>
                        </a:rPr>
                        <a:t>2.8% Increase</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40467614"/>
                  </a:ext>
                </a:extLst>
              </a:tr>
              <a:tr h="797936">
                <a:tc gridSpan="2">
                  <a:txBody>
                    <a:bodyPr/>
                    <a:lstStyle/>
                    <a:p>
                      <a:pPr algn="r" fontAlgn="b"/>
                      <a:r>
                        <a:rPr lang="en-US" sz="2400" b="1" i="1" u="none" strike="noStrike">
                          <a:effectLst/>
                          <a:latin typeface="Arial" panose="020B0604020202020204" pitchFamily="34" charset="0"/>
                          <a:cs typeface="Arial" panose="020B0604020202020204" pitchFamily="34" charset="0"/>
                        </a:rPr>
                        <a:t>TOTAL</a:t>
                      </a:r>
                      <a:endParaRPr lang="en-US" sz="24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60000"/>
                        <a:lumOff val="40000"/>
                      </a:schemeClr>
                    </a:solidFill>
                  </a:tcPr>
                </a:tc>
                <a:tc hMerge="1">
                  <a:txBody>
                    <a:bodyPr/>
                    <a:lstStyle/>
                    <a:p>
                      <a:endParaRPr lang="en-US"/>
                    </a:p>
                  </a:txBody>
                  <a:tcPr/>
                </a:tc>
                <a:tc>
                  <a:txBody>
                    <a:bodyPr/>
                    <a:lstStyle/>
                    <a:p>
                      <a:pPr algn="ctr" fontAlgn="b"/>
                      <a:r>
                        <a:rPr lang="en-US" sz="2400" b="1" i="1" u="none" strike="noStrike">
                          <a:effectLst/>
                          <a:latin typeface="Arial" panose="020B0604020202020204" pitchFamily="34" charset="0"/>
                          <a:cs typeface="Arial" panose="020B0604020202020204" pitchFamily="34" charset="0"/>
                        </a:rPr>
                        <a:t>14,568</a:t>
                      </a:r>
                      <a:endParaRPr lang="en-US" sz="24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60000"/>
                        <a:lumOff val="40000"/>
                      </a:schemeClr>
                    </a:solidFill>
                  </a:tcPr>
                </a:tc>
                <a:tc>
                  <a:txBody>
                    <a:bodyPr/>
                    <a:lstStyle/>
                    <a:p>
                      <a:pPr algn="ctr" fontAlgn="b"/>
                      <a:r>
                        <a:rPr lang="en-US" sz="2400" b="1" i="1" u="none" strike="noStrike">
                          <a:effectLst/>
                          <a:latin typeface="Arial" panose="020B0604020202020204" pitchFamily="34" charset="0"/>
                          <a:cs typeface="Arial" panose="020B0604020202020204" pitchFamily="34" charset="0"/>
                        </a:rPr>
                        <a:t>14,829</a:t>
                      </a:r>
                      <a:endParaRPr lang="en-US" sz="24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60000"/>
                        <a:lumOff val="40000"/>
                      </a:schemeClr>
                    </a:solidFill>
                  </a:tcPr>
                </a:tc>
                <a:tc>
                  <a:txBody>
                    <a:bodyPr/>
                    <a:lstStyle/>
                    <a:p>
                      <a:pPr algn="ctr" fontAlgn="b"/>
                      <a:r>
                        <a:rPr lang="en-US" sz="2400" b="1" i="1" u="none" strike="noStrike">
                          <a:effectLst/>
                          <a:latin typeface="Arial" panose="020B0604020202020204" pitchFamily="34" charset="0"/>
                          <a:cs typeface="Arial" panose="020B0604020202020204" pitchFamily="34" charset="0"/>
                        </a:rPr>
                        <a:t>261</a:t>
                      </a:r>
                      <a:endParaRPr lang="en-US" sz="24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60000"/>
                        <a:lumOff val="40000"/>
                      </a:schemeClr>
                    </a:solidFill>
                  </a:tcPr>
                </a:tc>
                <a:tc>
                  <a:txBody>
                    <a:bodyPr/>
                    <a:lstStyle/>
                    <a:p>
                      <a:pPr algn="ctr" fontAlgn="b"/>
                      <a:r>
                        <a:rPr lang="en-US" sz="2400" b="1" i="1" u="none" strike="noStrike">
                          <a:effectLst/>
                          <a:latin typeface="Arial" panose="020B0604020202020204" pitchFamily="34" charset="0"/>
                          <a:cs typeface="Arial" panose="020B0604020202020204" pitchFamily="34" charset="0"/>
                        </a:rPr>
                        <a:t>1.8% Increase</a:t>
                      </a:r>
                      <a:endParaRPr lang="en-US" sz="24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2333380999"/>
                  </a:ext>
                </a:extLst>
              </a:tr>
            </a:tbl>
          </a:graphicData>
        </a:graphic>
      </p:graphicFrame>
    </p:spTree>
    <p:extLst>
      <p:ext uri="{BB962C8B-B14F-4D97-AF65-F5344CB8AC3E}">
        <p14:creationId xmlns:p14="http://schemas.microsoft.com/office/powerpoint/2010/main" val="2120266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599A39A5-29AC-50B8-9440-581E826FA7D4}"/>
              </a:ext>
            </a:extLst>
          </p:cNvPr>
          <p:cNvGraphicFramePr>
            <a:graphicFrameLocks/>
          </p:cNvGraphicFramePr>
          <p:nvPr/>
        </p:nvGraphicFramePr>
        <p:xfrm>
          <a:off x="609441" y="914400"/>
          <a:ext cx="10969625" cy="4648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7">
            <a:extLst>
              <a:ext uri="{FF2B5EF4-FFF2-40B4-BE49-F238E27FC236}">
                <a16:creationId xmlns:a16="http://schemas.microsoft.com/office/drawing/2014/main" id="{4ACE9F43-3D5C-A86C-82BE-05322CD8BEF6}"/>
              </a:ext>
            </a:extLst>
          </p:cNvPr>
          <p:cNvGraphicFramePr>
            <a:graphicFrameLocks noGrp="1"/>
          </p:cNvGraphicFramePr>
          <p:nvPr/>
        </p:nvGraphicFramePr>
        <p:xfrm>
          <a:off x="3253685" y="5642668"/>
          <a:ext cx="5681136" cy="889000"/>
        </p:xfrm>
        <a:graphic>
          <a:graphicData uri="http://schemas.openxmlformats.org/drawingml/2006/table">
            <a:tbl>
              <a:tblPr firstRow="1" bandRow="1">
                <a:tableStyleId>{F5AB1C69-6EDB-4FF4-983F-18BD219EF322}</a:tableStyleId>
              </a:tblPr>
              <a:tblGrid>
                <a:gridCol w="1143000">
                  <a:extLst>
                    <a:ext uri="{9D8B030D-6E8A-4147-A177-3AD203B41FA5}">
                      <a16:colId xmlns:a16="http://schemas.microsoft.com/office/drawing/2014/main" val="3086758088"/>
                    </a:ext>
                  </a:extLst>
                </a:gridCol>
                <a:gridCol w="1134534">
                  <a:extLst>
                    <a:ext uri="{9D8B030D-6E8A-4147-A177-3AD203B41FA5}">
                      <a16:colId xmlns:a16="http://schemas.microsoft.com/office/drawing/2014/main" val="2070739044"/>
                    </a:ext>
                  </a:extLst>
                </a:gridCol>
                <a:gridCol w="1134534">
                  <a:extLst>
                    <a:ext uri="{9D8B030D-6E8A-4147-A177-3AD203B41FA5}">
                      <a16:colId xmlns:a16="http://schemas.microsoft.com/office/drawing/2014/main" val="953364630"/>
                    </a:ext>
                  </a:extLst>
                </a:gridCol>
                <a:gridCol w="1134534">
                  <a:extLst>
                    <a:ext uri="{9D8B030D-6E8A-4147-A177-3AD203B41FA5}">
                      <a16:colId xmlns:a16="http://schemas.microsoft.com/office/drawing/2014/main" val="2833500502"/>
                    </a:ext>
                  </a:extLst>
                </a:gridCol>
                <a:gridCol w="1134534">
                  <a:extLst>
                    <a:ext uri="{9D8B030D-6E8A-4147-A177-3AD203B41FA5}">
                      <a16:colId xmlns:a16="http://schemas.microsoft.com/office/drawing/2014/main" val="1195220391"/>
                    </a:ext>
                  </a:extLst>
                </a:gridCol>
              </a:tblGrid>
              <a:tr h="370840">
                <a:tc>
                  <a:txBody>
                    <a:bodyPr/>
                    <a:lstStyle/>
                    <a:p>
                      <a:endParaRPr lang="en-US" sz="1400">
                        <a:latin typeface="Arial" panose="020B0604020202020204" pitchFamily="34" charset="0"/>
                        <a:cs typeface="Arial" panose="020B0604020202020204" pitchFamily="34" charset="0"/>
                      </a:endParaRP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2019-2020</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2020-2021</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2021-2022</a:t>
                      </a:r>
                    </a:p>
                  </a:txBody>
                  <a:tcPr/>
                </a:tc>
                <a:tc>
                  <a:txBody>
                    <a:bodyPr/>
                    <a:lstStyle/>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2022-2023 </a:t>
                      </a:r>
                    </a:p>
                    <a:p>
                      <a:pPr algn="ctr"/>
                      <a:r>
                        <a:rPr lang="en-US" sz="1400">
                          <a:effectLst>
                            <a:outerShdw blurRad="38100" dist="38100" dir="2700000" algn="tl">
                              <a:srgbClr val="000000">
                                <a:alpha val="43137"/>
                              </a:srgbClr>
                            </a:outerShdw>
                          </a:effectLst>
                          <a:latin typeface="Arial" panose="020B0604020202020204" pitchFamily="34" charset="0"/>
                          <a:cs typeface="Arial" panose="020B0604020202020204" pitchFamily="34" charset="0"/>
                        </a:rPr>
                        <a:t>(Jan-Sept)</a:t>
                      </a:r>
                    </a:p>
                  </a:txBody>
                  <a:tcPr/>
                </a:tc>
                <a:extLst>
                  <a:ext uri="{0D108BD9-81ED-4DB2-BD59-A6C34878D82A}">
                    <a16:rowId xmlns:a16="http://schemas.microsoft.com/office/drawing/2014/main" val="4071484041"/>
                  </a:ext>
                </a:extLst>
              </a:tr>
              <a:tr h="370840">
                <a:tc>
                  <a:txBody>
                    <a:bodyPr/>
                    <a:lstStyle/>
                    <a:p>
                      <a:pPr algn="ctr"/>
                      <a:r>
                        <a:rPr lang="en-US" sz="1400" b="1">
                          <a:latin typeface="Arial" panose="020B0604020202020204" pitchFamily="34" charset="0"/>
                          <a:cs typeface="Arial" panose="020B0604020202020204" pitchFamily="34" charset="0"/>
                        </a:rPr>
                        <a:t>% Change</a:t>
                      </a:r>
                    </a:p>
                  </a:txBody>
                  <a:tcPr/>
                </a:tc>
                <a:tc>
                  <a:txBody>
                    <a:bodyPr/>
                    <a:lstStyle/>
                    <a:p>
                      <a:pPr algn="ctr"/>
                      <a:r>
                        <a:rPr lang="en-US" sz="1400" b="1">
                          <a:solidFill>
                            <a:srgbClr val="FF0000"/>
                          </a:solidFill>
                          <a:latin typeface="Arial" panose="020B0604020202020204" pitchFamily="34" charset="0"/>
                          <a:cs typeface="Arial" panose="020B0604020202020204" pitchFamily="34" charset="0"/>
                        </a:rPr>
                        <a:t>+24%</a:t>
                      </a:r>
                    </a:p>
                  </a:txBody>
                  <a:tcPr/>
                </a:tc>
                <a:tc>
                  <a:txBody>
                    <a:bodyPr/>
                    <a:lstStyle/>
                    <a:p>
                      <a:pPr algn="ctr"/>
                      <a:r>
                        <a:rPr lang="en-US" sz="1400" b="1">
                          <a:solidFill>
                            <a:schemeClr val="accent2"/>
                          </a:solidFill>
                          <a:latin typeface="Arial" panose="020B0604020202020204" pitchFamily="34" charset="0"/>
                          <a:cs typeface="Arial" panose="020B0604020202020204" pitchFamily="34" charset="0"/>
                        </a:rPr>
                        <a:t>+2%</a:t>
                      </a:r>
                    </a:p>
                  </a:txBody>
                  <a:tcPr/>
                </a:tc>
                <a:tc>
                  <a:txBody>
                    <a:bodyPr/>
                    <a:lstStyle/>
                    <a:p>
                      <a:pPr algn="ctr"/>
                      <a:r>
                        <a:rPr lang="en-US" sz="1400" b="1">
                          <a:solidFill>
                            <a:srgbClr val="00B050"/>
                          </a:solidFill>
                          <a:latin typeface="Arial" panose="020B0604020202020204" pitchFamily="34" charset="0"/>
                          <a:cs typeface="Arial" panose="020B0604020202020204" pitchFamily="34" charset="0"/>
                        </a:rPr>
                        <a:t>-14%</a:t>
                      </a:r>
                    </a:p>
                  </a:txBody>
                  <a:tcPr/>
                </a:tc>
                <a:tc>
                  <a:txBody>
                    <a:bodyPr/>
                    <a:lstStyle/>
                    <a:p>
                      <a:pPr algn="ctr"/>
                      <a:r>
                        <a:rPr lang="en-US" sz="1400" b="1">
                          <a:solidFill>
                            <a:srgbClr val="00B050"/>
                          </a:solidFill>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227461907"/>
                  </a:ext>
                </a:extLst>
              </a:tr>
            </a:tbl>
          </a:graphicData>
        </a:graphic>
      </p:graphicFrame>
      <p:sp>
        <p:nvSpPr>
          <p:cNvPr id="4" name="Title 1">
            <a:extLst>
              <a:ext uri="{FF2B5EF4-FFF2-40B4-BE49-F238E27FC236}">
                <a16:creationId xmlns:a16="http://schemas.microsoft.com/office/drawing/2014/main" id="{E9A01613-E8C7-3C55-95EA-CADFF45D05A4}"/>
              </a:ext>
            </a:extLst>
          </p:cNvPr>
          <p:cNvSpPr txBox="1">
            <a:spLocks/>
          </p:cNvSpPr>
          <p:nvPr/>
        </p:nvSpPr>
        <p:spPr>
          <a:xfrm>
            <a:off x="609441" y="152400"/>
            <a:ext cx="10969943" cy="9445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of Suspected Opioid-Related (O-R) </a:t>
            </a:r>
            <a:b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(OD) Patients By Year</a:t>
            </a:r>
            <a:endParaRPr kumimoji="0" lang="en-US" sz="4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153545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Expanding 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203880"/>
          <a:ext cx="9107917" cy="6082831"/>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014800">
                  <a:extLst>
                    <a:ext uri="{9D8B030D-6E8A-4147-A177-3AD203B41FA5}">
                      <a16:colId xmlns:a16="http://schemas.microsoft.com/office/drawing/2014/main" val="3929206282"/>
                    </a:ext>
                  </a:extLst>
                </a:gridCol>
                <a:gridCol w="1451563">
                  <a:extLst>
                    <a:ext uri="{9D8B030D-6E8A-4147-A177-3AD203B41FA5}">
                      <a16:colId xmlns:a16="http://schemas.microsoft.com/office/drawing/2014/main" val="3319839966"/>
                    </a:ext>
                  </a:extLst>
                </a:gridCol>
                <a:gridCol w="3942558">
                  <a:extLst>
                    <a:ext uri="{9D8B030D-6E8A-4147-A177-3AD203B41FA5}">
                      <a16:colId xmlns:a16="http://schemas.microsoft.com/office/drawing/2014/main" val="2491714315"/>
                    </a:ext>
                  </a:extLst>
                </a:gridCol>
              </a:tblGrid>
              <a:tr h="363864">
                <a:tc gridSpan="4">
                  <a:txBody>
                    <a:bodyPr/>
                    <a:lstStyle/>
                    <a:p>
                      <a:pPr algn="ctr"/>
                      <a:r>
                        <a:rPr lang="en-US" sz="1800" b="1"/>
                        <a:t>Suspected Opioid-Related (O-R) Overdose (OD) Patients by Incident Zip Code</a:t>
                      </a:r>
                    </a:p>
                    <a:p>
                      <a:pPr algn="ctr"/>
                      <a:r>
                        <a:rPr lang="en-US" sz="1800" b="1">
                          <a:solidFill>
                            <a:schemeClr val="bg2">
                              <a:lumMod val="50000"/>
                            </a:schemeClr>
                          </a:solidFill>
                        </a:rPr>
                        <a:t>January 2023 - September 2023</a:t>
                      </a:r>
                      <a:endParaRPr lang="en-US" sz="1800" b="1">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a:t>Zip Code (Health Zone)</a:t>
                      </a:r>
                      <a:endParaRPr lang="en-US" sz="1800" b="1">
                        <a:latin typeface="+mn-lt"/>
                        <a:cs typeface="Arial" panose="020B0604020202020204" pitchFamily="34" charset="0"/>
                      </a:endParaRPr>
                    </a:p>
                  </a:txBody>
                  <a:tcPr anchor="ctr"/>
                </a:tc>
                <a:tc>
                  <a:txBody>
                    <a:bodyPr/>
                    <a:lstStyle/>
                    <a:p>
                      <a:pPr algn="ctr"/>
                      <a:r>
                        <a:rPr lang="en-US" sz="1800" b="1"/>
                        <a:t>Count</a:t>
                      </a:r>
                      <a:endParaRPr lang="en-US" sz="1800" b="1">
                        <a:latin typeface="+mn-lt"/>
                        <a:cs typeface="Arial" panose="020B0604020202020204" pitchFamily="34" charset="0"/>
                      </a:endParaRPr>
                    </a:p>
                  </a:txBody>
                  <a:tcPr anchor="ctr"/>
                </a:tc>
                <a:tc>
                  <a:txBody>
                    <a:bodyPr/>
                    <a:lstStyle/>
                    <a:p>
                      <a:pPr algn="ctr"/>
                      <a:r>
                        <a:rPr lang="en-US" sz="1800" b="1"/>
                        <a:t>% of O-R OD</a:t>
                      </a:r>
                      <a:endParaRPr lang="en-US" sz="1800" b="1">
                        <a:latin typeface="+mn-lt"/>
                        <a:cs typeface="Arial" panose="020B0604020202020204" pitchFamily="34" charset="0"/>
                      </a:endParaRPr>
                    </a:p>
                  </a:txBody>
                  <a:tcPr anchor="ctr"/>
                </a:tc>
                <a:tc>
                  <a:txBody>
                    <a:bodyPr/>
                    <a:lstStyle/>
                    <a:p>
                      <a:pPr algn="ctr"/>
                      <a:r>
                        <a:rPr lang="en-US" sz="1800" b="1"/>
                        <a:t>Trend</a:t>
                      </a:r>
                    </a:p>
                    <a:p>
                      <a:pPr algn="ctr"/>
                      <a:r>
                        <a:rPr lang="en-US" sz="1800" b="1"/>
                        <a:t>(Compared to Jan-Sept 2022)</a:t>
                      </a:r>
                      <a:endParaRPr lang="en-US" sz="1800" b="1">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a:solidFill>
                            <a:schemeClr val="tx1"/>
                          </a:solidFill>
                        </a:rPr>
                        <a:t>32210 (Southwest)</a:t>
                      </a:r>
                      <a:endParaRPr lang="en-US" sz="1800" b="0">
                        <a:solidFill>
                          <a:schemeClr val="tx1"/>
                        </a:solidFill>
                        <a:latin typeface="+mn-lt"/>
                        <a:cs typeface="Arial" panose="020B0604020202020204" pitchFamily="34" charset="0"/>
                      </a:endParaRPr>
                    </a:p>
                  </a:txBody>
                  <a:tcPr anchor="ctr"/>
                </a:tc>
                <a:tc>
                  <a:txBody>
                    <a:bodyPr/>
                    <a:lstStyle/>
                    <a:p>
                      <a:pPr algn="ctr"/>
                      <a:r>
                        <a:rPr lang="en-US" sz="1800">
                          <a:solidFill>
                            <a:schemeClr val="tx1"/>
                          </a:solidFill>
                          <a:latin typeface="+mn-lt"/>
                          <a:cs typeface="Arial" panose="020B0604020202020204" pitchFamily="34" charset="0"/>
                        </a:rPr>
                        <a:t>176</a:t>
                      </a:r>
                    </a:p>
                  </a:txBody>
                  <a:tcPr anchor="ctr"/>
                </a:tc>
                <a:tc>
                  <a:txBody>
                    <a:bodyPr/>
                    <a:lstStyle/>
                    <a:p>
                      <a:pPr algn="ctr"/>
                      <a:r>
                        <a:rPr lang="en-US" sz="1800">
                          <a:latin typeface="+mn-lt"/>
                          <a:cs typeface="Arial" panose="020B0604020202020204" pitchFamily="34" charset="0"/>
                        </a:rPr>
                        <a:t>9%</a:t>
                      </a:r>
                    </a:p>
                  </a:txBody>
                  <a:tcPr anchor="ctr"/>
                </a:tc>
                <a:tc>
                  <a:txBody>
                    <a:bodyPr/>
                    <a:lstStyle/>
                    <a:p>
                      <a:pPr algn="ctr"/>
                      <a:r>
                        <a:rPr lang="en-US" sz="1800" b="1">
                          <a:solidFill>
                            <a:srgbClr val="00B050"/>
                          </a:solidFill>
                          <a:latin typeface="+mn-lt"/>
                          <a:cs typeface="Arial" panose="020B0604020202020204" pitchFamily="34" charset="0"/>
                        </a:rPr>
                        <a:t>25% Decrease</a:t>
                      </a:r>
                    </a:p>
                  </a:txBody>
                  <a:tcPr anchor="ctr"/>
                </a:tc>
                <a:extLst>
                  <a:ext uri="{0D108BD9-81ED-4DB2-BD59-A6C34878D82A}">
                    <a16:rowId xmlns:a16="http://schemas.microsoft.com/office/drawing/2014/main" val="2839538513"/>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32218 (Outer Rim)</a:t>
                      </a:r>
                      <a:endParaRPr lang="en-US" sz="1800" b="0">
                        <a:solidFill>
                          <a:schemeClr val="tx1"/>
                        </a:solidFill>
                        <a:latin typeface="+mn-lt"/>
                        <a:cs typeface="Arial" panose="020B0604020202020204" pitchFamily="34" charset="0"/>
                      </a:endParaRPr>
                    </a:p>
                  </a:txBody>
                  <a:tcPr anchor="ctr"/>
                </a:tc>
                <a:tc>
                  <a:txBody>
                    <a:bodyPr/>
                    <a:lstStyle/>
                    <a:p>
                      <a:pPr algn="ctr"/>
                      <a:r>
                        <a:rPr lang="en-US" sz="1800">
                          <a:solidFill>
                            <a:schemeClr val="tx1"/>
                          </a:solidFill>
                          <a:latin typeface="+mn-lt"/>
                          <a:cs typeface="Arial" panose="020B0604020202020204" pitchFamily="34" charset="0"/>
                        </a:rPr>
                        <a:t>142</a:t>
                      </a:r>
                    </a:p>
                  </a:txBody>
                  <a:tcPr anchor="ctr"/>
                </a:tc>
                <a:tc>
                  <a:txBody>
                    <a:bodyPr/>
                    <a:lstStyle/>
                    <a:p>
                      <a:pPr algn="ctr"/>
                      <a:r>
                        <a:rPr lang="en-US" sz="180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37% Decrease</a:t>
                      </a:r>
                    </a:p>
                  </a:txBody>
                  <a:tcPr anchor="ctr"/>
                </a:tc>
                <a:extLst>
                  <a:ext uri="{0D108BD9-81ED-4DB2-BD59-A6C34878D82A}">
                    <a16:rowId xmlns:a16="http://schemas.microsoft.com/office/drawing/2014/main" val="532460344"/>
                  </a:ext>
                </a:extLst>
              </a:tr>
              <a:tr h="367409">
                <a:tc>
                  <a:txBody>
                    <a:bodyPr/>
                    <a:lstStyle/>
                    <a:p>
                      <a:pPr algn="ctr"/>
                      <a:r>
                        <a:rPr lang="en-US" sz="1800" b="0">
                          <a:solidFill>
                            <a:schemeClr val="tx1"/>
                          </a:solidFill>
                          <a:latin typeface="+mn-lt"/>
                          <a:cs typeface="Arial" panose="020B0604020202020204" pitchFamily="34" charset="0"/>
                        </a:rPr>
                        <a:t>32244 (Southwest)</a:t>
                      </a:r>
                    </a:p>
                  </a:txBody>
                  <a:tcPr anchor="ctr"/>
                </a:tc>
                <a:tc>
                  <a:txBody>
                    <a:bodyPr/>
                    <a:lstStyle/>
                    <a:p>
                      <a:pPr algn="ctr"/>
                      <a:r>
                        <a:rPr lang="en-US" sz="1800">
                          <a:solidFill>
                            <a:schemeClr val="tx1"/>
                          </a:solidFill>
                          <a:latin typeface="+mn-lt"/>
                          <a:cs typeface="Arial" panose="020B0604020202020204" pitchFamily="34" charset="0"/>
                        </a:rPr>
                        <a:t>132</a:t>
                      </a:r>
                    </a:p>
                  </a:txBody>
                  <a:tcPr anchor="ctr"/>
                </a:tc>
                <a:tc>
                  <a:txBody>
                    <a:bodyPr/>
                    <a:lstStyle/>
                    <a:p>
                      <a:pPr algn="ctr"/>
                      <a:r>
                        <a:rPr lang="en-US" sz="180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28% Decrease</a:t>
                      </a:r>
                    </a:p>
                  </a:txBody>
                  <a:tcPr anchor="ctr"/>
                </a:tc>
                <a:extLst>
                  <a:ext uri="{0D108BD9-81ED-4DB2-BD59-A6C34878D82A}">
                    <a16:rowId xmlns:a16="http://schemas.microsoft.com/office/drawing/2014/main" val="2316389858"/>
                  </a:ext>
                </a:extLst>
              </a:tr>
              <a:tr h="367409">
                <a:tc>
                  <a:txBody>
                    <a:bodyPr/>
                    <a:lstStyle/>
                    <a:p>
                      <a:pPr algn="ctr"/>
                      <a:r>
                        <a:rPr lang="en-US" sz="1800" b="0">
                          <a:solidFill>
                            <a:schemeClr val="tx1"/>
                          </a:solidFill>
                          <a:latin typeface="+mn-lt"/>
                          <a:cs typeface="Arial" panose="020B0604020202020204" pitchFamily="34" charset="0"/>
                        </a:rPr>
                        <a:t>32207 (Arlington)</a:t>
                      </a:r>
                    </a:p>
                  </a:txBody>
                  <a:tcPr anchor="ctr"/>
                </a:tc>
                <a:tc>
                  <a:txBody>
                    <a:bodyPr/>
                    <a:lstStyle/>
                    <a:p>
                      <a:pPr algn="ctr"/>
                      <a:r>
                        <a:rPr lang="en-US" sz="1800">
                          <a:solidFill>
                            <a:schemeClr val="tx1"/>
                          </a:solidFill>
                          <a:latin typeface="+mn-lt"/>
                          <a:cs typeface="Arial" panose="020B0604020202020204" pitchFamily="34" charset="0"/>
                        </a:rPr>
                        <a:t>113</a:t>
                      </a:r>
                    </a:p>
                  </a:txBody>
                  <a:tcPr anchor="ctr"/>
                </a:tc>
                <a:tc>
                  <a:txBody>
                    <a:bodyPr/>
                    <a:lstStyle/>
                    <a:p>
                      <a:pPr algn="ctr"/>
                      <a:r>
                        <a:rPr lang="en-US" sz="180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0000"/>
                          </a:solidFill>
                          <a:latin typeface="+mn-lt"/>
                          <a:cs typeface="Arial" panose="020B0604020202020204" pitchFamily="34" charset="0"/>
                        </a:rPr>
                        <a:t>11% Increase</a:t>
                      </a:r>
                    </a:p>
                  </a:txBody>
                  <a:tcPr anchor="ctr"/>
                </a:tc>
                <a:extLst>
                  <a:ext uri="{0D108BD9-81ED-4DB2-BD59-A6C34878D82A}">
                    <a16:rowId xmlns:a16="http://schemas.microsoft.com/office/drawing/2014/main" val="95906409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Arial" panose="020B0604020202020204" pitchFamily="34" charset="0"/>
                        </a:rPr>
                        <a:t>32208 (Urban Core)</a:t>
                      </a:r>
                    </a:p>
                  </a:txBody>
                  <a:tcPr anchor="ctr"/>
                </a:tc>
                <a:tc>
                  <a:txBody>
                    <a:bodyPr/>
                    <a:lstStyle/>
                    <a:p>
                      <a:pPr algn="ctr"/>
                      <a:r>
                        <a:rPr lang="en-US" sz="1800">
                          <a:solidFill>
                            <a:schemeClr val="tx1"/>
                          </a:solidFill>
                          <a:latin typeface="+mn-lt"/>
                          <a:cs typeface="Arial" panose="020B0604020202020204" pitchFamily="34" charset="0"/>
                        </a:rPr>
                        <a:t>113</a:t>
                      </a:r>
                    </a:p>
                  </a:txBody>
                  <a:tcPr anchor="ctr"/>
                </a:tc>
                <a:tc>
                  <a:txBody>
                    <a:bodyPr/>
                    <a:lstStyle/>
                    <a:p>
                      <a:pPr algn="ctr"/>
                      <a:r>
                        <a:rPr lang="en-US" sz="180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0000"/>
                          </a:solidFill>
                          <a:latin typeface="+mn-lt"/>
                          <a:cs typeface="Arial" panose="020B0604020202020204" pitchFamily="34" charset="0"/>
                        </a:rPr>
                        <a:t>17% Increase</a:t>
                      </a:r>
                    </a:p>
                  </a:txBody>
                  <a:tcPr anchor="ctr"/>
                </a:tc>
                <a:extLst>
                  <a:ext uri="{0D108BD9-81ED-4DB2-BD59-A6C34878D82A}">
                    <a16:rowId xmlns:a16="http://schemas.microsoft.com/office/drawing/2014/main" val="2614132911"/>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n-lt"/>
                          <a:cs typeface="Arial" panose="020B0604020202020204" pitchFamily="34" charset="0"/>
                        </a:rPr>
                        <a:t>32254 (Urban Core)</a:t>
                      </a:r>
                    </a:p>
                  </a:txBody>
                  <a:tcPr anchor="ctr"/>
                </a:tc>
                <a:tc>
                  <a:txBody>
                    <a:bodyPr/>
                    <a:lstStyle/>
                    <a:p>
                      <a:pPr algn="ctr"/>
                      <a:r>
                        <a:rPr lang="en-US" sz="1800">
                          <a:solidFill>
                            <a:schemeClr val="tx1"/>
                          </a:solidFill>
                          <a:latin typeface="+mn-lt"/>
                          <a:cs typeface="Arial" panose="020B0604020202020204" pitchFamily="34" charset="0"/>
                        </a:rPr>
                        <a:t>112</a:t>
                      </a:r>
                    </a:p>
                  </a:txBody>
                  <a:tcPr anchor="ctr"/>
                </a:tc>
                <a:tc>
                  <a:txBody>
                    <a:bodyPr/>
                    <a:lstStyle/>
                    <a:p>
                      <a:pPr algn="ctr"/>
                      <a:r>
                        <a:rPr lang="en-US" sz="180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23% Decrease</a:t>
                      </a:r>
                    </a:p>
                  </a:txBody>
                  <a:tcPr anchor="ctr"/>
                </a:tc>
                <a:extLst>
                  <a:ext uri="{0D108BD9-81ED-4DB2-BD59-A6C34878D82A}">
                    <a16:rowId xmlns:a16="http://schemas.microsoft.com/office/drawing/2014/main" val="231145347"/>
                  </a:ext>
                </a:extLst>
              </a:tr>
              <a:tr h="367409">
                <a:tc>
                  <a:txBody>
                    <a:bodyPr/>
                    <a:lstStyle/>
                    <a:p>
                      <a:pPr algn="ctr"/>
                      <a:r>
                        <a:rPr lang="en-US" sz="1800" b="0">
                          <a:solidFill>
                            <a:schemeClr val="tx1"/>
                          </a:solidFill>
                          <a:latin typeface="+mn-lt"/>
                          <a:cs typeface="Arial" panose="020B0604020202020204" pitchFamily="34" charset="0"/>
                        </a:rPr>
                        <a:t>32209 (Urban Core)</a:t>
                      </a:r>
                    </a:p>
                  </a:txBody>
                  <a:tcPr anchor="ctr"/>
                </a:tc>
                <a:tc>
                  <a:txBody>
                    <a:bodyPr/>
                    <a:lstStyle/>
                    <a:p>
                      <a:pPr algn="ctr"/>
                      <a:r>
                        <a:rPr lang="en-US" sz="1800">
                          <a:solidFill>
                            <a:schemeClr val="tx1"/>
                          </a:solidFill>
                          <a:latin typeface="+mn-lt"/>
                          <a:cs typeface="Arial" panose="020B0604020202020204" pitchFamily="34" charset="0"/>
                        </a:rPr>
                        <a:t>108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00B050"/>
                          </a:solidFill>
                          <a:latin typeface="+mn-lt"/>
                          <a:cs typeface="Arial" panose="020B0604020202020204" pitchFamily="34" charset="0"/>
                        </a:rPr>
                        <a:t>11% Decrease</a:t>
                      </a:r>
                    </a:p>
                  </a:txBody>
                  <a:tcPr anchor="ctr"/>
                </a:tc>
                <a:extLst>
                  <a:ext uri="{0D108BD9-81ED-4DB2-BD59-A6C34878D82A}">
                    <a16:rowId xmlns:a16="http://schemas.microsoft.com/office/drawing/2014/main" val="1366362982"/>
                  </a:ext>
                </a:extLst>
              </a:tr>
              <a:tr h="393763">
                <a:tc>
                  <a:txBody>
                    <a:bodyPr/>
                    <a:lstStyle/>
                    <a:p>
                      <a:pPr algn="ctr"/>
                      <a:r>
                        <a:rPr lang="en-US" sz="1800" b="0">
                          <a:solidFill>
                            <a:schemeClr val="tx1"/>
                          </a:solidFill>
                          <a:latin typeface="+mn-lt"/>
                          <a:cs typeface="Arial" panose="020B0604020202020204" pitchFamily="34" charset="0"/>
                        </a:rPr>
                        <a:t>32205 (Southwest)</a:t>
                      </a:r>
                    </a:p>
                  </a:txBody>
                  <a:tcPr anchor="ctr"/>
                </a:tc>
                <a:tc>
                  <a:txBody>
                    <a:bodyPr/>
                    <a:lstStyle/>
                    <a:p>
                      <a:pPr algn="ctr"/>
                      <a:r>
                        <a:rPr lang="en-US" sz="1800">
                          <a:solidFill>
                            <a:schemeClr val="tx1"/>
                          </a:solidFill>
                          <a:latin typeface="+mn-lt"/>
                          <a:cs typeface="Arial" panose="020B0604020202020204" pitchFamily="34" charset="0"/>
                        </a:rPr>
                        <a:t>102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FF0000"/>
                          </a:solidFill>
                          <a:latin typeface="+mn-lt"/>
                          <a:cs typeface="Arial" panose="020B0604020202020204" pitchFamily="34" charset="0"/>
                        </a:rPr>
                        <a:t>19% Increase</a:t>
                      </a:r>
                    </a:p>
                  </a:txBody>
                  <a:tcPr anchor="ctr"/>
                </a:tc>
                <a:extLst>
                  <a:ext uri="{0D108BD9-81ED-4DB2-BD59-A6C34878D82A}">
                    <a16:rowId xmlns:a16="http://schemas.microsoft.com/office/drawing/2014/main" val="1530304457"/>
                  </a:ext>
                </a:extLst>
              </a:tr>
              <a:tr h="367409">
                <a:tc>
                  <a:txBody>
                    <a:bodyPr/>
                    <a:lstStyle/>
                    <a:p>
                      <a:pPr algn="ctr"/>
                      <a:r>
                        <a:rPr lang="en-US" sz="1800" b="0">
                          <a:solidFill>
                            <a:schemeClr val="tx1"/>
                          </a:solidFill>
                          <a:latin typeface="+mn-lt"/>
                          <a:cs typeface="Arial" panose="020B0604020202020204" pitchFamily="34" charset="0"/>
                        </a:rPr>
                        <a:t>32216 (Arlington)</a:t>
                      </a:r>
                    </a:p>
                  </a:txBody>
                  <a:tcPr anchor="ctr"/>
                </a:tc>
                <a:tc>
                  <a:txBody>
                    <a:bodyPr/>
                    <a:lstStyle/>
                    <a:p>
                      <a:pPr algn="ctr"/>
                      <a:r>
                        <a:rPr lang="en-US" sz="1800">
                          <a:solidFill>
                            <a:schemeClr val="tx1"/>
                          </a:solidFill>
                          <a:latin typeface="+mn-lt"/>
                          <a:cs typeface="Arial" panose="020B0604020202020204" pitchFamily="34" charset="0"/>
                        </a:rPr>
                        <a:t>98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accent2"/>
                          </a:solidFill>
                          <a:latin typeface="+mn-lt"/>
                          <a:cs typeface="Arial" panose="020B0604020202020204" pitchFamily="34" charset="0"/>
                        </a:rPr>
                        <a:t>8% Increase</a:t>
                      </a:r>
                    </a:p>
                  </a:txBody>
                  <a:tcPr anchor="ctr"/>
                </a:tc>
                <a:extLst>
                  <a:ext uri="{0D108BD9-81ED-4DB2-BD59-A6C34878D82A}">
                    <a16:rowId xmlns:a16="http://schemas.microsoft.com/office/drawing/2014/main" val="1862398436"/>
                  </a:ext>
                </a:extLst>
              </a:tr>
              <a:tr h="367409">
                <a:tc>
                  <a:txBody>
                    <a:bodyPr/>
                    <a:lstStyle/>
                    <a:p>
                      <a:pPr algn="ctr"/>
                      <a:r>
                        <a:rPr lang="en-US" sz="1800" b="0">
                          <a:solidFill>
                            <a:schemeClr val="tx1"/>
                          </a:solidFill>
                          <a:latin typeface="+mn-lt"/>
                          <a:cs typeface="Arial" panose="020B0604020202020204" pitchFamily="34" charset="0"/>
                        </a:rPr>
                        <a:t>32211 (Arlington)</a:t>
                      </a:r>
                    </a:p>
                  </a:txBody>
                  <a:tcPr anchor="ctr"/>
                </a:tc>
                <a:tc>
                  <a:txBody>
                    <a:bodyPr/>
                    <a:lstStyle/>
                    <a:p>
                      <a:pPr algn="ctr"/>
                      <a:r>
                        <a:rPr lang="en-US" sz="1800">
                          <a:solidFill>
                            <a:schemeClr val="tx1"/>
                          </a:solidFill>
                          <a:latin typeface="+mn-lt"/>
                          <a:cs typeface="Arial" panose="020B0604020202020204" pitchFamily="34" charset="0"/>
                        </a:rPr>
                        <a:t>96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mn-lt"/>
                          <a:ea typeface="+mn-ea"/>
                          <a:cs typeface="Arial" panose="020B0604020202020204" pitchFamily="34" charset="0"/>
                        </a:rPr>
                        <a:t>16% Decrease</a:t>
                      </a:r>
                    </a:p>
                  </a:txBody>
                  <a:tcPr anchor="ctr"/>
                </a:tc>
                <a:extLst>
                  <a:ext uri="{0D108BD9-81ED-4DB2-BD59-A6C34878D82A}">
                    <a16:rowId xmlns:a16="http://schemas.microsoft.com/office/drawing/2014/main" val="60002362"/>
                  </a:ext>
                </a:extLst>
              </a:tr>
              <a:tr h="367409">
                <a:tc>
                  <a:txBody>
                    <a:bodyPr/>
                    <a:lstStyle/>
                    <a:p>
                      <a:pPr algn="r"/>
                      <a:r>
                        <a:rPr lang="en-US" sz="1800" b="1">
                          <a:solidFill>
                            <a:schemeClr val="bg1">
                              <a:lumMod val="50000"/>
                            </a:schemeClr>
                          </a:solidFill>
                        </a:rPr>
                        <a:t>TOTAL (Top 10)</a:t>
                      </a:r>
                      <a:endParaRPr lang="en-US" sz="1800" b="1">
                        <a:solidFill>
                          <a:schemeClr val="bg1">
                            <a:lumMod val="50000"/>
                          </a:schemeClr>
                        </a:solidFill>
                        <a:latin typeface="+mn-lt"/>
                        <a:cs typeface="Arial" panose="020B0604020202020204" pitchFamily="34" charset="0"/>
                      </a:endParaRPr>
                    </a:p>
                  </a:txBody>
                  <a:tcPr anchor="ctr"/>
                </a:tc>
                <a:tc>
                  <a:txBody>
                    <a:bodyPr/>
                    <a:lstStyle/>
                    <a:p>
                      <a:pPr algn="ctr"/>
                      <a:r>
                        <a:rPr lang="en-US" sz="1800" b="1">
                          <a:solidFill>
                            <a:schemeClr val="bg1">
                              <a:lumMod val="50000"/>
                            </a:schemeClr>
                          </a:solidFill>
                          <a:latin typeface="+mn-lt"/>
                          <a:cs typeface="Arial" panose="020B0604020202020204" pitchFamily="34" charset="0"/>
                        </a:rPr>
                        <a:t>1,192</a:t>
                      </a:r>
                    </a:p>
                  </a:txBody>
                  <a:tcPr anchor="ctr"/>
                </a:tc>
                <a:tc>
                  <a:txBody>
                    <a:bodyPr/>
                    <a:lstStyle/>
                    <a:p>
                      <a:pPr algn="ctr"/>
                      <a:r>
                        <a:rPr lang="en-US" sz="1800" b="1">
                          <a:solidFill>
                            <a:schemeClr val="bg1">
                              <a:lumMod val="50000"/>
                            </a:schemeClr>
                          </a:solidFill>
                          <a:latin typeface="+mn-lt"/>
                          <a:cs typeface="Arial" panose="020B0604020202020204" pitchFamily="34" charset="0"/>
                        </a:rPr>
                        <a:t>58%</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800" b="1">
                          <a:solidFill>
                            <a:schemeClr val="tx1">
                              <a:lumMod val="65000"/>
                              <a:lumOff val="35000"/>
                            </a:schemeClr>
                          </a:solidFill>
                        </a:rPr>
                        <a:t>TOTAL (Other 24 Zips)</a:t>
                      </a:r>
                      <a:endParaRPr lang="en-US" sz="1800" b="1">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a:solidFill>
                            <a:schemeClr val="tx1">
                              <a:lumMod val="65000"/>
                              <a:lumOff val="35000"/>
                            </a:schemeClr>
                          </a:solidFill>
                          <a:latin typeface="+mn-lt"/>
                          <a:cs typeface="Arial" panose="020B0604020202020204" pitchFamily="34" charset="0"/>
                        </a:rPr>
                        <a:t>852</a:t>
                      </a:r>
                    </a:p>
                  </a:txBody>
                  <a:tcPr anchor="ctr"/>
                </a:tc>
                <a:tc>
                  <a:txBody>
                    <a:bodyPr/>
                    <a:lstStyle/>
                    <a:p>
                      <a:pPr algn="ctr"/>
                      <a:r>
                        <a:rPr lang="en-US" sz="1800" b="1">
                          <a:solidFill>
                            <a:schemeClr val="tx1">
                              <a:lumMod val="65000"/>
                              <a:lumOff val="35000"/>
                            </a:schemeClr>
                          </a:solidFill>
                          <a:latin typeface="+mn-lt"/>
                          <a:cs typeface="Arial" panose="020B0604020202020204" pitchFamily="34" charset="0"/>
                        </a:rPr>
                        <a:t>42%</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a:solidFill>
                            <a:schemeClr val="tx1"/>
                          </a:solidFill>
                        </a:rPr>
                        <a:t>TOTAL (All 34 Zips)</a:t>
                      </a:r>
                      <a:endParaRPr lang="en-US" sz="1800" b="1">
                        <a:solidFill>
                          <a:schemeClr val="tx1"/>
                        </a:solidFill>
                        <a:latin typeface="+mn-lt"/>
                        <a:cs typeface="Arial" panose="020B0604020202020204" pitchFamily="34" charset="0"/>
                      </a:endParaRPr>
                    </a:p>
                  </a:txBody>
                  <a:tcPr anchor="ctr"/>
                </a:tc>
                <a:tc>
                  <a:txBody>
                    <a:bodyPr/>
                    <a:lstStyle/>
                    <a:p>
                      <a:pPr algn="ctr"/>
                      <a:r>
                        <a:rPr lang="en-US" sz="1800" b="1">
                          <a:solidFill>
                            <a:schemeClr val="tx1"/>
                          </a:solidFill>
                          <a:latin typeface="+mn-lt"/>
                          <a:cs typeface="Arial" panose="020B0604020202020204" pitchFamily="34" charset="0"/>
                        </a:rPr>
                        <a:t>2,044</a:t>
                      </a:r>
                    </a:p>
                  </a:txBody>
                  <a:tcPr anchor="ctr"/>
                </a:tc>
                <a:tc>
                  <a:txBody>
                    <a:bodyPr/>
                    <a:lstStyle/>
                    <a:p>
                      <a:pPr algn="ctr"/>
                      <a:r>
                        <a:rPr lang="en-US" sz="1800" b="1">
                          <a:solidFill>
                            <a:schemeClr val="tx1"/>
                          </a:solidFill>
                        </a:rPr>
                        <a:t>100%</a:t>
                      </a:r>
                      <a:endParaRPr lang="en-US" sz="1800" b="1">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2" y="297043"/>
          <a:ext cx="9107916" cy="6263914"/>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276979">
                  <a:extLst>
                    <a:ext uri="{9D8B030D-6E8A-4147-A177-3AD203B41FA5}">
                      <a16:colId xmlns:a16="http://schemas.microsoft.com/office/drawing/2014/main" val="3139388998"/>
                    </a:ext>
                  </a:extLst>
                </a:gridCol>
                <a:gridCol w="2276979">
                  <a:extLst>
                    <a:ext uri="{9D8B030D-6E8A-4147-A177-3AD203B41FA5}">
                      <a16:colId xmlns:a16="http://schemas.microsoft.com/office/drawing/2014/main" val="3929206282"/>
                    </a:ext>
                  </a:extLst>
                </a:gridCol>
                <a:gridCol w="2276979">
                  <a:extLst>
                    <a:ext uri="{9D8B030D-6E8A-4147-A177-3AD203B41FA5}">
                      <a16:colId xmlns:a16="http://schemas.microsoft.com/office/drawing/2014/main" val="3319839966"/>
                    </a:ext>
                  </a:extLst>
                </a:gridCol>
                <a:gridCol w="2276979">
                  <a:extLst>
                    <a:ext uri="{9D8B030D-6E8A-4147-A177-3AD203B41FA5}">
                      <a16:colId xmlns:a16="http://schemas.microsoft.com/office/drawing/2014/main" val="2491714315"/>
                    </a:ext>
                  </a:extLst>
                </a:gridCol>
              </a:tblGrid>
              <a:tr h="0">
                <a:tc gridSpan="4">
                  <a:txBody>
                    <a:bodyPr/>
                    <a:lstStyle/>
                    <a:p>
                      <a:pPr algn="ctr"/>
                      <a:r>
                        <a:rPr lang="en-US" sz="1600" b="1"/>
                        <a:t>Suspected Opioid-Related (O-R) Overdose (OD) Patients by Incident Zip Code</a:t>
                      </a:r>
                    </a:p>
                    <a:p>
                      <a:pPr algn="ctr"/>
                      <a:r>
                        <a:rPr lang="en-US" sz="1600" b="1">
                          <a:solidFill>
                            <a:schemeClr val="bg2">
                              <a:lumMod val="50000"/>
                            </a:schemeClr>
                          </a:solidFill>
                        </a:rPr>
                        <a:t>January 2023 - September 2023</a:t>
                      </a:r>
                      <a:endParaRPr lang="en-US" sz="1600" b="1">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endParaRPr>
                    </a:p>
                  </a:txBody>
                  <a:tcPr/>
                </a:tc>
                <a:tc hMerge="1">
                  <a:txBody>
                    <a:bodyPr/>
                    <a:lstStyle/>
                    <a:p>
                      <a:pPr algn="ctr"/>
                      <a:endParaRPr lang="en-US">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600" b="1"/>
                        <a:t>Top 10 Zip Codes</a:t>
                      </a:r>
                      <a:endParaRPr lang="en-US" sz="1600" b="1">
                        <a:latin typeface="+mn-lt"/>
                        <a:cs typeface="Arial" panose="020B0604020202020204" pitchFamily="34" charset="0"/>
                      </a:endParaRPr>
                    </a:p>
                  </a:txBody>
                  <a:tcPr anchor="ctr"/>
                </a:tc>
                <a:tc>
                  <a:txBody>
                    <a:bodyPr/>
                    <a:lstStyle/>
                    <a:p>
                      <a:pPr algn="ctr"/>
                      <a:r>
                        <a:rPr lang="en-US" sz="1600" b="1"/>
                        <a:t>Count</a:t>
                      </a:r>
                      <a:endParaRPr lang="en-US" sz="1600" b="1">
                        <a:latin typeface="+mn-lt"/>
                        <a:cs typeface="Arial" panose="020B0604020202020204" pitchFamily="34" charset="0"/>
                      </a:endParaRPr>
                    </a:p>
                  </a:txBody>
                  <a:tcPr anchor="ctr"/>
                </a:tc>
                <a:tc>
                  <a:txBody>
                    <a:bodyPr/>
                    <a:lstStyle/>
                    <a:p>
                      <a:pPr algn="ctr"/>
                      <a:r>
                        <a:rPr lang="en-US" sz="1600" b="1"/>
                        <a:t>Population Size</a:t>
                      </a:r>
                      <a:endParaRPr lang="en-US" sz="1600" b="1">
                        <a:latin typeface="+mn-lt"/>
                        <a:cs typeface="Arial" panose="020B0604020202020204" pitchFamily="34" charset="0"/>
                      </a:endParaRPr>
                    </a:p>
                  </a:txBody>
                  <a:tcPr anchor="ctr"/>
                </a:tc>
                <a:tc>
                  <a:txBody>
                    <a:bodyPr/>
                    <a:lstStyle/>
                    <a:p>
                      <a:pPr algn="ctr"/>
                      <a:r>
                        <a:rPr lang="en-US" sz="1600" b="1">
                          <a:latin typeface="+mn-lt"/>
                          <a:cs typeface="Arial" panose="020B0604020202020204" pitchFamily="34" charset="0"/>
                        </a:rPr>
                        <a:t>Rate per 1,000 pop.</a:t>
                      </a:r>
                    </a:p>
                  </a:txBody>
                  <a:tcPr anchor="ctr"/>
                </a:tc>
                <a:extLst>
                  <a:ext uri="{0D108BD9-81ED-4DB2-BD59-A6C34878D82A}">
                    <a16:rowId xmlns:a16="http://schemas.microsoft.com/office/drawing/2014/main" val="3088933416"/>
                  </a:ext>
                </a:extLst>
              </a:tr>
              <a:tr h="367409">
                <a:tc>
                  <a:txBody>
                    <a:bodyPr/>
                    <a:lstStyle/>
                    <a:p>
                      <a:pPr algn="ctr"/>
                      <a:r>
                        <a:rPr lang="en-US" sz="1600" b="0">
                          <a:solidFill>
                            <a:schemeClr val="tx1"/>
                          </a:solidFill>
                          <a:latin typeface="+mn-lt"/>
                          <a:cs typeface="Arial" panose="020B0604020202020204" pitchFamily="34" charset="0"/>
                        </a:rPr>
                        <a:t>32202 (Urban Core)</a:t>
                      </a:r>
                    </a:p>
                  </a:txBody>
                  <a:tcPr anchor="ctr">
                    <a:noFill/>
                  </a:tcPr>
                </a:tc>
                <a:tc>
                  <a:txBody>
                    <a:bodyPr/>
                    <a:lstStyle/>
                    <a:p>
                      <a:pPr algn="ctr"/>
                      <a:r>
                        <a:rPr lang="en-US" sz="1600">
                          <a:latin typeface="+mn-lt"/>
                          <a:cs typeface="Arial" panose="020B0604020202020204" pitchFamily="34" charset="0"/>
                        </a:rPr>
                        <a:t>72</a:t>
                      </a:r>
                    </a:p>
                  </a:txBody>
                  <a:tcPr anchor="ctr">
                    <a:noFill/>
                  </a:tcPr>
                </a:tc>
                <a:tc>
                  <a:txBody>
                    <a:bodyPr/>
                    <a:lstStyle/>
                    <a:p>
                      <a:pPr algn="ctr"/>
                      <a:r>
                        <a:rPr lang="en-US" sz="1600">
                          <a:latin typeface="+mn-lt"/>
                          <a:cs typeface="Arial" panose="020B0604020202020204" pitchFamily="34" charset="0"/>
                        </a:rPr>
                        <a:t>6,544</a:t>
                      </a:r>
                    </a:p>
                  </a:txBody>
                  <a:tcPr anchor="ctr">
                    <a:noFill/>
                  </a:tcPr>
                </a:tc>
                <a:tc>
                  <a:txBody>
                    <a:bodyPr/>
                    <a:lstStyle/>
                    <a:p>
                      <a:pPr algn="ctr"/>
                      <a:r>
                        <a:rPr lang="en-US" sz="1600" b="1">
                          <a:solidFill>
                            <a:schemeClr val="tx1"/>
                          </a:solidFill>
                          <a:latin typeface="+mn-lt"/>
                          <a:cs typeface="Arial" panose="020B0604020202020204" pitchFamily="34" charset="0"/>
                        </a:rPr>
                        <a:t>11.00</a:t>
                      </a:r>
                    </a:p>
                  </a:txBody>
                  <a:tcPr anchor="ctr">
                    <a:noFill/>
                  </a:tcPr>
                </a:tc>
                <a:extLst>
                  <a:ext uri="{0D108BD9-81ED-4DB2-BD59-A6C34878D82A}">
                    <a16:rowId xmlns:a16="http://schemas.microsoft.com/office/drawing/2014/main" val="2839538513"/>
                  </a:ext>
                </a:extLst>
              </a:tr>
              <a:tr h="367409">
                <a:tc>
                  <a:txBody>
                    <a:bodyPr/>
                    <a:lstStyle/>
                    <a:p>
                      <a:pPr algn="ctr"/>
                      <a:r>
                        <a:rPr lang="en-US" sz="1600" b="0">
                          <a:solidFill>
                            <a:schemeClr val="tx1"/>
                          </a:solidFill>
                          <a:latin typeface="+mn-lt"/>
                          <a:cs typeface="Arial" panose="020B0604020202020204" pitchFamily="34" charset="0"/>
                        </a:rPr>
                        <a:t>32254 (Urban Core)</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112</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14,545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7.70</a:t>
                      </a:r>
                    </a:p>
                  </a:txBody>
                  <a:tcPr anchor="ctr">
                    <a:solidFill>
                      <a:schemeClr val="accent2">
                        <a:lumMod val="60000"/>
                        <a:lumOff val="40000"/>
                      </a:schemeClr>
                    </a:solidFill>
                  </a:tcPr>
                </a:tc>
                <a:extLst>
                  <a:ext uri="{0D108BD9-81ED-4DB2-BD59-A6C34878D82A}">
                    <a16:rowId xmlns:a16="http://schemas.microsoft.com/office/drawing/2014/main" val="532460344"/>
                  </a:ext>
                </a:extLst>
              </a:tr>
              <a:tr h="367409">
                <a:tc>
                  <a:txBody>
                    <a:bodyPr/>
                    <a:lstStyle/>
                    <a:p>
                      <a:pPr algn="ctr"/>
                      <a:r>
                        <a:rPr lang="en-US" sz="1600" b="0">
                          <a:solidFill>
                            <a:schemeClr val="tx1"/>
                          </a:solidFill>
                          <a:latin typeface="+mn-lt"/>
                          <a:cs typeface="Arial" panose="020B0604020202020204" pitchFamily="34" charset="0"/>
                        </a:rPr>
                        <a:t>32204 (Urban Core)</a:t>
                      </a:r>
                    </a:p>
                  </a:txBody>
                  <a:tcPr anchor="ctr">
                    <a:noFill/>
                  </a:tcPr>
                </a:tc>
                <a:tc>
                  <a:txBody>
                    <a:bodyPr/>
                    <a:lstStyle/>
                    <a:p>
                      <a:pPr algn="ctr"/>
                      <a:r>
                        <a:rPr lang="en-US" sz="1600">
                          <a:latin typeface="+mn-lt"/>
                          <a:cs typeface="Arial" panose="020B0604020202020204" pitchFamily="34" charset="0"/>
                        </a:rPr>
                        <a:t>36</a:t>
                      </a:r>
                    </a:p>
                  </a:txBody>
                  <a:tcPr anchor="ctr">
                    <a:noFill/>
                  </a:tcPr>
                </a:tc>
                <a:tc>
                  <a:txBody>
                    <a:bodyPr/>
                    <a:lstStyle/>
                    <a:p>
                      <a:pPr algn="ctr"/>
                      <a:r>
                        <a:rPr lang="en-US" sz="1600">
                          <a:latin typeface="+mn-lt"/>
                          <a:cs typeface="Arial" panose="020B0604020202020204" pitchFamily="34" charset="0"/>
                        </a:rPr>
                        <a:t>8,673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4.15</a:t>
                      </a:r>
                    </a:p>
                  </a:txBody>
                  <a:tcPr anchor="ctr">
                    <a:noFill/>
                  </a:tcPr>
                </a:tc>
                <a:extLst>
                  <a:ext uri="{0D108BD9-81ED-4DB2-BD59-A6C34878D82A}">
                    <a16:rowId xmlns:a16="http://schemas.microsoft.com/office/drawing/2014/main" val="981649722"/>
                  </a:ext>
                </a:extLst>
              </a:tr>
              <a:tr h="367409">
                <a:tc>
                  <a:txBody>
                    <a:bodyPr/>
                    <a:lstStyle/>
                    <a:p>
                      <a:pPr algn="ctr"/>
                      <a:r>
                        <a:rPr lang="en-US" sz="1600" b="0">
                          <a:solidFill>
                            <a:schemeClr val="tx1"/>
                          </a:solidFill>
                          <a:latin typeface="+mn-lt"/>
                          <a:cs typeface="Arial" panose="020B0604020202020204" pitchFamily="34" charset="0"/>
                        </a:rPr>
                        <a:t>32205 (Southwest)</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102</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29,605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3.45</a:t>
                      </a:r>
                    </a:p>
                  </a:txBody>
                  <a:tcPr anchor="ctr">
                    <a:solidFill>
                      <a:schemeClr val="accent2">
                        <a:lumMod val="60000"/>
                        <a:lumOff val="40000"/>
                      </a:schemeClr>
                    </a:solidFill>
                  </a:tcPr>
                </a:tc>
                <a:extLst>
                  <a:ext uri="{0D108BD9-81ED-4DB2-BD59-A6C34878D82A}">
                    <a16:rowId xmlns:a16="http://schemas.microsoft.com/office/drawing/2014/main" val="675398880"/>
                  </a:ext>
                </a:extLst>
              </a:tr>
              <a:tr h="367409">
                <a:tc>
                  <a:txBody>
                    <a:bodyPr/>
                    <a:lstStyle/>
                    <a:p>
                      <a:pPr algn="ctr"/>
                      <a:r>
                        <a:rPr lang="en-US" sz="1600" b="0">
                          <a:solidFill>
                            <a:schemeClr val="tx1"/>
                          </a:solidFill>
                          <a:latin typeface="+mn-lt"/>
                          <a:cs typeface="Arial" panose="020B0604020202020204" pitchFamily="34" charset="0"/>
                        </a:rPr>
                        <a:t>32208 (Urban Core)</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113</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33,286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3.39</a:t>
                      </a:r>
                    </a:p>
                  </a:txBody>
                  <a:tcPr anchor="ctr">
                    <a:solidFill>
                      <a:schemeClr val="accent2">
                        <a:lumMod val="60000"/>
                        <a:lumOff val="40000"/>
                      </a:schemeClr>
                    </a:solidFill>
                  </a:tcPr>
                </a:tc>
                <a:extLst>
                  <a:ext uri="{0D108BD9-81ED-4DB2-BD59-A6C34878D82A}">
                    <a16:rowId xmlns:a16="http://schemas.microsoft.com/office/drawing/2014/main" val="2130098670"/>
                  </a:ext>
                </a:extLst>
              </a:tr>
              <a:tr h="367409">
                <a:tc>
                  <a:txBody>
                    <a:bodyPr/>
                    <a:lstStyle/>
                    <a:p>
                      <a:pPr algn="ctr"/>
                      <a:r>
                        <a:rPr lang="en-US" sz="1600" b="0">
                          <a:solidFill>
                            <a:schemeClr val="tx1"/>
                          </a:solidFill>
                          <a:latin typeface="+mn-lt"/>
                          <a:cs typeface="Arial" panose="020B0604020202020204" pitchFamily="34" charset="0"/>
                        </a:rPr>
                        <a:t>32207 (Arlington)</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113</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36,207</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3.12</a:t>
                      </a:r>
                    </a:p>
                  </a:txBody>
                  <a:tcPr anchor="ctr">
                    <a:solidFill>
                      <a:schemeClr val="accent2">
                        <a:lumMod val="60000"/>
                        <a:lumOff val="40000"/>
                      </a:schemeClr>
                    </a:solidFill>
                  </a:tcPr>
                </a:tc>
                <a:extLst>
                  <a:ext uri="{0D108BD9-81ED-4DB2-BD59-A6C34878D82A}">
                    <a16:rowId xmlns:a16="http://schemas.microsoft.com/office/drawing/2014/main" val="2316389858"/>
                  </a:ext>
                </a:extLst>
              </a:tr>
              <a:tr h="367409">
                <a:tc>
                  <a:txBody>
                    <a:bodyPr/>
                    <a:lstStyle/>
                    <a:p>
                      <a:pPr algn="ctr"/>
                      <a:r>
                        <a:rPr lang="en-US" sz="1600" b="0">
                          <a:solidFill>
                            <a:schemeClr val="tx1"/>
                          </a:solidFill>
                          <a:latin typeface="+mn-lt"/>
                          <a:cs typeface="Arial" panose="020B0604020202020204" pitchFamily="34" charset="0"/>
                        </a:rPr>
                        <a:t>32206 (Urban Core)</a:t>
                      </a:r>
                    </a:p>
                  </a:txBody>
                  <a:tcPr anchor="ctr">
                    <a:noFill/>
                  </a:tcPr>
                </a:tc>
                <a:tc>
                  <a:txBody>
                    <a:bodyPr/>
                    <a:lstStyle/>
                    <a:p>
                      <a:pPr algn="ctr"/>
                      <a:r>
                        <a:rPr lang="en-US" sz="1600">
                          <a:latin typeface="+mn-lt"/>
                          <a:cs typeface="Arial" panose="020B0604020202020204" pitchFamily="34" charset="0"/>
                        </a:rPr>
                        <a:t>57</a:t>
                      </a:r>
                    </a:p>
                  </a:txBody>
                  <a:tcPr anchor="ctr">
                    <a:noFill/>
                  </a:tcPr>
                </a:tc>
                <a:tc>
                  <a:txBody>
                    <a:bodyPr/>
                    <a:lstStyle/>
                    <a:p>
                      <a:pPr algn="ctr"/>
                      <a:r>
                        <a:rPr lang="en-US" sz="1600">
                          <a:latin typeface="+mn-lt"/>
                          <a:cs typeface="Arial" panose="020B0604020202020204" pitchFamily="34" charset="0"/>
                        </a:rPr>
                        <a:t>18,283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3.12</a:t>
                      </a:r>
                    </a:p>
                  </a:txBody>
                  <a:tcPr anchor="ctr">
                    <a:noFill/>
                  </a:tcPr>
                </a:tc>
                <a:extLst>
                  <a:ext uri="{0D108BD9-81ED-4DB2-BD59-A6C34878D82A}">
                    <a16:rowId xmlns:a16="http://schemas.microsoft.com/office/drawing/2014/main" val="1678554511"/>
                  </a:ext>
                </a:extLst>
              </a:tr>
              <a:tr h="367409">
                <a:tc>
                  <a:txBody>
                    <a:bodyPr/>
                    <a:lstStyle/>
                    <a:p>
                      <a:pPr algn="ctr"/>
                      <a:r>
                        <a:rPr lang="en-US" sz="1600" b="0">
                          <a:solidFill>
                            <a:schemeClr val="tx1"/>
                          </a:solidFill>
                          <a:latin typeface="+mn-lt"/>
                          <a:cs typeface="Arial" panose="020B0604020202020204" pitchFamily="34" charset="0"/>
                        </a:rPr>
                        <a:t>32220 (Outer Rim)</a:t>
                      </a:r>
                    </a:p>
                  </a:txBody>
                  <a:tcPr anchor="ctr">
                    <a:noFill/>
                  </a:tcPr>
                </a:tc>
                <a:tc>
                  <a:txBody>
                    <a:bodyPr/>
                    <a:lstStyle/>
                    <a:p>
                      <a:pPr algn="ctr"/>
                      <a:r>
                        <a:rPr lang="en-US" sz="1600">
                          <a:latin typeface="+mn-lt"/>
                          <a:cs typeface="Arial" panose="020B0604020202020204" pitchFamily="34" charset="0"/>
                        </a:rPr>
                        <a:t>40</a:t>
                      </a:r>
                    </a:p>
                  </a:txBody>
                  <a:tcPr anchor="ctr">
                    <a:noFill/>
                  </a:tcPr>
                </a:tc>
                <a:tc>
                  <a:txBody>
                    <a:bodyPr/>
                    <a:lstStyle/>
                    <a:p>
                      <a:pPr algn="ctr"/>
                      <a:r>
                        <a:rPr lang="en-US" sz="1600">
                          <a:latin typeface="+mn-lt"/>
                          <a:cs typeface="Arial" panose="020B0604020202020204" pitchFamily="34" charset="0"/>
                        </a:rPr>
                        <a:t>13,037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3.07</a:t>
                      </a:r>
                    </a:p>
                  </a:txBody>
                  <a:tcPr anchor="ctr">
                    <a:noFill/>
                  </a:tcPr>
                </a:tc>
                <a:extLst>
                  <a:ext uri="{0D108BD9-81ED-4DB2-BD59-A6C34878D82A}">
                    <a16:rowId xmlns:a16="http://schemas.microsoft.com/office/drawing/2014/main" val="471274268"/>
                  </a:ext>
                </a:extLst>
              </a:tr>
              <a:tr h="367409">
                <a:tc>
                  <a:txBody>
                    <a:bodyPr/>
                    <a:lstStyle/>
                    <a:p>
                      <a:pPr algn="ctr"/>
                      <a:r>
                        <a:rPr lang="en-US" sz="1600" b="0">
                          <a:solidFill>
                            <a:schemeClr val="tx1"/>
                          </a:solidFill>
                          <a:latin typeface="+mn-lt"/>
                          <a:cs typeface="Arial" panose="020B0604020202020204" pitchFamily="34" charset="0"/>
                        </a:rPr>
                        <a:t>32209</a:t>
                      </a:r>
                      <a:r>
                        <a:rPr lang="en-US" sz="1600" b="0" baseline="0">
                          <a:solidFill>
                            <a:schemeClr val="tx1"/>
                          </a:solidFill>
                          <a:latin typeface="+mn-lt"/>
                          <a:cs typeface="Arial" panose="020B0604020202020204" pitchFamily="34" charset="0"/>
                        </a:rPr>
                        <a:t> </a:t>
                      </a:r>
                      <a:r>
                        <a:rPr lang="en-US" sz="1600" b="0">
                          <a:solidFill>
                            <a:schemeClr val="tx1"/>
                          </a:solidFill>
                          <a:latin typeface="+mn-lt"/>
                          <a:cs typeface="Arial" panose="020B0604020202020204" pitchFamily="34" charset="0"/>
                        </a:rPr>
                        <a:t>(Urban Core)</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108</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36,656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cs typeface="Arial" panose="020B0604020202020204" pitchFamily="34" charset="0"/>
                        </a:rPr>
                        <a:t>2.95</a:t>
                      </a:r>
                    </a:p>
                  </a:txBody>
                  <a:tcPr anchor="ctr">
                    <a:solidFill>
                      <a:schemeClr val="accent2">
                        <a:lumMod val="60000"/>
                        <a:lumOff val="40000"/>
                      </a:schemeClr>
                    </a:solidFill>
                  </a:tcPr>
                </a:tc>
                <a:extLst>
                  <a:ext uri="{0D108BD9-81ED-4DB2-BD59-A6C34878D82A}">
                    <a16:rowId xmlns:a16="http://schemas.microsoft.com/office/drawing/2014/main" val="1366362982"/>
                  </a:ext>
                </a:extLst>
              </a:tr>
              <a:tr h="367409">
                <a:tc>
                  <a:txBody>
                    <a:bodyPr/>
                    <a:lstStyle/>
                    <a:p>
                      <a:pPr algn="ctr"/>
                      <a:r>
                        <a:rPr lang="en-US" sz="1600" b="0">
                          <a:solidFill>
                            <a:schemeClr val="tx1"/>
                          </a:solidFill>
                          <a:latin typeface="+mn-lt"/>
                          <a:cs typeface="Arial" panose="020B0604020202020204" pitchFamily="34" charset="0"/>
                        </a:rPr>
                        <a:t>32211</a:t>
                      </a:r>
                      <a:r>
                        <a:rPr lang="en-US" sz="1600" b="0" baseline="0">
                          <a:solidFill>
                            <a:schemeClr val="tx1"/>
                          </a:solidFill>
                          <a:latin typeface="+mn-lt"/>
                          <a:cs typeface="Arial" panose="020B0604020202020204" pitchFamily="34" charset="0"/>
                        </a:rPr>
                        <a:t> </a:t>
                      </a:r>
                      <a:r>
                        <a:rPr lang="en-US" sz="1600" b="0">
                          <a:solidFill>
                            <a:schemeClr val="tx1"/>
                          </a:solidFill>
                          <a:latin typeface="+mn-lt"/>
                          <a:cs typeface="Arial" panose="020B0604020202020204" pitchFamily="34" charset="0"/>
                        </a:rPr>
                        <a:t>(Arlington)</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96</a:t>
                      </a:r>
                    </a:p>
                  </a:txBody>
                  <a:tcPr anchor="ctr">
                    <a:solidFill>
                      <a:schemeClr val="accent2">
                        <a:lumMod val="60000"/>
                        <a:lumOff val="40000"/>
                      </a:schemeClr>
                    </a:solidFill>
                  </a:tcPr>
                </a:tc>
                <a:tc>
                  <a:txBody>
                    <a:bodyPr/>
                    <a:lstStyle/>
                    <a:p>
                      <a:pPr algn="ctr"/>
                      <a:r>
                        <a:rPr lang="en-US" sz="1600">
                          <a:latin typeface="+mn-lt"/>
                          <a:cs typeface="Arial" panose="020B0604020202020204" pitchFamily="34" charset="0"/>
                        </a:rPr>
                        <a:t>34,168</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n-lt"/>
                          <a:ea typeface="+mn-ea"/>
                          <a:cs typeface="Arial" panose="020B0604020202020204" pitchFamily="34" charset="0"/>
                        </a:rPr>
                        <a:t>2.81</a:t>
                      </a:r>
                    </a:p>
                  </a:txBody>
                  <a:tcPr anchor="ctr">
                    <a:solidFill>
                      <a:schemeClr val="accent2">
                        <a:lumMod val="60000"/>
                        <a:lumOff val="40000"/>
                      </a:schemeClr>
                    </a:solidFill>
                  </a:tcPr>
                </a:tc>
                <a:extLst>
                  <a:ext uri="{0D108BD9-81ED-4DB2-BD59-A6C34878D82A}">
                    <a16:rowId xmlns:a16="http://schemas.microsoft.com/office/drawing/2014/main" val="60002362"/>
                  </a:ext>
                </a:extLst>
              </a:tr>
              <a:tr h="367409">
                <a:tc>
                  <a:txBody>
                    <a:bodyPr/>
                    <a:lstStyle/>
                    <a:p>
                      <a:pPr algn="r"/>
                      <a:r>
                        <a:rPr lang="en-US" sz="1600" b="1">
                          <a:solidFill>
                            <a:schemeClr val="bg1">
                              <a:lumMod val="50000"/>
                            </a:schemeClr>
                          </a:solidFill>
                        </a:rPr>
                        <a:t>TOTAL (Top 10)</a:t>
                      </a:r>
                      <a:endParaRPr lang="en-US" sz="1600" b="1">
                        <a:solidFill>
                          <a:schemeClr val="bg1">
                            <a:lumMod val="50000"/>
                          </a:schemeClr>
                        </a:solidFill>
                        <a:latin typeface="+mn-lt"/>
                        <a:cs typeface="Arial" panose="020B0604020202020204" pitchFamily="34" charset="0"/>
                      </a:endParaRPr>
                    </a:p>
                  </a:txBody>
                  <a:tcPr anchor="ctr"/>
                </a:tc>
                <a:tc>
                  <a:txBody>
                    <a:bodyPr/>
                    <a:lstStyle/>
                    <a:p>
                      <a:pPr algn="ctr"/>
                      <a:r>
                        <a:rPr lang="en-US" sz="1600" b="1">
                          <a:solidFill>
                            <a:schemeClr val="bg1">
                              <a:lumMod val="50000"/>
                            </a:schemeClr>
                          </a:solidFill>
                          <a:latin typeface="+mn-lt"/>
                          <a:cs typeface="Arial" panose="020B0604020202020204" pitchFamily="34" charset="0"/>
                        </a:rPr>
                        <a:t>849</a:t>
                      </a:r>
                    </a:p>
                  </a:txBody>
                  <a:tcPr anchor="ctr"/>
                </a:tc>
                <a:tc>
                  <a:txBody>
                    <a:bodyPr/>
                    <a:lstStyle/>
                    <a:p>
                      <a:pPr algn="ctr"/>
                      <a:endParaRPr lang="en-US" sz="1600" b="1">
                        <a:solidFill>
                          <a:schemeClr val="bg1">
                            <a:lumMod val="50000"/>
                          </a:schemeClr>
                        </a:solidFill>
                        <a:latin typeface="+mn-lt"/>
                        <a:cs typeface="Arial" panose="020B060402020202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600" b="1">
                          <a:solidFill>
                            <a:schemeClr val="tx1">
                              <a:lumMod val="65000"/>
                              <a:lumOff val="35000"/>
                            </a:schemeClr>
                          </a:solidFill>
                        </a:rPr>
                        <a:t>TOTAL (Other 24 Zips)</a:t>
                      </a:r>
                      <a:endParaRPr lang="en-US" sz="1600" b="1">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600" b="1">
                          <a:solidFill>
                            <a:schemeClr val="tx1">
                              <a:lumMod val="65000"/>
                              <a:lumOff val="35000"/>
                            </a:schemeClr>
                          </a:solidFill>
                          <a:latin typeface="+mn-lt"/>
                          <a:cs typeface="Arial" panose="020B0604020202020204" pitchFamily="34" charset="0"/>
                        </a:rPr>
                        <a:t>1,195</a:t>
                      </a:r>
                    </a:p>
                  </a:txBody>
                  <a:tcPr anchor="ctr"/>
                </a:tc>
                <a:tc>
                  <a:txBody>
                    <a:bodyPr/>
                    <a:lstStyle/>
                    <a:p>
                      <a:pPr algn="ctr"/>
                      <a:endParaRPr lang="en-US" sz="1600" b="1">
                        <a:solidFill>
                          <a:schemeClr val="tx1">
                            <a:lumMod val="65000"/>
                            <a:lumOff val="35000"/>
                          </a:schemeClr>
                        </a:solidFill>
                        <a:latin typeface="+mn-lt"/>
                        <a:cs typeface="Arial" panose="020B060402020202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3092787189"/>
                  </a:ext>
                </a:extLst>
              </a:tr>
              <a:tr h="367409">
                <a:tc>
                  <a:txBody>
                    <a:bodyPr/>
                    <a:lstStyle/>
                    <a:p>
                      <a:pPr algn="r"/>
                      <a:r>
                        <a:rPr lang="en-US" sz="1600" b="1">
                          <a:solidFill>
                            <a:schemeClr val="tx1"/>
                          </a:solidFill>
                        </a:rPr>
                        <a:t>TOTAL (All 34 Zips)</a:t>
                      </a:r>
                      <a:endParaRPr lang="en-US" sz="1600" b="1">
                        <a:solidFill>
                          <a:schemeClr val="tx1"/>
                        </a:solidFill>
                        <a:latin typeface="+mn-lt"/>
                        <a:cs typeface="Arial" panose="020B0604020202020204" pitchFamily="34" charset="0"/>
                      </a:endParaRPr>
                    </a:p>
                  </a:txBody>
                  <a:tcPr anchor="ctr"/>
                </a:tc>
                <a:tc>
                  <a:txBody>
                    <a:bodyPr/>
                    <a:lstStyle/>
                    <a:p>
                      <a:pPr algn="ctr"/>
                      <a:r>
                        <a:rPr lang="en-US" sz="1600" b="1">
                          <a:solidFill>
                            <a:schemeClr val="tx1"/>
                          </a:solidFill>
                          <a:latin typeface="+mn-lt"/>
                          <a:cs typeface="Arial" panose="020B0604020202020204" pitchFamily="34" charset="0"/>
                        </a:rPr>
                        <a:t>2,044</a:t>
                      </a:r>
                    </a:p>
                  </a:txBody>
                  <a:tcPr anchor="ctr"/>
                </a:tc>
                <a:tc>
                  <a:txBody>
                    <a:bodyPr/>
                    <a:lstStyle/>
                    <a:p>
                      <a:pPr algn="ctr"/>
                      <a:endParaRPr lang="en-US" sz="1600" b="1">
                        <a:solidFill>
                          <a:schemeClr val="tx1"/>
                        </a:solidFill>
                        <a:latin typeface="+mn-lt"/>
                        <a:cs typeface="Arial" panose="020B060402020202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530478515"/>
                  </a:ext>
                </a:extLst>
              </a:tr>
              <a:tr h="16878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chemeClr val="tx1"/>
                          </a:solidFill>
                        </a:rPr>
                        <a:t>Zip codes highlighted in </a:t>
                      </a:r>
                      <a:r>
                        <a:rPr lang="en-US" sz="1200" i="1">
                          <a:solidFill>
                            <a:schemeClr val="accent2">
                              <a:lumMod val="75000"/>
                            </a:schemeClr>
                          </a:solidFill>
                        </a:rPr>
                        <a:t>orange</a:t>
                      </a:r>
                      <a:r>
                        <a:rPr lang="en-US" sz="1200" i="1">
                          <a:solidFill>
                            <a:schemeClr val="tx1"/>
                          </a:solidFill>
                        </a:rPr>
                        <a:t> appear on both lists: Top 10 for Count </a:t>
                      </a:r>
                      <a:r>
                        <a:rPr lang="en-US" sz="1200" i="1" u="sng">
                          <a:solidFill>
                            <a:schemeClr val="tx1"/>
                          </a:solidFill>
                        </a:rPr>
                        <a:t>and</a:t>
                      </a:r>
                      <a:r>
                        <a:rPr lang="en-US" sz="1200" i="1">
                          <a:solidFill>
                            <a:schemeClr val="tx1"/>
                          </a:solidFill>
                        </a:rPr>
                        <a:t> Rate</a:t>
                      </a:r>
                      <a:endParaRPr lang="en-US" sz="1200" b="1">
                        <a:solidFill>
                          <a:schemeClr val="tx1"/>
                        </a:solidFill>
                        <a:latin typeface="+mn-lt"/>
                        <a:cs typeface="Arial" panose="020B0604020202020204" pitchFamily="34" charset="0"/>
                      </a:endParaRPr>
                    </a:p>
                  </a:txBody>
                  <a:tcPr anchor="ctr"/>
                </a:tc>
                <a:tc hMerge="1">
                  <a:txBody>
                    <a:bodyPr/>
                    <a:lstStyle/>
                    <a:p>
                      <a:pPr algn="ctr"/>
                      <a:endParaRPr lang="en-US" sz="1600" b="1">
                        <a:solidFill>
                          <a:schemeClr val="tx1"/>
                        </a:solidFill>
                        <a:latin typeface="+mn-lt"/>
                        <a:cs typeface="Arial" panose="020B0604020202020204" pitchFamily="34" charset="0"/>
                      </a:endParaRPr>
                    </a:p>
                  </a:txBody>
                  <a:tcPr anchor="ctr"/>
                </a:tc>
                <a:tc hMerge="1">
                  <a:txBody>
                    <a:bodyPr/>
                    <a:lstStyle/>
                    <a:p>
                      <a:pPr algn="ctr"/>
                      <a:endParaRPr lang="en-US" sz="1600" b="1">
                        <a:solidFill>
                          <a:schemeClr val="tx1"/>
                        </a:solidFill>
                        <a:latin typeface="+mn-lt"/>
                        <a:cs typeface="Arial" panose="020B0604020202020204" pitchFamily="34" charset="0"/>
                      </a:endParaRPr>
                    </a:p>
                  </a:txBody>
                  <a:tcPr anchor="ctr">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764938484"/>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7E9B6F-E780-796C-1C38-6D8D39F21D74}"/>
              </a:ext>
            </a:extLst>
          </p:cNvPr>
          <p:cNvSpPr txBox="1">
            <a:spLocks/>
          </p:cNvSpPr>
          <p:nvPr/>
        </p:nvSpPr>
        <p:spPr>
          <a:xfrm>
            <a:off x="559205" y="365760"/>
            <a:ext cx="11076769" cy="12882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Opioid-Related Overdoses by Count and Rate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prstClr val="white">
                    <a:lumMod val="65000"/>
                  </a:prstClr>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January 2023 - September 2023</a:t>
            </a:r>
          </a:p>
        </p:txBody>
      </p:sp>
      <p:pic>
        <p:nvPicPr>
          <p:cNvPr id="3" name="Picture 2">
            <a:extLst>
              <a:ext uri="{FF2B5EF4-FFF2-40B4-BE49-F238E27FC236}">
                <a16:creationId xmlns:a16="http://schemas.microsoft.com/office/drawing/2014/main" id="{E73AB33F-9B0E-8DF9-74DC-B8DB98416C5B}"/>
              </a:ext>
            </a:extLst>
          </p:cNvPr>
          <p:cNvPicPr>
            <a:picLocks noChangeAspect="1"/>
          </p:cNvPicPr>
          <p:nvPr/>
        </p:nvPicPr>
        <p:blipFill>
          <a:blip r:embed="rId2"/>
          <a:stretch>
            <a:fillRect/>
          </a:stretch>
        </p:blipFill>
        <p:spPr>
          <a:xfrm>
            <a:off x="559205" y="2382269"/>
            <a:ext cx="3874069" cy="3350546"/>
          </a:xfrm>
          <a:prstGeom prst="rect">
            <a:avLst/>
          </a:prstGeom>
        </p:spPr>
      </p:pic>
      <p:pic>
        <p:nvPicPr>
          <p:cNvPr id="5" name="Picture 4">
            <a:extLst>
              <a:ext uri="{FF2B5EF4-FFF2-40B4-BE49-F238E27FC236}">
                <a16:creationId xmlns:a16="http://schemas.microsoft.com/office/drawing/2014/main" id="{4AAF40C3-81D2-DF62-DE76-96EB3D545339}"/>
              </a:ext>
            </a:extLst>
          </p:cNvPr>
          <p:cNvPicPr>
            <a:picLocks noChangeAspect="1"/>
          </p:cNvPicPr>
          <p:nvPr/>
        </p:nvPicPr>
        <p:blipFill>
          <a:blip r:embed="rId3"/>
          <a:stretch>
            <a:fillRect/>
          </a:stretch>
        </p:blipFill>
        <p:spPr>
          <a:xfrm>
            <a:off x="4492031" y="3370285"/>
            <a:ext cx="1047896" cy="2362530"/>
          </a:xfrm>
          <a:prstGeom prst="rect">
            <a:avLst/>
          </a:prstGeom>
        </p:spPr>
      </p:pic>
      <p:pic>
        <p:nvPicPr>
          <p:cNvPr id="7" name="Picture 6">
            <a:extLst>
              <a:ext uri="{FF2B5EF4-FFF2-40B4-BE49-F238E27FC236}">
                <a16:creationId xmlns:a16="http://schemas.microsoft.com/office/drawing/2014/main" id="{E3DC28E6-CCC1-21D8-D7D9-48ACC17CEB8E}"/>
              </a:ext>
            </a:extLst>
          </p:cNvPr>
          <p:cNvPicPr>
            <a:picLocks noChangeAspect="1"/>
          </p:cNvPicPr>
          <p:nvPr/>
        </p:nvPicPr>
        <p:blipFill>
          <a:blip r:embed="rId4"/>
          <a:stretch>
            <a:fillRect/>
          </a:stretch>
        </p:blipFill>
        <p:spPr>
          <a:xfrm>
            <a:off x="5778858" y="2386111"/>
            <a:ext cx="4053461" cy="3346704"/>
          </a:xfrm>
          <a:prstGeom prst="rect">
            <a:avLst/>
          </a:prstGeom>
        </p:spPr>
      </p:pic>
      <p:pic>
        <p:nvPicPr>
          <p:cNvPr id="9" name="Picture 8">
            <a:extLst>
              <a:ext uri="{FF2B5EF4-FFF2-40B4-BE49-F238E27FC236}">
                <a16:creationId xmlns:a16="http://schemas.microsoft.com/office/drawing/2014/main" id="{91024ED9-3F7A-10D6-9E39-B51513A89EFE}"/>
              </a:ext>
            </a:extLst>
          </p:cNvPr>
          <p:cNvPicPr>
            <a:picLocks noChangeAspect="1"/>
          </p:cNvPicPr>
          <p:nvPr/>
        </p:nvPicPr>
        <p:blipFill>
          <a:blip r:embed="rId5"/>
          <a:stretch>
            <a:fillRect/>
          </a:stretch>
        </p:blipFill>
        <p:spPr>
          <a:xfrm>
            <a:off x="9832319" y="3265495"/>
            <a:ext cx="1800476" cy="2572109"/>
          </a:xfrm>
          <a:prstGeom prst="rect">
            <a:avLst/>
          </a:prstGeom>
        </p:spPr>
      </p:pic>
    </p:spTree>
    <p:extLst>
      <p:ext uri="{BB962C8B-B14F-4D97-AF65-F5344CB8AC3E}">
        <p14:creationId xmlns:p14="http://schemas.microsoft.com/office/powerpoint/2010/main" val="15723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378944" y="326323"/>
          <a:ext cx="9392589" cy="35763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747446">
                  <a:extLst>
                    <a:ext uri="{9D8B030D-6E8A-4147-A177-3AD203B41FA5}">
                      <a16:colId xmlns:a16="http://schemas.microsoft.com/office/drawing/2014/main" val="2834286622"/>
                    </a:ext>
                  </a:extLst>
                </a:gridCol>
                <a:gridCol w="747446">
                  <a:extLst>
                    <a:ext uri="{9D8B030D-6E8A-4147-A177-3AD203B41FA5}">
                      <a16:colId xmlns:a16="http://schemas.microsoft.com/office/drawing/2014/main" val="3741638967"/>
                    </a:ext>
                  </a:extLst>
                </a:gridCol>
                <a:gridCol w="747446">
                  <a:extLst>
                    <a:ext uri="{9D8B030D-6E8A-4147-A177-3AD203B41FA5}">
                      <a16:colId xmlns:a16="http://schemas.microsoft.com/office/drawing/2014/main" val="1832429981"/>
                    </a:ext>
                  </a:extLst>
                </a:gridCol>
                <a:gridCol w="747446">
                  <a:extLst>
                    <a:ext uri="{9D8B030D-6E8A-4147-A177-3AD203B41FA5}">
                      <a16:colId xmlns:a16="http://schemas.microsoft.com/office/drawing/2014/main" val="315297790"/>
                    </a:ext>
                  </a:extLst>
                </a:gridCol>
                <a:gridCol w="747446">
                  <a:extLst>
                    <a:ext uri="{9D8B030D-6E8A-4147-A177-3AD203B41FA5}">
                      <a16:colId xmlns:a16="http://schemas.microsoft.com/office/drawing/2014/main" val="4025436151"/>
                    </a:ext>
                  </a:extLst>
                </a:gridCol>
                <a:gridCol w="747446">
                  <a:extLst>
                    <a:ext uri="{9D8B030D-6E8A-4147-A177-3AD203B41FA5}">
                      <a16:colId xmlns:a16="http://schemas.microsoft.com/office/drawing/2014/main" val="2321479475"/>
                    </a:ext>
                  </a:extLst>
                </a:gridCol>
                <a:gridCol w="747446">
                  <a:extLst>
                    <a:ext uri="{9D8B030D-6E8A-4147-A177-3AD203B41FA5}">
                      <a16:colId xmlns:a16="http://schemas.microsoft.com/office/drawing/2014/main" val="1226217120"/>
                    </a:ext>
                  </a:extLst>
                </a:gridCol>
                <a:gridCol w="747446">
                  <a:extLst>
                    <a:ext uri="{9D8B030D-6E8A-4147-A177-3AD203B41FA5}">
                      <a16:colId xmlns:a16="http://schemas.microsoft.com/office/drawing/2014/main" val="1386689584"/>
                    </a:ext>
                  </a:extLst>
                </a:gridCol>
                <a:gridCol w="747446">
                  <a:extLst>
                    <a:ext uri="{9D8B030D-6E8A-4147-A177-3AD203B41FA5}">
                      <a16:colId xmlns:a16="http://schemas.microsoft.com/office/drawing/2014/main" val="3305790669"/>
                    </a:ext>
                  </a:extLst>
                </a:gridCol>
                <a:gridCol w="1279629">
                  <a:extLst>
                    <a:ext uri="{9D8B030D-6E8A-4147-A177-3AD203B41FA5}">
                      <a16:colId xmlns:a16="http://schemas.microsoft.com/office/drawing/2014/main" val="2750239024"/>
                    </a:ext>
                  </a:extLst>
                </a:gridCol>
              </a:tblGrid>
              <a:tr h="370840">
                <a:tc gridSpan="11">
                  <a:txBody>
                    <a:bodyPr/>
                    <a:lstStyle/>
                    <a:p>
                      <a:pPr algn="ctr"/>
                      <a:r>
                        <a:rPr lang="en-US" b="1"/>
                        <a:t>% of Suspected Opioid-Related (O-R) Overdose (OD) Patients</a:t>
                      </a:r>
                    </a:p>
                  </a:txBody>
                  <a:tcPr>
                    <a:solidFill>
                      <a:schemeClr val="accent2">
                        <a:lumMod val="40000"/>
                        <a:lumOff val="60000"/>
                      </a:schemeClr>
                    </a:solidFill>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a:t>Race/Year</a:t>
                      </a:r>
                    </a:p>
                  </a:txBody>
                  <a:tcPr/>
                </a:tc>
                <a:tc>
                  <a:txBody>
                    <a:bodyPr/>
                    <a:lstStyle/>
                    <a:p>
                      <a:pPr algn="ctr"/>
                      <a:r>
                        <a:rPr lang="en-US" b="1"/>
                        <a:t>2014</a:t>
                      </a:r>
                    </a:p>
                  </a:txBody>
                  <a:tcPr>
                    <a:solidFill>
                      <a:schemeClr val="accent6">
                        <a:lumMod val="20000"/>
                        <a:lumOff val="80000"/>
                      </a:schemeClr>
                    </a:solidFill>
                  </a:tcPr>
                </a:tc>
                <a:tc>
                  <a:txBody>
                    <a:bodyPr/>
                    <a:lstStyle/>
                    <a:p>
                      <a:pPr algn="ctr"/>
                      <a:r>
                        <a:rPr lang="en-US" b="1"/>
                        <a:t>2015</a:t>
                      </a:r>
                    </a:p>
                  </a:txBody>
                  <a:tcPr>
                    <a:solidFill>
                      <a:schemeClr val="accent6">
                        <a:lumMod val="20000"/>
                        <a:lumOff val="80000"/>
                      </a:schemeClr>
                    </a:solidFill>
                  </a:tcPr>
                </a:tc>
                <a:tc>
                  <a:txBody>
                    <a:bodyPr/>
                    <a:lstStyle/>
                    <a:p>
                      <a:pPr algn="ctr"/>
                      <a:r>
                        <a:rPr lang="en-US" b="1"/>
                        <a:t>2016</a:t>
                      </a:r>
                    </a:p>
                  </a:txBody>
                  <a:tcPr>
                    <a:solidFill>
                      <a:schemeClr val="accent6">
                        <a:lumMod val="20000"/>
                        <a:lumOff val="80000"/>
                      </a:schemeClr>
                    </a:solidFill>
                  </a:tcPr>
                </a:tc>
                <a:tc>
                  <a:txBody>
                    <a:bodyPr/>
                    <a:lstStyle/>
                    <a:p>
                      <a:pPr algn="ctr"/>
                      <a:r>
                        <a:rPr lang="en-US" b="1"/>
                        <a:t>2017</a:t>
                      </a:r>
                    </a:p>
                  </a:txBody>
                  <a:tcPr>
                    <a:solidFill>
                      <a:schemeClr val="accent6">
                        <a:lumMod val="20000"/>
                        <a:lumOff val="80000"/>
                      </a:schemeClr>
                    </a:solidFill>
                  </a:tcPr>
                </a:tc>
                <a:tc>
                  <a:txBody>
                    <a:bodyPr/>
                    <a:lstStyle/>
                    <a:p>
                      <a:pPr algn="ctr"/>
                      <a:r>
                        <a:rPr lang="en-US" b="1"/>
                        <a:t>2018</a:t>
                      </a:r>
                    </a:p>
                  </a:txBody>
                  <a:tcPr>
                    <a:solidFill>
                      <a:schemeClr val="accent6">
                        <a:lumMod val="20000"/>
                        <a:lumOff val="80000"/>
                      </a:schemeClr>
                    </a:solidFill>
                  </a:tcPr>
                </a:tc>
                <a:tc>
                  <a:txBody>
                    <a:bodyPr/>
                    <a:lstStyle/>
                    <a:p>
                      <a:pPr algn="ctr"/>
                      <a:r>
                        <a:rPr lang="en-US" b="1"/>
                        <a:t>2019</a:t>
                      </a:r>
                    </a:p>
                  </a:txBody>
                  <a:tcPr>
                    <a:solidFill>
                      <a:schemeClr val="accent5">
                        <a:lumMod val="20000"/>
                        <a:lumOff val="80000"/>
                      </a:schemeClr>
                    </a:solidFill>
                  </a:tcPr>
                </a:tc>
                <a:tc>
                  <a:txBody>
                    <a:bodyPr/>
                    <a:lstStyle/>
                    <a:p>
                      <a:pPr algn="ctr"/>
                      <a:r>
                        <a:rPr lang="en-US" b="1"/>
                        <a:t>2020</a:t>
                      </a:r>
                    </a:p>
                  </a:txBody>
                  <a:tcPr>
                    <a:solidFill>
                      <a:schemeClr val="accent5">
                        <a:lumMod val="20000"/>
                        <a:lumOff val="80000"/>
                      </a:schemeClr>
                    </a:solidFill>
                  </a:tcPr>
                </a:tc>
                <a:tc>
                  <a:txBody>
                    <a:bodyPr/>
                    <a:lstStyle/>
                    <a:p>
                      <a:pPr algn="ctr"/>
                      <a:r>
                        <a:rPr lang="en-US" b="1"/>
                        <a:t>2021</a:t>
                      </a:r>
                    </a:p>
                  </a:txBody>
                  <a:tcPr>
                    <a:solidFill>
                      <a:schemeClr val="accent5">
                        <a:lumMod val="20000"/>
                        <a:lumOff val="80000"/>
                      </a:schemeClr>
                    </a:solidFill>
                  </a:tcPr>
                </a:tc>
                <a:tc>
                  <a:txBody>
                    <a:bodyPr/>
                    <a:lstStyle/>
                    <a:p>
                      <a:pPr algn="ctr"/>
                      <a:r>
                        <a:rPr lang="en-US" b="1"/>
                        <a:t>2022</a:t>
                      </a:r>
                    </a:p>
                  </a:txBody>
                  <a:tcPr>
                    <a:solidFill>
                      <a:schemeClr val="accent5">
                        <a:lumMod val="20000"/>
                        <a:lumOff val="80000"/>
                      </a:schemeClr>
                    </a:solidFill>
                  </a:tcPr>
                </a:tc>
                <a:tc>
                  <a:txBody>
                    <a:bodyPr/>
                    <a:lstStyle/>
                    <a:p>
                      <a:pPr algn="ctr"/>
                      <a:r>
                        <a:rPr lang="en-US" b="1"/>
                        <a:t>2023 </a:t>
                      </a:r>
                    </a:p>
                    <a:p>
                      <a:pPr algn="ctr"/>
                      <a:r>
                        <a:rPr lang="en-US" b="1"/>
                        <a:t>(Jan-Sept)</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a:t>Black or African American</a:t>
                      </a:r>
                    </a:p>
                  </a:txBody>
                  <a:tcPr/>
                </a:tc>
                <a:tc>
                  <a:txBody>
                    <a:bodyPr/>
                    <a:lstStyle/>
                    <a:p>
                      <a:pPr algn="ctr"/>
                      <a:r>
                        <a:rPr lang="en-US"/>
                        <a:t>8%</a:t>
                      </a:r>
                    </a:p>
                  </a:txBody>
                  <a:tcPr anchor="ctr"/>
                </a:tc>
                <a:tc>
                  <a:txBody>
                    <a:bodyPr/>
                    <a:lstStyle/>
                    <a:p>
                      <a:pPr algn="ctr"/>
                      <a:r>
                        <a:rPr lang="en-US"/>
                        <a:t>8%</a:t>
                      </a:r>
                    </a:p>
                  </a:txBody>
                  <a:tcPr anchor="ctr"/>
                </a:tc>
                <a:tc>
                  <a:txBody>
                    <a:bodyPr/>
                    <a:lstStyle/>
                    <a:p>
                      <a:pPr algn="ctr"/>
                      <a:r>
                        <a:rPr lang="en-US"/>
                        <a:t>10%</a:t>
                      </a:r>
                    </a:p>
                  </a:txBody>
                  <a:tcPr anchor="ctr"/>
                </a:tc>
                <a:tc>
                  <a:txBody>
                    <a:bodyPr/>
                    <a:lstStyle/>
                    <a:p>
                      <a:pPr algn="ctr"/>
                      <a:r>
                        <a:rPr lang="en-US"/>
                        <a:t>9%</a:t>
                      </a:r>
                    </a:p>
                  </a:txBody>
                  <a:tcPr anchor="ctr"/>
                </a:tc>
                <a:tc>
                  <a:txBody>
                    <a:bodyPr/>
                    <a:lstStyle/>
                    <a:p>
                      <a:pPr algn="ctr"/>
                      <a:r>
                        <a:rPr lang="en-US"/>
                        <a:t>10%</a:t>
                      </a:r>
                    </a:p>
                  </a:txBody>
                  <a:tcPr anchor="ctr"/>
                </a:tc>
                <a:tc>
                  <a:txBody>
                    <a:bodyPr/>
                    <a:lstStyle/>
                    <a:p>
                      <a:pPr algn="ctr"/>
                      <a:r>
                        <a:rPr lang="en-US"/>
                        <a:t>11%</a:t>
                      </a:r>
                    </a:p>
                  </a:txBody>
                  <a:tcPr anchor="ctr"/>
                </a:tc>
                <a:tc>
                  <a:txBody>
                    <a:bodyPr/>
                    <a:lstStyle/>
                    <a:p>
                      <a:pPr algn="ctr"/>
                      <a:r>
                        <a:rPr lang="en-US"/>
                        <a:t>14%</a:t>
                      </a:r>
                    </a:p>
                  </a:txBody>
                  <a:tcPr anchor="ctr"/>
                </a:tc>
                <a:tc>
                  <a:txBody>
                    <a:bodyPr/>
                    <a:lstStyle/>
                    <a:p>
                      <a:pPr algn="ctr"/>
                      <a:r>
                        <a:rPr lang="en-US"/>
                        <a:t>18%</a:t>
                      </a:r>
                    </a:p>
                  </a:txBody>
                  <a:tcPr anchor="ctr">
                    <a:noFill/>
                  </a:tcPr>
                </a:tc>
                <a:tc>
                  <a:txBody>
                    <a:bodyPr/>
                    <a:lstStyle/>
                    <a:p>
                      <a:pPr algn="ctr"/>
                      <a:r>
                        <a:rPr lang="en-US"/>
                        <a:t>21%</a:t>
                      </a:r>
                    </a:p>
                  </a:txBody>
                  <a:tcPr anchor="ctr">
                    <a:noFill/>
                  </a:tcPr>
                </a:tc>
                <a:tc>
                  <a:txBody>
                    <a:bodyPr/>
                    <a:lstStyle/>
                    <a:p>
                      <a:pPr algn="ctr"/>
                      <a:r>
                        <a:rPr lang="en-US"/>
                        <a:t>22%</a:t>
                      </a:r>
                    </a:p>
                  </a:txBody>
                  <a:tcPr anchor="ctr">
                    <a:noFill/>
                  </a:tcPr>
                </a:tc>
                <a:extLst>
                  <a:ext uri="{0D108BD9-81ED-4DB2-BD59-A6C34878D82A}">
                    <a16:rowId xmlns:a16="http://schemas.microsoft.com/office/drawing/2014/main" val="3615209484"/>
                  </a:ext>
                </a:extLst>
              </a:tr>
              <a:tr h="370840">
                <a:tc>
                  <a:txBody>
                    <a:bodyPr/>
                    <a:lstStyle/>
                    <a:p>
                      <a:pPr algn="ctr"/>
                      <a:r>
                        <a:rPr lang="en-US" b="1"/>
                        <a:t>Hispanic or Latino</a:t>
                      </a:r>
                    </a:p>
                  </a:txBody>
                  <a:tcP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3%</a:t>
                      </a:r>
                    </a:p>
                  </a:txBody>
                  <a:tcPr anchor="ctr"/>
                </a:tc>
                <a:tc>
                  <a:txBody>
                    <a:bodyPr/>
                    <a:lstStyle/>
                    <a:p>
                      <a:pPr algn="ctr"/>
                      <a:r>
                        <a:rPr lang="en-US"/>
                        <a:t>4%</a:t>
                      </a:r>
                    </a:p>
                  </a:txBody>
                  <a:tcPr anchor="ctr"/>
                </a:tc>
                <a:tc>
                  <a:txBody>
                    <a:bodyPr/>
                    <a:lstStyle/>
                    <a:p>
                      <a:pPr algn="ctr"/>
                      <a:r>
                        <a:rPr lang="en-US"/>
                        <a:t>3%</a:t>
                      </a:r>
                    </a:p>
                  </a:txBody>
                  <a:tcPr anchor="ctr"/>
                </a:tc>
                <a:tc>
                  <a:txBody>
                    <a:bodyPr/>
                    <a:lstStyle/>
                    <a:p>
                      <a:pPr algn="ctr"/>
                      <a:r>
                        <a:rPr lang="en-US"/>
                        <a:t>4%</a:t>
                      </a:r>
                    </a:p>
                  </a:txBody>
                  <a:tcPr anchor="ctr"/>
                </a:tc>
                <a:tc>
                  <a:txBody>
                    <a:bodyPr/>
                    <a:lstStyle/>
                    <a:p>
                      <a:pPr algn="ctr"/>
                      <a:r>
                        <a:rPr lang="en-US"/>
                        <a:t>3%</a:t>
                      </a:r>
                    </a:p>
                  </a:txBody>
                  <a:tcPr anchor="ctr">
                    <a:noFill/>
                  </a:tcPr>
                </a:tc>
                <a:tc>
                  <a:txBody>
                    <a:bodyPr/>
                    <a:lstStyle/>
                    <a:p>
                      <a:pPr algn="ctr"/>
                      <a:r>
                        <a:rPr lang="en-US"/>
                        <a:t>5%</a:t>
                      </a:r>
                    </a:p>
                  </a:txBody>
                  <a:tcPr anchor="ctr">
                    <a:noFill/>
                  </a:tcPr>
                </a:tc>
                <a:tc>
                  <a:txBody>
                    <a:bodyPr/>
                    <a:lstStyle/>
                    <a:p>
                      <a:pPr algn="ctr"/>
                      <a:r>
                        <a:rPr lang="en-US"/>
                        <a:t>5.5%</a:t>
                      </a:r>
                    </a:p>
                  </a:txBody>
                  <a:tcPr anchor="ctr">
                    <a:noFill/>
                  </a:tcPr>
                </a:tc>
                <a:extLst>
                  <a:ext uri="{0D108BD9-81ED-4DB2-BD59-A6C34878D82A}">
                    <a16:rowId xmlns:a16="http://schemas.microsoft.com/office/drawing/2014/main" val="3805416702"/>
                  </a:ext>
                </a:extLst>
              </a:tr>
              <a:tr h="370840">
                <a:tc>
                  <a:txBody>
                    <a:bodyPr/>
                    <a:lstStyle/>
                    <a:p>
                      <a:pPr algn="ctr"/>
                      <a:r>
                        <a:rPr lang="en-US" b="1"/>
                        <a:t>Other/</a:t>
                      </a:r>
                    </a:p>
                    <a:p>
                      <a:pPr algn="ctr"/>
                      <a:r>
                        <a:rPr lang="en-US" b="1"/>
                        <a:t>Unknown</a:t>
                      </a:r>
                    </a:p>
                  </a:txBody>
                  <a:tcPr/>
                </a:tc>
                <a:tc>
                  <a:txBody>
                    <a:bodyPr/>
                    <a:lstStyle/>
                    <a:p>
                      <a:pPr algn="ctr"/>
                      <a:r>
                        <a:rPr lang="en-US"/>
                        <a:t>2%</a:t>
                      </a:r>
                    </a:p>
                  </a:txBody>
                  <a:tcPr anchor="ctr"/>
                </a:tc>
                <a:tc>
                  <a:txBody>
                    <a:bodyPr/>
                    <a:lstStyle/>
                    <a:p>
                      <a:pPr algn="ctr"/>
                      <a:r>
                        <a:rPr lang="en-US"/>
                        <a:t>3%</a:t>
                      </a:r>
                    </a:p>
                  </a:txBody>
                  <a:tcPr anchor="ctr"/>
                </a:tc>
                <a:tc>
                  <a:txBody>
                    <a:bodyPr/>
                    <a:lstStyle/>
                    <a:p>
                      <a:pPr algn="ctr"/>
                      <a:r>
                        <a:rPr lang="en-US"/>
                        <a:t>2%</a:t>
                      </a:r>
                    </a:p>
                  </a:txBody>
                  <a:tcPr anchor="ctr"/>
                </a:tc>
                <a:tc>
                  <a:txBody>
                    <a:bodyPr/>
                    <a:lstStyle/>
                    <a:p>
                      <a:pPr algn="ctr"/>
                      <a:r>
                        <a:rPr lang="en-US"/>
                        <a:t>4%</a:t>
                      </a:r>
                    </a:p>
                  </a:txBody>
                  <a:tcPr anchor="ctr"/>
                </a:tc>
                <a:tc>
                  <a:txBody>
                    <a:bodyPr/>
                    <a:lstStyle/>
                    <a:p>
                      <a:pPr algn="ctr"/>
                      <a:r>
                        <a:rPr lang="en-US"/>
                        <a:t>4%</a:t>
                      </a:r>
                    </a:p>
                  </a:txBody>
                  <a:tcPr anchor="ctr"/>
                </a:tc>
                <a:tc>
                  <a:txBody>
                    <a:bodyPr/>
                    <a:lstStyle/>
                    <a:p>
                      <a:pPr algn="ctr"/>
                      <a:r>
                        <a:rPr lang="en-US"/>
                        <a:t>4%</a:t>
                      </a:r>
                    </a:p>
                  </a:txBody>
                  <a:tcPr anchor="ctr"/>
                </a:tc>
                <a:tc>
                  <a:txBody>
                    <a:bodyPr/>
                    <a:lstStyle/>
                    <a:p>
                      <a:pPr algn="ctr"/>
                      <a:r>
                        <a:rPr lang="en-US"/>
                        <a:t>3%</a:t>
                      </a:r>
                    </a:p>
                  </a:txBody>
                  <a:tcPr anchor="ctr"/>
                </a:tc>
                <a:tc>
                  <a:txBody>
                    <a:bodyPr/>
                    <a:lstStyle/>
                    <a:p>
                      <a:pPr algn="ctr"/>
                      <a:r>
                        <a:rPr lang="en-US"/>
                        <a:t>4%</a:t>
                      </a:r>
                    </a:p>
                  </a:txBody>
                  <a:tcPr anchor="ctr">
                    <a:noFill/>
                  </a:tcPr>
                </a:tc>
                <a:tc>
                  <a:txBody>
                    <a:bodyPr/>
                    <a:lstStyle/>
                    <a:p>
                      <a:pPr algn="ctr"/>
                      <a:r>
                        <a:rPr lang="en-US"/>
                        <a:t>2%</a:t>
                      </a:r>
                    </a:p>
                  </a:txBody>
                  <a:tcPr anchor="ctr">
                    <a:noFill/>
                  </a:tcPr>
                </a:tc>
                <a:tc>
                  <a:txBody>
                    <a:bodyPr/>
                    <a:lstStyle/>
                    <a:p>
                      <a:pPr algn="ctr"/>
                      <a:r>
                        <a:rPr lang="en-US"/>
                        <a:t>1.5%</a:t>
                      </a:r>
                    </a:p>
                  </a:txBody>
                  <a:tcPr anchor="ctr">
                    <a:noFill/>
                  </a:tcPr>
                </a:tc>
                <a:extLst>
                  <a:ext uri="{0D108BD9-81ED-4DB2-BD59-A6C34878D82A}">
                    <a16:rowId xmlns:a16="http://schemas.microsoft.com/office/drawing/2014/main" val="592979153"/>
                  </a:ext>
                </a:extLst>
              </a:tr>
              <a:tr h="370840">
                <a:tc>
                  <a:txBody>
                    <a:bodyPr/>
                    <a:lstStyle/>
                    <a:p>
                      <a:pPr algn="ctr"/>
                      <a:r>
                        <a:rPr lang="en-US" b="1"/>
                        <a:t>White</a:t>
                      </a:r>
                    </a:p>
                  </a:txBody>
                  <a:tcPr/>
                </a:tc>
                <a:tc>
                  <a:txBody>
                    <a:bodyPr/>
                    <a:lstStyle/>
                    <a:p>
                      <a:pPr algn="ctr"/>
                      <a:r>
                        <a:rPr lang="en-US"/>
                        <a:t>88%</a:t>
                      </a:r>
                    </a:p>
                  </a:txBody>
                  <a:tcPr anchor="ctr"/>
                </a:tc>
                <a:tc>
                  <a:txBody>
                    <a:bodyPr/>
                    <a:lstStyle/>
                    <a:p>
                      <a:pPr algn="ctr"/>
                      <a:r>
                        <a:rPr lang="en-US"/>
                        <a:t>87%</a:t>
                      </a:r>
                    </a:p>
                  </a:txBody>
                  <a:tcPr anchor="ctr"/>
                </a:tc>
                <a:tc>
                  <a:txBody>
                    <a:bodyPr/>
                    <a:lstStyle/>
                    <a:p>
                      <a:pPr algn="ctr"/>
                      <a:r>
                        <a:rPr lang="en-US"/>
                        <a:t>86%</a:t>
                      </a:r>
                    </a:p>
                  </a:txBody>
                  <a:tcPr anchor="ctr"/>
                </a:tc>
                <a:tc>
                  <a:txBody>
                    <a:bodyPr/>
                    <a:lstStyle/>
                    <a:p>
                      <a:pPr algn="ctr"/>
                      <a:r>
                        <a:rPr lang="en-US"/>
                        <a:t>84%</a:t>
                      </a:r>
                    </a:p>
                  </a:txBody>
                  <a:tcPr anchor="ctr"/>
                </a:tc>
                <a:tc>
                  <a:txBody>
                    <a:bodyPr/>
                    <a:lstStyle/>
                    <a:p>
                      <a:pPr algn="ctr"/>
                      <a:r>
                        <a:rPr lang="en-US"/>
                        <a:t>82%</a:t>
                      </a:r>
                    </a:p>
                  </a:txBody>
                  <a:tcPr anchor="ctr"/>
                </a:tc>
                <a:tc>
                  <a:txBody>
                    <a:bodyPr/>
                    <a:lstStyle/>
                    <a:p>
                      <a:pPr algn="ctr"/>
                      <a:r>
                        <a:rPr lang="en-US"/>
                        <a:t>82%</a:t>
                      </a:r>
                    </a:p>
                  </a:txBody>
                  <a:tcPr anchor="ctr"/>
                </a:tc>
                <a:tc>
                  <a:txBody>
                    <a:bodyPr/>
                    <a:lstStyle/>
                    <a:p>
                      <a:pPr algn="ctr"/>
                      <a:r>
                        <a:rPr lang="en-US"/>
                        <a:t>79%</a:t>
                      </a:r>
                    </a:p>
                  </a:txBody>
                  <a:tcPr anchor="ctr"/>
                </a:tc>
                <a:tc>
                  <a:txBody>
                    <a:bodyPr/>
                    <a:lstStyle/>
                    <a:p>
                      <a:pPr algn="ctr"/>
                      <a:r>
                        <a:rPr lang="en-US"/>
                        <a:t>75%</a:t>
                      </a:r>
                    </a:p>
                  </a:txBody>
                  <a:tcPr anchor="ctr">
                    <a:noFill/>
                  </a:tcPr>
                </a:tc>
                <a:tc>
                  <a:txBody>
                    <a:bodyPr/>
                    <a:lstStyle/>
                    <a:p>
                      <a:pPr algn="ctr"/>
                      <a:r>
                        <a:rPr lang="en-US"/>
                        <a:t>72%</a:t>
                      </a:r>
                    </a:p>
                  </a:txBody>
                  <a:tcPr anchor="ctr">
                    <a:noFill/>
                  </a:tcPr>
                </a:tc>
                <a:tc>
                  <a:txBody>
                    <a:bodyPr/>
                    <a:lstStyle/>
                    <a:p>
                      <a:pPr algn="ctr"/>
                      <a:r>
                        <a:rPr lang="en-US"/>
                        <a:t>70%</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378944" y="4168538"/>
          <a:ext cx="9434111" cy="1752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474004">
                  <a:extLst>
                    <a:ext uri="{9D8B030D-6E8A-4147-A177-3AD203B41FA5}">
                      <a16:colId xmlns:a16="http://schemas.microsoft.com/office/drawing/2014/main" val="1055398844"/>
                    </a:ext>
                  </a:extLst>
                </a:gridCol>
                <a:gridCol w="751350">
                  <a:extLst>
                    <a:ext uri="{9D8B030D-6E8A-4147-A177-3AD203B41FA5}">
                      <a16:colId xmlns:a16="http://schemas.microsoft.com/office/drawing/2014/main" val="2834286622"/>
                    </a:ext>
                  </a:extLst>
                </a:gridCol>
                <a:gridCol w="751350">
                  <a:extLst>
                    <a:ext uri="{9D8B030D-6E8A-4147-A177-3AD203B41FA5}">
                      <a16:colId xmlns:a16="http://schemas.microsoft.com/office/drawing/2014/main" val="3741638967"/>
                    </a:ext>
                  </a:extLst>
                </a:gridCol>
                <a:gridCol w="751350">
                  <a:extLst>
                    <a:ext uri="{9D8B030D-6E8A-4147-A177-3AD203B41FA5}">
                      <a16:colId xmlns:a16="http://schemas.microsoft.com/office/drawing/2014/main" val="1832429981"/>
                    </a:ext>
                  </a:extLst>
                </a:gridCol>
                <a:gridCol w="751350">
                  <a:extLst>
                    <a:ext uri="{9D8B030D-6E8A-4147-A177-3AD203B41FA5}">
                      <a16:colId xmlns:a16="http://schemas.microsoft.com/office/drawing/2014/main" val="315297790"/>
                    </a:ext>
                  </a:extLst>
                </a:gridCol>
                <a:gridCol w="751350">
                  <a:extLst>
                    <a:ext uri="{9D8B030D-6E8A-4147-A177-3AD203B41FA5}">
                      <a16:colId xmlns:a16="http://schemas.microsoft.com/office/drawing/2014/main" val="4025436151"/>
                    </a:ext>
                  </a:extLst>
                </a:gridCol>
                <a:gridCol w="751350">
                  <a:extLst>
                    <a:ext uri="{9D8B030D-6E8A-4147-A177-3AD203B41FA5}">
                      <a16:colId xmlns:a16="http://schemas.microsoft.com/office/drawing/2014/main" val="2321479475"/>
                    </a:ext>
                  </a:extLst>
                </a:gridCol>
                <a:gridCol w="751350">
                  <a:extLst>
                    <a:ext uri="{9D8B030D-6E8A-4147-A177-3AD203B41FA5}">
                      <a16:colId xmlns:a16="http://schemas.microsoft.com/office/drawing/2014/main" val="1226217120"/>
                    </a:ext>
                  </a:extLst>
                </a:gridCol>
                <a:gridCol w="751350">
                  <a:extLst>
                    <a:ext uri="{9D8B030D-6E8A-4147-A177-3AD203B41FA5}">
                      <a16:colId xmlns:a16="http://schemas.microsoft.com/office/drawing/2014/main" val="1386689584"/>
                    </a:ext>
                  </a:extLst>
                </a:gridCol>
                <a:gridCol w="751350">
                  <a:extLst>
                    <a:ext uri="{9D8B030D-6E8A-4147-A177-3AD203B41FA5}">
                      <a16:colId xmlns:a16="http://schemas.microsoft.com/office/drawing/2014/main" val="3305790669"/>
                    </a:ext>
                  </a:extLst>
                </a:gridCol>
                <a:gridCol w="1197957">
                  <a:extLst>
                    <a:ext uri="{9D8B030D-6E8A-4147-A177-3AD203B41FA5}">
                      <a16:colId xmlns:a16="http://schemas.microsoft.com/office/drawing/2014/main" val="520527164"/>
                    </a:ext>
                  </a:extLst>
                </a:gridCol>
              </a:tblGrid>
              <a:tr h="370840">
                <a:tc gridSpan="11">
                  <a:txBody>
                    <a:bodyPr/>
                    <a:lstStyle/>
                    <a:p>
                      <a:pPr algn="ctr"/>
                      <a:r>
                        <a:rPr lang="en-US" b="1"/>
                        <a:t>% of Suspected Opioid-Related (O-R) Overdose (OD) Patients</a:t>
                      </a:r>
                    </a:p>
                  </a:txBody>
                  <a:tcPr>
                    <a:solidFill>
                      <a:schemeClr val="accent4">
                        <a:lumMod val="60000"/>
                        <a:lumOff val="40000"/>
                      </a:schemeClr>
                    </a:solidFill>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solidFill>
                      <a:schemeClr val="accent6">
                        <a:lumMod val="40000"/>
                        <a:lumOff val="60000"/>
                      </a:schemeClr>
                    </a:solidFill>
                  </a:tcPr>
                </a:tc>
                <a:extLst>
                  <a:ext uri="{0D108BD9-81ED-4DB2-BD59-A6C34878D82A}">
                    <a16:rowId xmlns:a16="http://schemas.microsoft.com/office/drawing/2014/main" val="3022886274"/>
                  </a:ext>
                </a:extLst>
              </a:tr>
              <a:tr h="370840">
                <a:tc>
                  <a:txBody>
                    <a:bodyPr/>
                    <a:lstStyle/>
                    <a:p>
                      <a:r>
                        <a:rPr lang="en-US" b="1"/>
                        <a:t>Gender/Year</a:t>
                      </a:r>
                    </a:p>
                  </a:txBody>
                  <a:tcPr/>
                </a:tc>
                <a:tc>
                  <a:txBody>
                    <a:bodyPr/>
                    <a:lstStyle/>
                    <a:p>
                      <a:pPr algn="ctr"/>
                      <a:r>
                        <a:rPr lang="en-US" b="1"/>
                        <a:t>2014</a:t>
                      </a:r>
                    </a:p>
                  </a:txBody>
                  <a:tcPr>
                    <a:solidFill>
                      <a:schemeClr val="accent6">
                        <a:lumMod val="20000"/>
                        <a:lumOff val="80000"/>
                      </a:schemeClr>
                    </a:solidFill>
                  </a:tcPr>
                </a:tc>
                <a:tc>
                  <a:txBody>
                    <a:bodyPr/>
                    <a:lstStyle/>
                    <a:p>
                      <a:pPr algn="ctr"/>
                      <a:r>
                        <a:rPr lang="en-US" b="1"/>
                        <a:t>2015</a:t>
                      </a:r>
                    </a:p>
                  </a:txBody>
                  <a:tcPr>
                    <a:solidFill>
                      <a:schemeClr val="accent6">
                        <a:lumMod val="20000"/>
                        <a:lumOff val="80000"/>
                      </a:schemeClr>
                    </a:solidFill>
                  </a:tcPr>
                </a:tc>
                <a:tc>
                  <a:txBody>
                    <a:bodyPr/>
                    <a:lstStyle/>
                    <a:p>
                      <a:pPr algn="ctr"/>
                      <a:r>
                        <a:rPr lang="en-US" b="1"/>
                        <a:t>2016</a:t>
                      </a:r>
                    </a:p>
                  </a:txBody>
                  <a:tcPr>
                    <a:solidFill>
                      <a:schemeClr val="accent6">
                        <a:lumMod val="20000"/>
                        <a:lumOff val="80000"/>
                      </a:schemeClr>
                    </a:solidFill>
                  </a:tcPr>
                </a:tc>
                <a:tc>
                  <a:txBody>
                    <a:bodyPr/>
                    <a:lstStyle/>
                    <a:p>
                      <a:pPr algn="ctr"/>
                      <a:r>
                        <a:rPr lang="en-US" b="1"/>
                        <a:t>2017</a:t>
                      </a:r>
                    </a:p>
                  </a:txBody>
                  <a:tcPr>
                    <a:solidFill>
                      <a:schemeClr val="accent6">
                        <a:lumMod val="20000"/>
                        <a:lumOff val="80000"/>
                      </a:schemeClr>
                    </a:solidFill>
                  </a:tcPr>
                </a:tc>
                <a:tc>
                  <a:txBody>
                    <a:bodyPr/>
                    <a:lstStyle/>
                    <a:p>
                      <a:pPr algn="ctr"/>
                      <a:r>
                        <a:rPr lang="en-US" b="1"/>
                        <a:t>2018</a:t>
                      </a:r>
                    </a:p>
                  </a:txBody>
                  <a:tcPr>
                    <a:solidFill>
                      <a:schemeClr val="accent6">
                        <a:lumMod val="20000"/>
                        <a:lumOff val="80000"/>
                      </a:schemeClr>
                    </a:solidFill>
                  </a:tcPr>
                </a:tc>
                <a:tc>
                  <a:txBody>
                    <a:bodyPr/>
                    <a:lstStyle/>
                    <a:p>
                      <a:pPr algn="ctr"/>
                      <a:r>
                        <a:rPr lang="en-US" b="1"/>
                        <a:t>2019</a:t>
                      </a:r>
                    </a:p>
                  </a:txBody>
                  <a:tcPr>
                    <a:solidFill>
                      <a:schemeClr val="accent5">
                        <a:lumMod val="20000"/>
                        <a:lumOff val="80000"/>
                      </a:schemeClr>
                    </a:solidFill>
                  </a:tcPr>
                </a:tc>
                <a:tc>
                  <a:txBody>
                    <a:bodyPr/>
                    <a:lstStyle/>
                    <a:p>
                      <a:pPr algn="ctr"/>
                      <a:r>
                        <a:rPr lang="en-US" b="1"/>
                        <a:t>2020</a:t>
                      </a:r>
                    </a:p>
                  </a:txBody>
                  <a:tcPr>
                    <a:solidFill>
                      <a:schemeClr val="accent5">
                        <a:lumMod val="20000"/>
                        <a:lumOff val="80000"/>
                      </a:schemeClr>
                    </a:solidFill>
                  </a:tcPr>
                </a:tc>
                <a:tc>
                  <a:txBody>
                    <a:bodyPr/>
                    <a:lstStyle/>
                    <a:p>
                      <a:pPr algn="ctr"/>
                      <a:r>
                        <a:rPr lang="en-US" b="1"/>
                        <a:t>2021</a:t>
                      </a:r>
                    </a:p>
                  </a:txBody>
                  <a:tcPr>
                    <a:solidFill>
                      <a:schemeClr val="accent5">
                        <a:lumMod val="20000"/>
                        <a:lumOff val="80000"/>
                      </a:schemeClr>
                    </a:solidFill>
                  </a:tcPr>
                </a:tc>
                <a:tc>
                  <a:txBody>
                    <a:bodyPr/>
                    <a:lstStyle/>
                    <a:p>
                      <a:pPr algn="ctr"/>
                      <a:r>
                        <a:rPr lang="en-US" b="1"/>
                        <a:t>2022</a:t>
                      </a:r>
                    </a:p>
                  </a:txBody>
                  <a:tcPr>
                    <a:solidFill>
                      <a:schemeClr val="accent5">
                        <a:lumMod val="20000"/>
                        <a:lumOff val="80000"/>
                      </a:schemeClr>
                    </a:solidFill>
                  </a:tcPr>
                </a:tc>
                <a:tc>
                  <a:txBody>
                    <a:bodyPr/>
                    <a:lstStyle/>
                    <a:p>
                      <a:pPr algn="ctr"/>
                      <a:r>
                        <a:rPr lang="en-US" b="1"/>
                        <a:t>2023 </a:t>
                      </a:r>
                    </a:p>
                    <a:p>
                      <a:pPr algn="ctr"/>
                      <a:r>
                        <a:rPr lang="en-US" b="1"/>
                        <a:t>(Jan-Sept)</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a:t>Male</a:t>
                      </a:r>
                    </a:p>
                  </a:txBody>
                  <a:tcPr/>
                </a:tc>
                <a:tc>
                  <a:txBody>
                    <a:bodyPr/>
                    <a:lstStyle/>
                    <a:p>
                      <a:pPr algn="ctr"/>
                      <a:r>
                        <a:rPr lang="en-US"/>
                        <a:t>53%</a:t>
                      </a:r>
                    </a:p>
                  </a:txBody>
                  <a:tcPr anchor="ctr"/>
                </a:tc>
                <a:tc>
                  <a:txBody>
                    <a:bodyPr/>
                    <a:lstStyle/>
                    <a:p>
                      <a:pPr algn="ctr"/>
                      <a:r>
                        <a:rPr lang="en-US"/>
                        <a:t>55%</a:t>
                      </a:r>
                    </a:p>
                  </a:txBody>
                  <a:tcPr anchor="ctr"/>
                </a:tc>
                <a:tc>
                  <a:txBody>
                    <a:bodyPr/>
                    <a:lstStyle/>
                    <a:p>
                      <a:pPr algn="ctr"/>
                      <a:r>
                        <a:rPr lang="en-US"/>
                        <a:t>64%</a:t>
                      </a:r>
                    </a:p>
                  </a:txBody>
                  <a:tcPr anchor="ctr"/>
                </a:tc>
                <a:tc>
                  <a:txBody>
                    <a:bodyPr/>
                    <a:lstStyle/>
                    <a:p>
                      <a:pPr algn="ctr"/>
                      <a:r>
                        <a:rPr lang="en-US"/>
                        <a:t>62%</a:t>
                      </a:r>
                    </a:p>
                  </a:txBody>
                  <a:tcPr anchor="ctr"/>
                </a:tc>
                <a:tc>
                  <a:txBody>
                    <a:bodyPr/>
                    <a:lstStyle/>
                    <a:p>
                      <a:pPr algn="ctr"/>
                      <a:r>
                        <a:rPr lang="en-US"/>
                        <a:t>61%</a:t>
                      </a:r>
                    </a:p>
                  </a:txBody>
                  <a:tcPr anchor="ctr"/>
                </a:tc>
                <a:tc>
                  <a:txBody>
                    <a:bodyPr/>
                    <a:lstStyle/>
                    <a:p>
                      <a:pPr algn="ctr"/>
                      <a:r>
                        <a:rPr lang="en-US"/>
                        <a:t>64%</a:t>
                      </a:r>
                    </a:p>
                  </a:txBody>
                  <a:tcPr anchor="ctr"/>
                </a:tc>
                <a:tc>
                  <a:txBody>
                    <a:bodyPr/>
                    <a:lstStyle/>
                    <a:p>
                      <a:pPr algn="ctr"/>
                      <a:r>
                        <a:rPr lang="en-US"/>
                        <a:t>66%</a:t>
                      </a:r>
                    </a:p>
                  </a:txBody>
                  <a:tcPr anchor="ctr"/>
                </a:tc>
                <a:tc>
                  <a:txBody>
                    <a:bodyPr/>
                    <a:lstStyle/>
                    <a:p>
                      <a:pPr algn="ctr"/>
                      <a:r>
                        <a:rPr lang="en-US"/>
                        <a:t>68%</a:t>
                      </a:r>
                    </a:p>
                  </a:txBody>
                  <a:tcPr anchor="ctr">
                    <a:noFill/>
                  </a:tcPr>
                </a:tc>
                <a:tc>
                  <a:txBody>
                    <a:bodyPr/>
                    <a:lstStyle/>
                    <a:p>
                      <a:pPr algn="ctr"/>
                      <a:r>
                        <a:rPr lang="en-US"/>
                        <a:t>66%</a:t>
                      </a:r>
                    </a:p>
                  </a:txBody>
                  <a:tcPr anchor="ctr">
                    <a:noFill/>
                  </a:tcPr>
                </a:tc>
                <a:tc>
                  <a:txBody>
                    <a:bodyPr/>
                    <a:lstStyle/>
                    <a:p>
                      <a:pPr algn="ctr"/>
                      <a:r>
                        <a:rPr lang="en-US"/>
                        <a:t>66%</a:t>
                      </a:r>
                    </a:p>
                  </a:txBody>
                  <a:tcPr anchor="ctr">
                    <a:noFill/>
                  </a:tcPr>
                </a:tc>
                <a:extLst>
                  <a:ext uri="{0D108BD9-81ED-4DB2-BD59-A6C34878D82A}">
                    <a16:rowId xmlns:a16="http://schemas.microsoft.com/office/drawing/2014/main" val="3615209484"/>
                  </a:ext>
                </a:extLst>
              </a:tr>
              <a:tr h="370840">
                <a:tc>
                  <a:txBody>
                    <a:bodyPr/>
                    <a:lstStyle/>
                    <a:p>
                      <a:pPr algn="ctr"/>
                      <a:r>
                        <a:rPr lang="en-US" b="1"/>
                        <a:t>Female</a:t>
                      </a:r>
                    </a:p>
                  </a:txBody>
                  <a:tcPr/>
                </a:tc>
                <a:tc>
                  <a:txBody>
                    <a:bodyPr/>
                    <a:lstStyle/>
                    <a:p>
                      <a:pPr algn="ctr"/>
                      <a:r>
                        <a:rPr lang="en-US"/>
                        <a:t>47%</a:t>
                      </a:r>
                    </a:p>
                  </a:txBody>
                  <a:tcPr anchor="ctr"/>
                </a:tc>
                <a:tc>
                  <a:txBody>
                    <a:bodyPr/>
                    <a:lstStyle/>
                    <a:p>
                      <a:pPr algn="ctr"/>
                      <a:r>
                        <a:rPr lang="en-US"/>
                        <a:t>45%</a:t>
                      </a:r>
                    </a:p>
                  </a:txBody>
                  <a:tcPr anchor="ctr"/>
                </a:tc>
                <a:tc>
                  <a:txBody>
                    <a:bodyPr/>
                    <a:lstStyle/>
                    <a:p>
                      <a:pPr algn="ctr"/>
                      <a:r>
                        <a:rPr lang="en-US"/>
                        <a:t>36%</a:t>
                      </a:r>
                    </a:p>
                  </a:txBody>
                  <a:tcPr anchor="ctr"/>
                </a:tc>
                <a:tc>
                  <a:txBody>
                    <a:bodyPr/>
                    <a:lstStyle/>
                    <a:p>
                      <a:pPr algn="ctr"/>
                      <a:r>
                        <a:rPr lang="en-US"/>
                        <a:t>38%</a:t>
                      </a:r>
                    </a:p>
                  </a:txBody>
                  <a:tcPr anchor="ctr"/>
                </a:tc>
                <a:tc>
                  <a:txBody>
                    <a:bodyPr/>
                    <a:lstStyle/>
                    <a:p>
                      <a:pPr algn="ctr"/>
                      <a:r>
                        <a:rPr lang="en-US"/>
                        <a:t>39%</a:t>
                      </a:r>
                    </a:p>
                  </a:txBody>
                  <a:tcPr anchor="ctr"/>
                </a:tc>
                <a:tc>
                  <a:txBody>
                    <a:bodyPr/>
                    <a:lstStyle/>
                    <a:p>
                      <a:pPr algn="ctr"/>
                      <a:r>
                        <a:rPr lang="en-US"/>
                        <a:t>36%</a:t>
                      </a:r>
                    </a:p>
                  </a:txBody>
                  <a:tcPr anchor="ctr"/>
                </a:tc>
                <a:tc>
                  <a:txBody>
                    <a:bodyPr/>
                    <a:lstStyle/>
                    <a:p>
                      <a:pPr algn="ctr"/>
                      <a:r>
                        <a:rPr lang="en-US"/>
                        <a:t>34%</a:t>
                      </a:r>
                    </a:p>
                  </a:txBody>
                  <a:tcPr anchor="ctr"/>
                </a:tc>
                <a:tc>
                  <a:txBody>
                    <a:bodyPr/>
                    <a:lstStyle/>
                    <a:p>
                      <a:pPr algn="ctr"/>
                      <a:r>
                        <a:rPr lang="en-US"/>
                        <a:t>32%</a:t>
                      </a:r>
                    </a:p>
                  </a:txBody>
                  <a:tcPr anchor="ctr">
                    <a:noFill/>
                  </a:tcPr>
                </a:tc>
                <a:tc>
                  <a:txBody>
                    <a:bodyPr/>
                    <a:lstStyle/>
                    <a:p>
                      <a:pPr algn="ctr"/>
                      <a:r>
                        <a:rPr lang="en-US"/>
                        <a:t>34%</a:t>
                      </a:r>
                    </a:p>
                  </a:txBody>
                  <a:tcPr anchor="ctr">
                    <a:noFill/>
                  </a:tcPr>
                </a:tc>
                <a:tc>
                  <a:txBody>
                    <a:bodyPr/>
                    <a:lstStyle/>
                    <a:p>
                      <a:pPr algn="ctr"/>
                      <a:r>
                        <a:rPr lang="en-US"/>
                        <a:t>34%</a:t>
                      </a:r>
                    </a:p>
                  </a:txBody>
                  <a:tcPr anchor="ctr">
                    <a:noFill/>
                  </a:tcPr>
                </a:tc>
                <a:extLst>
                  <a:ext uri="{0D108BD9-81ED-4DB2-BD59-A6C34878D82A}">
                    <a16:rowId xmlns:a16="http://schemas.microsoft.com/office/drawing/2014/main" val="3805416702"/>
                  </a:ext>
                </a:extLst>
              </a:tr>
            </a:tbl>
          </a:graphicData>
        </a:graphic>
      </p:graphicFrame>
      <p:graphicFrame>
        <p:nvGraphicFramePr>
          <p:cNvPr id="4" name="Table 3">
            <a:extLst>
              <a:ext uri="{FF2B5EF4-FFF2-40B4-BE49-F238E27FC236}">
                <a16:creationId xmlns:a16="http://schemas.microsoft.com/office/drawing/2014/main" id="{B447D0B2-06DF-DFD7-F9EF-C21A661BAB0E}"/>
              </a:ext>
            </a:extLst>
          </p:cNvPr>
          <p:cNvGraphicFramePr>
            <a:graphicFrameLocks noGrp="1"/>
          </p:cNvGraphicFramePr>
          <p:nvPr/>
        </p:nvGraphicFramePr>
        <p:xfrm>
          <a:off x="1378944" y="6160837"/>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1111013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70" y="1030108"/>
          <a:ext cx="11433260" cy="41808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986003">
                  <a:extLst>
                    <a:ext uri="{9D8B030D-6E8A-4147-A177-3AD203B41FA5}">
                      <a16:colId xmlns:a16="http://schemas.microsoft.com/office/drawing/2014/main" val="2834286622"/>
                    </a:ext>
                  </a:extLst>
                </a:gridCol>
                <a:gridCol w="986003">
                  <a:extLst>
                    <a:ext uri="{9D8B030D-6E8A-4147-A177-3AD203B41FA5}">
                      <a16:colId xmlns:a16="http://schemas.microsoft.com/office/drawing/2014/main" val="3741638967"/>
                    </a:ext>
                  </a:extLst>
                </a:gridCol>
                <a:gridCol w="986003">
                  <a:extLst>
                    <a:ext uri="{9D8B030D-6E8A-4147-A177-3AD203B41FA5}">
                      <a16:colId xmlns:a16="http://schemas.microsoft.com/office/drawing/2014/main" val="1832429981"/>
                    </a:ext>
                  </a:extLst>
                </a:gridCol>
                <a:gridCol w="986003">
                  <a:extLst>
                    <a:ext uri="{9D8B030D-6E8A-4147-A177-3AD203B41FA5}">
                      <a16:colId xmlns:a16="http://schemas.microsoft.com/office/drawing/2014/main" val="315297790"/>
                    </a:ext>
                  </a:extLst>
                </a:gridCol>
                <a:gridCol w="986003">
                  <a:extLst>
                    <a:ext uri="{9D8B030D-6E8A-4147-A177-3AD203B41FA5}">
                      <a16:colId xmlns:a16="http://schemas.microsoft.com/office/drawing/2014/main" val="4025436151"/>
                    </a:ext>
                  </a:extLst>
                </a:gridCol>
                <a:gridCol w="986003">
                  <a:extLst>
                    <a:ext uri="{9D8B030D-6E8A-4147-A177-3AD203B41FA5}">
                      <a16:colId xmlns:a16="http://schemas.microsoft.com/office/drawing/2014/main" val="2321479475"/>
                    </a:ext>
                  </a:extLst>
                </a:gridCol>
                <a:gridCol w="986003">
                  <a:extLst>
                    <a:ext uri="{9D8B030D-6E8A-4147-A177-3AD203B41FA5}">
                      <a16:colId xmlns:a16="http://schemas.microsoft.com/office/drawing/2014/main" val="1226217120"/>
                    </a:ext>
                  </a:extLst>
                </a:gridCol>
                <a:gridCol w="986003">
                  <a:extLst>
                    <a:ext uri="{9D8B030D-6E8A-4147-A177-3AD203B41FA5}">
                      <a16:colId xmlns:a16="http://schemas.microsoft.com/office/drawing/2014/main" val="1386689584"/>
                    </a:ext>
                  </a:extLst>
                </a:gridCol>
                <a:gridCol w="986003">
                  <a:extLst>
                    <a:ext uri="{9D8B030D-6E8A-4147-A177-3AD203B41FA5}">
                      <a16:colId xmlns:a16="http://schemas.microsoft.com/office/drawing/2014/main" val="3305790669"/>
                    </a:ext>
                  </a:extLst>
                </a:gridCol>
                <a:gridCol w="1173287">
                  <a:extLst>
                    <a:ext uri="{9D8B030D-6E8A-4147-A177-3AD203B41FA5}">
                      <a16:colId xmlns:a16="http://schemas.microsoft.com/office/drawing/2014/main" val="655724705"/>
                    </a:ext>
                  </a:extLst>
                </a:gridCol>
              </a:tblGrid>
              <a:tr h="370840">
                <a:tc gridSpan="11">
                  <a:txBody>
                    <a:bodyPr/>
                    <a:lstStyle/>
                    <a:p>
                      <a:pPr algn="ctr"/>
                      <a:r>
                        <a:rPr lang="en-US" b="1"/>
                        <a:t>% of Suspected Opioid-Related (O-R) Overdose (OD) Patients</a:t>
                      </a:r>
                    </a:p>
                  </a:txBody>
                  <a:tcPr>
                    <a:solidFill>
                      <a:schemeClr val="accent3">
                        <a:lumMod val="40000"/>
                        <a:lumOff val="60000"/>
                      </a:schemeClr>
                    </a:solidFill>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tc>
                <a:tc hMerge="1">
                  <a:txBody>
                    <a:bodyPr/>
                    <a:lstStyle/>
                    <a:p>
                      <a:pPr algn="ctr"/>
                      <a:endParaRPr lang="en-US" b="1"/>
                    </a:p>
                  </a:txBody>
                  <a:tcPr>
                    <a:solidFill>
                      <a:schemeClr val="tx2">
                        <a:lumMod val="20000"/>
                        <a:lumOff val="80000"/>
                      </a:schemeClr>
                    </a:solidFill>
                  </a:tcPr>
                </a:tc>
                <a:extLst>
                  <a:ext uri="{0D108BD9-81ED-4DB2-BD59-A6C34878D82A}">
                    <a16:rowId xmlns:a16="http://schemas.microsoft.com/office/drawing/2014/main" val="3022886274"/>
                  </a:ext>
                </a:extLst>
              </a:tr>
              <a:tr h="370840">
                <a:tc>
                  <a:txBody>
                    <a:bodyPr/>
                    <a:lstStyle/>
                    <a:p>
                      <a:pPr algn="ctr"/>
                      <a:r>
                        <a:rPr lang="en-US" b="1"/>
                        <a:t>Age Range</a:t>
                      </a:r>
                    </a:p>
                  </a:txBody>
                  <a:tcPr/>
                </a:tc>
                <a:tc>
                  <a:txBody>
                    <a:bodyPr/>
                    <a:lstStyle/>
                    <a:p>
                      <a:pPr algn="ctr"/>
                      <a:r>
                        <a:rPr lang="en-US" b="1"/>
                        <a:t>2014</a:t>
                      </a:r>
                    </a:p>
                  </a:txBody>
                  <a:tcPr>
                    <a:solidFill>
                      <a:schemeClr val="accent6">
                        <a:lumMod val="20000"/>
                        <a:lumOff val="80000"/>
                      </a:schemeClr>
                    </a:solidFill>
                  </a:tcPr>
                </a:tc>
                <a:tc>
                  <a:txBody>
                    <a:bodyPr/>
                    <a:lstStyle/>
                    <a:p>
                      <a:pPr algn="ctr"/>
                      <a:r>
                        <a:rPr lang="en-US" b="1"/>
                        <a:t>2015</a:t>
                      </a:r>
                    </a:p>
                  </a:txBody>
                  <a:tcPr>
                    <a:solidFill>
                      <a:schemeClr val="accent6">
                        <a:lumMod val="20000"/>
                        <a:lumOff val="80000"/>
                      </a:schemeClr>
                    </a:solidFill>
                  </a:tcPr>
                </a:tc>
                <a:tc>
                  <a:txBody>
                    <a:bodyPr/>
                    <a:lstStyle/>
                    <a:p>
                      <a:pPr algn="ctr"/>
                      <a:r>
                        <a:rPr lang="en-US" b="1"/>
                        <a:t>2016</a:t>
                      </a:r>
                    </a:p>
                  </a:txBody>
                  <a:tcPr>
                    <a:solidFill>
                      <a:schemeClr val="accent6">
                        <a:lumMod val="20000"/>
                        <a:lumOff val="80000"/>
                      </a:schemeClr>
                    </a:solidFill>
                  </a:tcPr>
                </a:tc>
                <a:tc>
                  <a:txBody>
                    <a:bodyPr/>
                    <a:lstStyle/>
                    <a:p>
                      <a:pPr algn="ctr"/>
                      <a:r>
                        <a:rPr lang="en-US" b="1"/>
                        <a:t>2017</a:t>
                      </a:r>
                    </a:p>
                  </a:txBody>
                  <a:tcPr>
                    <a:solidFill>
                      <a:schemeClr val="accent6">
                        <a:lumMod val="20000"/>
                        <a:lumOff val="80000"/>
                      </a:schemeClr>
                    </a:solidFill>
                  </a:tcPr>
                </a:tc>
                <a:tc>
                  <a:txBody>
                    <a:bodyPr/>
                    <a:lstStyle/>
                    <a:p>
                      <a:pPr algn="ctr"/>
                      <a:r>
                        <a:rPr lang="en-US" b="1"/>
                        <a:t>2018</a:t>
                      </a:r>
                    </a:p>
                  </a:txBody>
                  <a:tcPr>
                    <a:solidFill>
                      <a:schemeClr val="accent6">
                        <a:lumMod val="20000"/>
                        <a:lumOff val="80000"/>
                      </a:schemeClr>
                    </a:solidFill>
                  </a:tcPr>
                </a:tc>
                <a:tc>
                  <a:txBody>
                    <a:bodyPr/>
                    <a:lstStyle/>
                    <a:p>
                      <a:pPr algn="ctr"/>
                      <a:r>
                        <a:rPr lang="en-US" b="1"/>
                        <a:t>2019</a:t>
                      </a:r>
                    </a:p>
                  </a:txBody>
                  <a:tcPr>
                    <a:solidFill>
                      <a:schemeClr val="accent5">
                        <a:lumMod val="20000"/>
                        <a:lumOff val="80000"/>
                      </a:schemeClr>
                    </a:solidFill>
                  </a:tcPr>
                </a:tc>
                <a:tc>
                  <a:txBody>
                    <a:bodyPr/>
                    <a:lstStyle/>
                    <a:p>
                      <a:pPr algn="ctr"/>
                      <a:r>
                        <a:rPr lang="en-US" b="1"/>
                        <a:t>2020</a:t>
                      </a:r>
                    </a:p>
                  </a:txBody>
                  <a:tcPr>
                    <a:solidFill>
                      <a:schemeClr val="accent5">
                        <a:lumMod val="20000"/>
                        <a:lumOff val="80000"/>
                      </a:schemeClr>
                    </a:solidFill>
                  </a:tcPr>
                </a:tc>
                <a:tc>
                  <a:txBody>
                    <a:bodyPr/>
                    <a:lstStyle/>
                    <a:p>
                      <a:pPr algn="ctr"/>
                      <a:r>
                        <a:rPr lang="en-US" b="1"/>
                        <a:t>2021</a:t>
                      </a:r>
                    </a:p>
                  </a:txBody>
                  <a:tcPr>
                    <a:solidFill>
                      <a:schemeClr val="accent5">
                        <a:lumMod val="20000"/>
                        <a:lumOff val="80000"/>
                      </a:schemeClr>
                    </a:solidFill>
                  </a:tcPr>
                </a:tc>
                <a:tc>
                  <a:txBody>
                    <a:bodyPr/>
                    <a:lstStyle/>
                    <a:p>
                      <a:pPr algn="ctr"/>
                      <a:r>
                        <a:rPr lang="en-US" b="1"/>
                        <a:t>2022</a:t>
                      </a:r>
                    </a:p>
                  </a:txBody>
                  <a:tcPr>
                    <a:solidFill>
                      <a:schemeClr val="accent5">
                        <a:lumMod val="20000"/>
                        <a:lumOff val="80000"/>
                      </a:schemeClr>
                    </a:solidFill>
                  </a:tcPr>
                </a:tc>
                <a:tc>
                  <a:txBody>
                    <a:bodyPr/>
                    <a:lstStyle/>
                    <a:p>
                      <a:pPr algn="ctr"/>
                      <a:r>
                        <a:rPr lang="en-US" b="1"/>
                        <a:t>2023 </a:t>
                      </a:r>
                    </a:p>
                    <a:p>
                      <a:pPr algn="ctr"/>
                      <a:r>
                        <a:rPr lang="en-US" b="1"/>
                        <a:t>(Jan-Sept)</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a:t>19 or younger</a:t>
                      </a:r>
                    </a:p>
                  </a:txBody>
                  <a:tcPr/>
                </a:tc>
                <a:tc>
                  <a:txBody>
                    <a:bodyPr/>
                    <a:lstStyle/>
                    <a:p>
                      <a:pPr algn="ctr"/>
                      <a:r>
                        <a:rPr lang="en-US"/>
                        <a:t>6%</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1%</a:t>
                      </a:r>
                    </a:p>
                  </a:txBody>
                  <a:tcPr anchor="ctr"/>
                </a:tc>
                <a:tc>
                  <a:txBody>
                    <a:bodyPr/>
                    <a:lstStyle/>
                    <a:p>
                      <a:pPr algn="ctr"/>
                      <a:r>
                        <a:rPr lang="en-US"/>
                        <a:t>1%</a:t>
                      </a:r>
                    </a:p>
                  </a:txBody>
                  <a:tcPr anchor="ctr"/>
                </a:tc>
                <a:tc>
                  <a:txBody>
                    <a:bodyPr/>
                    <a:lstStyle/>
                    <a:p>
                      <a:pPr algn="ctr"/>
                      <a:r>
                        <a:rPr lang="en-US"/>
                        <a:t>1%</a:t>
                      </a:r>
                    </a:p>
                  </a:txBody>
                  <a:tcPr anchor="ctr">
                    <a:noFill/>
                  </a:tcPr>
                </a:tc>
                <a:tc>
                  <a:txBody>
                    <a:bodyPr/>
                    <a:lstStyle/>
                    <a:p>
                      <a:pPr algn="ctr"/>
                      <a:r>
                        <a:rPr lang="en-US"/>
                        <a:t>2%</a:t>
                      </a:r>
                    </a:p>
                  </a:txBody>
                  <a:tcPr anchor="ctr">
                    <a:noFill/>
                  </a:tcPr>
                </a:tc>
                <a:tc>
                  <a:txBody>
                    <a:bodyPr/>
                    <a:lstStyle/>
                    <a:p>
                      <a:pPr algn="ctr"/>
                      <a:r>
                        <a:rPr lang="en-US"/>
                        <a:t>2%</a:t>
                      </a:r>
                    </a:p>
                  </a:txBody>
                  <a:tcPr anchor="ctr">
                    <a:noFill/>
                  </a:tcPr>
                </a:tc>
                <a:extLst>
                  <a:ext uri="{0D108BD9-81ED-4DB2-BD59-A6C34878D82A}">
                    <a16:rowId xmlns:a16="http://schemas.microsoft.com/office/drawing/2014/main" val="3615209484"/>
                  </a:ext>
                </a:extLst>
              </a:tr>
              <a:tr h="370840">
                <a:tc>
                  <a:txBody>
                    <a:bodyPr/>
                    <a:lstStyle/>
                    <a:p>
                      <a:pPr algn="ctr"/>
                      <a:r>
                        <a:rPr lang="en-US" b="1"/>
                        <a:t>20-29</a:t>
                      </a:r>
                    </a:p>
                  </a:txBody>
                  <a:tcPr/>
                </a:tc>
                <a:tc>
                  <a:txBody>
                    <a:bodyPr/>
                    <a:lstStyle/>
                    <a:p>
                      <a:pPr algn="ctr"/>
                      <a:r>
                        <a:rPr lang="en-US" b="1">
                          <a:solidFill>
                            <a:srgbClr val="FF0000"/>
                          </a:solidFill>
                        </a:rPr>
                        <a:t>26%</a:t>
                      </a:r>
                    </a:p>
                  </a:txBody>
                  <a:tcPr anchor="ctr"/>
                </a:tc>
                <a:tc>
                  <a:txBody>
                    <a:bodyPr/>
                    <a:lstStyle/>
                    <a:p>
                      <a:pPr algn="ctr"/>
                      <a:r>
                        <a:rPr lang="en-US" b="1">
                          <a:solidFill>
                            <a:srgbClr val="FF0000"/>
                          </a:solidFill>
                        </a:rPr>
                        <a:t>30%</a:t>
                      </a:r>
                    </a:p>
                  </a:txBody>
                  <a:tcPr anchor="ctr"/>
                </a:tc>
                <a:tc>
                  <a:txBody>
                    <a:bodyPr/>
                    <a:lstStyle/>
                    <a:p>
                      <a:pPr algn="ctr"/>
                      <a:r>
                        <a:rPr lang="en-US"/>
                        <a:t>30%</a:t>
                      </a:r>
                    </a:p>
                  </a:txBody>
                  <a:tcPr anchor="ctr"/>
                </a:tc>
                <a:tc>
                  <a:txBody>
                    <a:bodyPr/>
                    <a:lstStyle/>
                    <a:p>
                      <a:pPr algn="ctr"/>
                      <a:r>
                        <a:rPr lang="en-US"/>
                        <a:t>26%</a:t>
                      </a:r>
                    </a:p>
                  </a:txBody>
                  <a:tcPr anchor="ctr"/>
                </a:tc>
                <a:tc>
                  <a:txBody>
                    <a:bodyPr/>
                    <a:lstStyle/>
                    <a:p>
                      <a:pPr algn="ctr"/>
                      <a:r>
                        <a:rPr lang="en-US"/>
                        <a:t>26%</a:t>
                      </a:r>
                    </a:p>
                  </a:txBody>
                  <a:tcPr anchor="ctr"/>
                </a:tc>
                <a:tc>
                  <a:txBody>
                    <a:bodyPr/>
                    <a:lstStyle/>
                    <a:p>
                      <a:pPr algn="ctr"/>
                      <a:r>
                        <a:rPr lang="en-US"/>
                        <a:t>21%</a:t>
                      </a:r>
                    </a:p>
                  </a:txBody>
                  <a:tcPr anchor="ctr"/>
                </a:tc>
                <a:tc>
                  <a:txBody>
                    <a:bodyPr/>
                    <a:lstStyle/>
                    <a:p>
                      <a:pPr algn="ctr"/>
                      <a:r>
                        <a:rPr lang="en-US"/>
                        <a:t>20%</a:t>
                      </a:r>
                    </a:p>
                  </a:txBody>
                  <a:tcPr anchor="ctr"/>
                </a:tc>
                <a:tc>
                  <a:txBody>
                    <a:bodyPr/>
                    <a:lstStyle/>
                    <a:p>
                      <a:pPr algn="ctr"/>
                      <a:r>
                        <a:rPr lang="en-US"/>
                        <a:t>15%</a:t>
                      </a:r>
                    </a:p>
                  </a:txBody>
                  <a:tcPr anchor="ctr">
                    <a:noFill/>
                  </a:tcPr>
                </a:tc>
                <a:tc>
                  <a:txBody>
                    <a:bodyPr/>
                    <a:lstStyle/>
                    <a:p>
                      <a:pPr algn="ctr"/>
                      <a:r>
                        <a:rPr lang="en-US"/>
                        <a:t>14%</a:t>
                      </a:r>
                    </a:p>
                  </a:txBody>
                  <a:tcPr anchor="ctr">
                    <a:noFill/>
                  </a:tcPr>
                </a:tc>
                <a:tc>
                  <a:txBody>
                    <a:bodyPr/>
                    <a:lstStyle/>
                    <a:p>
                      <a:pPr algn="ctr"/>
                      <a:r>
                        <a:rPr lang="en-US"/>
                        <a:t>14%</a:t>
                      </a:r>
                    </a:p>
                  </a:txBody>
                  <a:tcPr anchor="ctr">
                    <a:noFill/>
                  </a:tcPr>
                </a:tc>
                <a:extLst>
                  <a:ext uri="{0D108BD9-81ED-4DB2-BD59-A6C34878D82A}">
                    <a16:rowId xmlns:a16="http://schemas.microsoft.com/office/drawing/2014/main" val="3805416702"/>
                  </a:ext>
                </a:extLst>
              </a:tr>
              <a:tr h="370840">
                <a:tc>
                  <a:txBody>
                    <a:bodyPr/>
                    <a:lstStyle/>
                    <a:p>
                      <a:pPr algn="ctr"/>
                      <a:r>
                        <a:rPr lang="en-US" b="1"/>
                        <a:t>30-39</a:t>
                      </a:r>
                    </a:p>
                  </a:txBody>
                  <a:tcPr/>
                </a:tc>
                <a:tc>
                  <a:txBody>
                    <a:bodyPr/>
                    <a:lstStyle/>
                    <a:p>
                      <a:pPr algn="ctr"/>
                      <a:r>
                        <a:rPr lang="en-US"/>
                        <a:t>23%</a:t>
                      </a:r>
                    </a:p>
                  </a:txBody>
                  <a:tcPr anchor="ctr"/>
                </a:tc>
                <a:tc>
                  <a:txBody>
                    <a:bodyPr/>
                    <a:lstStyle/>
                    <a:p>
                      <a:pPr algn="ctr"/>
                      <a:r>
                        <a:rPr lang="en-US"/>
                        <a:t>27%</a:t>
                      </a:r>
                    </a:p>
                  </a:txBody>
                  <a:tcPr anchor="ctr"/>
                </a:tc>
                <a:tc>
                  <a:txBody>
                    <a:bodyPr/>
                    <a:lstStyle/>
                    <a:p>
                      <a:pPr algn="ctr"/>
                      <a:r>
                        <a:rPr lang="en-US" b="1">
                          <a:solidFill>
                            <a:srgbClr val="FF0000"/>
                          </a:solidFill>
                        </a:rPr>
                        <a:t>33%</a:t>
                      </a:r>
                    </a:p>
                  </a:txBody>
                  <a:tcPr anchor="ctr"/>
                </a:tc>
                <a:tc>
                  <a:txBody>
                    <a:bodyPr/>
                    <a:lstStyle/>
                    <a:p>
                      <a:pPr algn="ctr"/>
                      <a:r>
                        <a:rPr lang="en-US" b="1">
                          <a:solidFill>
                            <a:srgbClr val="FF0000"/>
                          </a:solidFill>
                        </a:rPr>
                        <a:t>36%</a:t>
                      </a:r>
                    </a:p>
                  </a:txBody>
                  <a:tcPr anchor="ctr"/>
                </a:tc>
                <a:tc>
                  <a:txBody>
                    <a:bodyPr/>
                    <a:lstStyle/>
                    <a:p>
                      <a:pPr algn="ctr"/>
                      <a:r>
                        <a:rPr lang="en-US" b="1">
                          <a:solidFill>
                            <a:srgbClr val="FF0000"/>
                          </a:solidFill>
                        </a:rPr>
                        <a:t>37%</a:t>
                      </a:r>
                    </a:p>
                  </a:txBody>
                  <a:tcPr anchor="ctr"/>
                </a:tc>
                <a:tc>
                  <a:txBody>
                    <a:bodyPr/>
                    <a:lstStyle/>
                    <a:p>
                      <a:pPr algn="ctr"/>
                      <a:r>
                        <a:rPr lang="en-US" b="1">
                          <a:solidFill>
                            <a:srgbClr val="FF0000"/>
                          </a:solidFill>
                        </a:rPr>
                        <a:t>35%</a:t>
                      </a:r>
                    </a:p>
                  </a:txBody>
                  <a:tcPr anchor="ctr"/>
                </a:tc>
                <a:tc>
                  <a:txBody>
                    <a:bodyPr/>
                    <a:lstStyle/>
                    <a:p>
                      <a:pPr algn="ctr"/>
                      <a:r>
                        <a:rPr lang="en-US" b="1">
                          <a:solidFill>
                            <a:srgbClr val="FF0000"/>
                          </a:solidFill>
                        </a:rPr>
                        <a:t>35%</a:t>
                      </a:r>
                    </a:p>
                  </a:txBody>
                  <a:tcPr anchor="ctr"/>
                </a:tc>
                <a:tc>
                  <a:txBody>
                    <a:bodyPr/>
                    <a:lstStyle/>
                    <a:p>
                      <a:pPr algn="ctr"/>
                      <a:r>
                        <a:rPr lang="en-US" b="1">
                          <a:solidFill>
                            <a:srgbClr val="FF0000"/>
                          </a:solidFill>
                        </a:rPr>
                        <a:t>36%</a:t>
                      </a:r>
                    </a:p>
                  </a:txBody>
                  <a:tcPr anchor="ctr">
                    <a:noFill/>
                  </a:tcPr>
                </a:tc>
                <a:tc>
                  <a:txBody>
                    <a:bodyPr/>
                    <a:lstStyle/>
                    <a:p>
                      <a:pPr algn="ctr"/>
                      <a:r>
                        <a:rPr lang="en-US" b="1">
                          <a:solidFill>
                            <a:srgbClr val="FF0000"/>
                          </a:solidFill>
                        </a:rPr>
                        <a:t>32%</a:t>
                      </a:r>
                    </a:p>
                  </a:txBody>
                  <a:tcPr anchor="ctr">
                    <a:noFill/>
                  </a:tcPr>
                </a:tc>
                <a:tc>
                  <a:txBody>
                    <a:bodyPr/>
                    <a:lstStyle/>
                    <a:p>
                      <a:pPr algn="ctr"/>
                      <a:r>
                        <a:rPr lang="en-US" b="1">
                          <a:solidFill>
                            <a:srgbClr val="FF0000"/>
                          </a:solidFill>
                        </a:rPr>
                        <a:t>32%</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40-49</a:t>
                      </a:r>
                    </a:p>
                  </a:txBody>
                  <a:tcPr/>
                </a:tc>
                <a:tc>
                  <a:txBody>
                    <a:bodyPr/>
                    <a:lstStyle/>
                    <a:p>
                      <a:pPr algn="ctr"/>
                      <a:r>
                        <a:rPr lang="en-US"/>
                        <a:t>18%</a:t>
                      </a:r>
                    </a:p>
                  </a:txBody>
                  <a:tcPr anchor="ctr"/>
                </a:tc>
                <a:tc>
                  <a:txBody>
                    <a:bodyPr/>
                    <a:lstStyle/>
                    <a:p>
                      <a:pPr algn="ctr"/>
                      <a:r>
                        <a:rPr lang="en-US"/>
                        <a:t>17%</a:t>
                      </a:r>
                    </a:p>
                  </a:txBody>
                  <a:tcPr anchor="ctr"/>
                </a:tc>
                <a:tc>
                  <a:txBody>
                    <a:bodyPr/>
                    <a:lstStyle/>
                    <a:p>
                      <a:pPr algn="ctr"/>
                      <a:r>
                        <a:rPr lang="en-US"/>
                        <a:t>17%</a:t>
                      </a:r>
                    </a:p>
                  </a:txBody>
                  <a:tcPr anchor="ctr"/>
                </a:tc>
                <a:tc>
                  <a:txBody>
                    <a:bodyPr/>
                    <a:lstStyle/>
                    <a:p>
                      <a:pPr algn="ctr"/>
                      <a:r>
                        <a:rPr lang="en-US"/>
                        <a:t>18%</a:t>
                      </a:r>
                    </a:p>
                  </a:txBody>
                  <a:tcPr anchor="ctr"/>
                </a:tc>
                <a:tc>
                  <a:txBody>
                    <a:bodyPr/>
                    <a:lstStyle/>
                    <a:p>
                      <a:pPr algn="ctr"/>
                      <a:r>
                        <a:rPr lang="en-US"/>
                        <a:t>17%</a:t>
                      </a:r>
                    </a:p>
                  </a:txBody>
                  <a:tcPr anchor="ctr"/>
                </a:tc>
                <a:tc>
                  <a:txBody>
                    <a:bodyPr/>
                    <a:lstStyle/>
                    <a:p>
                      <a:pPr algn="ctr"/>
                      <a:r>
                        <a:rPr lang="en-US"/>
                        <a:t>22%</a:t>
                      </a:r>
                    </a:p>
                  </a:txBody>
                  <a:tcPr anchor="ctr"/>
                </a:tc>
                <a:tc>
                  <a:txBody>
                    <a:bodyPr/>
                    <a:lstStyle/>
                    <a:p>
                      <a:pPr algn="ctr"/>
                      <a:r>
                        <a:rPr lang="en-US"/>
                        <a:t>21%</a:t>
                      </a:r>
                    </a:p>
                  </a:txBody>
                  <a:tcPr anchor="ctr"/>
                </a:tc>
                <a:tc>
                  <a:txBody>
                    <a:bodyPr/>
                    <a:lstStyle/>
                    <a:p>
                      <a:pPr algn="ctr"/>
                      <a:r>
                        <a:rPr lang="en-US"/>
                        <a:t>23%</a:t>
                      </a:r>
                    </a:p>
                  </a:txBody>
                  <a:tcPr anchor="ctr">
                    <a:noFill/>
                  </a:tcPr>
                </a:tc>
                <a:tc>
                  <a:txBody>
                    <a:bodyPr/>
                    <a:lstStyle/>
                    <a:p>
                      <a:pPr algn="ctr"/>
                      <a:r>
                        <a:rPr lang="en-US"/>
                        <a:t>24%</a:t>
                      </a:r>
                    </a:p>
                  </a:txBody>
                  <a:tcPr anchor="ctr">
                    <a:noFill/>
                  </a:tcPr>
                </a:tc>
                <a:tc>
                  <a:txBody>
                    <a:bodyPr/>
                    <a:lstStyle/>
                    <a:p>
                      <a:pPr algn="ctr"/>
                      <a:r>
                        <a:rPr lang="en-US"/>
                        <a:t>24%</a:t>
                      </a:r>
                    </a:p>
                  </a:txBody>
                  <a:tcPr anchor="ctr">
                    <a:noFill/>
                  </a:tcPr>
                </a:tc>
                <a:extLst>
                  <a:ext uri="{0D108BD9-81ED-4DB2-BD59-A6C34878D82A}">
                    <a16:rowId xmlns:a16="http://schemas.microsoft.com/office/drawing/2014/main" val="522271482"/>
                  </a:ext>
                </a:extLst>
              </a:tr>
              <a:tr h="370840">
                <a:tc>
                  <a:txBody>
                    <a:bodyPr/>
                    <a:lstStyle/>
                    <a:p>
                      <a:pPr algn="ctr"/>
                      <a:r>
                        <a:rPr lang="en-US" b="1"/>
                        <a:t>50-59</a:t>
                      </a:r>
                    </a:p>
                  </a:txBody>
                  <a:tcPr/>
                </a:tc>
                <a:tc>
                  <a:txBody>
                    <a:bodyPr/>
                    <a:lstStyle/>
                    <a:p>
                      <a:pPr algn="ctr"/>
                      <a:r>
                        <a:rPr lang="en-US"/>
                        <a:t>17%</a:t>
                      </a:r>
                    </a:p>
                  </a:txBody>
                  <a:tcPr anchor="ctr"/>
                </a:tc>
                <a:tc>
                  <a:txBody>
                    <a:bodyPr/>
                    <a:lstStyle/>
                    <a:p>
                      <a:pPr algn="ctr"/>
                      <a:r>
                        <a:rPr lang="en-US"/>
                        <a:t>15%</a:t>
                      </a:r>
                    </a:p>
                  </a:txBody>
                  <a:tcPr anchor="ctr"/>
                </a:tc>
                <a:tc>
                  <a:txBody>
                    <a:bodyPr/>
                    <a:lstStyle/>
                    <a:p>
                      <a:pPr algn="ctr"/>
                      <a:r>
                        <a:rPr lang="en-US"/>
                        <a:t>12%</a:t>
                      </a:r>
                    </a:p>
                  </a:txBody>
                  <a:tcPr anchor="ctr"/>
                </a:tc>
                <a:tc>
                  <a:txBody>
                    <a:bodyPr/>
                    <a:lstStyle/>
                    <a:p>
                      <a:pPr algn="ctr"/>
                      <a:r>
                        <a:rPr lang="en-US"/>
                        <a:t>12%</a:t>
                      </a:r>
                    </a:p>
                  </a:txBody>
                  <a:tcPr anchor="ctr"/>
                </a:tc>
                <a:tc>
                  <a:txBody>
                    <a:bodyPr/>
                    <a:lstStyle/>
                    <a:p>
                      <a:pPr algn="ctr"/>
                      <a:r>
                        <a:rPr lang="en-US"/>
                        <a:t>11%</a:t>
                      </a:r>
                    </a:p>
                  </a:txBody>
                  <a:tcPr anchor="ctr"/>
                </a:tc>
                <a:tc>
                  <a:txBody>
                    <a:bodyPr/>
                    <a:lstStyle/>
                    <a:p>
                      <a:pPr algn="ctr"/>
                      <a:r>
                        <a:rPr lang="en-US"/>
                        <a:t>12%</a:t>
                      </a:r>
                    </a:p>
                  </a:txBody>
                  <a:tcPr anchor="ctr"/>
                </a:tc>
                <a:tc>
                  <a:txBody>
                    <a:bodyPr/>
                    <a:lstStyle/>
                    <a:p>
                      <a:pPr algn="ctr"/>
                      <a:r>
                        <a:rPr lang="en-US"/>
                        <a:t>13%</a:t>
                      </a:r>
                    </a:p>
                  </a:txBody>
                  <a:tcPr anchor="ctr"/>
                </a:tc>
                <a:tc>
                  <a:txBody>
                    <a:bodyPr/>
                    <a:lstStyle/>
                    <a:p>
                      <a:pPr algn="ctr"/>
                      <a:r>
                        <a:rPr lang="en-US"/>
                        <a:t>14%</a:t>
                      </a:r>
                    </a:p>
                  </a:txBody>
                  <a:tcPr anchor="ctr">
                    <a:noFill/>
                  </a:tcPr>
                </a:tc>
                <a:tc>
                  <a:txBody>
                    <a:bodyPr/>
                    <a:lstStyle/>
                    <a:p>
                      <a:pPr algn="ctr"/>
                      <a:r>
                        <a:rPr lang="en-US"/>
                        <a:t>15%</a:t>
                      </a:r>
                    </a:p>
                  </a:txBody>
                  <a:tcPr anchor="ctr">
                    <a:noFill/>
                  </a:tcPr>
                </a:tc>
                <a:tc>
                  <a:txBody>
                    <a:bodyPr/>
                    <a:lstStyle/>
                    <a:p>
                      <a:pPr algn="ctr"/>
                      <a:r>
                        <a:rPr lang="en-US"/>
                        <a:t>15%</a:t>
                      </a:r>
                    </a:p>
                  </a:txBody>
                  <a:tcPr anchor="ctr">
                    <a:noFill/>
                  </a:tcPr>
                </a:tc>
                <a:extLst>
                  <a:ext uri="{0D108BD9-81ED-4DB2-BD59-A6C34878D82A}">
                    <a16:rowId xmlns:a16="http://schemas.microsoft.com/office/drawing/2014/main" val="2594189289"/>
                  </a:ext>
                </a:extLst>
              </a:tr>
              <a:tr h="370840">
                <a:tc>
                  <a:txBody>
                    <a:bodyPr/>
                    <a:lstStyle/>
                    <a:p>
                      <a:pPr algn="ctr"/>
                      <a:r>
                        <a:rPr lang="en-US" b="1"/>
                        <a:t>60-69</a:t>
                      </a:r>
                    </a:p>
                  </a:txBody>
                  <a:tcPr/>
                </a:tc>
                <a:tc>
                  <a:txBody>
                    <a:bodyPr/>
                    <a:lstStyle/>
                    <a:p>
                      <a:pPr algn="ctr"/>
                      <a:r>
                        <a:rPr lang="en-US"/>
                        <a:t>6%</a:t>
                      </a:r>
                    </a:p>
                  </a:txBody>
                  <a:tcPr anchor="ctr"/>
                </a:tc>
                <a:tc>
                  <a:txBody>
                    <a:bodyPr/>
                    <a:lstStyle/>
                    <a:p>
                      <a:pPr algn="ctr"/>
                      <a:r>
                        <a:rPr lang="en-US"/>
                        <a:t>6%</a:t>
                      </a:r>
                    </a:p>
                  </a:txBody>
                  <a:tcPr anchor="ctr"/>
                </a:tc>
                <a:tc>
                  <a:txBody>
                    <a:bodyPr/>
                    <a:lstStyle/>
                    <a:p>
                      <a:pPr algn="ctr"/>
                      <a:r>
                        <a:rPr lang="en-US"/>
                        <a:t>5%</a:t>
                      </a:r>
                    </a:p>
                  </a:txBody>
                  <a:tcPr anchor="ctr"/>
                </a:tc>
                <a:tc>
                  <a:txBody>
                    <a:bodyPr/>
                    <a:lstStyle/>
                    <a:p>
                      <a:pPr algn="ctr"/>
                      <a:r>
                        <a:rPr lang="en-US"/>
                        <a:t>5%</a:t>
                      </a:r>
                    </a:p>
                  </a:txBody>
                  <a:tcPr anchor="ctr"/>
                </a:tc>
                <a:tc>
                  <a:txBody>
                    <a:bodyPr/>
                    <a:lstStyle/>
                    <a:p>
                      <a:pPr algn="ctr"/>
                      <a:r>
                        <a:rPr lang="en-US"/>
                        <a:t>5%</a:t>
                      </a:r>
                    </a:p>
                  </a:txBody>
                  <a:tcPr anchor="ctr"/>
                </a:tc>
                <a:tc>
                  <a:txBody>
                    <a:bodyPr/>
                    <a:lstStyle/>
                    <a:p>
                      <a:pPr algn="ctr"/>
                      <a:r>
                        <a:rPr lang="en-US"/>
                        <a:t>6%</a:t>
                      </a:r>
                    </a:p>
                  </a:txBody>
                  <a:tcPr anchor="ctr"/>
                </a:tc>
                <a:tc>
                  <a:txBody>
                    <a:bodyPr/>
                    <a:lstStyle/>
                    <a:p>
                      <a:pPr algn="ctr"/>
                      <a:r>
                        <a:rPr lang="en-US"/>
                        <a:t>7%</a:t>
                      </a:r>
                    </a:p>
                  </a:txBody>
                  <a:tcPr anchor="ctr"/>
                </a:tc>
                <a:tc>
                  <a:txBody>
                    <a:bodyPr/>
                    <a:lstStyle/>
                    <a:p>
                      <a:pPr algn="ctr"/>
                      <a:r>
                        <a:rPr lang="en-US"/>
                        <a:t>9%</a:t>
                      </a:r>
                    </a:p>
                  </a:txBody>
                  <a:tcPr anchor="ctr">
                    <a:noFill/>
                  </a:tcPr>
                </a:tc>
                <a:tc>
                  <a:txBody>
                    <a:bodyPr/>
                    <a:lstStyle/>
                    <a:p>
                      <a:pPr algn="ctr"/>
                      <a:r>
                        <a:rPr lang="en-US"/>
                        <a:t>10%</a:t>
                      </a:r>
                    </a:p>
                  </a:txBody>
                  <a:tcPr anchor="ctr">
                    <a:noFill/>
                  </a:tcPr>
                </a:tc>
                <a:tc>
                  <a:txBody>
                    <a:bodyPr/>
                    <a:lstStyle/>
                    <a:p>
                      <a:pPr algn="ctr"/>
                      <a:r>
                        <a:rPr lang="en-US"/>
                        <a:t>10%</a:t>
                      </a:r>
                    </a:p>
                  </a:txBody>
                  <a:tcPr anchor="ctr">
                    <a:noFill/>
                  </a:tcPr>
                </a:tc>
                <a:extLst>
                  <a:ext uri="{0D108BD9-81ED-4DB2-BD59-A6C34878D82A}">
                    <a16:rowId xmlns:a16="http://schemas.microsoft.com/office/drawing/2014/main" val="1679920798"/>
                  </a:ext>
                </a:extLst>
              </a:tr>
              <a:tr h="370840">
                <a:tc>
                  <a:txBody>
                    <a:bodyPr/>
                    <a:lstStyle/>
                    <a:p>
                      <a:pPr algn="ctr"/>
                      <a:r>
                        <a:rPr lang="en-US" b="1"/>
                        <a:t>70 or older</a:t>
                      </a:r>
                    </a:p>
                  </a:txBody>
                  <a:tcPr/>
                </a:tc>
                <a:tc>
                  <a:txBody>
                    <a:bodyPr/>
                    <a:lstStyle/>
                    <a:p>
                      <a:pPr algn="ctr"/>
                      <a:r>
                        <a:rPr lang="en-US"/>
                        <a:t>3%</a:t>
                      </a:r>
                    </a:p>
                  </a:txBody>
                  <a:tcPr anchor="ctr"/>
                </a:tc>
                <a:tc>
                  <a:txBody>
                    <a:bodyPr/>
                    <a:lstStyle/>
                    <a:p>
                      <a:pPr algn="ctr"/>
                      <a:r>
                        <a:rPr lang="en-US"/>
                        <a:t>2%</a:t>
                      </a:r>
                    </a:p>
                  </a:txBody>
                  <a:tcPr anchor="ctr"/>
                </a:tc>
                <a:tc>
                  <a:txBody>
                    <a:bodyPr/>
                    <a:lstStyle/>
                    <a:p>
                      <a:pPr algn="ctr"/>
                      <a:r>
                        <a:rPr lang="en-US"/>
                        <a:t>1%</a:t>
                      </a:r>
                    </a:p>
                  </a:txBody>
                  <a:tcPr anchor="ctr"/>
                </a:tc>
                <a:tc>
                  <a:txBody>
                    <a:bodyPr/>
                    <a:lstStyle/>
                    <a:p>
                      <a:pPr algn="ctr"/>
                      <a:r>
                        <a:rPr lang="en-US"/>
                        <a:t>1%</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tc>
                <a:tc>
                  <a:txBody>
                    <a:bodyPr/>
                    <a:lstStyle/>
                    <a:p>
                      <a:pPr algn="ctr"/>
                      <a:r>
                        <a:rPr lang="en-US"/>
                        <a:t>2%</a:t>
                      </a:r>
                    </a:p>
                  </a:txBody>
                  <a:tcPr anchor="ctr">
                    <a:noFill/>
                  </a:tcPr>
                </a:tc>
                <a:tc>
                  <a:txBody>
                    <a:bodyPr/>
                    <a:lstStyle/>
                    <a:p>
                      <a:pPr algn="ctr"/>
                      <a:r>
                        <a:rPr lang="en-US"/>
                        <a:t>3%</a:t>
                      </a:r>
                    </a:p>
                  </a:txBody>
                  <a:tcPr anchor="ctr">
                    <a:noFill/>
                  </a:tcPr>
                </a:tc>
                <a:tc>
                  <a:txBody>
                    <a:bodyPr/>
                    <a:lstStyle/>
                    <a:p>
                      <a:pPr algn="ctr"/>
                      <a:r>
                        <a:rPr lang="en-US"/>
                        <a:t>3%</a:t>
                      </a:r>
                    </a:p>
                  </a:txBody>
                  <a:tcPr anchor="ctr">
                    <a:noFill/>
                  </a:tcPr>
                </a:tc>
                <a:extLst>
                  <a:ext uri="{0D108BD9-81ED-4DB2-BD59-A6C34878D82A}">
                    <a16:rowId xmlns:a16="http://schemas.microsoft.com/office/drawing/2014/main" val="2437832724"/>
                  </a:ext>
                </a:extLst>
              </a:tr>
              <a:tr h="271749">
                <a:tc gridSpan="11">
                  <a:txBody>
                    <a:bodyPr/>
                    <a:lstStyle/>
                    <a:p>
                      <a:pPr algn="l"/>
                      <a:r>
                        <a:rPr lang="en-US" sz="1400" b="0" i="1"/>
                        <a:t>Some years add up to 99% or 101% due to rounding</a:t>
                      </a:r>
                    </a:p>
                  </a:txBody>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noFill/>
                  </a:tcPr>
                </a:tc>
                <a:tc hMerge="1">
                  <a:txBody>
                    <a:bodyPr/>
                    <a:lstStyle/>
                    <a:p>
                      <a:pPr algn="ctr"/>
                      <a:endParaRPr lang="en-US"/>
                    </a:p>
                  </a:txBody>
                  <a:tcPr anchor="ctr">
                    <a:noFill/>
                  </a:tcPr>
                </a:tc>
                <a:tc hMerge="1">
                  <a:txBody>
                    <a:bodyPr/>
                    <a:lstStyle/>
                    <a:p>
                      <a:pPr algn="l"/>
                      <a:endParaRPr lang="en-US" sz="1400" b="0" i="1"/>
                    </a:p>
                  </a:txBody>
                  <a:tcPr/>
                </a:tc>
                <a:extLst>
                  <a:ext uri="{0D108BD9-81ED-4DB2-BD59-A6C34878D82A}">
                    <a16:rowId xmlns:a16="http://schemas.microsoft.com/office/drawing/2014/main" val="2086233712"/>
                  </a:ext>
                </a:extLst>
              </a:tr>
            </a:tbl>
          </a:graphicData>
        </a:graphic>
      </p:graphicFrame>
      <p:graphicFrame>
        <p:nvGraphicFramePr>
          <p:cNvPr id="3" name="Table 2">
            <a:extLst>
              <a:ext uri="{FF2B5EF4-FFF2-40B4-BE49-F238E27FC236}">
                <a16:creationId xmlns:a16="http://schemas.microsoft.com/office/drawing/2014/main" id="{43476BC4-EAB4-F70F-AB0C-72C134FA786D}"/>
              </a:ext>
            </a:extLst>
          </p:cNvPr>
          <p:cNvGraphicFramePr>
            <a:graphicFrameLocks noGrp="1"/>
          </p:cNvGraphicFramePr>
          <p:nvPr/>
        </p:nvGraphicFramePr>
        <p:xfrm>
          <a:off x="379370" y="5457052"/>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b="1">
                <a:effectLst>
                  <a:outerShdw blurRad="38100" dist="38100" dir="2700000" algn="tl">
                    <a:srgbClr val="000000">
                      <a:alpha val="43137"/>
                    </a:srgbClr>
                  </a:outerShdw>
                </a:effectLst>
                <a:latin typeface="Abadi"/>
              </a:rPr>
              <a:t>September 2023 Snapshot</a:t>
            </a:r>
          </a:p>
        </p:txBody>
      </p:sp>
      <p:sp>
        <p:nvSpPr>
          <p:cNvPr id="3" name="Content Placeholder 2"/>
          <p:cNvSpPr>
            <a:spLocks noGrp="1"/>
          </p:cNvSpPr>
          <p:nvPr>
            <p:ph idx="1"/>
          </p:nvPr>
        </p:nvSpPr>
        <p:spPr>
          <a:xfrm>
            <a:off x="2165568" y="1653998"/>
            <a:ext cx="7860863" cy="4432967"/>
          </a:xfrm>
        </p:spPr>
        <p:txBody>
          <a:bodyPr anchor="t">
            <a:noAutofit/>
          </a:bodyPr>
          <a:lstStyle/>
          <a:p>
            <a:r>
              <a:rPr lang="en-US" sz="2400"/>
              <a:t>216 opioid-related overdose patients across 216 opioid-related incidents</a:t>
            </a:r>
          </a:p>
          <a:p>
            <a:pPr lvl="1"/>
            <a:r>
              <a:rPr lang="en-US"/>
              <a:t>24% </a:t>
            </a:r>
            <a:r>
              <a:rPr lang="en-US" b="1">
                <a:solidFill>
                  <a:srgbClr val="92D050"/>
                </a:solidFill>
              </a:rPr>
              <a:t>decrease</a:t>
            </a:r>
            <a:r>
              <a:rPr lang="en-US"/>
              <a:t> compared to September 2022</a:t>
            </a:r>
          </a:p>
          <a:p>
            <a:pPr lvl="1"/>
            <a:r>
              <a:rPr lang="en-US"/>
              <a:t>9% </a:t>
            </a:r>
            <a:r>
              <a:rPr lang="en-US" b="1">
                <a:solidFill>
                  <a:srgbClr val="92D050"/>
                </a:solidFill>
              </a:rPr>
              <a:t>decrease</a:t>
            </a:r>
            <a:r>
              <a:rPr lang="en-US"/>
              <a:t> compared to August 2023</a:t>
            </a:r>
          </a:p>
          <a:p>
            <a:r>
              <a:rPr lang="en-US" sz="2400"/>
              <a:t>Top zip code - 32210</a:t>
            </a:r>
          </a:p>
          <a:p>
            <a:pPr lvl="1"/>
            <a:r>
              <a:rPr lang="en-US"/>
              <a:t>24 patients (11%)</a:t>
            </a:r>
          </a:p>
          <a:p>
            <a:r>
              <a:rPr lang="en-US" sz="2400"/>
              <a:t>63% male; 37% female</a:t>
            </a:r>
          </a:p>
          <a:p>
            <a:r>
              <a:rPr lang="en-US" sz="2400"/>
              <a:t>66% white; 25% black/AA; 9% other</a:t>
            </a:r>
          </a:p>
          <a:p>
            <a:r>
              <a:rPr lang="en-US" sz="2400"/>
              <a:t>34% between ages 30-39</a:t>
            </a:r>
          </a:p>
          <a:p>
            <a:r>
              <a:rPr lang="en-US" sz="2400"/>
              <a:t>63% residence; 17% roadway; 12% business or hotel; 8% other</a:t>
            </a:r>
          </a:p>
        </p:txBody>
      </p:sp>
    </p:spTree>
    <p:extLst>
      <p:ext uri="{BB962C8B-B14F-4D97-AF65-F5344CB8AC3E}">
        <p14:creationId xmlns:p14="http://schemas.microsoft.com/office/powerpoint/2010/main" val="375385655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200" y="77118"/>
            <a:ext cx="10515600" cy="1325563"/>
          </a:xfrm>
        </p:spPr>
        <p:txBody>
          <a:bodyPr>
            <a:normAutofit/>
          </a:bodyPr>
          <a:lstStyle/>
          <a:p>
            <a:pPr algn="ctr"/>
            <a:r>
              <a:rPr lang="en-US" sz="3200" b="1" i="0">
                <a:solidFill>
                  <a:schemeClr val="accent5">
                    <a:lumMod val="50000"/>
                  </a:schemeClr>
                </a:solidFill>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5" y="114547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2487917" y="3949845"/>
          <a:ext cx="7216160" cy="222504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a:latin typeface="Arial" panose="020B0604020202020204" pitchFamily="34" charset="0"/>
                        <a:cs typeface="Arial" panose="020B0604020202020204" pitchFamily="34" charset="0"/>
                      </a:endParaRPr>
                    </a:p>
                  </a:txBody>
                  <a:tcPr/>
                </a:tc>
                <a:tc>
                  <a:txBody>
                    <a:bodyPr/>
                    <a:lstStyle/>
                    <a:p>
                      <a:pPr algn="ctr"/>
                      <a:r>
                        <a:rPr lang="en-US" sz="1600">
                          <a:latin typeface="Arial" panose="020B0604020202020204" pitchFamily="34" charset="0"/>
                          <a:cs typeface="Arial" panose="020B0604020202020204" pitchFamily="34" charset="0"/>
                        </a:rPr>
                        <a:t>2019-2020</a:t>
                      </a:r>
                    </a:p>
                  </a:txBody>
                  <a:tcPr/>
                </a:tc>
                <a:tc>
                  <a:txBody>
                    <a:bodyPr/>
                    <a:lstStyle/>
                    <a:p>
                      <a:pPr algn="ctr"/>
                      <a:r>
                        <a:rPr lang="en-US" sz="1600">
                          <a:latin typeface="Arial" panose="020B0604020202020204" pitchFamily="34" charset="0"/>
                          <a:cs typeface="Arial" panose="020B0604020202020204" pitchFamily="34" charset="0"/>
                        </a:rPr>
                        <a:t>2020-2021</a:t>
                      </a:r>
                    </a:p>
                  </a:txBody>
                  <a:tcPr/>
                </a:tc>
                <a:tc>
                  <a:txBody>
                    <a:bodyPr/>
                    <a:lstStyle/>
                    <a:p>
                      <a:pPr algn="ctr"/>
                      <a:r>
                        <a:rPr lang="en-US" sz="1600">
                          <a:latin typeface="Arial" panose="020B0604020202020204" pitchFamily="34" charset="0"/>
                          <a:cs typeface="Arial" panose="020B0604020202020204" pitchFamily="34" charset="0"/>
                        </a:rPr>
                        <a:t>2021-2022</a:t>
                      </a:r>
                    </a:p>
                  </a:txBody>
                  <a:tcPr/>
                </a:tc>
                <a:tc>
                  <a:txBody>
                    <a:bodyPr/>
                    <a:lstStyle/>
                    <a:p>
                      <a:pPr algn="ctr"/>
                      <a:r>
                        <a:rPr lang="en-US" sz="1600">
                          <a:latin typeface="Arial" panose="020B0604020202020204" pitchFamily="34" charset="0"/>
                          <a:cs typeface="Arial" panose="020B0604020202020204" pitchFamily="34" charset="0"/>
                        </a:rPr>
                        <a:t>2022-2023*</a:t>
                      </a:r>
                    </a:p>
                  </a:txBody>
                  <a:tcPr/>
                </a:tc>
                <a:extLst>
                  <a:ext uri="{0D108BD9-81ED-4DB2-BD59-A6C34878D82A}">
                    <a16:rowId xmlns:a16="http://schemas.microsoft.com/office/drawing/2014/main" val="2083506841"/>
                  </a:ext>
                </a:extLst>
              </a:tr>
              <a:tr h="771739">
                <a:tc>
                  <a:txBody>
                    <a:bodyPr/>
                    <a:lstStyle/>
                    <a:p>
                      <a:pPr algn="r"/>
                      <a:r>
                        <a:rPr lang="en-US" sz="1600">
                          <a:latin typeface="Arial" panose="020B0604020202020204" pitchFamily="34" charset="0"/>
                          <a:cs typeface="Arial" panose="020B0604020202020204" pitchFamily="34" charset="0"/>
                        </a:rPr>
                        <a:t>% Change in Opioid-Related OD Calls</a:t>
                      </a:r>
                    </a:p>
                  </a:txBody>
                  <a:tcPr/>
                </a:tc>
                <a:tc>
                  <a:txBody>
                    <a:bodyPr/>
                    <a:lstStyle/>
                    <a:p>
                      <a:pPr algn="ctr"/>
                      <a:r>
                        <a:rPr lang="en-US" sz="1600" b="1">
                          <a:solidFill>
                            <a:srgbClr val="FF0000"/>
                          </a:solidFill>
                          <a:latin typeface="Arial" panose="020B0604020202020204" pitchFamily="34" charset="0"/>
                          <a:cs typeface="Arial" panose="020B0604020202020204" pitchFamily="34" charset="0"/>
                        </a:rPr>
                        <a:t>+24%</a:t>
                      </a:r>
                    </a:p>
                  </a:txBody>
                  <a:tcPr anchor="ctr"/>
                </a:tc>
                <a:tc>
                  <a:txBody>
                    <a:bodyPr/>
                    <a:lstStyle/>
                    <a:p>
                      <a:pPr algn="ctr"/>
                      <a:r>
                        <a:rPr lang="en-US" sz="1600" b="1">
                          <a:solidFill>
                            <a:srgbClr val="FF6600"/>
                          </a:solidFill>
                          <a:latin typeface="Arial" panose="020B0604020202020204" pitchFamily="34" charset="0"/>
                          <a:cs typeface="Arial" panose="020B0604020202020204" pitchFamily="34" charset="0"/>
                        </a:rPr>
                        <a:t>+2%</a:t>
                      </a:r>
                    </a:p>
                  </a:txBody>
                  <a:tcPr anchor="ctr"/>
                </a:tc>
                <a:tc>
                  <a:txBody>
                    <a:bodyPr/>
                    <a:lstStyle/>
                    <a:p>
                      <a:pPr algn="ctr"/>
                      <a:r>
                        <a:rPr lang="en-US" sz="1600" b="1">
                          <a:solidFill>
                            <a:srgbClr val="00B050"/>
                          </a:solidFill>
                          <a:latin typeface="Arial" panose="020B0604020202020204" pitchFamily="34" charset="0"/>
                          <a:cs typeface="Arial" panose="020B060402020202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00B050"/>
                          </a:solidFill>
                          <a:latin typeface="Arial" panose="020B0604020202020204" pitchFamily="34" charset="0"/>
                          <a:cs typeface="Arial" panose="020B0604020202020204" pitchFamily="34" charset="0"/>
                        </a:rPr>
                        <a:t>-14%</a:t>
                      </a:r>
                    </a:p>
                  </a:txBody>
                  <a:tcPr anchor="ctr"/>
                </a:tc>
                <a:extLst>
                  <a:ext uri="{0D108BD9-81ED-4DB2-BD59-A6C34878D82A}">
                    <a16:rowId xmlns:a16="http://schemas.microsoft.com/office/drawing/2014/main" val="462485849"/>
                  </a:ext>
                </a:extLst>
              </a:tr>
              <a:tr h="771739">
                <a:tc>
                  <a:txBody>
                    <a:bodyPr/>
                    <a:lstStyle/>
                    <a:p>
                      <a:pPr algn="r"/>
                      <a:r>
                        <a:rPr lang="en-US" sz="1600">
                          <a:latin typeface="Arial" panose="020B0604020202020204" pitchFamily="34" charset="0"/>
                          <a:cs typeface="Arial" panose="020B0604020202020204" pitchFamily="34" charset="0"/>
                        </a:rPr>
                        <a:t>% Change in Use of NARCAN PTA by Bystanders</a:t>
                      </a:r>
                    </a:p>
                  </a:txBody>
                  <a:tcPr/>
                </a:tc>
                <a:tc>
                  <a:txBody>
                    <a:bodyPr/>
                    <a:lstStyle/>
                    <a:p>
                      <a:pPr algn="ctr"/>
                      <a:r>
                        <a:rPr lang="en-US" sz="1600" b="1">
                          <a:solidFill>
                            <a:srgbClr val="00B050"/>
                          </a:solidFill>
                          <a:latin typeface="Arial" panose="020B0604020202020204" pitchFamily="34" charset="0"/>
                          <a:cs typeface="Arial" panose="020B0604020202020204" pitchFamily="34" charset="0"/>
                        </a:rPr>
                        <a:t>+59%</a:t>
                      </a:r>
                    </a:p>
                  </a:txBody>
                  <a:tcPr anchor="ctr"/>
                </a:tc>
                <a:tc>
                  <a:txBody>
                    <a:bodyPr/>
                    <a:lstStyle/>
                    <a:p>
                      <a:pPr algn="ctr"/>
                      <a:r>
                        <a:rPr lang="en-US" sz="1600" b="1">
                          <a:solidFill>
                            <a:srgbClr val="00B050"/>
                          </a:solidFill>
                          <a:latin typeface="Arial" panose="020B0604020202020204" pitchFamily="34" charset="0"/>
                          <a:cs typeface="Arial" panose="020B0604020202020204" pitchFamily="34" charset="0"/>
                        </a:rPr>
                        <a:t>+79%</a:t>
                      </a:r>
                    </a:p>
                  </a:txBody>
                  <a:tcPr anchor="ctr"/>
                </a:tc>
                <a:tc>
                  <a:txBody>
                    <a:bodyPr/>
                    <a:lstStyle/>
                    <a:p>
                      <a:pPr algn="ctr"/>
                      <a:r>
                        <a:rPr lang="en-US" sz="1600" b="1">
                          <a:solidFill>
                            <a:srgbClr val="00B050"/>
                          </a:solidFill>
                          <a:latin typeface="Arial" panose="020B0604020202020204" pitchFamily="34" charset="0"/>
                          <a:cs typeface="Arial" panose="020B0604020202020204" pitchFamily="34" charset="0"/>
                        </a:rPr>
                        <a:t>+5%</a:t>
                      </a:r>
                    </a:p>
                  </a:txBody>
                  <a:tcPr anchor="ctr"/>
                </a:tc>
                <a:tc>
                  <a:txBody>
                    <a:bodyPr/>
                    <a:lstStyle/>
                    <a:p>
                      <a:pPr algn="ctr"/>
                      <a:r>
                        <a:rPr lang="en-US" sz="1600" b="1">
                          <a:solidFill>
                            <a:srgbClr val="00B050"/>
                          </a:solidFill>
                          <a:latin typeface="Arial" panose="020B0604020202020204" pitchFamily="34" charset="0"/>
                          <a:cs typeface="Arial" panose="020B0604020202020204" pitchFamily="34" charset="0"/>
                        </a:rPr>
                        <a:t>+38%</a:t>
                      </a:r>
                    </a:p>
                  </a:txBody>
                  <a:tcPr anchor="ctr"/>
                </a:tc>
                <a:extLst>
                  <a:ext uri="{0D108BD9-81ED-4DB2-BD59-A6C34878D82A}">
                    <a16:rowId xmlns:a16="http://schemas.microsoft.com/office/drawing/2014/main" val="1512855603"/>
                  </a:ext>
                </a:extLst>
              </a:tr>
            </a:tbl>
          </a:graphicData>
        </a:graphic>
      </p:graphicFrame>
      <p:sp>
        <p:nvSpPr>
          <p:cNvPr id="3" name="TextBox 2">
            <a:extLst>
              <a:ext uri="{FF2B5EF4-FFF2-40B4-BE49-F238E27FC236}">
                <a16:creationId xmlns:a16="http://schemas.microsoft.com/office/drawing/2014/main" id="{CAA298E4-31EC-CA70-80BB-790BD5816FEF}"/>
              </a:ext>
            </a:extLst>
          </p:cNvPr>
          <p:cNvSpPr txBox="1"/>
          <p:nvPr/>
        </p:nvSpPr>
        <p:spPr>
          <a:xfrm>
            <a:off x="2487917" y="6235399"/>
            <a:ext cx="22314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*Jan-Sept only</a:t>
            </a:r>
          </a:p>
        </p:txBody>
      </p:sp>
    </p:spTree>
    <p:extLst>
      <p:ext uri="{BB962C8B-B14F-4D97-AF65-F5344CB8AC3E}">
        <p14:creationId xmlns:p14="http://schemas.microsoft.com/office/powerpoint/2010/main" val="1930723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900631"/>
            <a:ext cx="3888526" cy="1800526"/>
          </a:xfrm>
        </p:spPr>
        <p:txBody>
          <a:bodyPr>
            <a:normAutofit/>
          </a:bodyPr>
          <a:lstStyle/>
          <a:p>
            <a:r>
              <a:rPr lang="en-US" sz="4200" b="1" i="0">
                <a:solidFill>
                  <a:schemeClr val="accent2"/>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879387"/>
            <a:ext cx="4154711" cy="3820019"/>
          </a:xfrm>
        </p:spPr>
        <p:txBody>
          <a:bodyPr anchor="ctr">
            <a:normAutofit/>
          </a:bodyPr>
          <a:lstStyle/>
          <a:p>
            <a:pPr marL="0" indent="0">
              <a:buNone/>
            </a:pPr>
            <a:r>
              <a:rPr lang="en-US" sz="2200" b="1">
                <a:latin typeface="Calibri" panose="020F0502020204030204" pitchFamily="34" charset="0"/>
                <a:cs typeface="Calibri" panose="020F0502020204030204" pitchFamily="34" charset="0"/>
              </a:rPr>
              <a:t>Laura Viafora Ray, MPH, CPH</a:t>
            </a:r>
          </a:p>
          <a:p>
            <a:pPr marL="0" indent="0">
              <a:buNone/>
            </a:pPr>
            <a:r>
              <a:rPr lang="en-US" sz="2200" i="1">
                <a:latin typeface="Calibri" panose="020F0502020204030204" pitchFamily="34" charset="0"/>
                <a:cs typeface="Calibri" panose="020F0502020204030204" pitchFamily="34" charset="0"/>
              </a:rPr>
              <a:t>Program Coordinator - Opioid Abatement</a:t>
            </a:r>
          </a:p>
          <a:p>
            <a:pPr marL="0" indent="0">
              <a:buNone/>
            </a:pPr>
            <a:r>
              <a:rPr lang="en-US" sz="2200">
                <a:latin typeface="Calibri" panose="020F0502020204030204" pitchFamily="34" charset="0"/>
                <a:cs typeface="Calibri" panose="020F0502020204030204" pitchFamily="34" charset="0"/>
              </a:rPr>
              <a:t>Office: (904) 255-7730</a:t>
            </a:r>
          </a:p>
          <a:p>
            <a:pPr marL="0" indent="0">
              <a:buNone/>
            </a:pPr>
            <a:r>
              <a:rPr lang="en-US" sz="2200">
                <a:latin typeface="Calibri" panose="020F0502020204030204" pitchFamily="34" charset="0"/>
                <a:cs typeface="Calibri" panose="020F0502020204030204" pitchFamily="34" charset="0"/>
              </a:rPr>
              <a:t>Cell: (904) 575-0495</a:t>
            </a:r>
          </a:p>
          <a:p>
            <a:pPr marL="0" indent="0">
              <a:buNone/>
            </a:pPr>
            <a:r>
              <a:rPr lang="en-US" sz="2200">
                <a:latin typeface="Calibri" panose="020F0502020204030204" pitchFamily="34" charset="0"/>
                <a:cs typeface="Calibri" panose="020F0502020204030204" pitchFamily="34" charset="0"/>
              </a:rPr>
              <a:t>Email: </a:t>
            </a:r>
            <a:r>
              <a:rPr lang="en-US" sz="220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20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200">
                <a:latin typeface="Calibri" panose="020F0502020204030204" pitchFamily="34" charset="0"/>
                <a:cs typeface="Calibri" panose="020F0502020204030204" pitchFamily="34" charset="0"/>
              </a:rPr>
              <a:t>Connect on LinkedIn</a:t>
            </a:r>
            <a:endParaRPr lang="en-US" sz="2200"/>
          </a:p>
        </p:txBody>
      </p:sp>
      <p:pic>
        <p:nvPicPr>
          <p:cNvPr id="6" name="Picture 5" descr="A picture containing person, human face, smile, clothing&#10;&#10;Description automatically generated">
            <a:extLst>
              <a:ext uri="{FF2B5EF4-FFF2-40B4-BE49-F238E27FC236}">
                <a16:creationId xmlns:a16="http://schemas.microsoft.com/office/drawing/2014/main" id="{E3F9D749-C394-EE80-3188-F91E68AB6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861" y="890990"/>
            <a:ext cx="3384014" cy="5076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a:solidFill>
                  <a:schemeClr val="bg1"/>
                </a:solidFill>
                <a:effectLst>
                  <a:outerShdw blurRad="38100" dist="38100" dir="2700000" algn="tl">
                    <a:srgbClr val="000000">
                      <a:alpha val="43137"/>
                    </a:srgbClr>
                  </a:outerShdw>
                </a:effectLst>
                <a:latin typeface="Abadi" panose="020B0604020104020204" pitchFamily="34" charset="0"/>
              </a:rPr>
              <a:t>COJ Opioid Abatement Program Update</a:t>
            </a:r>
          </a:p>
        </p:txBody>
      </p:sp>
    </p:spTree>
    <p:extLst>
      <p:ext uri="{BB962C8B-B14F-4D97-AF65-F5344CB8AC3E}">
        <p14:creationId xmlns:p14="http://schemas.microsoft.com/office/powerpoint/2010/main" val="845452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FD14-E874-5458-FD24-F238548C7385}"/>
              </a:ext>
            </a:extLst>
          </p:cNvPr>
          <p:cNvSpPr>
            <a:spLocks noGrp="1"/>
          </p:cNvSpPr>
          <p:nvPr>
            <p:ph type="title"/>
          </p:nvPr>
        </p:nvSpPr>
        <p:spPr/>
        <p:txBody>
          <a:bodyPr>
            <a:normAutofit/>
          </a:bodyPr>
          <a:lstStyle/>
          <a:p>
            <a:pPr algn="ctr"/>
            <a:r>
              <a:rPr lang="en-US" sz="4400" b="1" i="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Update</a:t>
            </a:r>
          </a:p>
        </p:txBody>
      </p:sp>
      <p:sp>
        <p:nvSpPr>
          <p:cNvPr id="3" name="Content Placeholder 2">
            <a:extLst>
              <a:ext uri="{FF2B5EF4-FFF2-40B4-BE49-F238E27FC236}">
                <a16:creationId xmlns:a16="http://schemas.microsoft.com/office/drawing/2014/main" id="{B2756497-6089-C535-E408-4D35BD7F455C}"/>
              </a:ext>
            </a:extLst>
          </p:cNvPr>
          <p:cNvSpPr>
            <a:spLocks noGrp="1"/>
          </p:cNvSpPr>
          <p:nvPr>
            <p:ph idx="1"/>
          </p:nvPr>
        </p:nvSpPr>
        <p:spPr/>
        <p:txBody>
          <a:bodyPr/>
          <a:lstStyle/>
          <a:p>
            <a:r>
              <a:rPr lang="en-US" b="1" i="0" u="none" strike="noStrike">
                <a:solidFill>
                  <a:srgbClr val="12232A"/>
                </a:solidFill>
                <a:effectLst/>
                <a:latin typeface="Arial" panose="020B0604020202020204" pitchFamily="34" charset="0"/>
              </a:rPr>
              <a:t>Ordinance 2023-0723 passed October 24</a:t>
            </a:r>
            <a:r>
              <a:rPr lang="en-US" b="1" i="0">
                <a:solidFill>
                  <a:srgbClr val="12232A"/>
                </a:solidFill>
                <a:effectLst/>
                <a:latin typeface="Arial" panose="020B0604020202020204" pitchFamily="34" charset="0"/>
              </a:rPr>
              <a:t>​</a:t>
            </a:r>
          </a:p>
          <a:p>
            <a:pPr lvl="1"/>
            <a:r>
              <a:rPr lang="en-US" b="0" i="0" u="none" strike="noStrike">
                <a:solidFill>
                  <a:srgbClr val="12232A"/>
                </a:solidFill>
                <a:effectLst/>
                <a:latin typeface="Arial" panose="020B0604020202020204" pitchFamily="34" charset="0"/>
              </a:rPr>
              <a:t>Amended timeline and minor procedural changes</a:t>
            </a:r>
          </a:p>
          <a:p>
            <a:r>
              <a:rPr lang="en-US" b="1" i="0">
                <a:solidFill>
                  <a:srgbClr val="12232A"/>
                </a:solidFill>
                <a:effectLst/>
                <a:latin typeface="Arial" panose="020B0604020202020204" pitchFamily="34" charset="0"/>
              </a:rPr>
              <a:t>Mandatory Application Workshops</a:t>
            </a:r>
          </a:p>
          <a:p>
            <a:pPr lvl="1" fontAlgn="base"/>
            <a:r>
              <a:rPr lang="en-US" b="0" i="0" u="none" strike="noStrike">
                <a:solidFill>
                  <a:srgbClr val="12232A"/>
                </a:solidFill>
                <a:effectLst/>
                <a:latin typeface="Arial" panose="020B0604020202020204" pitchFamily="34" charset="0"/>
              </a:rPr>
              <a:t>64 attendees from 46 agencies </a:t>
            </a:r>
            <a:r>
              <a:rPr lang="en-US" b="0" i="0">
                <a:solidFill>
                  <a:srgbClr val="12232A"/>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lvl="1" fontAlgn="base"/>
            <a:r>
              <a:rPr lang="en-US" b="0" i="0" u="none" strike="noStrike">
                <a:solidFill>
                  <a:srgbClr val="12232A"/>
                </a:solidFill>
                <a:effectLst/>
                <a:latin typeface="Arial" panose="020B0604020202020204" pitchFamily="34" charset="0"/>
              </a:rPr>
              <a:t>Non-profits, advocacy, faith-based, universities, and health care</a:t>
            </a:r>
          </a:p>
          <a:p>
            <a:pPr fontAlgn="base"/>
            <a:r>
              <a:rPr lang="en-US" b="1">
                <a:solidFill>
                  <a:srgbClr val="12232A"/>
                </a:solidFill>
                <a:latin typeface="Arial" panose="020B0604020202020204" pitchFamily="34" charset="0"/>
              </a:rPr>
              <a:t>Next Opioid &amp; Substance Use Disorder (OSUD) Grants Committee Meeting</a:t>
            </a:r>
          </a:p>
          <a:p>
            <a:pPr lvl="1" fontAlgn="base"/>
            <a:r>
              <a:rPr lang="en-US" b="0" i="0">
                <a:solidFill>
                  <a:srgbClr val="12232A"/>
                </a:solidFill>
                <a:effectLst/>
                <a:latin typeface="Arial" panose="020B0604020202020204" pitchFamily="34" charset="0"/>
              </a:rPr>
              <a:t>Monday, Oc</a:t>
            </a:r>
            <a:r>
              <a:rPr lang="en-US">
                <a:solidFill>
                  <a:srgbClr val="12232A"/>
                </a:solidFill>
                <a:latin typeface="Arial" panose="020B0604020202020204" pitchFamily="34" charset="0"/>
              </a:rPr>
              <a:t>tober 30</a:t>
            </a:r>
            <a:r>
              <a:rPr lang="en-US" baseline="30000">
                <a:solidFill>
                  <a:srgbClr val="12232A"/>
                </a:solidFill>
                <a:latin typeface="Arial" panose="020B0604020202020204" pitchFamily="34" charset="0"/>
              </a:rPr>
              <a:t>th</a:t>
            </a:r>
            <a:r>
              <a:rPr lang="en-US">
                <a:solidFill>
                  <a:srgbClr val="12232A"/>
                </a:solidFill>
                <a:latin typeface="Arial" panose="020B0604020202020204" pitchFamily="34" charset="0"/>
              </a:rPr>
              <a:t> at 2:00 PM at City Hall (Lynwood Roberts Room)</a:t>
            </a:r>
            <a:r>
              <a:rPr lang="en-US" b="0" i="0">
                <a:solidFill>
                  <a:srgbClr val="12232A"/>
                </a:solidFill>
                <a:effectLst/>
                <a:latin typeface="Arial" panose="020B0604020202020204" pitchFamily="34" charset="0"/>
              </a:rPr>
              <a:t>​</a:t>
            </a:r>
            <a:endParaRPr lang="en-US" b="0" i="0">
              <a:solidFill>
                <a:srgbClr val="000000"/>
              </a:solidFill>
              <a:effectLst/>
              <a:latin typeface="Arial" panose="020B0604020202020204" pitchFamily="34" charset="0"/>
            </a:endParaRPr>
          </a:p>
          <a:p>
            <a:endParaRPr lang="en-US" b="0" i="0">
              <a:solidFill>
                <a:srgbClr val="000000"/>
              </a:solidFill>
              <a:effectLst/>
              <a:latin typeface="Arial" panose="020B0604020202020204" pitchFamily="34" charset="0"/>
            </a:endParaRPr>
          </a:p>
          <a:p>
            <a:endParaRPr lang="en-US"/>
          </a:p>
        </p:txBody>
      </p:sp>
    </p:spTree>
    <p:extLst>
      <p:ext uri="{BB962C8B-B14F-4D97-AF65-F5344CB8AC3E}">
        <p14:creationId xmlns:p14="http://schemas.microsoft.com/office/powerpoint/2010/main" val="102738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359883-897A-C59F-7230-3564522A191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DEN Meetings</a:t>
            </a:r>
          </a:p>
        </p:txBody>
      </p:sp>
      <p:pic>
        <p:nvPicPr>
          <p:cNvPr id="24" name="Picture 4">
            <a:extLst>
              <a:ext uri="{FF2B5EF4-FFF2-40B4-BE49-F238E27FC236}">
                <a16:creationId xmlns:a16="http://schemas.microsoft.com/office/drawing/2014/main" id="{5795DACC-3CC9-925F-0CB1-417D77ADF4B6}"/>
              </a:ext>
            </a:extLst>
          </p:cNvPr>
          <p:cNvPicPr>
            <a:picLocks noChangeAspect="1"/>
          </p:cNvPicPr>
          <p:nvPr/>
        </p:nvPicPr>
        <p:blipFill rotWithShape="1">
          <a:blip r:embed="rId2"/>
          <a:srcRect l="30036" r="2463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5A4BC9-0881-C9FD-D984-628F5F849B40}"/>
              </a:ext>
            </a:extLst>
          </p:cNvPr>
          <p:cNvSpPr txBox="1"/>
          <p:nvPr/>
        </p:nvSpPr>
        <p:spPr>
          <a:xfrm>
            <a:off x="5297762" y="2706624"/>
            <a:ext cx="6251110" cy="348386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200"/>
              <a:t>October 25 – Virtual</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November 29 – In Person</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December – </a:t>
            </a:r>
            <a:r>
              <a:rPr lang="en-US" sz="2200" b="1">
                <a:solidFill>
                  <a:schemeClr val="accent2"/>
                </a:solidFill>
              </a:rPr>
              <a:t>NO MEETING</a:t>
            </a: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January – In Person</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February – Virtual </a:t>
            </a:r>
          </a:p>
          <a:p>
            <a:pPr indent="-228600">
              <a:lnSpc>
                <a:spcPct val="90000"/>
              </a:lnSpc>
              <a:spcAft>
                <a:spcPts val="600"/>
              </a:spcAft>
              <a:buFont typeface="Arial" panose="020B0604020202020204" pitchFamily="34" charset="0"/>
              <a:buChar char="•"/>
            </a:pPr>
            <a:endParaRPr lang="en-US" sz="2200" b="1">
              <a:solidFill>
                <a:schemeClr val="accent2"/>
              </a:solidFill>
            </a:endParaRPr>
          </a:p>
        </p:txBody>
      </p:sp>
    </p:spTree>
    <p:extLst>
      <p:ext uri="{BB962C8B-B14F-4D97-AF65-F5344CB8AC3E}">
        <p14:creationId xmlns:p14="http://schemas.microsoft.com/office/powerpoint/2010/main" val="25523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7FE031D-DACF-F176-8600-004790B183F7}"/>
              </a:ext>
            </a:extLst>
          </p:cNvPr>
          <p:cNvSpPr>
            <a:spLocks noGrp="1"/>
          </p:cNvSpPr>
          <p:nvPr>
            <p:ph type="title"/>
          </p:nvPr>
        </p:nvSpPr>
        <p:spPr>
          <a:xfrm>
            <a:off x="671100" y="795234"/>
            <a:ext cx="4620584" cy="4567137"/>
          </a:xfrm>
        </p:spPr>
        <p:txBody>
          <a:bodyPr vert="horz" lIns="91440" tIns="45720" rIns="91440" bIns="45720" rtlCol="0" anchor="ctr">
            <a:normAutofit/>
          </a:bodyPr>
          <a:lstStyle/>
          <a:p>
            <a:r>
              <a:rPr lang="en-US" sz="4800" b="1" i="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Program Staff</a:t>
            </a:r>
          </a:p>
        </p:txBody>
      </p:sp>
      <p:pic>
        <p:nvPicPr>
          <p:cNvPr id="13" name="Picture 12">
            <a:extLst>
              <a:ext uri="{FF2B5EF4-FFF2-40B4-BE49-F238E27FC236}">
                <a16:creationId xmlns:a16="http://schemas.microsoft.com/office/drawing/2014/main" id="{C840CD36-C89D-1AF9-4578-064AD43E0082}"/>
              </a:ext>
            </a:extLst>
          </p:cNvPr>
          <p:cNvPicPr>
            <a:picLocks noChangeAspect="1"/>
          </p:cNvPicPr>
          <p:nvPr/>
        </p:nvPicPr>
        <p:blipFill>
          <a:blip r:embed="rId3"/>
          <a:stretch>
            <a:fillRect/>
          </a:stretch>
        </p:blipFill>
        <p:spPr>
          <a:xfrm>
            <a:off x="6096000" y="1003530"/>
            <a:ext cx="5952075" cy="4850940"/>
          </a:xfrm>
          <a:prstGeom prst="rect">
            <a:avLst/>
          </a:prstGeom>
        </p:spPr>
      </p:pic>
      <p:sp>
        <p:nvSpPr>
          <p:cNvPr id="3" name="Slide Number Placeholder 2">
            <a:extLst>
              <a:ext uri="{FF2B5EF4-FFF2-40B4-BE49-F238E27FC236}">
                <a16:creationId xmlns:a16="http://schemas.microsoft.com/office/drawing/2014/main" id="{36A1986B-208D-DB26-B515-B1004AAA70D6}"/>
              </a:ext>
            </a:extLst>
          </p:cNvPr>
          <p:cNvSpPr>
            <a:spLocks noGrp="1"/>
          </p:cNvSpPr>
          <p:nvPr>
            <p:ph type="sldNum" sz="quarter" idx="12"/>
          </p:nvPr>
        </p:nvSpPr>
        <p:spPr>
          <a:xfrm>
            <a:off x="10506140" y="6356350"/>
            <a:ext cx="84765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endParaRPr>
          </a:p>
        </p:txBody>
      </p:sp>
    </p:spTree>
    <p:extLst>
      <p:ext uri="{BB962C8B-B14F-4D97-AF65-F5344CB8AC3E}">
        <p14:creationId xmlns:p14="http://schemas.microsoft.com/office/powerpoint/2010/main" val="2209769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441938"/>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t>County Department of Health</a:t>
            </a:r>
          </a:p>
        </p:txBody>
      </p:sp>
    </p:spTree>
    <p:extLst>
      <p:ext uri="{BB962C8B-B14F-4D97-AF65-F5344CB8AC3E}">
        <p14:creationId xmlns:p14="http://schemas.microsoft.com/office/powerpoint/2010/main" val="3370178888"/>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0A647-E07B-0096-5317-7F8F86B203C6}"/>
              </a:ext>
            </a:extLst>
          </p:cNvPr>
          <p:cNvSpPr>
            <a:spLocks noGrp="1"/>
          </p:cNvSpPr>
          <p:nvPr>
            <p:ph type="ctrTitle"/>
          </p:nvPr>
        </p:nvSpPr>
        <p:spPr/>
        <p:txBody>
          <a:bodyPr/>
          <a:lstStyle/>
          <a:p>
            <a:r>
              <a:rPr lang="en-US"/>
              <a:t>Florida Department of Health</a:t>
            </a:r>
          </a:p>
        </p:txBody>
      </p:sp>
      <p:sp>
        <p:nvSpPr>
          <p:cNvPr id="5" name="Subtitle 4">
            <a:extLst>
              <a:ext uri="{FF2B5EF4-FFF2-40B4-BE49-F238E27FC236}">
                <a16:creationId xmlns:a16="http://schemas.microsoft.com/office/drawing/2014/main" id="{1D06FCD8-9FB9-0073-4037-E4E4EB9D3B69}"/>
              </a:ext>
            </a:extLst>
          </p:cNvPr>
          <p:cNvSpPr>
            <a:spLocks noGrp="1"/>
          </p:cNvSpPr>
          <p:nvPr>
            <p:ph type="subTitle" idx="1"/>
          </p:nvPr>
        </p:nvSpPr>
        <p:spPr/>
        <p:txBody>
          <a:bodyPr>
            <a:normAutofit/>
          </a:bodyPr>
          <a:lstStyle/>
          <a:p>
            <a:r>
              <a:rPr lang="en-US" b="1"/>
              <a:t>Overdose Data to Action (OD2A)</a:t>
            </a:r>
          </a:p>
          <a:p>
            <a:r>
              <a:rPr lang="en-US" b="1"/>
              <a:t>Mary “Alex” Porter</a:t>
            </a:r>
          </a:p>
          <a:p>
            <a:r>
              <a:rPr lang="en-US" b="1"/>
              <a:t>OD2A Prevention Coordinator</a:t>
            </a:r>
          </a:p>
          <a:p>
            <a:endParaRPr lang="en-US" b="1"/>
          </a:p>
        </p:txBody>
      </p:sp>
    </p:spTree>
    <p:extLst>
      <p:ext uri="{BB962C8B-B14F-4D97-AF65-F5344CB8AC3E}">
        <p14:creationId xmlns:p14="http://schemas.microsoft.com/office/powerpoint/2010/main" val="1527622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94EBD42-C2F0-5AD1-7294-84ECD29DE70A}"/>
              </a:ext>
            </a:extLst>
          </p:cNvPr>
          <p:cNvSpPr>
            <a:spLocks noGrp="1"/>
          </p:cNvSpPr>
          <p:nvPr>
            <p:ph idx="1"/>
          </p:nvPr>
        </p:nvSpPr>
        <p:spPr>
          <a:xfrm>
            <a:off x="680321" y="1889760"/>
            <a:ext cx="10888224" cy="3701143"/>
          </a:xfrm>
        </p:spPr>
        <p:txBody>
          <a:bodyPr>
            <a:normAutofit/>
          </a:bodyPr>
          <a:lstStyle/>
          <a:p>
            <a:r>
              <a:rPr lang="en-US" b="1">
                <a:latin typeface="+mj-lt"/>
              </a:rPr>
              <a:t>CDC Funded </a:t>
            </a:r>
            <a:r>
              <a:rPr lang="en-US">
                <a:latin typeface="+mj-lt"/>
              </a:rPr>
              <a:t>- </a:t>
            </a:r>
            <a:r>
              <a:rPr lang="en-US" b="0" i="0">
                <a:effectLst/>
                <a:latin typeface="+mj-lt"/>
              </a:rPr>
              <a:t>The Overdose Data to Action (OD2A) Grant awarded by the CDC, funded through the Florida Department of Health in Clay County, has </a:t>
            </a:r>
            <a:r>
              <a:rPr lang="en-US">
                <a:latin typeface="+mj-lt"/>
              </a:rPr>
              <a:t>three</a:t>
            </a:r>
            <a:r>
              <a:rPr lang="en-US" b="0" i="0">
                <a:effectLst/>
                <a:latin typeface="+mj-lt"/>
              </a:rPr>
              <a:t> primary </a:t>
            </a:r>
            <a:r>
              <a:rPr lang="en-US">
                <a:latin typeface="+mj-lt"/>
              </a:rPr>
              <a:t>strategies</a:t>
            </a:r>
            <a:r>
              <a:rPr lang="en-US" b="0" i="0">
                <a:effectLst/>
                <a:latin typeface="+mj-lt"/>
              </a:rPr>
              <a:t>: </a:t>
            </a:r>
          </a:p>
          <a:p>
            <a:endParaRPr lang="en-US" b="0" i="0">
              <a:effectLst/>
              <a:latin typeface="+mj-lt"/>
            </a:endParaRPr>
          </a:p>
          <a:p>
            <a:pPr marL="514350" indent="-514350">
              <a:buAutoNum type="arabicParenR"/>
            </a:pPr>
            <a:r>
              <a:rPr lang="en-US" b="0" i="0">
                <a:effectLst/>
                <a:latin typeface="+mj-lt"/>
              </a:rPr>
              <a:t>Academic Detailing</a:t>
            </a:r>
          </a:p>
          <a:p>
            <a:pPr marL="514350" indent="-514350">
              <a:buAutoNum type="arabicParenR"/>
            </a:pPr>
            <a:r>
              <a:rPr lang="en-US" b="0" i="0">
                <a:effectLst/>
                <a:latin typeface="+mj-lt"/>
              </a:rPr>
              <a:t>Organizing the OD2A Task Force and task force subcommittees.</a:t>
            </a:r>
          </a:p>
          <a:p>
            <a:pPr marL="514350" indent="-514350">
              <a:buAutoNum type="arabicParenR"/>
            </a:pPr>
            <a:r>
              <a:rPr lang="en-US">
                <a:latin typeface="+mj-lt"/>
              </a:rPr>
              <a:t>Operating the Community Paramedicine Program</a:t>
            </a:r>
          </a:p>
          <a:p>
            <a:endParaRPr lang="en-US"/>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lstStyle/>
          <a:p>
            <a:r>
              <a:rPr lang="en-US"/>
              <a:t>Overdose Data to Action</a:t>
            </a:r>
          </a:p>
        </p:txBody>
      </p:sp>
    </p:spTree>
    <p:extLst>
      <p:ext uri="{BB962C8B-B14F-4D97-AF65-F5344CB8AC3E}">
        <p14:creationId xmlns:p14="http://schemas.microsoft.com/office/powerpoint/2010/main" val="310700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E6A11B-F2A7-6726-6992-22804BDC31FE}"/>
              </a:ext>
            </a:extLst>
          </p:cNvPr>
          <p:cNvSpPr>
            <a:spLocks noGrp="1"/>
          </p:cNvSpPr>
          <p:nvPr>
            <p:ph idx="1"/>
          </p:nvPr>
        </p:nvSpPr>
        <p:spPr>
          <a:xfrm>
            <a:off x="838201" y="1438679"/>
            <a:ext cx="5257799" cy="4163337"/>
          </a:xfrm>
        </p:spPr>
        <p:txBody>
          <a:bodyPr vert="horz" lIns="91440" tIns="45720" rIns="91440" bIns="45720" rtlCol="0">
            <a:noAutofit/>
          </a:bodyPr>
          <a:lstStyle/>
          <a:p>
            <a:pPr indent="-228600">
              <a:buFont typeface="Arial" panose="020B0604020202020204" pitchFamily="34" charset="0"/>
              <a:buChar char="•"/>
            </a:pPr>
            <a:r>
              <a:rPr lang="en-US" b="1" err="1"/>
              <a:t>NaRCAD</a:t>
            </a:r>
            <a:r>
              <a:rPr lang="en-US"/>
              <a:t>: National Resource Center for Academic Detailing</a:t>
            </a:r>
          </a:p>
          <a:p>
            <a:pPr indent="-228600">
              <a:buFont typeface="Arial" panose="020B0604020202020204" pitchFamily="34" charset="0"/>
              <a:buChar char="•"/>
            </a:pPr>
            <a:endParaRPr lang="en-US"/>
          </a:p>
          <a:p>
            <a:pPr indent="-228600">
              <a:buFont typeface="Arial" panose="020B0604020202020204" pitchFamily="34" charset="0"/>
              <a:buChar char="•"/>
            </a:pPr>
            <a:r>
              <a:rPr lang="en-US"/>
              <a:t>“Academic detailing is interactive educational outreach to physicians to provide unbiased, noncommercial, evidence-based information about medications and other therapeutic decisions, with the goal of improving patient care.”</a:t>
            </a:r>
          </a:p>
        </p:txBody>
      </p:sp>
      <p:pic>
        <p:nvPicPr>
          <p:cNvPr id="4" name="Picture 3">
            <a:extLst>
              <a:ext uri="{FF2B5EF4-FFF2-40B4-BE49-F238E27FC236}">
                <a16:creationId xmlns:a16="http://schemas.microsoft.com/office/drawing/2014/main" id="{8A235827-BF51-E546-3071-55894E511FB4}"/>
              </a:ext>
            </a:extLst>
          </p:cNvPr>
          <p:cNvPicPr>
            <a:picLocks noChangeAspect="1"/>
          </p:cNvPicPr>
          <p:nvPr/>
        </p:nvPicPr>
        <p:blipFill>
          <a:blip r:embed="rId2"/>
          <a:stretch>
            <a:fillRect/>
          </a:stretch>
        </p:blipFill>
        <p:spPr>
          <a:xfrm>
            <a:off x="7128228" y="3068642"/>
            <a:ext cx="3711074" cy="1995201"/>
          </a:xfrm>
          <a:prstGeom prst="rect">
            <a:avLst/>
          </a:prstGeom>
        </p:spPr>
      </p:pic>
      <p:sp>
        <p:nvSpPr>
          <p:cNvPr id="7" name="TextBox 6">
            <a:extLst>
              <a:ext uri="{FF2B5EF4-FFF2-40B4-BE49-F238E27FC236}">
                <a16:creationId xmlns:a16="http://schemas.microsoft.com/office/drawing/2014/main" id="{10065A73-E5F2-1BB7-0B19-2C882F79CE2E}"/>
              </a:ext>
            </a:extLst>
          </p:cNvPr>
          <p:cNvSpPr txBox="1"/>
          <p:nvPr/>
        </p:nvSpPr>
        <p:spPr>
          <a:xfrm>
            <a:off x="693683" y="325822"/>
            <a:ext cx="80614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Academic Detailing</a:t>
            </a:r>
          </a:p>
        </p:txBody>
      </p:sp>
    </p:spTree>
    <p:extLst>
      <p:ext uri="{BB962C8B-B14F-4D97-AF65-F5344CB8AC3E}">
        <p14:creationId xmlns:p14="http://schemas.microsoft.com/office/powerpoint/2010/main" val="1737192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218682" y="1518083"/>
            <a:ext cx="11349863" cy="4456590"/>
          </a:xfrm>
        </p:spPr>
        <p:txBody>
          <a:bodyPr>
            <a:normAutofit/>
          </a:bodyPr>
          <a:lstStyle/>
          <a:p>
            <a:pPr marL="457200" indent="-457200">
              <a:buFont typeface="Arial" panose="020B0604020202020204" pitchFamily="34" charset="0"/>
              <a:buChar char="•"/>
            </a:pPr>
            <a:r>
              <a:rPr lang="en-US"/>
              <a:t>Involves visiting with healthcare providers in Clay County to discuss the CDC’s OD2A Initiative. </a:t>
            </a:r>
          </a:p>
          <a:p>
            <a:endParaRPr lang="en-US"/>
          </a:p>
          <a:p>
            <a:pPr marL="457200" indent="-457200">
              <a:buFont typeface="Arial" panose="020B0604020202020204" pitchFamily="34" charset="0"/>
              <a:buChar char="•"/>
            </a:pPr>
            <a:r>
              <a:rPr lang="en-US"/>
              <a:t>Prescription Drug Monitoring Program (PDMP) allows providers to see what medications a patient is prescribed and avoid over-prescribing or co-prescribing with dangerous combinations of drugs.</a:t>
            </a:r>
          </a:p>
          <a:p>
            <a:r>
              <a:rPr lang="en-US"/>
              <a:t> </a:t>
            </a:r>
          </a:p>
          <a:p>
            <a:pPr marL="457200" indent="-457200">
              <a:buFont typeface="Arial" panose="020B0604020202020204" pitchFamily="34" charset="0"/>
              <a:buChar char="•"/>
            </a:pPr>
            <a:r>
              <a:rPr lang="en-US"/>
              <a:t>CDC’s guidelines for best prescribing practices, tapering patients off medications when necessary, and nonpharmacologic alternatives for treating pain. </a:t>
            </a: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a:bodyPr>
          <a:lstStyle/>
          <a:p>
            <a:r>
              <a:rPr lang="en-US"/>
              <a:t>Academic Detailing</a:t>
            </a:r>
          </a:p>
        </p:txBody>
      </p:sp>
    </p:spTree>
    <p:extLst>
      <p:ext uri="{BB962C8B-B14F-4D97-AF65-F5344CB8AC3E}">
        <p14:creationId xmlns:p14="http://schemas.microsoft.com/office/powerpoint/2010/main" val="1228474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FC2A92-D92F-C9F5-9EBA-8C5E2E51344A}"/>
              </a:ext>
            </a:extLst>
          </p:cNvPr>
          <p:cNvSpPr>
            <a:spLocks noGrp="1"/>
          </p:cNvSpPr>
          <p:nvPr>
            <p:ph idx="1"/>
          </p:nvPr>
        </p:nvSpPr>
        <p:spPr/>
        <p:txBody>
          <a:bodyPr/>
          <a:lstStyle/>
          <a:p>
            <a:pPr marL="457200" indent="-457200">
              <a:buFont typeface="Arial" panose="020B0604020202020204" pitchFamily="34" charset="0"/>
              <a:buChar char="•"/>
            </a:pPr>
            <a:r>
              <a:rPr lang="en-US"/>
              <a:t>Academic Detailing visits started in July of 2022.</a:t>
            </a:r>
          </a:p>
          <a:p>
            <a:pPr marL="457200" indent="-457200">
              <a:buFont typeface="Arial" panose="020B0604020202020204" pitchFamily="34" charset="0"/>
              <a:buChar char="•"/>
            </a:pPr>
            <a:r>
              <a:rPr lang="en-US"/>
              <a:t>45 unique interactions between July and December.</a:t>
            </a:r>
          </a:p>
          <a:p>
            <a:pPr marL="457200" indent="-457200">
              <a:buFont typeface="Arial" panose="020B0604020202020204" pitchFamily="34" charset="0"/>
              <a:buChar char="•"/>
            </a:pPr>
            <a:r>
              <a:rPr lang="en-US"/>
              <a:t>20 in person visits year-to-date. </a:t>
            </a:r>
          </a:p>
          <a:p>
            <a:pPr marL="457200" indent="-457200">
              <a:buFont typeface="Arial" panose="020B0604020202020204" pitchFamily="34" charset="0"/>
              <a:buChar char="•"/>
            </a:pPr>
            <a:r>
              <a:rPr lang="en-US"/>
              <a:t>Types of practices:</a:t>
            </a:r>
          </a:p>
          <a:p>
            <a:pPr marL="914400" lvl="1" indent="-457200">
              <a:buFont typeface="Arial" panose="020B0604020202020204" pitchFamily="34" charset="0"/>
              <a:buChar char="•"/>
            </a:pPr>
            <a:r>
              <a:rPr lang="en-US"/>
              <a:t>Primary Care</a:t>
            </a:r>
          </a:p>
          <a:p>
            <a:pPr marL="914400" lvl="1" indent="-457200">
              <a:buFont typeface="Arial" panose="020B0604020202020204" pitchFamily="34" charset="0"/>
              <a:buChar char="•"/>
            </a:pPr>
            <a:r>
              <a:rPr lang="en-US"/>
              <a:t>Dentistry</a:t>
            </a:r>
          </a:p>
          <a:p>
            <a:pPr marL="914400" lvl="1" indent="-457200">
              <a:buFont typeface="Arial" panose="020B0604020202020204" pitchFamily="34" charset="0"/>
              <a:buChar char="•"/>
            </a:pPr>
            <a:r>
              <a:rPr lang="en-US"/>
              <a:t>Psychiatry</a:t>
            </a:r>
          </a:p>
          <a:p>
            <a:pPr marL="914400" lvl="1" indent="-457200">
              <a:buFont typeface="Arial" panose="020B0604020202020204" pitchFamily="34" charset="0"/>
              <a:buChar char="•"/>
            </a:pPr>
            <a:r>
              <a:rPr lang="en-US"/>
              <a:t>OB/GYNs</a:t>
            </a:r>
          </a:p>
        </p:txBody>
      </p:sp>
      <p:sp>
        <p:nvSpPr>
          <p:cNvPr id="3" name="Title 2">
            <a:extLst>
              <a:ext uri="{FF2B5EF4-FFF2-40B4-BE49-F238E27FC236}">
                <a16:creationId xmlns:a16="http://schemas.microsoft.com/office/drawing/2014/main" id="{5CF30EE6-5928-6687-B120-1A3358B87F7B}"/>
              </a:ext>
            </a:extLst>
          </p:cNvPr>
          <p:cNvSpPr>
            <a:spLocks noGrp="1"/>
          </p:cNvSpPr>
          <p:nvPr>
            <p:ph type="title"/>
          </p:nvPr>
        </p:nvSpPr>
        <p:spPr/>
        <p:txBody>
          <a:bodyPr/>
          <a:lstStyle/>
          <a:p>
            <a:r>
              <a:rPr lang="en-US"/>
              <a:t>Visits to Date</a:t>
            </a:r>
          </a:p>
        </p:txBody>
      </p:sp>
    </p:spTree>
    <p:extLst>
      <p:ext uri="{BB962C8B-B14F-4D97-AF65-F5344CB8AC3E}">
        <p14:creationId xmlns:p14="http://schemas.microsoft.com/office/powerpoint/2010/main" val="2853640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303B27-B4BD-07E3-A87D-0FAF70BCBAAA}"/>
              </a:ext>
            </a:extLst>
          </p:cNvPr>
          <p:cNvPicPr>
            <a:picLocks noGrp="1" noChangeAspect="1"/>
          </p:cNvPicPr>
          <p:nvPr>
            <p:ph idx="1"/>
          </p:nvPr>
        </p:nvPicPr>
        <p:blipFill>
          <a:blip r:embed="rId2"/>
          <a:stretch>
            <a:fillRect/>
          </a:stretch>
        </p:blipFill>
        <p:spPr>
          <a:xfrm>
            <a:off x="3660456" y="1967771"/>
            <a:ext cx="3745268" cy="3707816"/>
          </a:xfrm>
          <a:prstGeom prst="rect">
            <a:avLst/>
          </a:prstGeom>
        </p:spPr>
      </p:pic>
      <p:sp>
        <p:nvSpPr>
          <p:cNvPr id="3" name="Title 2">
            <a:extLst>
              <a:ext uri="{FF2B5EF4-FFF2-40B4-BE49-F238E27FC236}">
                <a16:creationId xmlns:a16="http://schemas.microsoft.com/office/drawing/2014/main" id="{7B2B01DA-E0EE-2B38-DB60-C1B21DA2BB1C}"/>
              </a:ext>
            </a:extLst>
          </p:cNvPr>
          <p:cNvSpPr>
            <a:spLocks noGrp="1"/>
          </p:cNvSpPr>
          <p:nvPr>
            <p:ph type="title"/>
          </p:nvPr>
        </p:nvSpPr>
        <p:spPr/>
        <p:txBody>
          <a:bodyPr/>
          <a:lstStyle/>
          <a:p>
            <a:r>
              <a:rPr lang="en-US"/>
              <a:t>Community Paramedicine Program</a:t>
            </a:r>
          </a:p>
        </p:txBody>
      </p:sp>
      <p:pic>
        <p:nvPicPr>
          <p:cNvPr id="5" name="Picture 4">
            <a:extLst>
              <a:ext uri="{FF2B5EF4-FFF2-40B4-BE49-F238E27FC236}">
                <a16:creationId xmlns:a16="http://schemas.microsoft.com/office/drawing/2014/main" id="{AE52A9D2-0C6E-7207-4F22-94168A42FB25}"/>
              </a:ext>
            </a:extLst>
          </p:cNvPr>
          <p:cNvPicPr>
            <a:picLocks noChangeAspect="1"/>
          </p:cNvPicPr>
          <p:nvPr/>
        </p:nvPicPr>
        <p:blipFill>
          <a:blip r:embed="rId3"/>
          <a:stretch>
            <a:fillRect/>
          </a:stretch>
        </p:blipFill>
        <p:spPr>
          <a:xfrm>
            <a:off x="7891511" y="2475314"/>
            <a:ext cx="3836819" cy="2244539"/>
          </a:xfrm>
          <a:prstGeom prst="rect">
            <a:avLst/>
          </a:prstGeom>
        </p:spPr>
      </p:pic>
      <p:pic>
        <p:nvPicPr>
          <p:cNvPr id="7" name="Picture 6" descr="Icon&#10;&#10;Description automatically generated">
            <a:extLst>
              <a:ext uri="{FF2B5EF4-FFF2-40B4-BE49-F238E27FC236}">
                <a16:creationId xmlns:a16="http://schemas.microsoft.com/office/drawing/2014/main" id="{BFFE4E79-7EB5-FDD9-9823-BF977299B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70" y="2182398"/>
            <a:ext cx="2627420" cy="2827534"/>
          </a:xfrm>
          <a:prstGeom prst="rect">
            <a:avLst/>
          </a:prstGeom>
        </p:spPr>
      </p:pic>
    </p:spTree>
    <p:extLst>
      <p:ext uri="{BB962C8B-B14F-4D97-AF65-F5344CB8AC3E}">
        <p14:creationId xmlns:p14="http://schemas.microsoft.com/office/powerpoint/2010/main" val="343027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71390-4011-132B-EFE8-C5A80E4302C3}"/>
              </a:ext>
            </a:extLst>
          </p:cNvPr>
          <p:cNvSpPr>
            <a:spLocks noGrp="1"/>
          </p:cNvSpPr>
          <p:nvPr>
            <p:ph idx="1"/>
          </p:nvPr>
        </p:nvSpPr>
        <p:spPr/>
        <p:txBody>
          <a:bodyPr>
            <a:normAutofit lnSpcReduction="10000"/>
          </a:bodyPr>
          <a:lstStyle/>
          <a:p>
            <a:r>
              <a:rPr lang="en-US"/>
              <a:t>CCFR is dispatched to an overdose call, overdose survivor is transported to one of our four </a:t>
            </a:r>
            <a:r>
              <a:rPr lang="en-US" err="1"/>
              <a:t>EDs.</a:t>
            </a:r>
            <a:r>
              <a:rPr lang="en-US"/>
              <a:t> </a:t>
            </a:r>
          </a:p>
          <a:p>
            <a:endParaRPr lang="en-US"/>
          </a:p>
          <a:p>
            <a:r>
              <a:rPr lang="en-US"/>
              <a:t>Every overdose survivor is offered free medication assisted treatment (MAT) and outpatient treatment through Clay Behavioral Health Center. All OD survivors are left with Narcan and resources for treatment.</a:t>
            </a:r>
          </a:p>
          <a:p>
            <a:endParaRPr lang="en-US"/>
          </a:p>
          <a:p>
            <a:r>
              <a:rPr lang="en-US"/>
              <a:t>If an overdose survivor refuses help now, they know where to get it when they are ready.</a:t>
            </a:r>
          </a:p>
        </p:txBody>
      </p:sp>
      <p:sp>
        <p:nvSpPr>
          <p:cNvPr id="3" name="Title 2">
            <a:extLst>
              <a:ext uri="{FF2B5EF4-FFF2-40B4-BE49-F238E27FC236}">
                <a16:creationId xmlns:a16="http://schemas.microsoft.com/office/drawing/2014/main" id="{AE3A245C-6399-FEDE-6DEB-2259374D3057}"/>
              </a:ext>
            </a:extLst>
          </p:cNvPr>
          <p:cNvSpPr>
            <a:spLocks noGrp="1"/>
          </p:cNvSpPr>
          <p:nvPr>
            <p:ph type="title"/>
          </p:nvPr>
        </p:nvSpPr>
        <p:spPr/>
        <p:txBody>
          <a:bodyPr/>
          <a:lstStyle/>
          <a:p>
            <a:r>
              <a:rPr lang="en-US"/>
              <a:t>Community Paramedicine Program</a:t>
            </a:r>
          </a:p>
        </p:txBody>
      </p:sp>
    </p:spTree>
    <p:extLst>
      <p:ext uri="{BB962C8B-B14F-4D97-AF65-F5344CB8AC3E}">
        <p14:creationId xmlns:p14="http://schemas.microsoft.com/office/powerpoint/2010/main" val="1816585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6B5DA-857B-964B-4F41-B01B543753E8}"/>
              </a:ext>
            </a:extLst>
          </p:cNvPr>
          <p:cNvSpPr>
            <a:spLocks noGrp="1"/>
          </p:cNvSpPr>
          <p:nvPr>
            <p:ph idx="1"/>
          </p:nvPr>
        </p:nvSpPr>
        <p:spPr/>
        <p:txBody>
          <a:bodyPr>
            <a:normAutofit lnSpcReduction="10000"/>
          </a:bodyPr>
          <a:lstStyle/>
          <a:p>
            <a:r>
              <a:rPr lang="en-US"/>
              <a:t>1/27/2021 – 12/29/2021 = </a:t>
            </a:r>
            <a:r>
              <a:rPr lang="en-US" b="1"/>
              <a:t>81</a:t>
            </a:r>
            <a:r>
              <a:rPr lang="en-US"/>
              <a:t> Participants</a:t>
            </a:r>
          </a:p>
          <a:p>
            <a:r>
              <a:rPr lang="en-US"/>
              <a:t>2022 – </a:t>
            </a:r>
            <a:r>
              <a:rPr lang="en-US" b="1"/>
              <a:t>114</a:t>
            </a:r>
            <a:r>
              <a:rPr lang="en-US"/>
              <a:t> Participants</a:t>
            </a:r>
          </a:p>
          <a:p>
            <a:r>
              <a:rPr lang="en-US"/>
              <a:t>2023 YTD as of 7/18 – </a:t>
            </a:r>
            <a:r>
              <a:rPr lang="en-US" b="1"/>
              <a:t>54</a:t>
            </a:r>
            <a:r>
              <a:rPr lang="en-US"/>
              <a:t> Participants</a:t>
            </a:r>
          </a:p>
          <a:p>
            <a:endParaRPr lang="en-US"/>
          </a:p>
          <a:p>
            <a:r>
              <a:rPr lang="en-US"/>
              <a:t>24/7 Truck Added in March 2023. </a:t>
            </a:r>
            <a:r>
              <a:rPr lang="en-US" b="1"/>
              <a:t>117</a:t>
            </a:r>
            <a:r>
              <a:rPr lang="en-US"/>
              <a:t> calls to dispatch since April 2023.</a:t>
            </a:r>
          </a:p>
          <a:p>
            <a:endParaRPr lang="en-US"/>
          </a:p>
          <a:p>
            <a:r>
              <a:rPr lang="en-US" b="1"/>
              <a:t>139</a:t>
            </a:r>
            <a:r>
              <a:rPr lang="en-US"/>
              <a:t> Clients currently receiving services from Clay Behavioral Health Center.</a:t>
            </a:r>
          </a:p>
        </p:txBody>
      </p:sp>
      <p:sp>
        <p:nvSpPr>
          <p:cNvPr id="3" name="Title 2">
            <a:extLst>
              <a:ext uri="{FF2B5EF4-FFF2-40B4-BE49-F238E27FC236}">
                <a16:creationId xmlns:a16="http://schemas.microsoft.com/office/drawing/2014/main" id="{CF3AD90A-4907-611C-3054-9A247ED1A03E}"/>
              </a:ext>
            </a:extLst>
          </p:cNvPr>
          <p:cNvSpPr>
            <a:spLocks noGrp="1"/>
          </p:cNvSpPr>
          <p:nvPr>
            <p:ph type="title"/>
          </p:nvPr>
        </p:nvSpPr>
        <p:spPr/>
        <p:txBody>
          <a:bodyPr/>
          <a:lstStyle/>
          <a:p>
            <a:r>
              <a:rPr lang="en-US"/>
              <a:t>Community Paramedicine Program</a:t>
            </a:r>
          </a:p>
        </p:txBody>
      </p:sp>
    </p:spTree>
    <p:extLst>
      <p:ext uri="{BB962C8B-B14F-4D97-AF65-F5344CB8AC3E}">
        <p14:creationId xmlns:p14="http://schemas.microsoft.com/office/powerpoint/2010/main" val="305661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F0A7C4-F3DE-C1CD-0773-162D68A8C9D0}"/>
              </a:ext>
            </a:extLst>
          </p:cNvPr>
          <p:cNvSpPr>
            <a:spLocks noGrp="1"/>
          </p:cNvSpPr>
          <p:nvPr>
            <p:ph type="title"/>
          </p:nvPr>
        </p:nvSpPr>
        <p:spPr/>
        <p:txBody>
          <a:bodyPr>
            <a:normAutofit fontScale="90000"/>
          </a:bodyPr>
          <a:lstStyle/>
          <a:p>
            <a:r>
              <a:rPr lang="en-US"/>
              <a:t>Opioid Overdose ED Visits - Essence</a:t>
            </a:r>
          </a:p>
        </p:txBody>
      </p:sp>
      <p:pic>
        <p:nvPicPr>
          <p:cNvPr id="9" name="Content Placeholder 8">
            <a:extLst>
              <a:ext uri="{FF2B5EF4-FFF2-40B4-BE49-F238E27FC236}">
                <a16:creationId xmlns:a16="http://schemas.microsoft.com/office/drawing/2014/main" id="{9A3C882F-E532-E680-4395-CF44F5D75501}"/>
              </a:ext>
            </a:extLst>
          </p:cNvPr>
          <p:cNvPicPr>
            <a:picLocks noGrp="1" noChangeAspect="1"/>
          </p:cNvPicPr>
          <p:nvPr>
            <p:ph idx="1"/>
          </p:nvPr>
        </p:nvPicPr>
        <p:blipFill>
          <a:blip r:embed="rId2"/>
          <a:stretch>
            <a:fillRect/>
          </a:stretch>
        </p:blipFill>
        <p:spPr>
          <a:xfrm>
            <a:off x="2115506" y="1502979"/>
            <a:ext cx="7960988" cy="4264433"/>
          </a:xfrm>
        </p:spPr>
      </p:pic>
    </p:spTree>
    <p:extLst>
      <p:ext uri="{BB962C8B-B14F-4D97-AF65-F5344CB8AC3E}">
        <p14:creationId xmlns:p14="http://schemas.microsoft.com/office/powerpoint/2010/main" val="572678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FF9C864-5010-AAE0-1B3F-35B4FBE56184}"/>
              </a:ext>
            </a:extLst>
          </p:cNvPr>
          <p:cNvPicPr>
            <a:picLocks noGrp="1" noChangeAspect="1"/>
          </p:cNvPicPr>
          <p:nvPr>
            <p:ph idx="1"/>
          </p:nvPr>
        </p:nvPicPr>
        <p:blipFill>
          <a:blip r:embed="rId2"/>
          <a:stretch>
            <a:fillRect/>
          </a:stretch>
        </p:blipFill>
        <p:spPr>
          <a:xfrm>
            <a:off x="1457325" y="1540751"/>
            <a:ext cx="9277350" cy="4257675"/>
          </a:xfrm>
        </p:spPr>
      </p:pic>
      <p:sp>
        <p:nvSpPr>
          <p:cNvPr id="3" name="Title 2">
            <a:extLst>
              <a:ext uri="{FF2B5EF4-FFF2-40B4-BE49-F238E27FC236}">
                <a16:creationId xmlns:a16="http://schemas.microsoft.com/office/drawing/2014/main" id="{62C18A7A-17B4-A017-0939-E5C905D2C203}"/>
              </a:ext>
            </a:extLst>
          </p:cNvPr>
          <p:cNvSpPr>
            <a:spLocks noGrp="1"/>
          </p:cNvSpPr>
          <p:nvPr>
            <p:ph type="title"/>
          </p:nvPr>
        </p:nvSpPr>
        <p:spPr/>
        <p:txBody>
          <a:bodyPr/>
          <a:lstStyle/>
          <a:p>
            <a:r>
              <a:rPr lang="en-US"/>
              <a:t>Opioid Deaths by Year - Essence</a:t>
            </a:r>
          </a:p>
        </p:txBody>
      </p:sp>
    </p:spTree>
    <p:extLst>
      <p:ext uri="{BB962C8B-B14F-4D97-AF65-F5344CB8AC3E}">
        <p14:creationId xmlns:p14="http://schemas.microsoft.com/office/powerpoint/2010/main" val="2691866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FA7D9E-0EEF-6756-CC1B-917765FC8C62}"/>
              </a:ext>
            </a:extLst>
          </p:cNvPr>
          <p:cNvPicPr>
            <a:picLocks noGrp="1" noChangeAspect="1"/>
          </p:cNvPicPr>
          <p:nvPr>
            <p:ph idx="1"/>
          </p:nvPr>
        </p:nvPicPr>
        <p:blipFill>
          <a:blip r:embed="rId2"/>
          <a:stretch>
            <a:fillRect/>
          </a:stretch>
        </p:blipFill>
        <p:spPr>
          <a:xfrm>
            <a:off x="1631135" y="1655763"/>
            <a:ext cx="8986881" cy="4279900"/>
          </a:xfrm>
        </p:spPr>
      </p:pic>
      <p:sp>
        <p:nvSpPr>
          <p:cNvPr id="3" name="Title 2">
            <a:extLst>
              <a:ext uri="{FF2B5EF4-FFF2-40B4-BE49-F238E27FC236}">
                <a16:creationId xmlns:a16="http://schemas.microsoft.com/office/drawing/2014/main" id="{BC34CA54-B7B0-6F8B-FDF7-B1CF07F5E9EE}"/>
              </a:ext>
            </a:extLst>
          </p:cNvPr>
          <p:cNvSpPr>
            <a:spLocks noGrp="1"/>
          </p:cNvSpPr>
          <p:nvPr>
            <p:ph type="title"/>
          </p:nvPr>
        </p:nvSpPr>
        <p:spPr/>
        <p:txBody>
          <a:bodyPr/>
          <a:lstStyle/>
          <a:p>
            <a:r>
              <a:rPr lang="en-US"/>
              <a:t>Opioid Related ED Visits - Essence</a:t>
            </a:r>
          </a:p>
        </p:txBody>
      </p:sp>
    </p:spTree>
    <p:extLst>
      <p:ext uri="{BB962C8B-B14F-4D97-AF65-F5344CB8AC3E}">
        <p14:creationId xmlns:p14="http://schemas.microsoft.com/office/powerpoint/2010/main" val="1449819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39A585-4390-A077-9B67-251A8E570EC4}"/>
              </a:ext>
            </a:extLst>
          </p:cNvPr>
          <p:cNvPicPr>
            <a:picLocks noGrp="1" noChangeAspect="1"/>
          </p:cNvPicPr>
          <p:nvPr>
            <p:ph idx="1"/>
          </p:nvPr>
        </p:nvPicPr>
        <p:blipFill>
          <a:blip r:embed="rId2"/>
          <a:stretch>
            <a:fillRect/>
          </a:stretch>
        </p:blipFill>
        <p:spPr>
          <a:xfrm>
            <a:off x="1925386" y="1415381"/>
            <a:ext cx="8398094" cy="4528384"/>
          </a:xfrm>
        </p:spPr>
      </p:pic>
      <p:sp>
        <p:nvSpPr>
          <p:cNvPr id="3" name="Title 2">
            <a:extLst>
              <a:ext uri="{FF2B5EF4-FFF2-40B4-BE49-F238E27FC236}">
                <a16:creationId xmlns:a16="http://schemas.microsoft.com/office/drawing/2014/main" id="{470B8BDF-AF5A-5535-90CC-B91BB121E36D}"/>
              </a:ext>
            </a:extLst>
          </p:cNvPr>
          <p:cNvSpPr>
            <a:spLocks noGrp="1"/>
          </p:cNvSpPr>
          <p:nvPr>
            <p:ph type="title"/>
          </p:nvPr>
        </p:nvSpPr>
        <p:spPr/>
        <p:txBody>
          <a:bodyPr>
            <a:normAutofit fontScale="90000"/>
          </a:bodyPr>
          <a:lstStyle/>
          <a:p>
            <a:r>
              <a:rPr lang="en-US"/>
              <a:t>Opioid Deaths by Quarter - Essence</a:t>
            </a:r>
          </a:p>
        </p:txBody>
      </p:sp>
    </p:spTree>
    <p:extLst>
      <p:ext uri="{BB962C8B-B14F-4D97-AF65-F5344CB8AC3E}">
        <p14:creationId xmlns:p14="http://schemas.microsoft.com/office/powerpoint/2010/main" val="2269801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4C1900-0AE1-2279-2F25-39145A604AF7}"/>
              </a:ext>
            </a:extLst>
          </p:cNvPr>
          <p:cNvPicPr>
            <a:picLocks noGrp="1" noChangeAspect="1"/>
          </p:cNvPicPr>
          <p:nvPr>
            <p:ph idx="1"/>
          </p:nvPr>
        </p:nvPicPr>
        <p:blipFill>
          <a:blip r:embed="rId2"/>
          <a:stretch>
            <a:fillRect/>
          </a:stretch>
        </p:blipFill>
        <p:spPr>
          <a:xfrm>
            <a:off x="2266950" y="1704975"/>
            <a:ext cx="7715250" cy="4181475"/>
          </a:xfrm>
        </p:spPr>
      </p:pic>
      <p:sp>
        <p:nvSpPr>
          <p:cNvPr id="3" name="Title 2">
            <a:extLst>
              <a:ext uri="{FF2B5EF4-FFF2-40B4-BE49-F238E27FC236}">
                <a16:creationId xmlns:a16="http://schemas.microsoft.com/office/drawing/2014/main" id="{859ACEF8-7D6D-929C-6C9A-3C7BF70986C2}"/>
              </a:ext>
            </a:extLst>
          </p:cNvPr>
          <p:cNvSpPr>
            <a:spLocks noGrp="1"/>
          </p:cNvSpPr>
          <p:nvPr>
            <p:ph type="title"/>
          </p:nvPr>
        </p:nvSpPr>
        <p:spPr/>
        <p:txBody>
          <a:bodyPr/>
          <a:lstStyle/>
          <a:p>
            <a:r>
              <a:rPr lang="en-US"/>
              <a:t>Yearly Overdose ED Visits by Sex</a:t>
            </a:r>
          </a:p>
        </p:txBody>
      </p:sp>
    </p:spTree>
    <p:extLst>
      <p:ext uri="{BB962C8B-B14F-4D97-AF65-F5344CB8AC3E}">
        <p14:creationId xmlns:p14="http://schemas.microsoft.com/office/powerpoint/2010/main" val="299826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5D52C-C74B-53C7-A835-7CA2372C7654}"/>
              </a:ext>
            </a:extLst>
          </p:cNvPr>
          <p:cNvSpPr>
            <a:spLocks noGrp="1"/>
          </p:cNvSpPr>
          <p:nvPr>
            <p:ph idx="1"/>
          </p:nvPr>
        </p:nvSpPr>
        <p:spPr>
          <a:xfrm>
            <a:off x="1349153" y="1765739"/>
            <a:ext cx="9493693" cy="3510455"/>
          </a:xfrm>
        </p:spPr>
        <p:txBody>
          <a:bodyPr/>
          <a:lstStyle/>
          <a:p>
            <a:r>
              <a:rPr lang="en-US"/>
              <a:t>52 Total Opioid Related Deaths</a:t>
            </a:r>
          </a:p>
          <a:p>
            <a:pPr marL="457200" indent="-457200">
              <a:buFont typeface="Arial" panose="020B0604020202020204" pitchFamily="34" charset="0"/>
              <a:buChar char="•"/>
            </a:pPr>
            <a:r>
              <a:rPr lang="en-US"/>
              <a:t>Under 19- 0</a:t>
            </a:r>
          </a:p>
          <a:p>
            <a:pPr marL="457200" indent="-457200">
              <a:buFont typeface="Arial" panose="020B0604020202020204" pitchFamily="34" charset="0"/>
              <a:buChar char="•"/>
            </a:pPr>
            <a:r>
              <a:rPr lang="en-US"/>
              <a:t>20-29- 11</a:t>
            </a:r>
          </a:p>
          <a:p>
            <a:pPr marL="457200" indent="-457200">
              <a:buFont typeface="Arial" panose="020B0604020202020204" pitchFamily="34" charset="0"/>
              <a:buChar char="•"/>
            </a:pPr>
            <a:r>
              <a:rPr lang="en-US"/>
              <a:t>30-39- 23</a:t>
            </a:r>
          </a:p>
          <a:p>
            <a:pPr marL="457200" indent="-457200">
              <a:buFont typeface="Arial" panose="020B0604020202020204" pitchFamily="34" charset="0"/>
              <a:buChar char="•"/>
            </a:pPr>
            <a:r>
              <a:rPr lang="en-US"/>
              <a:t>40-49- 9</a:t>
            </a:r>
          </a:p>
          <a:p>
            <a:pPr marL="457200" indent="-457200">
              <a:buFont typeface="Arial" panose="020B0604020202020204" pitchFamily="34" charset="0"/>
              <a:buChar char="•"/>
            </a:pPr>
            <a:r>
              <a:rPr lang="en-US"/>
              <a:t>50-59- 9</a:t>
            </a:r>
          </a:p>
        </p:txBody>
      </p:sp>
      <p:sp>
        <p:nvSpPr>
          <p:cNvPr id="3" name="Title 2">
            <a:extLst>
              <a:ext uri="{FF2B5EF4-FFF2-40B4-BE49-F238E27FC236}">
                <a16:creationId xmlns:a16="http://schemas.microsoft.com/office/drawing/2014/main" id="{2FBB97A7-273E-E8B5-EA88-24C4516DEF06}"/>
              </a:ext>
            </a:extLst>
          </p:cNvPr>
          <p:cNvSpPr>
            <a:spLocks noGrp="1"/>
          </p:cNvSpPr>
          <p:nvPr>
            <p:ph type="title"/>
          </p:nvPr>
        </p:nvSpPr>
        <p:spPr/>
        <p:txBody>
          <a:bodyPr/>
          <a:lstStyle/>
          <a:p>
            <a:r>
              <a:rPr lang="en-US"/>
              <a:t>2019 ME Data</a:t>
            </a:r>
          </a:p>
        </p:txBody>
      </p:sp>
      <p:sp>
        <p:nvSpPr>
          <p:cNvPr id="4" name="TextBox 3">
            <a:extLst>
              <a:ext uri="{FF2B5EF4-FFF2-40B4-BE49-F238E27FC236}">
                <a16:creationId xmlns:a16="http://schemas.microsoft.com/office/drawing/2014/main" id="{FF8D255B-6F74-8338-10A1-2C0B471D45BB}"/>
              </a:ext>
            </a:extLst>
          </p:cNvPr>
          <p:cNvSpPr txBox="1"/>
          <p:nvPr/>
        </p:nvSpPr>
        <p:spPr>
          <a:xfrm>
            <a:off x="6096000" y="2900854"/>
            <a:ext cx="3899338"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16 Females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36 Males</a:t>
            </a:r>
          </a:p>
        </p:txBody>
      </p:sp>
    </p:spTree>
    <p:extLst>
      <p:ext uri="{BB962C8B-B14F-4D97-AF65-F5344CB8AC3E}">
        <p14:creationId xmlns:p14="http://schemas.microsoft.com/office/powerpoint/2010/main" val="807671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CCB645-CAC0-4CE5-086C-564F1F033332}"/>
              </a:ext>
            </a:extLst>
          </p:cNvPr>
          <p:cNvSpPr>
            <a:spLocks noGrp="1"/>
          </p:cNvSpPr>
          <p:nvPr>
            <p:ph idx="1"/>
          </p:nvPr>
        </p:nvSpPr>
        <p:spPr>
          <a:xfrm>
            <a:off x="1447576" y="1665159"/>
            <a:ext cx="8968176" cy="4280530"/>
          </a:xfrm>
        </p:spPr>
        <p:txBody>
          <a:bodyPr/>
          <a:lstStyle/>
          <a:p>
            <a:r>
              <a:rPr lang="en-US"/>
              <a:t>65 Total Opioid Related Deaths</a:t>
            </a:r>
          </a:p>
          <a:p>
            <a:pPr marL="457200" indent="-457200">
              <a:buFont typeface="Arial" panose="020B0604020202020204" pitchFamily="34" charset="0"/>
              <a:buChar char="•"/>
            </a:pPr>
            <a:r>
              <a:rPr lang="en-US"/>
              <a:t>Under 19- 1</a:t>
            </a:r>
          </a:p>
          <a:p>
            <a:pPr marL="457200" indent="-457200">
              <a:buFont typeface="Arial" panose="020B0604020202020204" pitchFamily="34" charset="0"/>
              <a:buChar char="•"/>
            </a:pPr>
            <a:r>
              <a:rPr lang="en-US"/>
              <a:t>20-29 – 8</a:t>
            </a:r>
          </a:p>
          <a:p>
            <a:pPr marL="457200" indent="-457200">
              <a:buFont typeface="Arial" panose="020B0604020202020204" pitchFamily="34" charset="0"/>
              <a:buChar char="•"/>
            </a:pPr>
            <a:r>
              <a:rPr lang="en-US"/>
              <a:t>30-39 – 18</a:t>
            </a:r>
          </a:p>
          <a:p>
            <a:pPr marL="457200" indent="-457200">
              <a:buFont typeface="Arial" panose="020B0604020202020204" pitchFamily="34" charset="0"/>
              <a:buChar char="•"/>
            </a:pPr>
            <a:r>
              <a:rPr lang="en-US"/>
              <a:t>40-49 – 19</a:t>
            </a:r>
          </a:p>
          <a:p>
            <a:pPr marL="457200" indent="-457200">
              <a:buFont typeface="Arial" panose="020B0604020202020204" pitchFamily="34" charset="0"/>
              <a:buChar char="•"/>
            </a:pPr>
            <a:r>
              <a:rPr lang="en-US"/>
              <a:t>50-59 – 17</a:t>
            </a:r>
          </a:p>
          <a:p>
            <a:pPr marL="457200" indent="-457200">
              <a:buFont typeface="Arial" panose="020B0604020202020204" pitchFamily="34" charset="0"/>
              <a:buChar char="•"/>
            </a:pPr>
            <a:r>
              <a:rPr lang="en-US"/>
              <a:t>60-69 - 2</a:t>
            </a:r>
          </a:p>
        </p:txBody>
      </p:sp>
      <p:sp>
        <p:nvSpPr>
          <p:cNvPr id="3" name="Title 2">
            <a:extLst>
              <a:ext uri="{FF2B5EF4-FFF2-40B4-BE49-F238E27FC236}">
                <a16:creationId xmlns:a16="http://schemas.microsoft.com/office/drawing/2014/main" id="{15E3F93B-25D1-A9C0-BC4D-1DDC563572C3}"/>
              </a:ext>
            </a:extLst>
          </p:cNvPr>
          <p:cNvSpPr>
            <a:spLocks noGrp="1"/>
          </p:cNvSpPr>
          <p:nvPr>
            <p:ph type="title"/>
          </p:nvPr>
        </p:nvSpPr>
        <p:spPr/>
        <p:txBody>
          <a:bodyPr/>
          <a:lstStyle/>
          <a:p>
            <a:r>
              <a:rPr lang="en-US"/>
              <a:t>2020 ME Data</a:t>
            </a:r>
          </a:p>
        </p:txBody>
      </p:sp>
      <p:sp>
        <p:nvSpPr>
          <p:cNvPr id="4" name="TextBox 3">
            <a:extLst>
              <a:ext uri="{FF2B5EF4-FFF2-40B4-BE49-F238E27FC236}">
                <a16:creationId xmlns:a16="http://schemas.microsoft.com/office/drawing/2014/main" id="{094F46A9-CC7C-D2C1-BDE4-F2DC3048F2DD}"/>
              </a:ext>
            </a:extLst>
          </p:cNvPr>
          <p:cNvSpPr txBox="1"/>
          <p:nvPr/>
        </p:nvSpPr>
        <p:spPr>
          <a:xfrm>
            <a:off x="5638799" y="2974427"/>
            <a:ext cx="2916621"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25 Females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40 Males</a:t>
            </a:r>
          </a:p>
        </p:txBody>
      </p:sp>
    </p:spTree>
    <p:extLst>
      <p:ext uri="{BB962C8B-B14F-4D97-AF65-F5344CB8AC3E}">
        <p14:creationId xmlns:p14="http://schemas.microsoft.com/office/powerpoint/2010/main" val="1981850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69AF6-1523-EF99-40C5-6F5F289EC088}"/>
              </a:ext>
            </a:extLst>
          </p:cNvPr>
          <p:cNvSpPr>
            <a:spLocks noGrp="1"/>
          </p:cNvSpPr>
          <p:nvPr>
            <p:ph idx="1"/>
          </p:nvPr>
        </p:nvSpPr>
        <p:spPr>
          <a:xfrm>
            <a:off x="1475277" y="1662391"/>
            <a:ext cx="9241445" cy="4286065"/>
          </a:xfrm>
        </p:spPr>
        <p:txBody>
          <a:bodyPr/>
          <a:lstStyle/>
          <a:p>
            <a:r>
              <a:rPr lang="en-US"/>
              <a:t>62 Total Opioid Related Deaths</a:t>
            </a:r>
          </a:p>
          <a:p>
            <a:pPr marL="457200" indent="-457200">
              <a:buFont typeface="Arial" panose="020B0604020202020204" pitchFamily="34" charset="0"/>
              <a:buChar char="•"/>
            </a:pPr>
            <a:r>
              <a:rPr lang="en-US"/>
              <a:t>Under 19 – 2</a:t>
            </a:r>
          </a:p>
          <a:p>
            <a:pPr marL="457200" indent="-457200">
              <a:buFont typeface="Arial" panose="020B0604020202020204" pitchFamily="34" charset="0"/>
              <a:buChar char="•"/>
            </a:pPr>
            <a:r>
              <a:rPr lang="en-US"/>
              <a:t>20-29 – 11</a:t>
            </a:r>
          </a:p>
          <a:p>
            <a:pPr marL="457200" indent="-457200">
              <a:buFont typeface="Arial" panose="020B0604020202020204" pitchFamily="34" charset="0"/>
              <a:buChar char="•"/>
            </a:pPr>
            <a:r>
              <a:rPr lang="en-US"/>
              <a:t>30-39 – 19</a:t>
            </a:r>
          </a:p>
          <a:p>
            <a:pPr marL="457200" indent="-457200">
              <a:buFont typeface="Arial" panose="020B0604020202020204" pitchFamily="34" charset="0"/>
              <a:buChar char="•"/>
            </a:pPr>
            <a:r>
              <a:rPr lang="en-US"/>
              <a:t>40-49 – 14</a:t>
            </a:r>
          </a:p>
          <a:p>
            <a:pPr marL="457200" indent="-457200">
              <a:buFont typeface="Arial" panose="020B0604020202020204" pitchFamily="34" charset="0"/>
              <a:buChar char="•"/>
            </a:pPr>
            <a:r>
              <a:rPr lang="en-US"/>
              <a:t>50-59 – 15</a:t>
            </a:r>
          </a:p>
          <a:p>
            <a:pPr marL="457200" indent="-457200">
              <a:buFont typeface="Arial" panose="020B0604020202020204" pitchFamily="34" charset="0"/>
              <a:buChar char="•"/>
            </a:pPr>
            <a:r>
              <a:rPr lang="en-US"/>
              <a:t>60-69 - 1</a:t>
            </a:r>
          </a:p>
        </p:txBody>
      </p:sp>
      <p:sp>
        <p:nvSpPr>
          <p:cNvPr id="3" name="Title 2">
            <a:extLst>
              <a:ext uri="{FF2B5EF4-FFF2-40B4-BE49-F238E27FC236}">
                <a16:creationId xmlns:a16="http://schemas.microsoft.com/office/drawing/2014/main" id="{72ADE6B5-D8DA-0773-C9BF-62E61AE91FE3}"/>
              </a:ext>
            </a:extLst>
          </p:cNvPr>
          <p:cNvSpPr>
            <a:spLocks noGrp="1"/>
          </p:cNvSpPr>
          <p:nvPr>
            <p:ph type="title"/>
          </p:nvPr>
        </p:nvSpPr>
        <p:spPr/>
        <p:txBody>
          <a:bodyPr/>
          <a:lstStyle/>
          <a:p>
            <a:r>
              <a:rPr lang="en-US"/>
              <a:t>2021 ME Data</a:t>
            </a:r>
          </a:p>
        </p:txBody>
      </p:sp>
      <p:sp>
        <p:nvSpPr>
          <p:cNvPr id="4" name="TextBox 3">
            <a:extLst>
              <a:ext uri="{FF2B5EF4-FFF2-40B4-BE49-F238E27FC236}">
                <a16:creationId xmlns:a16="http://schemas.microsoft.com/office/drawing/2014/main" id="{95785105-16B4-6886-0CDC-F01516690489}"/>
              </a:ext>
            </a:extLst>
          </p:cNvPr>
          <p:cNvSpPr txBox="1"/>
          <p:nvPr/>
        </p:nvSpPr>
        <p:spPr>
          <a:xfrm>
            <a:off x="5638800" y="2974427"/>
            <a:ext cx="327397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21 Females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41 Males</a:t>
            </a:r>
          </a:p>
        </p:txBody>
      </p:sp>
    </p:spTree>
    <p:extLst>
      <p:ext uri="{BB962C8B-B14F-4D97-AF65-F5344CB8AC3E}">
        <p14:creationId xmlns:p14="http://schemas.microsoft.com/office/powerpoint/2010/main" val="806321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CC6BB1-5D62-0578-C83D-89FB603C4C89}"/>
              </a:ext>
            </a:extLst>
          </p:cNvPr>
          <p:cNvSpPr>
            <a:spLocks noGrp="1"/>
          </p:cNvSpPr>
          <p:nvPr>
            <p:ph idx="1"/>
          </p:nvPr>
        </p:nvSpPr>
        <p:spPr>
          <a:xfrm>
            <a:off x="1752376" y="1665159"/>
            <a:ext cx="9272976" cy="4280530"/>
          </a:xfrm>
        </p:spPr>
        <p:txBody>
          <a:bodyPr/>
          <a:lstStyle/>
          <a:p>
            <a:r>
              <a:rPr lang="en-US"/>
              <a:t>53 Total Opioid Related Deaths</a:t>
            </a:r>
          </a:p>
          <a:p>
            <a:pPr marL="457200" indent="-457200">
              <a:buFont typeface="Arial" panose="020B0604020202020204" pitchFamily="34" charset="0"/>
              <a:buChar char="•"/>
            </a:pPr>
            <a:r>
              <a:rPr lang="en-US"/>
              <a:t>Under 19 – 1</a:t>
            </a:r>
          </a:p>
          <a:p>
            <a:pPr marL="457200" indent="-457200">
              <a:buFont typeface="Arial" panose="020B0604020202020204" pitchFamily="34" charset="0"/>
              <a:buChar char="•"/>
            </a:pPr>
            <a:r>
              <a:rPr lang="en-US"/>
              <a:t>20-29 – 5</a:t>
            </a:r>
          </a:p>
          <a:p>
            <a:pPr marL="457200" indent="-457200">
              <a:buFont typeface="Arial" panose="020B0604020202020204" pitchFamily="34" charset="0"/>
              <a:buChar char="•"/>
            </a:pPr>
            <a:r>
              <a:rPr lang="en-US"/>
              <a:t>30-39 – 14</a:t>
            </a:r>
          </a:p>
          <a:p>
            <a:pPr marL="457200" indent="-457200">
              <a:buFont typeface="Arial" panose="020B0604020202020204" pitchFamily="34" charset="0"/>
              <a:buChar char="•"/>
            </a:pPr>
            <a:r>
              <a:rPr lang="en-US"/>
              <a:t>40-49 – 20</a:t>
            </a:r>
          </a:p>
          <a:p>
            <a:pPr marL="457200" indent="-457200">
              <a:buFont typeface="Arial" panose="020B0604020202020204" pitchFamily="34" charset="0"/>
              <a:buChar char="•"/>
            </a:pPr>
            <a:r>
              <a:rPr lang="en-US"/>
              <a:t>50-59 – 7</a:t>
            </a:r>
          </a:p>
          <a:p>
            <a:pPr marL="457200" indent="-457200">
              <a:buFont typeface="Arial" panose="020B0604020202020204" pitchFamily="34" charset="0"/>
              <a:buChar char="•"/>
            </a:pPr>
            <a:r>
              <a:rPr lang="en-US"/>
              <a:t>60-69 – 5</a:t>
            </a:r>
          </a:p>
          <a:p>
            <a:pPr marL="457200" indent="-457200">
              <a:buFont typeface="Arial" panose="020B0604020202020204" pitchFamily="34" charset="0"/>
              <a:buChar char="•"/>
            </a:pPr>
            <a:r>
              <a:rPr lang="en-US"/>
              <a:t>70-79 - 1</a:t>
            </a:r>
          </a:p>
        </p:txBody>
      </p:sp>
      <p:sp>
        <p:nvSpPr>
          <p:cNvPr id="3" name="Title 2">
            <a:extLst>
              <a:ext uri="{FF2B5EF4-FFF2-40B4-BE49-F238E27FC236}">
                <a16:creationId xmlns:a16="http://schemas.microsoft.com/office/drawing/2014/main" id="{7E9567CB-CD0F-6C0B-44B2-EFB8DE2B9DFB}"/>
              </a:ext>
            </a:extLst>
          </p:cNvPr>
          <p:cNvSpPr>
            <a:spLocks noGrp="1"/>
          </p:cNvSpPr>
          <p:nvPr>
            <p:ph type="title"/>
          </p:nvPr>
        </p:nvSpPr>
        <p:spPr/>
        <p:txBody>
          <a:bodyPr/>
          <a:lstStyle/>
          <a:p>
            <a:r>
              <a:rPr lang="en-US"/>
              <a:t>2022 ME Data</a:t>
            </a:r>
          </a:p>
        </p:txBody>
      </p:sp>
      <p:sp>
        <p:nvSpPr>
          <p:cNvPr id="4" name="TextBox 3">
            <a:extLst>
              <a:ext uri="{FF2B5EF4-FFF2-40B4-BE49-F238E27FC236}">
                <a16:creationId xmlns:a16="http://schemas.microsoft.com/office/drawing/2014/main" id="{CDEA779C-8EC0-6469-C587-0400CB71D227}"/>
              </a:ext>
            </a:extLst>
          </p:cNvPr>
          <p:cNvSpPr txBox="1"/>
          <p:nvPr/>
        </p:nvSpPr>
        <p:spPr>
          <a:xfrm>
            <a:off x="5638800" y="2974427"/>
            <a:ext cx="277998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18 Females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35 Males</a:t>
            </a:r>
          </a:p>
        </p:txBody>
      </p:sp>
    </p:spTree>
    <p:extLst>
      <p:ext uri="{BB962C8B-B14F-4D97-AF65-F5344CB8AC3E}">
        <p14:creationId xmlns:p14="http://schemas.microsoft.com/office/powerpoint/2010/main" val="4160964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73A5E0-25F0-0A81-7381-3C989CD31B68}"/>
              </a:ext>
            </a:extLst>
          </p:cNvPr>
          <p:cNvPicPr>
            <a:picLocks noGrp="1" noChangeAspect="1"/>
          </p:cNvPicPr>
          <p:nvPr>
            <p:ph idx="1"/>
          </p:nvPr>
        </p:nvPicPr>
        <p:blipFill>
          <a:blip r:embed="rId2"/>
          <a:stretch>
            <a:fillRect/>
          </a:stretch>
        </p:blipFill>
        <p:spPr>
          <a:xfrm>
            <a:off x="2745599" y="1139948"/>
            <a:ext cx="6860855" cy="5149628"/>
          </a:xfrm>
          <a:prstGeom prst="rect">
            <a:avLst/>
          </a:prstGeom>
        </p:spPr>
      </p:pic>
      <p:sp>
        <p:nvSpPr>
          <p:cNvPr id="3" name="Title 2">
            <a:extLst>
              <a:ext uri="{FF2B5EF4-FFF2-40B4-BE49-F238E27FC236}">
                <a16:creationId xmlns:a16="http://schemas.microsoft.com/office/drawing/2014/main" id="{368307CB-E84D-5670-D5B9-389A48023736}"/>
              </a:ext>
            </a:extLst>
          </p:cNvPr>
          <p:cNvSpPr>
            <a:spLocks noGrp="1"/>
          </p:cNvSpPr>
          <p:nvPr>
            <p:ph type="title"/>
          </p:nvPr>
        </p:nvSpPr>
        <p:spPr/>
        <p:txBody>
          <a:bodyPr/>
          <a:lstStyle/>
          <a:p>
            <a:r>
              <a:rPr lang="en-US"/>
              <a:t>OD2A in Clay County</a:t>
            </a:r>
          </a:p>
        </p:txBody>
      </p:sp>
    </p:spTree>
    <p:extLst>
      <p:ext uri="{BB962C8B-B14F-4D97-AF65-F5344CB8AC3E}">
        <p14:creationId xmlns:p14="http://schemas.microsoft.com/office/powerpoint/2010/main" val="321828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8CA205A-52E1-FE01-5FE0-FEF03BFA7460}"/>
              </a:ext>
            </a:extLst>
          </p:cNvPr>
          <p:cNvPicPr>
            <a:picLocks noChangeAspect="1"/>
          </p:cNvPicPr>
          <p:nvPr/>
        </p:nvPicPr>
        <p:blipFill rotWithShape="1">
          <a:blip r:embed="rId2"/>
          <a:srcRect l="1201" r="113"/>
          <a:stretch/>
        </p:blipFill>
        <p:spPr>
          <a:xfrm>
            <a:off x="20" y="1282"/>
            <a:ext cx="12191980" cy="6856718"/>
          </a:xfrm>
          <a:prstGeom prst="rect">
            <a:avLst/>
          </a:prstGeom>
        </p:spPr>
      </p:pic>
    </p:spTree>
    <p:extLst>
      <p:ext uri="{BB962C8B-B14F-4D97-AF65-F5344CB8AC3E}">
        <p14:creationId xmlns:p14="http://schemas.microsoft.com/office/powerpoint/2010/main" val="311157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DCF27F53-9A81-91AE-2C15-6EC48C2122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445" y="1571507"/>
            <a:ext cx="3209925" cy="4279900"/>
          </a:xfrm>
        </p:spPr>
      </p:pic>
      <p:sp>
        <p:nvSpPr>
          <p:cNvPr id="3" name="Title 2">
            <a:extLst>
              <a:ext uri="{FF2B5EF4-FFF2-40B4-BE49-F238E27FC236}">
                <a16:creationId xmlns:a16="http://schemas.microsoft.com/office/drawing/2014/main" id="{73A8DBCD-15F2-F75F-18D8-BCFEE17A3F6E}"/>
              </a:ext>
            </a:extLst>
          </p:cNvPr>
          <p:cNvSpPr>
            <a:spLocks noGrp="1"/>
          </p:cNvSpPr>
          <p:nvPr>
            <p:ph type="title"/>
          </p:nvPr>
        </p:nvSpPr>
        <p:spPr/>
        <p:txBody>
          <a:bodyPr/>
          <a:lstStyle/>
          <a:p>
            <a:r>
              <a:rPr lang="en-US"/>
              <a:t>OD2A in Clay County</a:t>
            </a:r>
          </a:p>
        </p:txBody>
      </p:sp>
      <p:pic>
        <p:nvPicPr>
          <p:cNvPr id="7" name="Picture 6" descr="A group of people posing for a photo&#10;&#10;Description automatically generated">
            <a:extLst>
              <a:ext uri="{FF2B5EF4-FFF2-40B4-BE49-F238E27FC236}">
                <a16:creationId xmlns:a16="http://schemas.microsoft.com/office/drawing/2014/main" id="{D0279807-FCB2-D63F-6C80-EDAE955C0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348" y="1571507"/>
            <a:ext cx="5729197" cy="4295902"/>
          </a:xfrm>
          <a:prstGeom prst="rect">
            <a:avLst/>
          </a:prstGeom>
        </p:spPr>
      </p:pic>
      <p:sp>
        <p:nvSpPr>
          <p:cNvPr id="8" name="TextBox 7">
            <a:extLst>
              <a:ext uri="{FF2B5EF4-FFF2-40B4-BE49-F238E27FC236}">
                <a16:creationId xmlns:a16="http://schemas.microsoft.com/office/drawing/2014/main" id="{6F244BF4-4547-D74D-0BC3-A44D72D45CD0}"/>
              </a:ext>
            </a:extLst>
          </p:cNvPr>
          <p:cNvSpPr txBox="1"/>
          <p:nvPr/>
        </p:nvSpPr>
        <p:spPr>
          <a:xfrm>
            <a:off x="3907010" y="1598444"/>
            <a:ext cx="1723697"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Left: With CCFR Captain Stephen Teal and CCSO Sherriff Michelle Cook at the annual Hammer and Hope outreach.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Right: With CCFR’s Community Paramedicine team at the annual OD2A Conference.</a:t>
            </a:r>
          </a:p>
        </p:txBody>
      </p:sp>
    </p:spTree>
    <p:extLst>
      <p:ext uri="{BB962C8B-B14F-4D97-AF65-F5344CB8AC3E}">
        <p14:creationId xmlns:p14="http://schemas.microsoft.com/office/powerpoint/2010/main" val="12799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ench with a sign on it&#10;&#10;Description automatically generated with medium confidence">
            <a:hlinkClick r:id="rId2"/>
            <a:extLst>
              <a:ext uri="{FF2B5EF4-FFF2-40B4-BE49-F238E27FC236}">
                <a16:creationId xmlns:a16="http://schemas.microsoft.com/office/drawing/2014/main" id="{583F7227-5EED-9241-28B4-063370070D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5799" y="600771"/>
            <a:ext cx="7788164" cy="5841124"/>
          </a:xfrm>
        </p:spPr>
      </p:pic>
    </p:spTree>
    <p:extLst>
      <p:ext uri="{BB962C8B-B14F-4D97-AF65-F5344CB8AC3E}">
        <p14:creationId xmlns:p14="http://schemas.microsoft.com/office/powerpoint/2010/main" val="3513731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6D6E622-9970-13DE-238E-E9C7F688F023}"/>
              </a:ext>
            </a:extLst>
          </p:cNvPr>
          <p:cNvPicPr>
            <a:picLocks noChangeAspect="1"/>
          </p:cNvPicPr>
          <p:nvPr/>
        </p:nvPicPr>
        <p:blipFill>
          <a:blip r:embed="rId2"/>
          <a:stretch>
            <a:fillRect/>
          </a:stretch>
        </p:blipFill>
        <p:spPr>
          <a:xfrm>
            <a:off x="703182" y="2090066"/>
            <a:ext cx="4777381" cy="25081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Content Placeholder 1">
            <a:extLst>
              <a:ext uri="{FF2B5EF4-FFF2-40B4-BE49-F238E27FC236}">
                <a16:creationId xmlns:a16="http://schemas.microsoft.com/office/drawing/2014/main" id="{1BC602B0-EF62-15BF-F7A6-A842FDE4DAA0}"/>
              </a:ext>
            </a:extLst>
          </p:cNvPr>
          <p:cNvSpPr>
            <a:spLocks noGrp="1"/>
          </p:cNvSpPr>
          <p:nvPr>
            <p:ph idx="1"/>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a:t>Mary “Alex” Porter</a:t>
            </a:r>
          </a:p>
          <a:p>
            <a:pPr indent="-228600">
              <a:buFont typeface="Arial" panose="020B0604020202020204" pitchFamily="34" charset="0"/>
              <a:buChar char="•"/>
            </a:pPr>
            <a:r>
              <a:rPr lang="en-US"/>
              <a:t>OD2A Prevention Coordinator</a:t>
            </a:r>
          </a:p>
          <a:p>
            <a:pPr indent="-228600">
              <a:buFont typeface="Arial" panose="020B0604020202020204" pitchFamily="34" charset="0"/>
              <a:buChar char="•"/>
            </a:pPr>
            <a:r>
              <a:rPr lang="en-US"/>
              <a:t>Community Health Ste 405</a:t>
            </a:r>
          </a:p>
          <a:p>
            <a:pPr indent="-228600">
              <a:buFont typeface="Arial" panose="020B0604020202020204" pitchFamily="34" charset="0"/>
              <a:buChar char="•"/>
            </a:pPr>
            <a:r>
              <a:rPr lang="en-US"/>
              <a:t>(904)529-2831</a:t>
            </a:r>
          </a:p>
          <a:p>
            <a:pPr indent="-228600">
              <a:buFont typeface="Arial" panose="020B0604020202020204" pitchFamily="34" charset="0"/>
              <a:buChar char="•"/>
            </a:pPr>
            <a:r>
              <a:rPr lang="en-US"/>
              <a:t>Mary.Porter@flhealth.gov</a:t>
            </a:r>
          </a:p>
          <a:p>
            <a:pPr indent="-228600">
              <a:buFont typeface="Arial" panose="020B0604020202020204" pitchFamily="34" charset="0"/>
              <a:buChar char="•"/>
            </a:pPr>
            <a:endParaRPr lang="en-US"/>
          </a:p>
        </p:txBody>
      </p:sp>
    </p:spTree>
    <p:extLst>
      <p:ext uri="{BB962C8B-B14F-4D97-AF65-F5344CB8AC3E}">
        <p14:creationId xmlns:p14="http://schemas.microsoft.com/office/powerpoint/2010/main" val="3582158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255325"/>
            <a:ext cx="7080738" cy="3974124"/>
          </a:xfr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t>Vanessa Salmo</a:t>
            </a:r>
          </a:p>
          <a:p>
            <a:pPr lvl="0" algn="ctr">
              <a:spcAft>
                <a:spcPts val="600"/>
              </a:spcAft>
            </a:pPr>
            <a:endParaRPr lang="en-US" sz="4000">
              <a:solidFill>
                <a:srgbClr val="1B4971">
                  <a:lumMod val="95000"/>
                  <a:lumOff val="5000"/>
                </a:srgbClr>
              </a:solidFill>
            </a:endParaRPr>
          </a:p>
          <a:p>
            <a:pPr lvl="0" algn="ctr">
              <a:spcAft>
                <a:spcPts val="600"/>
              </a:spcAft>
            </a:pPr>
            <a:r>
              <a:rPr lang="en-US" sz="4000">
                <a:solidFill>
                  <a:srgbClr val="1B4971">
                    <a:lumMod val="95000"/>
                    <a:lumOff val="5000"/>
                  </a:srgbClr>
                </a:solidFill>
              </a:rPr>
              <a:t>Director of </a:t>
            </a:r>
          </a:p>
          <a:p>
            <a:pPr lvl="0" algn="ctr">
              <a:spcAft>
                <a:spcPts val="600"/>
              </a:spcAft>
            </a:pPr>
            <a:r>
              <a:rPr lang="en-US" sz="4000">
                <a:solidFill>
                  <a:srgbClr val="1B4971">
                    <a:lumMod val="95000"/>
                    <a:lumOff val="5000"/>
                  </a:srgbClr>
                </a:solidFill>
                <a:latin typeface="Merriweather"/>
              </a:rPr>
              <a:t>Epidemiology &amp; Evaluation</a:t>
            </a:r>
          </a:p>
          <a:p>
            <a:pPr lvl="0" algn="ctr">
              <a:spcAft>
                <a:spcPts val="600"/>
              </a:spcAft>
            </a:pPr>
            <a:r>
              <a:rPr kumimoji="0" lang="en-US" sz="4000" b="0" i="0" u="none" strike="noStrike" kern="1200" cap="none" spc="0" normalizeH="0" baseline="0" noProof="0">
                <a:ln>
                  <a:noFill/>
                </a:ln>
                <a:solidFill>
                  <a:srgbClr val="1B4971">
                    <a:lumMod val="95000"/>
                    <a:lumOff val="5000"/>
                  </a:srgbClr>
                </a:solidFill>
                <a:effectLst/>
                <a:uLnTx/>
                <a:uFillTx/>
                <a:latin typeface="Merriweather"/>
                <a:ea typeface="+mj-ea"/>
                <a:cs typeface="+mj-cs"/>
              </a:rPr>
              <a:t>CCA</a:t>
            </a:r>
          </a:p>
        </p:txBody>
      </p:sp>
    </p:spTree>
    <p:extLst>
      <p:ext uri="{BB962C8B-B14F-4D97-AF65-F5344CB8AC3E}">
        <p14:creationId xmlns:p14="http://schemas.microsoft.com/office/powerpoint/2010/main" val="3397755543"/>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30BF63-81C7-F933-63BA-A39925D757D0}"/>
              </a:ext>
            </a:extLst>
          </p:cNvPr>
          <p:cNvSpPr/>
          <p:nvPr/>
        </p:nvSpPr>
        <p:spPr>
          <a:xfrm>
            <a:off x="-1382646" y="1968766"/>
            <a:ext cx="7498079" cy="7498079"/>
          </a:xfrm>
          <a:prstGeom prst="ellipse">
            <a:avLst/>
          </a:prstGeom>
          <a:blipFill dpi="0" rotWithShape="1">
            <a:blip r:embed="rId3"/>
            <a:srcRect/>
            <a:stretch>
              <a:fillRect l="4878" t="-19512" r="-4878" b="19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BB5B7D-F5EF-9F45-060B-371704F71BC5}"/>
              </a:ext>
            </a:extLst>
          </p:cNvPr>
          <p:cNvPicPr>
            <a:picLocks noChangeAspect="1"/>
          </p:cNvPicPr>
          <p:nvPr/>
        </p:nvPicPr>
        <p:blipFill>
          <a:blip r:embed="rId4"/>
          <a:stretch>
            <a:fillRect/>
          </a:stretch>
        </p:blipFill>
        <p:spPr>
          <a:xfrm>
            <a:off x="471870" y="4104857"/>
            <a:ext cx="3788167" cy="2075708"/>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344273" y="381352"/>
            <a:ext cx="11493500" cy="158812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small" spc="0" normalizeH="0" baseline="0" noProof="0">
                <a:ln>
                  <a:noFill/>
                </a:ln>
                <a:solidFill>
                  <a:srgbClr val="F78E1E"/>
                </a:solidFill>
                <a:effectLst/>
                <a:uLnTx/>
                <a:uFillTx/>
                <a:latin typeface="Arial Black" panose="020B0604020202020204" pitchFamily="34" charset="0"/>
                <a:ea typeface="+mn-ea"/>
                <a:cs typeface="Arial Black" panose="020B0604020202020204" pitchFamily="34" charset="0"/>
              </a:rPr>
              <a:t>Florida Department of Health in Duval County</a:t>
            </a:r>
          </a:p>
        </p:txBody>
      </p:sp>
      <p:sp>
        <p:nvSpPr>
          <p:cNvPr id="2" name="TextBox 1">
            <a:extLst>
              <a:ext uri="{FF2B5EF4-FFF2-40B4-BE49-F238E27FC236}">
                <a16:creationId xmlns:a16="http://schemas.microsoft.com/office/drawing/2014/main" id="{6ECC2777-65A2-C370-7A17-5036C50A3BC8}"/>
              </a:ext>
            </a:extLst>
          </p:cNvPr>
          <p:cNvSpPr txBox="1"/>
          <p:nvPr/>
        </p:nvSpPr>
        <p:spPr>
          <a:xfrm>
            <a:off x="5617285" y="2375448"/>
            <a:ext cx="6391311" cy="132343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A0AF"/>
                </a:solidFill>
                <a:effectLst>
                  <a:outerShdw blurRad="38100" dist="38100" dir="2700000" algn="tl">
                    <a:srgbClr val="000000">
                      <a:alpha val="43137"/>
                    </a:srgbClr>
                  </a:outerShdw>
                </a:effectLst>
                <a:uLnTx/>
                <a:uFillTx/>
                <a:latin typeface="Arial"/>
                <a:ea typeface="+mn-ea"/>
                <a:cs typeface="Arial"/>
              </a:rPr>
              <a:t>Overdose Data to Action (OD2A) Program Update</a:t>
            </a:r>
            <a:endParaRPr kumimoji="0" lang="en-US" sz="4000" b="1" i="0" u="none" strike="noStrike" kern="1200" cap="none" spc="0" normalizeH="0" baseline="0" noProof="0">
              <a:ln>
                <a:noFill/>
              </a:ln>
              <a:solidFill>
                <a:srgbClr val="00A0A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8" name="Table 6">
            <a:extLst>
              <a:ext uri="{FF2B5EF4-FFF2-40B4-BE49-F238E27FC236}">
                <a16:creationId xmlns:a16="http://schemas.microsoft.com/office/drawing/2014/main" id="{379641FF-501F-8694-EE80-DE6EEC757448}"/>
              </a:ext>
            </a:extLst>
          </p:cNvPr>
          <p:cNvGraphicFramePr>
            <a:graphicFrameLocks noGrp="1"/>
          </p:cNvGraphicFramePr>
          <p:nvPr/>
        </p:nvGraphicFramePr>
        <p:xfrm>
          <a:off x="7031618" y="3820869"/>
          <a:ext cx="4312267" cy="4142993"/>
        </p:xfrm>
        <a:graphic>
          <a:graphicData uri="http://schemas.openxmlformats.org/drawingml/2006/table">
            <a:tbl>
              <a:tblPr firstRow="1" bandRow="1">
                <a:tableStyleId>{5C22544A-7EE6-4342-B048-85BDC9FD1C3A}</a:tableStyleId>
              </a:tblPr>
              <a:tblGrid>
                <a:gridCol w="1294747">
                  <a:extLst>
                    <a:ext uri="{9D8B030D-6E8A-4147-A177-3AD203B41FA5}">
                      <a16:colId xmlns:a16="http://schemas.microsoft.com/office/drawing/2014/main" val="1556310427"/>
                    </a:ext>
                  </a:extLst>
                </a:gridCol>
                <a:gridCol w="3017520">
                  <a:extLst>
                    <a:ext uri="{9D8B030D-6E8A-4147-A177-3AD203B41FA5}">
                      <a16:colId xmlns:a16="http://schemas.microsoft.com/office/drawing/2014/main" val="4136198030"/>
                    </a:ext>
                  </a:extLst>
                </a:gridCol>
              </a:tblGrid>
              <a:tr h="338728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p>
                      <a:pPr marL="109220" algn="ctr"/>
                      <a:endParaRPr lang="en-US" sz="1600" b="1">
                        <a:solidFill>
                          <a:schemeClr val="tx1"/>
                        </a:solidFill>
                        <a:latin typeface="+mn-lt"/>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Kelsey Spangle, MS,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Epidemiology Fellow</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Florida Department of Health</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5"/>
                        </a:rPr>
                        <a:t>Kelsey.Spangle@flhealth.gov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904-253-1859</a:t>
                      </a:r>
                      <a:endParaRPr lang="en-US" sz="1600" b="0"/>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algn="ctr"/>
                      <a:endParaRPr lang="en-US" sz="1600" b="0">
                        <a:solidFill>
                          <a:schemeClr val="tx1"/>
                        </a:solidFill>
                        <a:latin typeface="+mn-lt"/>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658877"/>
                  </a:ext>
                </a:extLst>
              </a:tr>
              <a:tr h="317943">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600400"/>
                  </a:ext>
                </a:extLst>
              </a:tr>
              <a:tr h="38995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n-lt"/>
                        <a:ea typeface="+mn-ea"/>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970282"/>
                  </a:ext>
                </a:extLst>
              </a:tr>
            </a:tbl>
          </a:graphicData>
        </a:graphic>
      </p:graphicFrame>
      <p:pic>
        <p:nvPicPr>
          <p:cNvPr id="10" name="Picture 9" descr="A person smiling in front of a flag&#10;&#10;Description automatically generated">
            <a:extLst>
              <a:ext uri="{FF2B5EF4-FFF2-40B4-BE49-F238E27FC236}">
                <a16:creationId xmlns:a16="http://schemas.microsoft.com/office/drawing/2014/main" id="{266FC3A8-1A0E-C507-BFC8-93A7E4F4FCF5}"/>
              </a:ext>
            </a:extLst>
          </p:cNvPr>
          <p:cNvPicPr>
            <a:picLocks noChangeAspect="1"/>
          </p:cNvPicPr>
          <p:nvPr/>
        </p:nvPicPr>
        <p:blipFill>
          <a:blip r:embed="rId6"/>
          <a:stretch>
            <a:fillRect/>
          </a:stretch>
        </p:blipFill>
        <p:spPr>
          <a:xfrm>
            <a:off x="7363884" y="5023552"/>
            <a:ext cx="1002819" cy="1129705"/>
          </a:xfrm>
          <a:prstGeom prst="rect">
            <a:avLst/>
          </a:prstGeom>
        </p:spPr>
      </p:pic>
    </p:spTree>
    <p:extLst>
      <p:ext uri="{BB962C8B-B14F-4D97-AF65-F5344CB8AC3E}">
        <p14:creationId xmlns:p14="http://schemas.microsoft.com/office/powerpoint/2010/main" val="1016080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Grp="1" noRot="1" noChangeAspect="1" noMove="1" noResize="1" noEditPoints="1" noAdjustHandles="1" noChangeArrowheads="1" noChangeShapeType="1" noCrop="1"/>
          </p:cNvPicPr>
          <p:nvPr/>
        </p:nvPicPr>
        <p:blipFill>
          <a:blip r:embed="rId3"/>
          <a:stretch>
            <a:fillRect/>
          </a:stretch>
        </p:blipFill>
        <p:spPr>
          <a:xfrm>
            <a:off x="558799" y="0"/>
            <a:ext cx="11074400" cy="1092200"/>
          </a:xfrm>
          <a:prstGeom prst="rect">
            <a:avLst/>
          </a:prstGeom>
        </p:spPr>
      </p:pic>
      <p:pic>
        <p:nvPicPr>
          <p:cNvPr id="15" name="Picture 14">
            <a:extLst>
              <a:ext uri="{FF2B5EF4-FFF2-40B4-BE49-F238E27FC236}">
                <a16:creationId xmlns:a16="http://schemas.microsoft.com/office/drawing/2014/main" id="{4C1D7D81-4636-46B8-9558-B3099B2624F3}"/>
              </a:ext>
            </a:extLst>
          </p:cNvPr>
          <p:cNvPicPr>
            <a:picLocks noGrp="1" noRot="1" noChangeAspect="1" noMove="1" noResize="1" noEditPoints="1" noAdjustHandles="1" noChangeArrowheads="1" noChangeShapeType="1" noCrop="1"/>
          </p:cNvPicPr>
          <p:nvPr/>
        </p:nvPicPr>
        <p:blipFill>
          <a:blip r:embed="rId4"/>
          <a:stretch>
            <a:fillRect/>
          </a:stretch>
        </p:blipFill>
        <p:spPr>
          <a:xfrm>
            <a:off x="0" y="6057614"/>
            <a:ext cx="11887200" cy="685800"/>
          </a:xfrm>
          <a:prstGeom prst="rect">
            <a:avLst/>
          </a:prstGeom>
        </p:spPr>
      </p:pic>
      <p:sp>
        <p:nvSpPr>
          <p:cNvPr id="7" name="Subtitle 2">
            <a:extLst>
              <a:ext uri="{FF2B5EF4-FFF2-40B4-BE49-F238E27FC236}">
                <a16:creationId xmlns:a16="http://schemas.microsoft.com/office/drawing/2014/main" id="{D3ED2990-A003-A195-9AEE-F71B4C873E32}"/>
              </a:ext>
            </a:extLst>
          </p:cNvPr>
          <p:cNvSpPr txBox="1">
            <a:spLocks noGrp="1" noRot="1" noMove="1" noResize="1" noEditPoints="1" noAdjustHandles="1" noChangeArrowheads="1" noChangeShapeType="1"/>
          </p:cNvSpPr>
          <p:nvPr/>
        </p:nvSpPr>
        <p:spPr>
          <a:xfrm>
            <a:off x="11067536" y="6154532"/>
            <a:ext cx="679621" cy="5355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sm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16" name="Picture 15">
            <a:extLst>
              <a:ext uri="{FF2B5EF4-FFF2-40B4-BE49-F238E27FC236}">
                <a16:creationId xmlns:a16="http://schemas.microsoft.com/office/drawing/2014/main" id="{A6DE6F1B-690D-9E2B-BC22-E1628E0D992B}"/>
              </a:ext>
            </a:extLst>
          </p:cNvPr>
          <p:cNvPicPr>
            <a:picLocks noGrp="1" noRot="1" noChangeAspect="1" noMove="1" noResize="1" noEditPoints="1" noAdjustHandles="1" noChangeArrowheads="1" noChangeShapeType="1" noCrop="1"/>
          </p:cNvPicPr>
          <p:nvPr/>
        </p:nvPicPr>
        <p:blipFill>
          <a:blip r:embed="rId5"/>
          <a:stretch>
            <a:fillRect/>
          </a:stretch>
        </p:blipFill>
        <p:spPr>
          <a:xfrm>
            <a:off x="304800" y="6129359"/>
            <a:ext cx="927100" cy="508000"/>
          </a:xfrm>
          <a:prstGeom prst="rect">
            <a:avLst/>
          </a:prstGeom>
        </p:spPr>
      </p:pic>
      <p:sp>
        <p:nvSpPr>
          <p:cNvPr id="9" name="TextBox 8">
            <a:extLst>
              <a:ext uri="{FF2B5EF4-FFF2-40B4-BE49-F238E27FC236}">
                <a16:creationId xmlns:a16="http://schemas.microsoft.com/office/drawing/2014/main" id="{56F496B7-F539-2811-3DB1-ACE364C42167}"/>
              </a:ext>
            </a:extLst>
          </p:cNvPr>
          <p:cNvSpPr txBox="1"/>
          <p:nvPr/>
        </p:nvSpPr>
        <p:spPr>
          <a:xfrm>
            <a:off x="292443" y="220641"/>
            <a:ext cx="11594757"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ESSENCE-FL Data by Hospital Location: Duval County</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ED7EDFF5-A9A1-1610-4C4C-521109A63F06}"/>
              </a:ext>
            </a:extLst>
          </p:cNvPr>
          <p:cNvGraphicFramePr>
            <a:graphicFrameLocks/>
          </p:cNvGraphicFramePr>
          <p:nvPr/>
        </p:nvGraphicFramePr>
        <p:xfrm>
          <a:off x="558799" y="965200"/>
          <a:ext cx="11074400" cy="518933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77333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Grp="1" noRot="1" noChangeAspect="1" noMove="1" noResize="1" noEditPoints="1" noAdjustHandles="1" noChangeArrowheads="1" noChangeShapeType="1" noCrop="1"/>
          </p:cNvPicPr>
          <p:nvPr/>
        </p:nvPicPr>
        <p:blipFill>
          <a:blip r:embed="rId3"/>
          <a:stretch>
            <a:fillRect/>
          </a:stretch>
        </p:blipFill>
        <p:spPr>
          <a:xfrm>
            <a:off x="558799" y="0"/>
            <a:ext cx="11074400" cy="1092200"/>
          </a:xfrm>
          <a:prstGeom prst="rect">
            <a:avLst/>
          </a:prstGeom>
        </p:spPr>
      </p:pic>
      <p:pic>
        <p:nvPicPr>
          <p:cNvPr id="15" name="Picture 14">
            <a:extLst>
              <a:ext uri="{FF2B5EF4-FFF2-40B4-BE49-F238E27FC236}">
                <a16:creationId xmlns:a16="http://schemas.microsoft.com/office/drawing/2014/main" id="{4C1D7D81-4636-46B8-9558-B3099B2624F3}"/>
              </a:ext>
            </a:extLst>
          </p:cNvPr>
          <p:cNvPicPr>
            <a:picLocks noGrp="1" noRot="1" noChangeAspect="1" noMove="1" noResize="1" noEditPoints="1" noAdjustHandles="1" noChangeArrowheads="1" noChangeShapeType="1" noCrop="1"/>
          </p:cNvPicPr>
          <p:nvPr/>
        </p:nvPicPr>
        <p:blipFill>
          <a:blip r:embed="rId4"/>
          <a:stretch>
            <a:fillRect/>
          </a:stretch>
        </p:blipFill>
        <p:spPr>
          <a:xfrm>
            <a:off x="0" y="6057614"/>
            <a:ext cx="11887200" cy="685800"/>
          </a:xfrm>
          <a:prstGeom prst="rect">
            <a:avLst/>
          </a:prstGeom>
        </p:spPr>
      </p:pic>
      <p:sp>
        <p:nvSpPr>
          <p:cNvPr id="7" name="Subtitle 2">
            <a:extLst>
              <a:ext uri="{FF2B5EF4-FFF2-40B4-BE49-F238E27FC236}">
                <a16:creationId xmlns:a16="http://schemas.microsoft.com/office/drawing/2014/main" id="{D3ED2990-A003-A195-9AEE-F71B4C873E32}"/>
              </a:ext>
            </a:extLst>
          </p:cNvPr>
          <p:cNvSpPr txBox="1">
            <a:spLocks noGrp="1" noRot="1" noMove="1" noResize="1" noEditPoints="1" noAdjustHandles="1" noChangeArrowheads="1" noChangeShapeType="1"/>
          </p:cNvSpPr>
          <p:nvPr/>
        </p:nvSpPr>
        <p:spPr>
          <a:xfrm>
            <a:off x="11067536" y="6154532"/>
            <a:ext cx="679621" cy="5355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sm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pic>
        <p:nvPicPr>
          <p:cNvPr id="16" name="Picture 15">
            <a:extLst>
              <a:ext uri="{FF2B5EF4-FFF2-40B4-BE49-F238E27FC236}">
                <a16:creationId xmlns:a16="http://schemas.microsoft.com/office/drawing/2014/main" id="{A6DE6F1B-690D-9E2B-BC22-E1628E0D992B}"/>
              </a:ext>
            </a:extLst>
          </p:cNvPr>
          <p:cNvPicPr>
            <a:picLocks noGrp="1" noRot="1" noChangeAspect="1" noMove="1" noResize="1" noEditPoints="1" noAdjustHandles="1" noChangeArrowheads="1" noChangeShapeType="1" noCrop="1"/>
          </p:cNvPicPr>
          <p:nvPr/>
        </p:nvPicPr>
        <p:blipFill>
          <a:blip r:embed="rId5"/>
          <a:stretch>
            <a:fillRect/>
          </a:stretch>
        </p:blipFill>
        <p:spPr>
          <a:xfrm>
            <a:off x="304800" y="6129359"/>
            <a:ext cx="927100" cy="508000"/>
          </a:xfrm>
          <a:prstGeom prst="rect">
            <a:avLst/>
          </a:prstGeom>
        </p:spPr>
      </p:pic>
      <p:sp>
        <p:nvSpPr>
          <p:cNvPr id="9" name="TextBox 8">
            <a:extLst>
              <a:ext uri="{FF2B5EF4-FFF2-40B4-BE49-F238E27FC236}">
                <a16:creationId xmlns:a16="http://schemas.microsoft.com/office/drawing/2014/main" id="{56F496B7-F539-2811-3DB1-ACE364C42167}"/>
              </a:ext>
            </a:extLst>
          </p:cNvPr>
          <p:cNvSpPr txBox="1"/>
          <p:nvPr/>
        </p:nvSpPr>
        <p:spPr>
          <a:xfrm>
            <a:off x="558799" y="284490"/>
            <a:ext cx="109958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ESSENCE-FL Data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3E989710-9100-E0C0-BCD3-87DBB26D865E}"/>
              </a:ext>
            </a:extLst>
          </p:cNvPr>
          <p:cNvGraphicFramePr>
            <a:graphicFrameLocks/>
          </p:cNvGraphicFramePr>
          <p:nvPr/>
        </p:nvGraphicFramePr>
        <p:xfrm>
          <a:off x="94491" y="1570182"/>
          <a:ext cx="5890673" cy="43813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84B01718-B9EE-AAE6-3183-8A9140ECFCCE}"/>
              </a:ext>
            </a:extLst>
          </p:cNvPr>
          <p:cNvGraphicFramePr>
            <a:graphicFrameLocks/>
          </p:cNvGraphicFramePr>
          <p:nvPr/>
        </p:nvGraphicFramePr>
        <p:xfrm>
          <a:off x="6056745" y="1598757"/>
          <a:ext cx="5541818" cy="4174836"/>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extLst>
              <a:ext uri="{FF2B5EF4-FFF2-40B4-BE49-F238E27FC236}">
                <a16:creationId xmlns:a16="http://schemas.microsoft.com/office/drawing/2014/main" id="{6605B70D-CC2A-2B0A-2EC8-D7F717B0D5BF}"/>
              </a:ext>
            </a:extLst>
          </p:cNvPr>
          <p:cNvSpPr txBox="1"/>
          <p:nvPr/>
        </p:nvSpPr>
        <p:spPr>
          <a:xfrm>
            <a:off x="1268177" y="1160812"/>
            <a:ext cx="3543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By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Hospital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Location: Duval County</a:t>
            </a:r>
          </a:p>
        </p:txBody>
      </p:sp>
      <p:sp>
        <p:nvSpPr>
          <p:cNvPr id="6" name="TextBox 5">
            <a:extLst>
              <a:ext uri="{FF2B5EF4-FFF2-40B4-BE49-F238E27FC236}">
                <a16:creationId xmlns:a16="http://schemas.microsoft.com/office/drawing/2014/main" id="{5CCAB9D1-9D90-EDAD-F04E-257D5BFC1D84}"/>
              </a:ext>
            </a:extLst>
          </p:cNvPr>
          <p:cNvSpPr txBox="1"/>
          <p:nvPr/>
        </p:nvSpPr>
        <p:spPr>
          <a:xfrm>
            <a:off x="7056004" y="1151962"/>
            <a:ext cx="3543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By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Patient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Location: Duval County</a:t>
            </a:r>
          </a:p>
        </p:txBody>
      </p:sp>
    </p:spTree>
    <p:extLst>
      <p:ext uri="{BB962C8B-B14F-4D97-AF65-F5344CB8AC3E}">
        <p14:creationId xmlns:p14="http://schemas.microsoft.com/office/powerpoint/2010/main" val="1098063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Grp="1" noRot="1" noChangeAspect="1" noMove="1" noResize="1" noEditPoints="1" noAdjustHandles="1" noChangeArrowheads="1" noChangeShapeType="1" noCrop="1"/>
          </p:cNvPicPr>
          <p:nvPr/>
        </p:nvPicPr>
        <p:blipFill>
          <a:blip r:embed="rId3"/>
          <a:stretch>
            <a:fillRect/>
          </a:stretch>
        </p:blipFill>
        <p:spPr>
          <a:xfrm>
            <a:off x="558799" y="0"/>
            <a:ext cx="11074400" cy="1092200"/>
          </a:xfrm>
          <a:prstGeom prst="rect">
            <a:avLst/>
          </a:prstGeom>
        </p:spPr>
      </p:pic>
      <p:pic>
        <p:nvPicPr>
          <p:cNvPr id="15" name="Picture 14">
            <a:extLst>
              <a:ext uri="{FF2B5EF4-FFF2-40B4-BE49-F238E27FC236}">
                <a16:creationId xmlns:a16="http://schemas.microsoft.com/office/drawing/2014/main" id="{4C1D7D81-4636-46B8-9558-B3099B2624F3}"/>
              </a:ext>
            </a:extLst>
          </p:cNvPr>
          <p:cNvPicPr>
            <a:picLocks noGrp="1" noRot="1" noChangeAspect="1" noMove="1" noResize="1" noEditPoints="1" noAdjustHandles="1" noChangeArrowheads="1" noChangeShapeType="1" noCrop="1"/>
          </p:cNvPicPr>
          <p:nvPr/>
        </p:nvPicPr>
        <p:blipFill>
          <a:blip r:embed="rId4"/>
          <a:stretch>
            <a:fillRect/>
          </a:stretch>
        </p:blipFill>
        <p:spPr>
          <a:xfrm>
            <a:off x="0" y="6057614"/>
            <a:ext cx="11887200" cy="685800"/>
          </a:xfrm>
          <a:prstGeom prst="rect">
            <a:avLst/>
          </a:prstGeom>
        </p:spPr>
      </p:pic>
      <p:sp>
        <p:nvSpPr>
          <p:cNvPr id="7" name="Subtitle 2">
            <a:extLst>
              <a:ext uri="{FF2B5EF4-FFF2-40B4-BE49-F238E27FC236}">
                <a16:creationId xmlns:a16="http://schemas.microsoft.com/office/drawing/2014/main" id="{D3ED2990-A003-A195-9AEE-F71B4C873E32}"/>
              </a:ext>
            </a:extLst>
          </p:cNvPr>
          <p:cNvSpPr txBox="1">
            <a:spLocks noGrp="1" noRot="1" noMove="1" noResize="1" noEditPoints="1" noAdjustHandles="1" noChangeArrowheads="1" noChangeShapeType="1"/>
          </p:cNvSpPr>
          <p:nvPr/>
        </p:nvSpPr>
        <p:spPr>
          <a:xfrm>
            <a:off x="11067536" y="6154532"/>
            <a:ext cx="679621" cy="5355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sm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pic>
        <p:nvPicPr>
          <p:cNvPr id="16" name="Picture 15">
            <a:extLst>
              <a:ext uri="{FF2B5EF4-FFF2-40B4-BE49-F238E27FC236}">
                <a16:creationId xmlns:a16="http://schemas.microsoft.com/office/drawing/2014/main" id="{A6DE6F1B-690D-9E2B-BC22-E1628E0D992B}"/>
              </a:ext>
            </a:extLst>
          </p:cNvPr>
          <p:cNvPicPr>
            <a:picLocks noGrp="1" noRot="1" noChangeAspect="1" noMove="1" noResize="1" noEditPoints="1" noAdjustHandles="1" noChangeArrowheads="1" noChangeShapeType="1" noCrop="1"/>
          </p:cNvPicPr>
          <p:nvPr/>
        </p:nvPicPr>
        <p:blipFill>
          <a:blip r:embed="rId5"/>
          <a:stretch>
            <a:fillRect/>
          </a:stretch>
        </p:blipFill>
        <p:spPr>
          <a:xfrm>
            <a:off x="304800" y="6129359"/>
            <a:ext cx="927100" cy="508000"/>
          </a:xfrm>
          <a:prstGeom prst="rect">
            <a:avLst/>
          </a:prstGeom>
        </p:spPr>
      </p:pic>
      <p:sp>
        <p:nvSpPr>
          <p:cNvPr id="9" name="TextBox 8">
            <a:extLst>
              <a:ext uri="{FF2B5EF4-FFF2-40B4-BE49-F238E27FC236}">
                <a16:creationId xmlns:a16="http://schemas.microsoft.com/office/drawing/2014/main" id="{56F496B7-F539-2811-3DB1-ACE364C42167}"/>
              </a:ext>
            </a:extLst>
          </p:cNvPr>
          <p:cNvSpPr txBox="1"/>
          <p:nvPr/>
        </p:nvSpPr>
        <p:spPr>
          <a:xfrm>
            <a:off x="558799" y="284490"/>
            <a:ext cx="109958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Medical Examiner Data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F70BCFC8-A92D-3B3B-87A3-908D31314273}"/>
              </a:ext>
            </a:extLst>
          </p:cNvPr>
          <p:cNvGraphicFramePr>
            <a:graphicFrameLocks/>
          </p:cNvGraphicFramePr>
          <p:nvPr/>
        </p:nvGraphicFramePr>
        <p:xfrm>
          <a:off x="800100" y="1092200"/>
          <a:ext cx="10566400" cy="50089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24238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0A85317-8E64-47E7-BAE5-ABA288BB3CC6}"/>
              </a:ext>
            </a:extLst>
          </p:cNvPr>
          <p:cNvSpPr txBox="1">
            <a:spLocks/>
          </p:cNvSpPr>
          <p:nvPr/>
        </p:nvSpPr>
        <p:spPr>
          <a:xfrm>
            <a:off x="0" y="4716684"/>
            <a:ext cx="12192000" cy="166683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800" kern="1200" baseline="0">
                <a:solidFill>
                  <a:schemeClr val="bg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 name="Title 3">
            <a:extLst>
              <a:ext uri="{FF2B5EF4-FFF2-40B4-BE49-F238E27FC236}">
                <a16:creationId xmlns:a16="http://schemas.microsoft.com/office/drawing/2014/main" id="{3008A0FC-EBC7-4741-33A6-BEEA15BDC439}"/>
              </a:ext>
            </a:extLst>
          </p:cNvPr>
          <p:cNvSpPr txBox="1">
            <a:spLocks/>
          </p:cNvSpPr>
          <p:nvPr/>
        </p:nvSpPr>
        <p:spPr>
          <a:xfrm>
            <a:off x="4303350" y="870239"/>
            <a:ext cx="7351097" cy="2057400"/>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rebuchet MS" panose="020B0603020202020204" pitchFamily="34" charset="0"/>
                <a:ea typeface="+mj-ea"/>
                <a:cs typeface="Calibri" panose="020F0502020204030204" pitchFamily="34" charset="0"/>
              </a:rPr>
              <a:t>Palm Beach County </a:t>
            </a:r>
            <a:br>
              <a:rPr kumimoji="0" lang="en-US" sz="4400" b="1" i="0" u="none" strike="noStrike" kern="1200" cap="none" spc="0" normalizeH="0" baseline="0" noProof="0">
                <a:ln>
                  <a:noFill/>
                </a:ln>
                <a:solidFill>
                  <a:prstClr val="black"/>
                </a:solidFill>
                <a:effectLst/>
                <a:uLnTx/>
                <a:uFillTx/>
                <a:latin typeface="Trebuchet MS" panose="020B0603020202020204" pitchFamily="34" charset="0"/>
                <a:ea typeface="+mj-ea"/>
                <a:cs typeface="Calibri" panose="020F0502020204030204" pitchFamily="34" charset="0"/>
              </a:rPr>
            </a:br>
            <a:r>
              <a:rPr kumimoji="0" lang="en-US" sz="4400" b="1" i="0" u="none" strike="noStrike" kern="1200" cap="none" spc="0" normalizeH="0" baseline="0" noProof="0">
                <a:ln>
                  <a:noFill/>
                </a:ln>
                <a:solidFill>
                  <a:prstClr val="black"/>
                </a:solidFill>
                <a:effectLst/>
                <a:uLnTx/>
                <a:uFillTx/>
                <a:latin typeface="Trebuchet MS" panose="020B0603020202020204" pitchFamily="34" charset="0"/>
                <a:ea typeface="+mj-ea"/>
                <a:cs typeface="Calibri" panose="020F0502020204030204" pitchFamily="34" charset="0"/>
              </a:rPr>
              <a:t>Overdose Surveillance Data</a:t>
            </a:r>
          </a:p>
        </p:txBody>
      </p:sp>
      <p:sp>
        <p:nvSpPr>
          <p:cNvPr id="6" name="Subtitle 4">
            <a:extLst>
              <a:ext uri="{FF2B5EF4-FFF2-40B4-BE49-F238E27FC236}">
                <a16:creationId xmlns:a16="http://schemas.microsoft.com/office/drawing/2014/main" id="{778AB881-7DEF-AF64-8919-18173F5B7AD2}"/>
              </a:ext>
            </a:extLst>
          </p:cNvPr>
          <p:cNvSpPr txBox="1">
            <a:spLocks/>
          </p:cNvSpPr>
          <p:nvPr/>
        </p:nvSpPr>
        <p:spPr>
          <a:xfrm>
            <a:off x="4361471" y="3894504"/>
            <a:ext cx="7522034" cy="2057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Vanessa Salmo, MPH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CDC Foundation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Field Epidemiologist Assigned to Palm Beach County, FL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Overdose Data to Action Program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68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3DA55-5A75-F2C1-56FB-F658629D62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740760D-3C29-E903-E64C-7730A1A2EAF3}"/>
              </a:ext>
            </a:extLst>
          </p:cNvPr>
          <p:cNvSpPr/>
          <p:nvPr/>
        </p:nvSpPr>
        <p:spPr>
          <a:xfrm>
            <a:off x="1" y="-174811"/>
            <a:ext cx="12192000" cy="1344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277F37-3491-3F02-CD63-591602CF6910}"/>
              </a:ext>
            </a:extLst>
          </p:cNvPr>
          <p:cNvSpPr txBox="1"/>
          <p:nvPr/>
        </p:nvSpPr>
        <p:spPr>
          <a:xfrm>
            <a:off x="166886" y="1063833"/>
            <a:ext cx="708881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A0AF"/>
                </a:solidFill>
                <a:effectLst/>
                <a:uLnTx/>
                <a:uFillTx/>
                <a:latin typeface="Arial Black" panose="020B0604020202020204" pitchFamily="34" charset="0"/>
                <a:ea typeface="+mn-ea"/>
                <a:cs typeface="Arial Black" panose="020B0604020202020204" pitchFamily="34" charset="0"/>
              </a:rPr>
              <a:t>ESSENCE-FL</a:t>
            </a:r>
          </a:p>
        </p:txBody>
      </p:sp>
      <p:cxnSp>
        <p:nvCxnSpPr>
          <p:cNvPr id="7" name="Straight Connector 6">
            <a:extLst>
              <a:ext uri="{FF2B5EF4-FFF2-40B4-BE49-F238E27FC236}">
                <a16:creationId xmlns:a16="http://schemas.microsoft.com/office/drawing/2014/main" id="{340BD8D2-B92F-5921-24E8-23F05432681C}"/>
              </a:ext>
            </a:extLst>
          </p:cNvPr>
          <p:cNvCxnSpPr>
            <a:cxnSpLocks/>
          </p:cNvCxnSpPr>
          <p:nvPr/>
        </p:nvCxnSpPr>
        <p:spPr>
          <a:xfrm>
            <a:off x="326739" y="1981958"/>
            <a:ext cx="6473072" cy="0"/>
          </a:xfrm>
          <a:prstGeom prst="line">
            <a:avLst/>
          </a:prstGeom>
          <a:ln w="19050">
            <a:solidFill>
              <a:srgbClr val="FF921F"/>
            </a:solidFill>
          </a:ln>
        </p:spPr>
        <p:style>
          <a:lnRef idx="2">
            <a:schemeClr val="accent2"/>
          </a:lnRef>
          <a:fillRef idx="1">
            <a:schemeClr val="lt1"/>
          </a:fillRef>
          <a:effectRef idx="0">
            <a:schemeClr val="accent2"/>
          </a:effectRef>
          <a:fontRef idx="minor">
            <a:schemeClr val="dk1"/>
          </a:fontRef>
        </p:style>
      </p:cxnSp>
      <p:sp>
        <p:nvSpPr>
          <p:cNvPr id="8" name="Diamond 7">
            <a:extLst>
              <a:ext uri="{FF2B5EF4-FFF2-40B4-BE49-F238E27FC236}">
                <a16:creationId xmlns:a16="http://schemas.microsoft.com/office/drawing/2014/main" id="{9FA172B1-9CD4-B611-E58C-DA31632A2791}"/>
              </a:ext>
            </a:extLst>
          </p:cNvPr>
          <p:cNvSpPr/>
          <p:nvPr/>
        </p:nvSpPr>
        <p:spPr>
          <a:xfrm>
            <a:off x="3592015" y="1833274"/>
            <a:ext cx="238560" cy="297367"/>
          </a:xfrm>
          <a:prstGeom prst="diamond">
            <a:avLst/>
          </a:prstGeom>
          <a:solidFill>
            <a:srgbClr val="FF921F"/>
          </a:solidFill>
          <a:ln w="19050">
            <a:solidFill>
              <a:srgbClr val="FF921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Placeholder 4">
            <a:extLst>
              <a:ext uri="{FF2B5EF4-FFF2-40B4-BE49-F238E27FC236}">
                <a16:creationId xmlns:a16="http://schemas.microsoft.com/office/drawing/2014/main" id="{49C4FBCF-04CA-74D5-A595-A546CA81DF2C}"/>
              </a:ext>
            </a:extLst>
          </p:cNvPr>
          <p:cNvSpPr txBox="1">
            <a:spLocks/>
          </p:cNvSpPr>
          <p:nvPr/>
        </p:nvSpPr>
        <p:spPr>
          <a:xfrm>
            <a:off x="832316" y="2817914"/>
            <a:ext cx="9666782" cy="1733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data is provisional or subject to change.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Emergency department visit data was collected by hospital  location meaning that any visit where the person sought care in the emergency department located within Palm beach county was included in the results presented here. </a:t>
            </a:r>
          </a:p>
          <a:p>
            <a:pPr marL="10842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may include people who reside outside of PBC.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853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pic>
        <p:nvPicPr>
          <p:cNvPr id="6" name="Picture 5">
            <a:extLst>
              <a:ext uri="{FF2B5EF4-FFF2-40B4-BE49-F238E27FC236}">
                <a16:creationId xmlns:a16="http://schemas.microsoft.com/office/drawing/2014/main" id="{01602823-2A9F-9DC1-935B-779E49C2A45E}"/>
              </a:ext>
            </a:extLst>
          </p:cNvPr>
          <p:cNvPicPr>
            <a:picLocks noChangeAspect="1"/>
          </p:cNvPicPr>
          <p:nvPr/>
        </p:nvPicPr>
        <p:blipFill rotWithShape="1">
          <a:blip r:embed="rId2"/>
          <a:srcRect l="27032" t="19583" r="43213" b="11389"/>
          <a:stretch/>
        </p:blipFill>
        <p:spPr>
          <a:xfrm>
            <a:off x="381001" y="123190"/>
            <a:ext cx="5066028" cy="6610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5E5A7437-25DC-BA76-25D8-FFCE3C84B5E9}"/>
              </a:ext>
            </a:extLst>
          </p:cNvPr>
          <p:cNvSpPr txBox="1"/>
          <p:nvPr/>
        </p:nvSpPr>
        <p:spPr>
          <a:xfrm>
            <a:off x="6096000" y="408294"/>
            <a:ext cx="5254452" cy="2862322"/>
          </a:xfrm>
          <a:prstGeom prst="rect">
            <a:avLst/>
          </a:prstGeom>
          <a:noFill/>
        </p:spPr>
        <p:txBody>
          <a:bodyPr wrap="none" rtlCol="0">
            <a:spAutoFit/>
          </a:bodyPr>
          <a:lstStyle/>
          <a:p>
            <a:r>
              <a:rPr lang="en-US" b="1" i="0">
                <a:solidFill>
                  <a:srgbClr val="F331E5"/>
                </a:solidFill>
                <a:effectLst/>
              </a:rPr>
              <a:t>Duval County – Saturday Oct 28</a:t>
            </a:r>
            <a:r>
              <a:rPr lang="en-US" b="1" i="0" baseline="30000">
                <a:solidFill>
                  <a:srgbClr val="F331E5"/>
                </a:solidFill>
                <a:effectLst/>
              </a:rPr>
              <a:t>th</a:t>
            </a:r>
            <a:r>
              <a:rPr lang="en-US" b="1" i="0">
                <a:solidFill>
                  <a:srgbClr val="F331E5"/>
                </a:solidFill>
                <a:effectLst/>
              </a:rPr>
              <a:t> 10am – 2pm</a:t>
            </a:r>
          </a:p>
          <a:p>
            <a:endParaRPr lang="en-US" b="0" i="0">
              <a:solidFill>
                <a:schemeClr val="bg1"/>
              </a:solidFill>
              <a:effectLst/>
            </a:endParaRPr>
          </a:p>
          <a:p>
            <a:r>
              <a:rPr lang="en-US" b="0" i="0">
                <a:solidFill>
                  <a:schemeClr val="bg1"/>
                </a:solidFill>
                <a:effectLst/>
              </a:rPr>
              <a:t>Jacksonville Sheriff’s Office</a:t>
            </a:r>
            <a:br>
              <a:rPr lang="en-US">
                <a:solidFill>
                  <a:schemeClr val="bg1"/>
                </a:solidFill>
              </a:rPr>
            </a:br>
            <a:r>
              <a:rPr lang="en-US" b="0" i="0">
                <a:solidFill>
                  <a:schemeClr val="bg1"/>
                </a:solidFill>
                <a:effectLst/>
              </a:rPr>
              <a:t>HCA Florida Memorial Hospital</a:t>
            </a:r>
          </a:p>
          <a:p>
            <a:endParaRPr lang="en-US">
              <a:solidFill>
                <a:schemeClr val="bg1"/>
              </a:solidFill>
            </a:endParaRPr>
          </a:p>
          <a:p>
            <a:r>
              <a:rPr lang="en-US">
                <a:solidFill>
                  <a:schemeClr val="bg1"/>
                </a:solidFill>
              </a:rPr>
              <a:t>Jacksonville Beach Police Dep</a:t>
            </a:r>
          </a:p>
          <a:p>
            <a:r>
              <a:rPr lang="en-US">
                <a:solidFill>
                  <a:schemeClr val="bg1"/>
                </a:solidFill>
              </a:rPr>
              <a:t>101 Penman Rd S, Jacksonville Beach, FL 32250</a:t>
            </a:r>
          </a:p>
          <a:p>
            <a:endParaRPr lang="en-US">
              <a:solidFill>
                <a:schemeClr val="bg1"/>
              </a:solidFill>
            </a:endParaRPr>
          </a:p>
          <a:p>
            <a:r>
              <a:rPr lang="en-US">
                <a:solidFill>
                  <a:schemeClr val="bg1"/>
                </a:solidFill>
              </a:rPr>
              <a:t>DEA Location</a:t>
            </a:r>
          </a:p>
          <a:p>
            <a:r>
              <a:rPr lang="en-US">
                <a:solidFill>
                  <a:schemeClr val="bg1"/>
                </a:solidFill>
              </a:rPr>
              <a:t>Avenues Mall</a:t>
            </a:r>
          </a:p>
        </p:txBody>
      </p:sp>
      <p:sp>
        <p:nvSpPr>
          <p:cNvPr id="9" name="TextBox 8">
            <a:extLst>
              <a:ext uri="{FF2B5EF4-FFF2-40B4-BE49-F238E27FC236}">
                <a16:creationId xmlns:a16="http://schemas.microsoft.com/office/drawing/2014/main" id="{7137A2B2-027A-63BB-9A8C-C9EC58E63C3C}"/>
              </a:ext>
            </a:extLst>
          </p:cNvPr>
          <p:cNvSpPr txBox="1"/>
          <p:nvPr/>
        </p:nvSpPr>
        <p:spPr>
          <a:xfrm>
            <a:off x="6143668" y="3858182"/>
            <a:ext cx="5075428" cy="2308324"/>
          </a:xfrm>
          <a:prstGeom prst="rect">
            <a:avLst/>
          </a:prstGeom>
          <a:noFill/>
        </p:spPr>
        <p:txBody>
          <a:bodyPr wrap="none" rtlCol="0">
            <a:spAutoFit/>
          </a:bodyPr>
          <a:lstStyle/>
          <a:p>
            <a:r>
              <a:rPr lang="en-US" b="1" i="0">
                <a:solidFill>
                  <a:srgbClr val="F331E5"/>
                </a:solidFill>
                <a:effectLst/>
              </a:rPr>
              <a:t>Clay County – Saturday Oct 28</a:t>
            </a:r>
            <a:r>
              <a:rPr lang="en-US" b="1" i="0" baseline="30000">
                <a:solidFill>
                  <a:srgbClr val="F331E5"/>
                </a:solidFill>
                <a:effectLst/>
              </a:rPr>
              <a:t>th</a:t>
            </a:r>
            <a:r>
              <a:rPr lang="en-US" b="1" i="0">
                <a:solidFill>
                  <a:srgbClr val="F331E5"/>
                </a:solidFill>
                <a:effectLst/>
              </a:rPr>
              <a:t> 10am – 2pm</a:t>
            </a:r>
          </a:p>
          <a:p>
            <a:endParaRPr lang="en-US" b="0" i="0">
              <a:solidFill>
                <a:schemeClr val="bg1"/>
              </a:solidFill>
              <a:effectLst/>
            </a:endParaRPr>
          </a:p>
          <a:p>
            <a:r>
              <a:rPr lang="en-US">
                <a:solidFill>
                  <a:schemeClr val="bg1"/>
                </a:solidFill>
              </a:rPr>
              <a:t>Clay County Sheriff’s Office</a:t>
            </a:r>
          </a:p>
          <a:p>
            <a:r>
              <a:rPr lang="en-US">
                <a:solidFill>
                  <a:schemeClr val="bg1"/>
                </a:solidFill>
              </a:rPr>
              <a:t>HCA Florida Middleburg Emergency</a:t>
            </a:r>
          </a:p>
          <a:p>
            <a:r>
              <a:rPr lang="en-US">
                <a:solidFill>
                  <a:schemeClr val="bg1"/>
                </a:solidFill>
              </a:rPr>
              <a:t>** ER DRIVE THRU **</a:t>
            </a:r>
          </a:p>
          <a:p>
            <a:endParaRPr lang="en-US">
              <a:solidFill>
                <a:schemeClr val="bg1"/>
              </a:solidFill>
            </a:endParaRPr>
          </a:p>
          <a:p>
            <a:r>
              <a:rPr lang="en-US">
                <a:solidFill>
                  <a:schemeClr val="bg1"/>
                </a:solidFill>
              </a:rPr>
              <a:t>Orange Park Police Dep</a:t>
            </a:r>
          </a:p>
          <a:p>
            <a:r>
              <a:rPr lang="en-US">
                <a:solidFill>
                  <a:schemeClr val="bg1"/>
                </a:solidFill>
              </a:rPr>
              <a:t>2025 Smith St, Orange Park, FL 32073</a:t>
            </a:r>
          </a:p>
        </p:txBody>
      </p:sp>
    </p:spTree>
    <p:extLst>
      <p:ext uri="{BB962C8B-B14F-4D97-AF65-F5344CB8AC3E}">
        <p14:creationId xmlns:p14="http://schemas.microsoft.com/office/powerpoint/2010/main" val="22968584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0F9FE4-C116-2E09-9B86-DBF28ECD13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4B601EB-0D84-3722-FA02-18DC4399BEA5}"/>
              </a:ext>
            </a:extLst>
          </p:cNvPr>
          <p:cNvSpPr>
            <a:spLocks noChangeArrowheads="1"/>
          </p:cNvSpPr>
          <p:nvPr/>
        </p:nvSpPr>
        <p:spPr bwMode="auto">
          <a:xfrm>
            <a:off x="0" y="-17253"/>
            <a:ext cx="12192000" cy="132556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64912B48-279C-85FD-EDED-89F9221FD434}"/>
              </a:ext>
            </a:extLst>
          </p:cNvPr>
          <p:cNvSpPr/>
          <p:nvPr/>
        </p:nvSpPr>
        <p:spPr>
          <a:xfrm>
            <a:off x="266844" y="409778"/>
            <a:ext cx="2320722" cy="209354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C591AB"/>
          </a:solidFill>
          <a:ln w="12700" cap="flat" cmpd="sng" algn="ctr">
            <a:solidFill>
              <a:sysClr val="window" lastClr="FFFFFF">
                <a:hueOff val="0"/>
                <a:satOff val="0"/>
                <a:lumOff val="0"/>
                <a:alphaOff val="0"/>
              </a:sysClr>
            </a:solidFill>
            <a:prstDash val="solid"/>
            <a:miter lim="800000"/>
          </a:ln>
          <a:effectLst/>
        </p:spPr>
        <p:txBody>
          <a:bodyPr spcFirstLastPara="0" vert="horz" wrap="square" lIns="325660" tIns="366351" rIns="325660" bIns="366351"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sng" strike="noStrike" kern="0" cap="none" spc="0" normalizeH="0" baseline="0" noProof="0">
                <a:ln>
                  <a:noFill/>
                </a:ln>
                <a:solidFill>
                  <a:prstClr val="black"/>
                </a:solidFill>
                <a:effectLst/>
                <a:uLnTx/>
                <a:uFillTx/>
                <a:latin typeface="Calibri" panose="020F0502020204030204"/>
                <a:ea typeface="+mn-ea"/>
                <a:cs typeface="+mn-cs"/>
              </a:rPr>
              <a:t>20-34 Age Group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2019: 42%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First half of 2023: 30%</a:t>
            </a:r>
          </a:p>
        </p:txBody>
      </p:sp>
      <p:sp>
        <p:nvSpPr>
          <p:cNvPr id="6" name="Freeform: Shape 5">
            <a:extLst>
              <a:ext uri="{FF2B5EF4-FFF2-40B4-BE49-F238E27FC236}">
                <a16:creationId xmlns:a16="http://schemas.microsoft.com/office/drawing/2014/main" id="{B251E16E-5C0A-3868-31FB-119EB3A050E4}"/>
              </a:ext>
            </a:extLst>
          </p:cNvPr>
          <p:cNvSpPr/>
          <p:nvPr/>
        </p:nvSpPr>
        <p:spPr>
          <a:xfrm>
            <a:off x="1921600" y="2119098"/>
            <a:ext cx="2320722" cy="209354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C591AB"/>
          </a:solidFill>
          <a:ln w="12700" cap="flat" cmpd="sng" algn="ctr">
            <a:solidFill>
              <a:sysClr val="window" lastClr="FFFFFF">
                <a:hueOff val="0"/>
                <a:satOff val="0"/>
                <a:lumOff val="0"/>
                <a:alphaOff val="0"/>
              </a:sysClr>
            </a:solidFill>
            <a:prstDash val="solid"/>
            <a:miter lim="800000"/>
          </a:ln>
          <a:effectLst/>
        </p:spPr>
        <p:txBody>
          <a:bodyPr spcFirstLastPara="0" vert="horz" wrap="square" lIns="325660" tIns="366351" rIns="325660" bIns="366351"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sng" strike="noStrike" kern="0" cap="none" spc="0" normalizeH="0" baseline="0" noProof="0">
                <a:ln>
                  <a:noFill/>
                </a:ln>
                <a:solidFill>
                  <a:prstClr val="black"/>
                </a:solidFill>
                <a:effectLst/>
                <a:uLnTx/>
                <a:uFillTx/>
                <a:latin typeface="Calibri" panose="020F0502020204030204"/>
                <a:ea typeface="+mn-ea"/>
                <a:cs typeface="+mn-cs"/>
              </a:rPr>
              <a:t>35-54 Age Group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2019: 29%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First half of 2023: 32%</a:t>
            </a:r>
          </a:p>
        </p:txBody>
      </p:sp>
      <p:sp>
        <p:nvSpPr>
          <p:cNvPr id="7" name="Freeform: Shape 6">
            <a:extLst>
              <a:ext uri="{FF2B5EF4-FFF2-40B4-BE49-F238E27FC236}">
                <a16:creationId xmlns:a16="http://schemas.microsoft.com/office/drawing/2014/main" id="{13B5A16E-E722-C0F6-0A04-199FA5382612}"/>
              </a:ext>
            </a:extLst>
          </p:cNvPr>
          <p:cNvSpPr/>
          <p:nvPr/>
        </p:nvSpPr>
        <p:spPr>
          <a:xfrm>
            <a:off x="266844" y="3828417"/>
            <a:ext cx="2320722" cy="209354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C591AB"/>
          </a:solidFill>
          <a:ln w="12700" cap="flat" cmpd="sng" algn="ctr">
            <a:solidFill>
              <a:sysClr val="window" lastClr="FFFFFF">
                <a:hueOff val="0"/>
                <a:satOff val="0"/>
                <a:lumOff val="0"/>
                <a:alphaOff val="0"/>
              </a:sysClr>
            </a:solidFill>
            <a:prstDash val="solid"/>
            <a:miter lim="800000"/>
          </a:ln>
          <a:effectLst/>
        </p:spPr>
        <p:txBody>
          <a:bodyPr spcFirstLastPara="0" vert="horz" wrap="square" lIns="272320" tIns="313011" rIns="272320" bIns="313011"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sng" strike="noStrike" kern="0" cap="none" spc="0" normalizeH="0" baseline="0" noProof="0">
                <a:ln>
                  <a:noFill/>
                </a:ln>
                <a:solidFill>
                  <a:prstClr val="black"/>
                </a:solidFill>
                <a:effectLst/>
                <a:uLnTx/>
                <a:uFillTx/>
                <a:latin typeface="Calibri" panose="020F0502020204030204"/>
                <a:ea typeface="+mn-ea"/>
                <a:cs typeface="+mn-cs"/>
              </a:rPr>
              <a:t>55-74 Age Group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2019: 15%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First half of 2023: 19%</a:t>
            </a:r>
          </a:p>
        </p:txBody>
      </p:sp>
      <p:pic>
        <p:nvPicPr>
          <p:cNvPr id="8" name="Content Placeholder 9">
            <a:extLst>
              <a:ext uri="{FF2B5EF4-FFF2-40B4-BE49-F238E27FC236}">
                <a16:creationId xmlns:a16="http://schemas.microsoft.com/office/drawing/2014/main" id="{FF76150F-53EF-8B5E-A4FA-4BC52FB3BB65}"/>
              </a:ext>
            </a:extLst>
          </p:cNvPr>
          <p:cNvPicPr>
            <a:picLocks noGrp="1" noChangeAspect="1"/>
          </p:cNvPicPr>
          <p:nvPr>
            <p:ph idx="1"/>
          </p:nvPr>
        </p:nvPicPr>
        <p:blipFill>
          <a:blip r:embed="rId3"/>
          <a:stretch>
            <a:fillRect/>
          </a:stretch>
        </p:blipFill>
        <p:spPr>
          <a:xfrm>
            <a:off x="4390211" y="645528"/>
            <a:ext cx="7367712" cy="4550646"/>
          </a:xfrm>
          <a:prstGeom prst="rect">
            <a:avLst/>
          </a:prstGeom>
        </p:spPr>
      </p:pic>
    </p:spTree>
    <p:extLst>
      <p:ext uri="{BB962C8B-B14F-4D97-AF65-F5344CB8AC3E}">
        <p14:creationId xmlns:p14="http://schemas.microsoft.com/office/powerpoint/2010/main" val="24557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3DA55-5A75-F2C1-56FB-F658629D62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740760D-3C29-E903-E64C-7730A1A2EAF3}"/>
              </a:ext>
            </a:extLst>
          </p:cNvPr>
          <p:cNvSpPr/>
          <p:nvPr/>
        </p:nvSpPr>
        <p:spPr>
          <a:xfrm>
            <a:off x="1" y="-174811"/>
            <a:ext cx="12192000" cy="1344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277F37-3491-3F02-CD63-591602CF6910}"/>
              </a:ext>
            </a:extLst>
          </p:cNvPr>
          <p:cNvSpPr txBox="1"/>
          <p:nvPr/>
        </p:nvSpPr>
        <p:spPr>
          <a:xfrm>
            <a:off x="166885" y="1063833"/>
            <a:ext cx="786320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A0AF"/>
                </a:solidFill>
                <a:effectLst/>
                <a:uLnTx/>
                <a:uFillTx/>
                <a:latin typeface="Arial Black" panose="020B0604020202020204" pitchFamily="34" charset="0"/>
                <a:ea typeface="+mn-ea"/>
                <a:cs typeface="Arial Black" panose="020B0604020202020204" pitchFamily="34" charset="0"/>
              </a:rPr>
              <a:t>Medical Examiner Data</a:t>
            </a:r>
          </a:p>
        </p:txBody>
      </p:sp>
      <p:cxnSp>
        <p:nvCxnSpPr>
          <p:cNvPr id="7" name="Straight Connector 6">
            <a:extLst>
              <a:ext uri="{FF2B5EF4-FFF2-40B4-BE49-F238E27FC236}">
                <a16:creationId xmlns:a16="http://schemas.microsoft.com/office/drawing/2014/main" id="{340BD8D2-B92F-5921-24E8-23F05432681C}"/>
              </a:ext>
            </a:extLst>
          </p:cNvPr>
          <p:cNvCxnSpPr>
            <a:cxnSpLocks/>
          </p:cNvCxnSpPr>
          <p:nvPr/>
        </p:nvCxnSpPr>
        <p:spPr>
          <a:xfrm>
            <a:off x="326739" y="1981958"/>
            <a:ext cx="7404097" cy="0"/>
          </a:xfrm>
          <a:prstGeom prst="line">
            <a:avLst/>
          </a:prstGeom>
          <a:ln w="19050">
            <a:solidFill>
              <a:srgbClr val="FF921F"/>
            </a:solidFill>
          </a:ln>
        </p:spPr>
        <p:style>
          <a:lnRef idx="2">
            <a:schemeClr val="accent2"/>
          </a:lnRef>
          <a:fillRef idx="1">
            <a:schemeClr val="lt1"/>
          </a:fillRef>
          <a:effectRef idx="0">
            <a:schemeClr val="accent2"/>
          </a:effectRef>
          <a:fontRef idx="minor">
            <a:schemeClr val="dk1"/>
          </a:fontRef>
        </p:style>
      </p:cxnSp>
      <p:sp>
        <p:nvSpPr>
          <p:cNvPr id="8" name="Diamond 7">
            <a:extLst>
              <a:ext uri="{FF2B5EF4-FFF2-40B4-BE49-F238E27FC236}">
                <a16:creationId xmlns:a16="http://schemas.microsoft.com/office/drawing/2014/main" id="{9FA172B1-9CD4-B611-E58C-DA31632A2791}"/>
              </a:ext>
            </a:extLst>
          </p:cNvPr>
          <p:cNvSpPr/>
          <p:nvPr/>
        </p:nvSpPr>
        <p:spPr>
          <a:xfrm>
            <a:off x="3909507" y="1833274"/>
            <a:ext cx="238560" cy="297367"/>
          </a:xfrm>
          <a:prstGeom prst="diamond">
            <a:avLst/>
          </a:prstGeom>
          <a:solidFill>
            <a:srgbClr val="FF921F"/>
          </a:solidFill>
          <a:ln w="19050">
            <a:solidFill>
              <a:srgbClr val="FF921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Placeholder 4">
            <a:extLst>
              <a:ext uri="{FF2B5EF4-FFF2-40B4-BE49-F238E27FC236}">
                <a16:creationId xmlns:a16="http://schemas.microsoft.com/office/drawing/2014/main" id="{49C4FBCF-04CA-74D5-A595-A546CA81DF2C}"/>
              </a:ext>
            </a:extLst>
          </p:cNvPr>
          <p:cNvSpPr txBox="1">
            <a:spLocks/>
          </p:cNvSpPr>
          <p:nvPr/>
        </p:nvSpPr>
        <p:spPr>
          <a:xfrm>
            <a:off x="832316" y="2817914"/>
            <a:ext cx="9666782" cy="1733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data comes from ESSENCE-FL which is provisional or subject to change.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includes undetermined injury, unintentional injury, and intentional injury or suicide-related poisoning deaths from drugs and biological substances.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data from 2019-2021, and the first half of 2022 has been finalized by the ME Office. </a:t>
            </a:r>
          </a:p>
        </p:txBody>
      </p:sp>
    </p:spTree>
    <p:extLst>
      <p:ext uri="{BB962C8B-B14F-4D97-AF65-F5344CB8AC3E}">
        <p14:creationId xmlns:p14="http://schemas.microsoft.com/office/powerpoint/2010/main" val="41853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0F9FE4-C116-2E09-9B86-DBF28ECD13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croll: Vertical 4">
            <a:extLst>
              <a:ext uri="{FF2B5EF4-FFF2-40B4-BE49-F238E27FC236}">
                <a16:creationId xmlns:a16="http://schemas.microsoft.com/office/drawing/2014/main" id="{C2A59D2D-53BB-E1FE-70D5-5D2E1349CADA}"/>
              </a:ext>
            </a:extLst>
          </p:cNvPr>
          <p:cNvSpPr/>
          <p:nvPr/>
        </p:nvSpPr>
        <p:spPr>
          <a:xfrm>
            <a:off x="7866859" y="1297531"/>
            <a:ext cx="3665499" cy="4709112"/>
          </a:xfrm>
          <a:prstGeom prst="verticalScroll">
            <a:avLst/>
          </a:prstGeom>
          <a:solidFill>
            <a:srgbClr val="C591AB"/>
          </a:solidFill>
          <a:ln w="12700" cap="flat" cmpd="sng" algn="ctr">
            <a:solidFill>
              <a:sysClr val="window" lastClr="FFFFFF">
                <a:hueOff val="0"/>
                <a:satOff val="0"/>
                <a:lumOff val="0"/>
                <a:alphaOff val="0"/>
              </a:sysClr>
            </a:solidFill>
            <a:prstDash val="solid"/>
            <a:miter lim="800000"/>
          </a:ln>
          <a:effectLst/>
        </p:spPr>
        <p:txBody>
          <a:bodyPr spcFirstLastPara="0" vert="horz" wrap="square" lIns="325660" tIns="366351" rIns="325660" bIns="366351" numCol="1" spcCol="1270" anchor="ctr" anchorCtr="0">
            <a:noAutofit/>
          </a:bodyPr>
          <a:lstStyle/>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endParaRPr kumimoji="0" lang="en-US" sz="1800" b="1" i="0" u="none" strike="noStrike" kern="0" cap="none" spc="0" normalizeH="0" baseline="0" noProof="0">
              <a:ln>
                <a:noFill/>
              </a:ln>
              <a:solidFill>
                <a:prstClr val="black"/>
              </a:solidFill>
              <a:effectLst/>
              <a:uLnTx/>
              <a:uFillTx/>
              <a:latin typeface="Calibri" panose="020F0502020204030204"/>
              <a:ea typeface="+mn-ea"/>
              <a:cs typeface="+mn-cs"/>
            </a:endParaRPr>
          </a:p>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endParaRPr kumimoji="0" lang="en-US" sz="1100" b="1" i="0" u="none" strike="noStrike" kern="0" cap="none" spc="0" normalizeH="0" baseline="0" noProof="0">
              <a:ln>
                <a:noFill/>
              </a:ln>
              <a:solidFill>
                <a:prstClr val="black"/>
              </a:solidFill>
              <a:effectLst/>
              <a:uLnTx/>
              <a:uFillTx/>
              <a:latin typeface="Calibri" panose="020F0502020204030204"/>
              <a:ea typeface="+mn-ea"/>
              <a:cs typeface="+mn-cs"/>
            </a:endParaRPr>
          </a:p>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Deaths among people ages 20-34 decreased in 2022 but have began increasing again during the first half of 2023. </a:t>
            </a:r>
          </a:p>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endParaRPr kumimoji="0" lang="en-US" sz="1800" b="1" i="0" u="none" strike="noStrike" kern="0" cap="none" spc="0" normalizeH="0" baseline="0" noProof="0">
              <a:ln>
                <a:noFill/>
              </a:ln>
              <a:solidFill>
                <a:prstClr val="black"/>
              </a:solidFill>
              <a:effectLst/>
              <a:uLnTx/>
              <a:uFillTx/>
              <a:latin typeface="Calibri" panose="020F0502020204030204"/>
              <a:ea typeface="+mn-ea"/>
              <a:cs typeface="+mn-cs"/>
            </a:endParaRPr>
          </a:p>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Deaths among people ages 35-54 increased from 42% in 2021 to 49% in 2022. </a:t>
            </a:r>
          </a:p>
          <a:p>
            <a:pPr marL="285750" marR="0" lvl="0" indent="-285750" algn="ctr" defTabSz="622300" rtl="0" eaLnBrk="1" fontAlgn="auto" latinLnBrk="0" hangingPunct="1">
              <a:lnSpc>
                <a:spcPct val="100000"/>
              </a:lnSpc>
              <a:spcBef>
                <a:spcPct val="0"/>
              </a:spcBef>
              <a:spcAft>
                <a:spcPct val="35000"/>
              </a:spcAft>
              <a:buClrTx/>
              <a:buSzTx/>
              <a:buFont typeface="Arial" panose="020B0604020202020204" pitchFamily="34" charset="0"/>
              <a:buChar char="•"/>
              <a:tabLst/>
              <a:defRPr/>
            </a:pPr>
            <a:endParaRPr kumimoji="0" lang="en-US"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DCB84A-ECAF-A65B-CEF6-107671855AF1}"/>
              </a:ext>
            </a:extLst>
          </p:cNvPr>
          <p:cNvPicPr>
            <a:picLocks noChangeAspect="1"/>
          </p:cNvPicPr>
          <p:nvPr/>
        </p:nvPicPr>
        <p:blipFill>
          <a:blip r:embed="rId3"/>
          <a:stretch>
            <a:fillRect/>
          </a:stretch>
        </p:blipFill>
        <p:spPr>
          <a:xfrm>
            <a:off x="461970" y="1515894"/>
            <a:ext cx="7404889" cy="4003508"/>
          </a:xfrm>
          <a:prstGeom prst="rect">
            <a:avLst/>
          </a:prstGeom>
        </p:spPr>
      </p:pic>
    </p:spTree>
    <p:extLst>
      <p:ext uri="{BB962C8B-B14F-4D97-AF65-F5344CB8AC3E}">
        <p14:creationId xmlns:p14="http://schemas.microsoft.com/office/powerpoint/2010/main" val="299604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D1519-655B-5945-DC16-6F813498578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A7677F5-AD7B-64EC-7EC7-D5F302B45649}"/>
              </a:ext>
            </a:extLst>
          </p:cNvPr>
          <p:cNvSpPr>
            <a:spLocks noChangeArrowheads="1"/>
          </p:cNvSpPr>
          <p:nvPr/>
        </p:nvSpPr>
        <p:spPr bwMode="auto">
          <a:xfrm>
            <a:off x="838200" y="-17253"/>
            <a:ext cx="11353800" cy="132556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Content Placeholder 3">
            <a:extLst>
              <a:ext uri="{FF2B5EF4-FFF2-40B4-BE49-F238E27FC236}">
                <a16:creationId xmlns:a16="http://schemas.microsoft.com/office/drawing/2014/main" id="{E98A3275-7725-41F8-30DA-AE9A230570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60776" y="3588936"/>
            <a:ext cx="5276152" cy="2847559"/>
          </a:xfrm>
          <a:prstGeom prst="rect">
            <a:avLst/>
          </a:prstGeom>
        </p:spPr>
      </p:pic>
      <p:pic>
        <p:nvPicPr>
          <p:cNvPr id="3" name="Content Placeholder 1">
            <a:extLst>
              <a:ext uri="{FF2B5EF4-FFF2-40B4-BE49-F238E27FC236}">
                <a16:creationId xmlns:a16="http://schemas.microsoft.com/office/drawing/2014/main" id="{2A5F0325-3CC4-AC1A-6A05-45A365F5BA6C}"/>
              </a:ext>
            </a:extLst>
          </p:cNvPr>
          <p:cNvPicPr>
            <a:picLocks noChangeAspect="1"/>
          </p:cNvPicPr>
          <p:nvPr/>
        </p:nvPicPr>
        <p:blipFill>
          <a:blip r:embed="rId5"/>
          <a:stretch>
            <a:fillRect/>
          </a:stretch>
        </p:blipFill>
        <p:spPr>
          <a:xfrm>
            <a:off x="6456738" y="325454"/>
            <a:ext cx="4731417" cy="3007760"/>
          </a:xfrm>
          <a:prstGeom prst="rect">
            <a:avLst/>
          </a:prstGeom>
        </p:spPr>
      </p:pic>
      <p:sp>
        <p:nvSpPr>
          <p:cNvPr id="5" name="Speech Bubble: Rectangle 4">
            <a:extLst>
              <a:ext uri="{FF2B5EF4-FFF2-40B4-BE49-F238E27FC236}">
                <a16:creationId xmlns:a16="http://schemas.microsoft.com/office/drawing/2014/main" id="{19198FE1-37A7-3ACA-2CBC-D0CD035D6B20}"/>
              </a:ext>
            </a:extLst>
          </p:cNvPr>
          <p:cNvSpPr/>
          <p:nvPr/>
        </p:nvSpPr>
        <p:spPr>
          <a:xfrm>
            <a:off x="1285891" y="662087"/>
            <a:ext cx="4582372" cy="2334494"/>
          </a:xfrm>
          <a:prstGeom prst="wedgeRectCallout">
            <a:avLst/>
          </a:prstGeom>
          <a:solidFill>
            <a:srgbClr val="C591AB"/>
          </a:solidFill>
          <a:ln w="12700" cap="flat" cmpd="sng" algn="ctr">
            <a:solidFill>
              <a:sysClr val="window" lastClr="FFFFFF">
                <a:hueOff val="0"/>
                <a:satOff val="0"/>
                <a:lumOff val="0"/>
                <a:alphaOff val="0"/>
              </a:sysClr>
            </a:solidFill>
            <a:prstDash val="solid"/>
            <a:miter lim="800000"/>
          </a:ln>
          <a:effectLst/>
        </p:spPr>
        <p:txBody>
          <a:bodyPr spcFirstLastPara="0" vert="horz" wrap="square" lIns="325660" tIns="366351" rIns="325660" bIns="366351"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People who identify as Black or African American have experienced an </a:t>
            </a:r>
            <a:r>
              <a:rPr kumimoji="0" lang="en-US" sz="1800" b="1" i="0" u="sng" strike="noStrike" kern="0" cap="none" spc="0" normalizeH="0" baseline="0" noProof="0">
                <a:ln>
                  <a:noFill/>
                </a:ln>
                <a:solidFill>
                  <a:prstClr val="black"/>
                </a:solidFill>
                <a:effectLst/>
                <a:uLnTx/>
                <a:uFillTx/>
                <a:latin typeface="Calibri" panose="020F0502020204030204"/>
                <a:ea typeface="+mn-ea"/>
                <a:cs typeface="+mn-cs"/>
              </a:rPr>
              <a:t>increase.</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Those who identify as White have experienced a </a:t>
            </a:r>
            <a:r>
              <a:rPr kumimoji="0" lang="en-US" sz="1800" b="1" i="0" u="sng" strike="noStrike" kern="0" cap="none" spc="0" normalizeH="0" baseline="0" noProof="0">
                <a:ln>
                  <a:noFill/>
                </a:ln>
                <a:solidFill>
                  <a:prstClr val="black"/>
                </a:solidFill>
                <a:effectLst/>
                <a:uLnTx/>
                <a:uFillTx/>
                <a:latin typeface="Calibri" panose="020F0502020204030204"/>
                <a:ea typeface="+mn-ea"/>
                <a:cs typeface="+mn-cs"/>
              </a:rPr>
              <a:t>decrease.</a:t>
            </a:r>
            <a:endParaRPr kumimoji="0" lang="en-US" sz="1800" b="1"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6B90B44-FE75-696A-B0AC-3D3965A8403A}"/>
              </a:ext>
            </a:extLst>
          </p:cNvPr>
          <p:cNvPicPr>
            <a:picLocks noChangeAspect="1"/>
          </p:cNvPicPr>
          <p:nvPr/>
        </p:nvPicPr>
        <p:blipFill>
          <a:blip r:embed="rId6"/>
          <a:stretch>
            <a:fillRect/>
          </a:stretch>
        </p:blipFill>
        <p:spPr>
          <a:xfrm>
            <a:off x="6456737" y="3572429"/>
            <a:ext cx="4731417" cy="2880572"/>
          </a:xfrm>
          <a:prstGeom prst="rect">
            <a:avLst/>
          </a:prstGeom>
        </p:spPr>
      </p:pic>
    </p:spTree>
    <p:extLst>
      <p:ext uri="{BB962C8B-B14F-4D97-AF65-F5344CB8AC3E}">
        <p14:creationId xmlns:p14="http://schemas.microsoft.com/office/powerpoint/2010/main" val="10063050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3DA55-5A75-F2C1-56FB-F658629D62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19024-31DC-4851-9F85-91E91F71B544}"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740760D-3C29-E903-E64C-7730A1A2EAF3}"/>
              </a:ext>
            </a:extLst>
          </p:cNvPr>
          <p:cNvSpPr/>
          <p:nvPr/>
        </p:nvSpPr>
        <p:spPr>
          <a:xfrm>
            <a:off x="1" y="-174811"/>
            <a:ext cx="12192000" cy="1344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277F37-3491-3F02-CD63-591602CF6910}"/>
              </a:ext>
            </a:extLst>
          </p:cNvPr>
          <p:cNvSpPr txBox="1"/>
          <p:nvPr/>
        </p:nvSpPr>
        <p:spPr>
          <a:xfrm>
            <a:off x="2551591" y="0"/>
            <a:ext cx="70888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A0AF"/>
                </a:solidFill>
                <a:effectLst/>
                <a:uLnTx/>
                <a:uFillTx/>
                <a:latin typeface="Arial Black" panose="020B0604020202020204" pitchFamily="34" charset="0"/>
                <a:ea typeface="+mn-ea"/>
                <a:cs typeface="Arial Black" panose="020B0604020202020204" pitchFamily="34" charset="0"/>
              </a:rPr>
              <a:t>Presenter Contact Information</a:t>
            </a:r>
          </a:p>
        </p:txBody>
      </p:sp>
      <p:cxnSp>
        <p:nvCxnSpPr>
          <p:cNvPr id="7" name="Straight Connector 6">
            <a:extLst>
              <a:ext uri="{FF2B5EF4-FFF2-40B4-BE49-F238E27FC236}">
                <a16:creationId xmlns:a16="http://schemas.microsoft.com/office/drawing/2014/main" id="{340BD8D2-B92F-5921-24E8-23F05432681C}"/>
              </a:ext>
            </a:extLst>
          </p:cNvPr>
          <p:cNvCxnSpPr>
            <a:cxnSpLocks/>
          </p:cNvCxnSpPr>
          <p:nvPr/>
        </p:nvCxnSpPr>
        <p:spPr>
          <a:xfrm>
            <a:off x="2711444" y="735247"/>
            <a:ext cx="6769113" cy="0"/>
          </a:xfrm>
          <a:prstGeom prst="line">
            <a:avLst/>
          </a:prstGeom>
          <a:ln w="19050">
            <a:solidFill>
              <a:srgbClr val="FF921F"/>
            </a:solidFill>
          </a:ln>
        </p:spPr>
        <p:style>
          <a:lnRef idx="2">
            <a:schemeClr val="accent2"/>
          </a:lnRef>
          <a:fillRef idx="1">
            <a:schemeClr val="lt1"/>
          </a:fillRef>
          <a:effectRef idx="0">
            <a:schemeClr val="accent2"/>
          </a:effectRef>
          <a:fontRef idx="minor">
            <a:schemeClr val="dk1"/>
          </a:fontRef>
        </p:style>
      </p:cxnSp>
      <p:sp>
        <p:nvSpPr>
          <p:cNvPr id="8" name="Diamond 7">
            <a:extLst>
              <a:ext uri="{FF2B5EF4-FFF2-40B4-BE49-F238E27FC236}">
                <a16:creationId xmlns:a16="http://schemas.microsoft.com/office/drawing/2014/main" id="{9FA172B1-9CD4-B611-E58C-DA31632A2791}"/>
              </a:ext>
            </a:extLst>
          </p:cNvPr>
          <p:cNvSpPr/>
          <p:nvPr/>
        </p:nvSpPr>
        <p:spPr>
          <a:xfrm>
            <a:off x="5976720" y="586563"/>
            <a:ext cx="238560" cy="297367"/>
          </a:xfrm>
          <a:prstGeom prst="diamond">
            <a:avLst/>
          </a:prstGeom>
          <a:solidFill>
            <a:srgbClr val="FF921F"/>
          </a:solidFill>
          <a:ln w="19050">
            <a:solidFill>
              <a:srgbClr val="FF921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230B638-513C-CAEE-E450-19474F4C6704}"/>
              </a:ext>
            </a:extLst>
          </p:cNvPr>
          <p:cNvSpPr txBox="1"/>
          <p:nvPr/>
        </p:nvSpPr>
        <p:spPr>
          <a:xfrm>
            <a:off x="2551591" y="3421303"/>
            <a:ext cx="70888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A0AF"/>
                </a:solidFill>
                <a:effectLst/>
                <a:uLnTx/>
                <a:uFillTx/>
                <a:latin typeface="Arial Black" panose="020B0604020202020204" pitchFamily="34" charset="0"/>
                <a:ea typeface="+mn-ea"/>
                <a:cs typeface="Arial Black" panose="020B0604020202020204" pitchFamily="34" charset="0"/>
              </a:rPr>
              <a:t>Program Contact Information</a:t>
            </a:r>
          </a:p>
        </p:txBody>
      </p:sp>
      <p:cxnSp>
        <p:nvCxnSpPr>
          <p:cNvPr id="5" name="Straight Connector 4">
            <a:extLst>
              <a:ext uri="{FF2B5EF4-FFF2-40B4-BE49-F238E27FC236}">
                <a16:creationId xmlns:a16="http://schemas.microsoft.com/office/drawing/2014/main" id="{07A0125C-D5F4-895A-1C99-2930379FFF1A}"/>
              </a:ext>
            </a:extLst>
          </p:cNvPr>
          <p:cNvCxnSpPr>
            <a:cxnSpLocks/>
          </p:cNvCxnSpPr>
          <p:nvPr/>
        </p:nvCxnSpPr>
        <p:spPr>
          <a:xfrm>
            <a:off x="2711444" y="4123299"/>
            <a:ext cx="6769113" cy="0"/>
          </a:xfrm>
          <a:prstGeom prst="line">
            <a:avLst/>
          </a:prstGeom>
          <a:ln w="19050">
            <a:solidFill>
              <a:srgbClr val="FF921F"/>
            </a:solidFill>
          </a:ln>
        </p:spPr>
        <p:style>
          <a:lnRef idx="2">
            <a:schemeClr val="accent2"/>
          </a:lnRef>
          <a:fillRef idx="1">
            <a:schemeClr val="lt1"/>
          </a:fillRef>
          <a:effectRef idx="0">
            <a:schemeClr val="accent2"/>
          </a:effectRef>
          <a:fontRef idx="minor">
            <a:schemeClr val="dk1"/>
          </a:fontRef>
        </p:style>
      </p:cxnSp>
      <p:sp>
        <p:nvSpPr>
          <p:cNvPr id="6" name="Diamond 5">
            <a:extLst>
              <a:ext uri="{FF2B5EF4-FFF2-40B4-BE49-F238E27FC236}">
                <a16:creationId xmlns:a16="http://schemas.microsoft.com/office/drawing/2014/main" id="{0DB89692-99A6-A54D-BD9B-EC3E32941913}"/>
              </a:ext>
            </a:extLst>
          </p:cNvPr>
          <p:cNvSpPr/>
          <p:nvPr/>
        </p:nvSpPr>
        <p:spPr>
          <a:xfrm>
            <a:off x="5976720" y="3974615"/>
            <a:ext cx="238560" cy="297367"/>
          </a:xfrm>
          <a:prstGeom prst="diamond">
            <a:avLst/>
          </a:prstGeom>
          <a:solidFill>
            <a:srgbClr val="FF921F"/>
          </a:solidFill>
          <a:ln w="19050">
            <a:solidFill>
              <a:srgbClr val="FF921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3C787A-8042-C543-C2E5-18FAC93459F1}"/>
              </a:ext>
            </a:extLst>
          </p:cNvPr>
          <p:cNvSpPr txBox="1"/>
          <p:nvPr/>
        </p:nvSpPr>
        <p:spPr>
          <a:xfrm>
            <a:off x="4035367" y="1078999"/>
            <a:ext cx="662966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Vanessa Salmo,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Epidemiologist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CDC Foundation Assignee to Palm Beach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Vanessa.Salmo.MPH@gmail.com</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0" name="Graphic 12">
            <a:extLst>
              <a:ext uri="{FF2B5EF4-FFF2-40B4-BE49-F238E27FC236}">
                <a16:creationId xmlns:a16="http://schemas.microsoft.com/office/drawing/2014/main" id="{FECA7F56-540D-15F8-0A13-A87673BF2C9E}"/>
              </a:ext>
            </a:extLst>
          </p:cNvPr>
          <p:cNvPicPr>
            <a:picLocks noChangeAspect="1"/>
          </p:cNvPicPr>
          <p:nvPr/>
        </p:nvPicPr>
        <p:blipFill>
          <a:blip r:embed="rId4">
            <a:alphaModFix/>
            <a:extLst>
              <a:ext uri="{28A0092B-C50C-407E-A947-70E740481C1C}">
                <a14:useLocalDpi xmlns:a14="http://schemas.microsoft.com/office/drawing/2010/main" val="0"/>
              </a:ext>
            </a:extLst>
          </a:blip>
          <a:srcRect l="5406" r="5406"/>
          <a:stretch/>
        </p:blipFill>
        <p:spPr>
          <a:xfrm>
            <a:off x="2203979" y="1137250"/>
            <a:ext cx="1617255" cy="1689753"/>
          </a:xfrm>
          <a:prstGeom prst="rect">
            <a:avLst/>
          </a:prstGeom>
          <a:solidFill>
            <a:schemeClr val="bg1"/>
          </a:solidFill>
        </p:spPr>
      </p:pic>
      <p:pic>
        <p:nvPicPr>
          <p:cNvPr id="11" name="Picture 10" descr="A person with blonde hair&#10;&#10;Description automatically generated with low confidence">
            <a:extLst>
              <a:ext uri="{FF2B5EF4-FFF2-40B4-BE49-F238E27FC236}">
                <a16:creationId xmlns:a16="http://schemas.microsoft.com/office/drawing/2014/main" id="{0CA2B265-06F1-9288-4265-D71AC95D4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396" y="4488111"/>
            <a:ext cx="1460419" cy="1624696"/>
          </a:xfrm>
          <a:prstGeom prst="rect">
            <a:avLst/>
          </a:prstGeom>
        </p:spPr>
      </p:pic>
      <p:sp>
        <p:nvSpPr>
          <p:cNvPr id="12" name="TextBox 11">
            <a:extLst>
              <a:ext uri="{FF2B5EF4-FFF2-40B4-BE49-F238E27FC236}">
                <a16:creationId xmlns:a16="http://schemas.microsoft.com/office/drawing/2014/main" id="{924F59C9-0B23-6B4A-F181-C43165E2CD08}"/>
              </a:ext>
            </a:extLst>
          </p:cNvPr>
          <p:cNvSpPr txBox="1"/>
          <p:nvPr/>
        </p:nvSpPr>
        <p:spPr>
          <a:xfrm>
            <a:off x="4035368" y="4471422"/>
            <a:ext cx="690180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Whitney Van Arsdale, MPH, CPH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Surveillance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Florida Department of Health in Palm Beach County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6"/>
              </a:rPr>
              <a:t>whitney.vanarsdale2@flhealth.gov</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6502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a:t>Kathleen Roberts</a:t>
            </a:r>
          </a:p>
          <a:p>
            <a:pPr marL="0" indent="0">
              <a:buFont typeface="Arial" panose="020B0604020202020204" pitchFamily="34" charset="0"/>
              <a:buNone/>
            </a:pPr>
            <a:r>
              <a:rPr lang="en-US" sz="2400">
                <a:solidFill>
                  <a:schemeClr val="tx2"/>
                </a:solidFill>
                <a:hlinkClick r:id="rId4">
                  <a:extLst>
                    <a:ext uri="{A12FA001-AC4F-418D-AE19-62706E023703}">
                      <ahyp:hlinkClr xmlns:ahyp="http://schemas.microsoft.com/office/drawing/2018/hyperlinkcolor" val="tx"/>
                    </a:ext>
                  </a:extLst>
                </a:hlinkClick>
              </a:rPr>
              <a:t>KRoberts@ccafl.org</a:t>
            </a:r>
            <a:endParaRPr lang="en-US" sz="240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A1DF-75CE-44E0-9CA9-E2C3E7ECBF7C}"/>
              </a:ext>
            </a:extLst>
          </p:cNvPr>
          <p:cNvSpPr>
            <a:spLocks noGrp="1"/>
          </p:cNvSpPr>
          <p:nvPr>
            <p:ph type="title"/>
          </p:nvPr>
        </p:nvSpPr>
        <p:spPr>
          <a:xfrm>
            <a:off x="5894962" y="479493"/>
            <a:ext cx="5458838" cy="1325563"/>
          </a:xfrm>
        </p:spPr>
        <p:txBody>
          <a:bodyPr>
            <a:normAutofit/>
          </a:bodyPr>
          <a:lstStyle/>
          <a:p>
            <a:r>
              <a:rPr lang="en-US" b="1"/>
              <a:t>CLAY ACTION COALITION, INC.</a:t>
            </a:r>
            <a:endParaRPr lang="en-US"/>
          </a:p>
        </p:txBody>
      </p:sp>
      <p:sp>
        <p:nvSpPr>
          <p:cNvPr id="3" name="Content Placeholder 2">
            <a:extLst>
              <a:ext uri="{FF2B5EF4-FFF2-40B4-BE49-F238E27FC236}">
                <a16:creationId xmlns:a16="http://schemas.microsoft.com/office/drawing/2014/main" id="{EB8A55F5-C4BD-4619-BDDB-FBDE0F86C298}"/>
              </a:ext>
            </a:extLst>
          </p:cNvPr>
          <p:cNvSpPr>
            <a:spLocks noGrp="1"/>
          </p:cNvSpPr>
          <p:nvPr>
            <p:ph idx="1"/>
          </p:nvPr>
        </p:nvSpPr>
        <p:spPr>
          <a:xfrm>
            <a:off x="5894962" y="1984443"/>
            <a:ext cx="5458838" cy="4192520"/>
          </a:xfrm>
        </p:spPr>
        <p:txBody>
          <a:bodyPr>
            <a:normAutofit/>
          </a:bodyPr>
          <a:lstStyle/>
          <a:p>
            <a:pPr marL="0" indent="0">
              <a:buNone/>
            </a:pPr>
            <a:r>
              <a:rPr lang="en-US" sz="2600" b="1">
                <a:latin typeface="Garamond" panose="02020404030301010803" pitchFamily="18" charset="0"/>
              </a:rPr>
              <a:t>Mission</a:t>
            </a:r>
          </a:p>
          <a:p>
            <a:pPr marL="0" indent="0">
              <a:buNone/>
            </a:pPr>
            <a:r>
              <a:rPr lang="en-US" sz="2600" b="1">
                <a:latin typeface="Garamond" panose="02020404030301010803" pitchFamily="18" charset="0"/>
              </a:rPr>
              <a:t>To promote and enhance community safety, health, education and development by utilizing people, ideas, and resources in the prevention of youth substance abuse. </a:t>
            </a:r>
          </a:p>
          <a:p>
            <a:pPr marL="0" indent="0">
              <a:buNone/>
            </a:pPr>
            <a:endParaRPr lang="en-US" sz="2600"/>
          </a:p>
          <a:p>
            <a:pPr marL="0" indent="0">
              <a:buNone/>
            </a:pPr>
            <a:r>
              <a:rPr lang="en-US" sz="2600" b="1">
                <a:latin typeface="Garamond" panose="02020404030301010803" pitchFamily="18" charset="0"/>
              </a:rPr>
              <a:t>Vision</a:t>
            </a:r>
          </a:p>
          <a:p>
            <a:pPr marL="0" indent="0">
              <a:buNone/>
            </a:pPr>
            <a:r>
              <a:rPr lang="en-US" sz="2600" b="1">
                <a:latin typeface="Garamond" panose="02020404030301010803" pitchFamily="18" charset="0"/>
              </a:rPr>
              <a:t>Safe, Healthy and Drug Free Communities for All </a:t>
            </a:r>
          </a:p>
        </p:txBody>
      </p:sp>
      <p:pic>
        <p:nvPicPr>
          <p:cNvPr id="6" name="Picture 5">
            <a:extLst>
              <a:ext uri="{FF2B5EF4-FFF2-40B4-BE49-F238E27FC236}">
                <a16:creationId xmlns:a16="http://schemas.microsoft.com/office/drawing/2014/main" id="{44FDE7FB-ED54-E440-A0F8-5B9FD7D45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34" y="1044186"/>
            <a:ext cx="5734912" cy="454381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87480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D032-D970-47AA-A550-07D902C792CF}"/>
              </a:ext>
            </a:extLst>
          </p:cNvPr>
          <p:cNvSpPr>
            <a:spLocks noGrp="1"/>
          </p:cNvSpPr>
          <p:nvPr>
            <p:ph type="title"/>
          </p:nvPr>
        </p:nvSpPr>
        <p:spPr>
          <a:xfrm>
            <a:off x="640080" y="325369"/>
            <a:ext cx="4368602" cy="2113031"/>
          </a:xfrm>
        </p:spPr>
        <p:txBody>
          <a:bodyPr anchor="b">
            <a:normAutofit/>
          </a:bodyPr>
          <a:lstStyle/>
          <a:p>
            <a:pPr algn="ctr"/>
            <a:r>
              <a:rPr lang="en-US" sz="5400" b="1">
                <a:solidFill>
                  <a:srgbClr val="C00000"/>
                </a:solidFill>
                <a:latin typeface="Arial Rounded MT Bold" panose="020F0704030504030204" pitchFamily="34" charset="77"/>
              </a:rPr>
              <a:t>Red Ribbon Week 2023</a:t>
            </a:r>
          </a:p>
        </p:txBody>
      </p:sp>
      <p:sp>
        <p:nvSpPr>
          <p:cNvPr id="3" name="Content Placeholder 2">
            <a:extLst>
              <a:ext uri="{FF2B5EF4-FFF2-40B4-BE49-F238E27FC236}">
                <a16:creationId xmlns:a16="http://schemas.microsoft.com/office/drawing/2014/main" id="{347CD830-9F6B-4986-B9A3-9D992F4774B6}"/>
              </a:ext>
            </a:extLst>
          </p:cNvPr>
          <p:cNvSpPr>
            <a:spLocks noGrp="1"/>
          </p:cNvSpPr>
          <p:nvPr>
            <p:ph idx="1"/>
          </p:nvPr>
        </p:nvSpPr>
        <p:spPr>
          <a:xfrm>
            <a:off x="640080" y="2872899"/>
            <a:ext cx="4243589" cy="3320668"/>
          </a:xfrm>
        </p:spPr>
        <p:txBody>
          <a:bodyPr>
            <a:normAutofit fontScale="77500" lnSpcReduction="20000"/>
          </a:bodyPr>
          <a:lstStyle/>
          <a:p>
            <a:endParaRPr lang="en-US" sz="2000"/>
          </a:p>
          <a:p>
            <a:r>
              <a:rPr lang="en-US" sz="3000"/>
              <a:t>Materials purchased for all schools in our district. </a:t>
            </a:r>
          </a:p>
          <a:p>
            <a:pPr marL="0" indent="0">
              <a:buNone/>
            </a:pPr>
            <a:endParaRPr lang="en-US" sz="3000"/>
          </a:p>
          <a:p>
            <a:r>
              <a:rPr lang="en-US" sz="3000"/>
              <a:t>Coordinating activities and presentations at schools by request.</a:t>
            </a:r>
          </a:p>
          <a:p>
            <a:endParaRPr lang="en-US" sz="3000"/>
          </a:p>
          <a:p>
            <a:r>
              <a:rPr lang="en-US" sz="3000"/>
              <a:t>Drug Free Schools Calendar Contest</a:t>
            </a:r>
          </a:p>
          <a:p>
            <a:endParaRPr lang="en-US" sz="2000"/>
          </a:p>
          <a:p>
            <a:pPr marL="0" indent="0">
              <a:buNone/>
            </a:pPr>
            <a:endParaRPr lang="en-US" sz="2000"/>
          </a:p>
        </p:txBody>
      </p:sp>
      <p:pic>
        <p:nvPicPr>
          <p:cNvPr id="4" name="Picture 3" descr="A heart and brain logo&#10;&#10;Description automatically generated">
            <a:extLst>
              <a:ext uri="{FF2B5EF4-FFF2-40B4-BE49-F238E27FC236}">
                <a16:creationId xmlns:a16="http://schemas.microsoft.com/office/drawing/2014/main" id="{33F1104E-D482-C0BA-3363-21DD5C7A52AA}"/>
              </a:ext>
            </a:extLst>
          </p:cNvPr>
          <p:cNvPicPr/>
          <p:nvPr/>
        </p:nvPicPr>
        <p:blipFill>
          <a:blip r:embed="rId2"/>
          <a:srcRect/>
          <a:stretch>
            <a:fillRect/>
          </a:stretch>
        </p:blipFill>
        <p:spPr>
          <a:xfrm>
            <a:off x="6172202" y="385957"/>
            <a:ext cx="5379718" cy="6087994"/>
          </a:xfrm>
          <a:prstGeom prst="rect">
            <a:avLst/>
          </a:prstGeom>
          <a:ln/>
        </p:spPr>
      </p:pic>
    </p:spTree>
    <p:extLst>
      <p:ext uri="{BB962C8B-B14F-4D97-AF65-F5344CB8AC3E}">
        <p14:creationId xmlns:p14="http://schemas.microsoft.com/office/powerpoint/2010/main" val="14656047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_Powerpoint_Template_opt01" id="{3265BF85-2958-44BE-BD9F-51F817FEB335}" vid="{F5C6CB04-71B4-4FC7-AAD9-5C0C964EF16F}"/>
    </a:ext>
  </a:extLst>
</a:theme>
</file>

<file path=ppt/theme/theme1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F5860F-D42F-4F08-A38B-B9D7AED8BF56}" vid="{B72FC945-374F-43B3-83B6-02FC7860A7B6}"/>
    </a:ext>
  </a:extLst>
</a:theme>
</file>

<file path=ppt/theme/theme12.xml><?xml version="1.0" encoding="utf-8"?>
<a:theme xmlns:a="http://schemas.openxmlformats.org/drawingml/2006/main" name="5_Office Theme">
  <a:themeElements>
    <a:clrScheme name="Custom 3">
      <a:dk1>
        <a:srgbClr val="325379"/>
      </a:dk1>
      <a:lt1>
        <a:srgbClr val="FFFFFF"/>
      </a:lt1>
      <a:dk2>
        <a:srgbClr val="76ADC1"/>
      </a:dk2>
      <a:lt2>
        <a:srgbClr val="E7E6E6"/>
      </a:lt2>
      <a:accent1>
        <a:srgbClr val="F3C108"/>
      </a:accent1>
      <a:accent2>
        <a:srgbClr val="BBBBCE"/>
      </a:accent2>
      <a:accent3>
        <a:srgbClr val="488286"/>
      </a:accent3>
      <a:accent4>
        <a:srgbClr val="BFCDE0"/>
      </a:accent4>
      <a:accent5>
        <a:srgbClr val="5D5D80"/>
      </a:accent5>
      <a:accent6>
        <a:srgbClr val="BCD3DE"/>
      </a:accent6>
      <a:hlink>
        <a:srgbClr val="3C596C"/>
      </a:hlink>
      <a:folHlink>
        <a:srgbClr val="4882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7.xml><?xml version="1.0" encoding="utf-8"?>
<a:theme xmlns:a="http://schemas.openxmlformats.org/drawingml/2006/main" name="SketchLinesVTI">
  <a:themeElements>
    <a:clrScheme name="AnalogousFromLightSeedLeftStep">
      <a:dk1>
        <a:srgbClr val="000000"/>
      </a:dk1>
      <a:lt1>
        <a:srgbClr val="FFFFFF"/>
      </a:lt1>
      <a:dk2>
        <a:srgbClr val="243441"/>
      </a:dk2>
      <a:lt2>
        <a:srgbClr val="E8E5E2"/>
      </a:lt2>
      <a:accent1>
        <a:srgbClr val="72A9D2"/>
      </a:accent1>
      <a:accent2>
        <a:srgbClr val="5AB0B1"/>
      </a:accent2>
      <a:accent3>
        <a:srgbClr val="67AF92"/>
      </a:accent3>
      <a:accent4>
        <a:srgbClr val="5BB36B"/>
      </a:accent4>
      <a:accent5>
        <a:srgbClr val="7BB16A"/>
      </a:accent5>
      <a:accent6>
        <a:srgbClr val="8FAD58"/>
      </a:accent6>
      <a:hlink>
        <a:srgbClr val="A1795A"/>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FDFB2C-97A1-459F-A1FF-22ABC925E037}"/>
</file>

<file path=customXml/itemProps2.xml><?xml version="1.0" encoding="utf-8"?>
<ds:datastoreItem xmlns:ds="http://schemas.openxmlformats.org/officeDocument/2006/customXml" ds:itemID="{31671FDD-CC45-4510-8BBB-189C5A5AD776}"/>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76</Slides>
  <Notes>31</Notes>
  <HiddenSlides>0</HiddenSlides>
  <ScaleCrop>false</ScaleCrop>
  <HeadingPairs>
    <vt:vector size="4" baseType="variant">
      <vt:variant>
        <vt:lpstr>Theme</vt:lpstr>
      </vt:variant>
      <vt:variant>
        <vt:i4>12</vt:i4>
      </vt:variant>
      <vt:variant>
        <vt:lpstr>Slide Titles</vt:lpstr>
      </vt:variant>
      <vt:variant>
        <vt:i4>76</vt:i4>
      </vt:variant>
    </vt:vector>
  </HeadingPairs>
  <TitlesOfParts>
    <vt:vector size="88" baseType="lpstr">
      <vt:lpstr>Facet</vt:lpstr>
      <vt:lpstr>BrushVTI</vt:lpstr>
      <vt:lpstr>Ocean 16x9</vt:lpstr>
      <vt:lpstr>3_Office Theme</vt:lpstr>
      <vt:lpstr>Frame</vt:lpstr>
      <vt:lpstr>2_Office Theme</vt:lpstr>
      <vt:lpstr>SketchLinesVTI</vt:lpstr>
      <vt:lpstr>Office Theme</vt:lpstr>
      <vt:lpstr>1_Office Theme</vt:lpstr>
      <vt:lpstr>4_Office Theme</vt:lpstr>
      <vt:lpstr>Theme2</vt:lpstr>
      <vt:lpstr>5_Office Theme</vt:lpstr>
      <vt:lpstr>Duval DEN</vt:lpstr>
      <vt:lpstr>Today’s Focus</vt:lpstr>
      <vt:lpstr>PowerPoint Presentation</vt:lpstr>
      <vt:lpstr>PowerPoint Presentation</vt:lpstr>
      <vt:lpstr>PowerPoint Presentation</vt:lpstr>
      <vt:lpstr>PowerPoint Presentation</vt:lpstr>
      <vt:lpstr>PowerPoint Presentation</vt:lpstr>
      <vt:lpstr>CLAY ACTION COALITION, INC.</vt:lpstr>
      <vt:lpstr>Red Ribbon Week 2023</vt:lpstr>
      <vt:lpstr>   National Substance Abuse Prevention Month  </vt:lpstr>
      <vt:lpstr>DFD Prevention October 2023</vt:lpstr>
      <vt:lpstr>PowerPoint Presentation</vt:lpstr>
      <vt:lpstr>ORS Team Updates</vt:lpstr>
      <vt:lpstr>Biospatial Data – Quarter 3 of 2023</vt:lpstr>
      <vt:lpstr>Biospatial Data – Quarter 3 of 2023</vt:lpstr>
      <vt:lpstr>ESSENCE – Quarter 3 of 2023</vt:lpstr>
      <vt:lpstr>ESSENCE – Quarter 3 of 2023</vt:lpstr>
      <vt:lpstr>PowerPoint Presentation</vt:lpstr>
      <vt:lpstr>Highlights</vt:lpstr>
      <vt:lpstr>Highlights</vt:lpstr>
      <vt:lpstr>PowerPoint Presentation</vt:lpstr>
      <vt:lpstr>PowerPoint Presentation</vt:lpstr>
      <vt:lpstr>PowerPoint Presentation</vt:lpstr>
      <vt:lpstr>Laura Viafora Ray - JFRD</vt:lpstr>
      <vt:lpstr>Overdose Data Surveillance &amp; Trends in Jacksonville</vt:lpstr>
      <vt:lpstr>PowerPoint Presentation</vt:lpstr>
      <vt:lpstr>Updated Query: Opioid-Related Overdose Patients (known or suspected)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September 2023 Snapshot</vt:lpstr>
      <vt:lpstr>Bystander Narcan Use Prior to Arrival (PTA) of JFRD</vt:lpstr>
      <vt:lpstr>Contact Me</vt:lpstr>
      <vt:lpstr>COJ Opioid Abatement Program Update</vt:lpstr>
      <vt:lpstr>Opioid Abatement Update</vt:lpstr>
      <vt:lpstr>Opioid Abatement Program Staff</vt:lpstr>
      <vt:lpstr>PowerPoint Presentation</vt:lpstr>
      <vt:lpstr>Florida Department of Health</vt:lpstr>
      <vt:lpstr>Overdose Data to Action</vt:lpstr>
      <vt:lpstr>PowerPoint Presentation</vt:lpstr>
      <vt:lpstr>Academic Detailing</vt:lpstr>
      <vt:lpstr>Visits to Date</vt:lpstr>
      <vt:lpstr>Community Paramedicine Program</vt:lpstr>
      <vt:lpstr>Community Paramedicine Program</vt:lpstr>
      <vt:lpstr>Community Paramedicine Program</vt:lpstr>
      <vt:lpstr>Opioid Overdose ED Visits - Essence</vt:lpstr>
      <vt:lpstr>Opioid Deaths by Year - Essence</vt:lpstr>
      <vt:lpstr>Opioid Related ED Visits - Essence</vt:lpstr>
      <vt:lpstr>Opioid Deaths by Quarter - Essence</vt:lpstr>
      <vt:lpstr>Yearly Overdose ED Visits by Sex</vt:lpstr>
      <vt:lpstr>2019 ME Data</vt:lpstr>
      <vt:lpstr>2020 ME Data</vt:lpstr>
      <vt:lpstr>2021 ME Data</vt:lpstr>
      <vt:lpstr>2022 ME Data</vt:lpstr>
      <vt:lpstr>OD2A in Clay County</vt:lpstr>
      <vt:lpstr>OD2A in Clay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revision>2</cp:revision>
  <dcterms:created xsi:type="dcterms:W3CDTF">2021-05-26T13:40:08Z</dcterms:created>
  <dcterms:modified xsi:type="dcterms:W3CDTF">2023-12-04T13:19:19Z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ies>
</file>