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5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colors1.xml" ContentType="application/vnd.openxmlformats-officedocument.drawingml.diagramColors+xml"/>
  <Override PartName="/ppt/diagrams/drawing1.xml" ContentType="application/vnd.ms-office.drawingml.diagramDrawing+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quickStyle1.xml" ContentType="application/vnd.openxmlformats-officedocument.drawingml.diagramStyle+xml"/>
  <Override PartName="/ppt/diagrams/layout1.xml" ContentType="application/vnd.openxmlformats-officedocument.drawingml.diagramLayou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5" r:id="rId2"/>
    <p:sldMasterId id="2147483731" r:id="rId3"/>
    <p:sldMasterId id="2147483807" r:id="rId4"/>
    <p:sldMasterId id="2147483828" r:id="rId5"/>
    <p:sldMasterId id="2147483926" r:id="rId6"/>
    <p:sldMasterId id="2147483947" r:id="rId7"/>
  </p:sldMasterIdLst>
  <p:notesMasterIdLst>
    <p:notesMasterId r:id="rId60"/>
  </p:notesMasterIdLst>
  <p:sldIdLst>
    <p:sldId id="735" r:id="rId8"/>
    <p:sldId id="527" r:id="rId9"/>
    <p:sldId id="3495" r:id="rId10"/>
    <p:sldId id="3503" r:id="rId11"/>
    <p:sldId id="3480" r:id="rId12"/>
    <p:sldId id="3525" r:id="rId13"/>
    <p:sldId id="3526" r:id="rId14"/>
    <p:sldId id="3527" r:id="rId15"/>
    <p:sldId id="3528" r:id="rId16"/>
    <p:sldId id="256" r:id="rId17"/>
    <p:sldId id="3522" r:id="rId18"/>
    <p:sldId id="3523" r:id="rId19"/>
    <p:sldId id="3524" r:id="rId20"/>
    <p:sldId id="3486" r:id="rId21"/>
    <p:sldId id="258" r:id="rId22"/>
    <p:sldId id="3520" r:id="rId23"/>
    <p:sldId id="3521" r:id="rId24"/>
    <p:sldId id="637" r:id="rId25"/>
    <p:sldId id="333" r:id="rId26"/>
    <p:sldId id="276" r:id="rId27"/>
    <p:sldId id="574" r:id="rId28"/>
    <p:sldId id="370" r:id="rId29"/>
    <p:sldId id="347" r:id="rId30"/>
    <p:sldId id="353" r:id="rId31"/>
    <p:sldId id="569" r:id="rId32"/>
    <p:sldId id="348" r:id="rId33"/>
    <p:sldId id="349" r:id="rId34"/>
    <p:sldId id="367" r:id="rId35"/>
    <p:sldId id="322" r:id="rId36"/>
    <p:sldId id="271" r:id="rId37"/>
    <p:sldId id="572" r:id="rId38"/>
    <p:sldId id="573" r:id="rId39"/>
    <p:sldId id="299" r:id="rId40"/>
    <p:sldId id="3518" r:id="rId41"/>
    <p:sldId id="3519" r:id="rId42"/>
    <p:sldId id="259" r:id="rId43"/>
    <p:sldId id="2906" r:id="rId44"/>
    <p:sldId id="260" r:id="rId45"/>
    <p:sldId id="2909" r:id="rId46"/>
    <p:sldId id="2911" r:id="rId47"/>
    <p:sldId id="2908" r:id="rId48"/>
    <p:sldId id="2907" r:id="rId49"/>
    <p:sldId id="2901" r:id="rId50"/>
    <p:sldId id="2914" r:id="rId51"/>
    <p:sldId id="261" r:id="rId52"/>
    <p:sldId id="2916" r:id="rId53"/>
    <p:sldId id="2905" r:id="rId54"/>
    <p:sldId id="257" r:id="rId55"/>
    <p:sldId id="2913" r:id="rId56"/>
    <p:sldId id="2912" r:id="rId57"/>
    <p:sldId id="3488" r:id="rId58"/>
    <p:sldId id="305" r:id="rId59"/>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ED064B-BA91-C350-864D-029EEB0DCB70}" name="Nicholson, Kiersten" initials="NK" userId="S::knicholson@CDCFoundation.org::4b397f48-29e9-40de-b498-dd6153477991" providerId="AD"/>
  <p188:author id="{C0229F53-3C5C-D316-CFDB-48B83D39F0AB}" name="Nelson, Pierce" initials="NP" userId="S::pnelson@cdcfoundation.org::8cc3f724-fc4f-480c-8630-3e90596cf7de" providerId="AD"/>
  <p188:author id="{9B06EC80-6B7F-5866-F1E5-694E228CCCD9}" name="Brittany Brown" initials="BB" userId="Brittany Brow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31E5"/>
    <a:srgbClr val="FFFFCC"/>
    <a:srgbClr val="00E42B"/>
    <a:srgbClr val="FE9D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897FA-B32E-41AA-9797-0DC73BA84047}" v="40" dt="2023-11-28T21:22:08.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viewProps" Target="viewProps.xml"/><Relationship Id="rId68" Type="http://schemas.openxmlformats.org/officeDocument/2006/relationships/customXml" Target="../customXml/item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tags" Target="tags/tag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69" Type="http://schemas.openxmlformats.org/officeDocument/2006/relationships/customXml" Target="../customXml/item2.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O-R OD Patients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tx>
                <c:rich>
                  <a:bodyPr/>
                  <a:lstStyle/>
                  <a:p>
                    <a:fld id="{9EC45D67-C4AC-4564-9A2C-798FFD5B77D0}" type="VALUE">
                      <a:rPr lang="en-US"/>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BAB-4A2C-AD58-53D13AC65D0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 (Jan-Oct)</c:v>
                </c:pt>
              </c:strCache>
            </c:strRef>
          </c:cat>
          <c:val>
            <c:numRef>
              <c:f>Sheet1!$B$2:$B$6</c:f>
              <c:numCache>
                <c:formatCode>General</c:formatCode>
                <c:ptCount val="5"/>
                <c:pt idx="0">
                  <c:v>2832</c:v>
                </c:pt>
                <c:pt idx="1">
                  <c:v>3508</c:v>
                </c:pt>
                <c:pt idx="2">
                  <c:v>3575</c:v>
                </c:pt>
                <c:pt idx="3">
                  <c:v>3086</c:v>
                </c:pt>
                <c:pt idx="4">
                  <c:v>2276</c:v>
                </c:pt>
              </c:numCache>
            </c:numRef>
          </c:val>
          <c:extLst>
            <c:ext xmlns:c16="http://schemas.microsoft.com/office/drawing/2014/chart" uri="{C3380CC4-5D6E-409C-BE32-E72D297353CC}">
              <c16:uniqueId val="{00000000-3CCE-4EDB-8B97-4D2745857A33}"/>
            </c:ext>
          </c:extLst>
        </c:ser>
        <c:dLbls>
          <c:showLegendKey val="0"/>
          <c:showVal val="0"/>
          <c:showCatName val="0"/>
          <c:showSerName val="0"/>
          <c:showPercent val="0"/>
          <c:showBubbleSize val="0"/>
        </c:dLbls>
        <c:gapWidth val="100"/>
        <c:overlap val="-24"/>
        <c:axId val="366784448"/>
        <c:axId val="366785168"/>
      </c:barChart>
      <c:catAx>
        <c:axId val="3667844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6785168"/>
        <c:crosses val="autoZero"/>
        <c:auto val="1"/>
        <c:lblAlgn val="ctr"/>
        <c:lblOffset val="100"/>
        <c:noMultiLvlLbl val="0"/>
      </c:catAx>
      <c:valAx>
        <c:axId val="366785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66784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Narcan Use PTA</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tx>
                <c:rich>
                  <a:bodyPr/>
                  <a:lstStyle/>
                  <a:p>
                    <a:fld id="{5CD58A77-555A-4B86-9728-0892DF5E2B61}"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D9B-41A7-8775-DAEEFE8BF7A1}"/>
                </c:ext>
              </c:extLst>
            </c:dLbl>
            <c:spPr>
              <a:noFill/>
              <a:ln>
                <a:noFill/>
              </a:ln>
              <a:effectLst/>
            </c:spPr>
            <c:txPr>
              <a:bodyPr rot="0" spcFirstLastPara="1" vertOverflow="ellipsis" vert="horz" wrap="square" anchor="ctr" anchorCtr="1"/>
              <a:lstStyle/>
              <a:p>
                <a:pPr>
                  <a:defRPr sz="1100" b="1" i="0" u="none" strike="noStrike" kern="1200" baseline="0">
                    <a:solidFill>
                      <a:schemeClr val="accent5">
                        <a:lumMod val="75000"/>
                      </a:schemeClr>
                    </a:solidFill>
                    <a:effectLst/>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 (Jan-Oct)</c:v>
                </c:pt>
              </c:strCache>
            </c:strRef>
          </c:cat>
          <c:val>
            <c:numRef>
              <c:f>Sheet1!$B$2:$B$6</c:f>
              <c:numCache>
                <c:formatCode>General</c:formatCode>
                <c:ptCount val="5"/>
                <c:pt idx="0">
                  <c:v>102</c:v>
                </c:pt>
                <c:pt idx="1">
                  <c:v>162</c:v>
                </c:pt>
                <c:pt idx="2">
                  <c:v>290</c:v>
                </c:pt>
                <c:pt idx="3">
                  <c:v>305</c:v>
                </c:pt>
                <c:pt idx="4">
                  <c:v>321</c:v>
                </c:pt>
              </c:numCache>
            </c:numRef>
          </c:val>
          <c:extLst>
            <c:ext xmlns:c16="http://schemas.microsoft.com/office/drawing/2014/chart" uri="{C3380CC4-5D6E-409C-BE32-E72D297353CC}">
              <c16:uniqueId val="{00000000-62C8-4EE1-8C5A-D6ECBE0E51CE}"/>
            </c:ext>
          </c:extLst>
        </c:ser>
        <c:dLbls>
          <c:dLblPos val="outEnd"/>
          <c:showLegendKey val="0"/>
          <c:showVal val="1"/>
          <c:showCatName val="0"/>
          <c:showSerName val="0"/>
          <c:showPercent val="0"/>
          <c:showBubbleSize val="0"/>
        </c:dLbls>
        <c:gapWidth val="100"/>
        <c:overlap val="-24"/>
        <c:axId val="568786648"/>
        <c:axId val="568789272"/>
      </c:barChart>
      <c:catAx>
        <c:axId val="5687866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8789272"/>
        <c:crosses val="autoZero"/>
        <c:auto val="1"/>
        <c:lblAlgn val="ctr"/>
        <c:lblOffset val="100"/>
        <c:noMultiLvlLbl val="0"/>
      </c:catAx>
      <c:valAx>
        <c:axId val="568789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68786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0F41AC-2A56-4348-9D68-F7E19FF271B5}"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en-US"/>
        </a:p>
      </dgm:t>
    </dgm:pt>
    <dgm:pt modelId="{B8BCA25B-F56E-4126-B401-6F47555D4173}">
      <dgm:prSet phldrT="[Text]" custT="1"/>
      <dgm:spPr>
        <a:solidFill>
          <a:srgbClr val="1673BA"/>
        </a:solidFill>
      </dgm:spPr>
      <dgm:t>
        <a:bodyPr/>
        <a:lstStyle/>
        <a:p>
          <a:r>
            <a:rPr lang="en-US" sz="1400" b="1" dirty="0">
              <a:solidFill>
                <a:schemeClr val="tx1"/>
              </a:solidFill>
            </a:rPr>
            <a:t>ACES ARE COMMON.</a:t>
          </a:r>
        </a:p>
      </dgm:t>
    </dgm:pt>
    <dgm:pt modelId="{1BCCE7EA-B170-426F-89CD-E2ACFF57D4A5}" type="parTrans" cxnId="{107D9A9A-6944-4556-9A73-C11CCAC9A10A}">
      <dgm:prSet/>
      <dgm:spPr/>
      <dgm:t>
        <a:bodyPr/>
        <a:lstStyle/>
        <a:p>
          <a:endParaRPr lang="en-US">
            <a:solidFill>
              <a:schemeClr val="tx1"/>
            </a:solidFill>
          </a:endParaRPr>
        </a:p>
      </dgm:t>
    </dgm:pt>
    <dgm:pt modelId="{E21BFCA7-8AEF-4AFE-8E83-CE6AE2E855F4}" type="sibTrans" cxnId="{107D9A9A-6944-4556-9A73-C11CCAC9A10A}">
      <dgm:prSet/>
      <dgm:spPr/>
      <dgm:t>
        <a:bodyPr/>
        <a:lstStyle/>
        <a:p>
          <a:endParaRPr lang="en-US">
            <a:solidFill>
              <a:schemeClr val="tx1"/>
            </a:solidFill>
          </a:endParaRPr>
        </a:p>
      </dgm:t>
    </dgm:pt>
    <dgm:pt modelId="{434A57EF-5795-4044-95E0-7AC3DACC9001}">
      <dgm:prSet phldrT="[Text]" custT="1"/>
      <dgm:spPr/>
      <dgm:t>
        <a:bodyPr/>
        <a:lstStyle/>
        <a:p>
          <a:r>
            <a:rPr lang="en-US" sz="1400" b="0" i="0" dirty="0">
              <a:solidFill>
                <a:schemeClr val="tx1"/>
              </a:solidFill>
            </a:rPr>
            <a:t>About </a:t>
          </a:r>
          <a:r>
            <a:rPr lang="en-US" sz="1400" b="1" i="0" dirty="0">
              <a:solidFill>
                <a:schemeClr val="tx1"/>
              </a:solidFill>
            </a:rPr>
            <a:t>64% </a:t>
          </a:r>
          <a:r>
            <a:rPr lang="en-US" sz="1400" b="0" i="0" dirty="0">
              <a:solidFill>
                <a:schemeClr val="tx1"/>
              </a:solidFill>
            </a:rPr>
            <a:t>of U.S. adults reported they had experienced </a:t>
          </a:r>
          <a:r>
            <a:rPr lang="en-US" sz="1400" b="1" i="0" dirty="0">
              <a:solidFill>
                <a:schemeClr val="tx1"/>
              </a:solidFill>
            </a:rPr>
            <a:t>at least one </a:t>
          </a:r>
          <a:r>
            <a:rPr lang="en-US" sz="1400" b="0" i="0" dirty="0">
              <a:solidFill>
                <a:schemeClr val="tx1"/>
              </a:solidFill>
            </a:rPr>
            <a:t>type of </a:t>
          </a:r>
          <a:r>
            <a:rPr lang="en-US" sz="1400" b="1" i="0" dirty="0">
              <a:solidFill>
                <a:schemeClr val="tx1"/>
              </a:solidFill>
            </a:rPr>
            <a:t>ACE</a:t>
          </a:r>
          <a:r>
            <a:rPr lang="en-US" sz="1400" b="0" i="0" dirty="0">
              <a:solidFill>
                <a:schemeClr val="tx1"/>
              </a:solidFill>
            </a:rPr>
            <a:t> before age 18 </a:t>
          </a:r>
        </a:p>
        <a:p>
          <a:endParaRPr lang="en-US" sz="1400" b="0" i="0" dirty="0">
            <a:solidFill>
              <a:schemeClr val="tx1"/>
            </a:solidFill>
          </a:endParaRPr>
        </a:p>
        <a:p>
          <a:r>
            <a:rPr lang="en-US" sz="1400" b="0" i="0" dirty="0">
              <a:solidFill>
                <a:schemeClr val="tx1"/>
              </a:solidFill>
            </a:rPr>
            <a:t>Nearly </a:t>
          </a:r>
          <a:r>
            <a:rPr lang="en-US" sz="1400" b="1" i="0" dirty="0">
              <a:solidFill>
                <a:schemeClr val="tx1"/>
              </a:solidFill>
            </a:rPr>
            <a:t>1 in 6 (17.3%) </a:t>
          </a:r>
          <a:r>
            <a:rPr lang="en-US" sz="1400" b="0" i="0" dirty="0">
              <a:solidFill>
                <a:schemeClr val="tx1"/>
              </a:solidFill>
            </a:rPr>
            <a:t>reported they had experienced </a:t>
          </a:r>
          <a:r>
            <a:rPr lang="en-US" sz="1400" b="1" i="0" dirty="0">
              <a:solidFill>
                <a:schemeClr val="tx1"/>
              </a:solidFill>
            </a:rPr>
            <a:t>four or more </a:t>
          </a:r>
          <a:r>
            <a:rPr lang="en-US" sz="1400" b="0" i="0" dirty="0">
              <a:solidFill>
                <a:schemeClr val="tx1"/>
              </a:solidFill>
            </a:rPr>
            <a:t>types of </a:t>
          </a:r>
          <a:r>
            <a:rPr lang="en-US" sz="1400" b="1" i="0" dirty="0">
              <a:solidFill>
                <a:schemeClr val="tx1"/>
              </a:solidFill>
            </a:rPr>
            <a:t>ACEs</a:t>
          </a:r>
          <a:endParaRPr lang="en-US" sz="1400" b="1" dirty="0">
            <a:solidFill>
              <a:schemeClr val="tx1"/>
            </a:solidFill>
          </a:endParaRPr>
        </a:p>
      </dgm:t>
    </dgm:pt>
    <dgm:pt modelId="{21F27A50-DC8B-40FF-837A-7B8C132A35CD}" type="parTrans" cxnId="{3E0C2281-E888-40C3-928A-8BB67F6DA7DB}">
      <dgm:prSet/>
      <dgm:spPr/>
      <dgm:t>
        <a:bodyPr/>
        <a:lstStyle/>
        <a:p>
          <a:endParaRPr lang="en-US">
            <a:solidFill>
              <a:schemeClr val="tx1"/>
            </a:solidFill>
          </a:endParaRPr>
        </a:p>
      </dgm:t>
    </dgm:pt>
    <dgm:pt modelId="{0AA926C4-3471-4C5C-B58B-A7D2436C8150}" type="sibTrans" cxnId="{3E0C2281-E888-40C3-928A-8BB67F6DA7DB}">
      <dgm:prSet/>
      <dgm:spPr/>
      <dgm:t>
        <a:bodyPr/>
        <a:lstStyle/>
        <a:p>
          <a:endParaRPr lang="en-US">
            <a:solidFill>
              <a:schemeClr val="tx1"/>
            </a:solidFill>
          </a:endParaRPr>
        </a:p>
      </dgm:t>
    </dgm:pt>
    <dgm:pt modelId="{D4963CDA-7920-428B-9E54-36EE47BCF415}">
      <dgm:prSet phldrT="[Text]" custT="1"/>
      <dgm:spPr>
        <a:solidFill>
          <a:srgbClr val="ED2793"/>
        </a:solidFill>
      </dgm:spPr>
      <dgm:t>
        <a:bodyPr/>
        <a:lstStyle/>
        <a:p>
          <a:r>
            <a:rPr lang="en-US" sz="1400" b="1" i="0" dirty="0">
              <a:solidFill>
                <a:schemeClr val="tx1"/>
              </a:solidFill>
            </a:rPr>
            <a:t>PREVENTING ACES COULD POTENTIALLY REDUCE MANY HEALTH CONDITIONS. </a:t>
          </a:r>
          <a:endParaRPr lang="en-US" sz="1400" dirty="0">
            <a:solidFill>
              <a:schemeClr val="tx1"/>
            </a:solidFill>
          </a:endParaRPr>
        </a:p>
      </dgm:t>
    </dgm:pt>
    <dgm:pt modelId="{8D3AA112-EDF3-4C94-832F-7A7B22F0DAA7}" type="parTrans" cxnId="{0897E723-D29F-4BAB-868E-CEAADA0934B2}">
      <dgm:prSet/>
      <dgm:spPr/>
      <dgm:t>
        <a:bodyPr/>
        <a:lstStyle/>
        <a:p>
          <a:endParaRPr lang="en-US">
            <a:solidFill>
              <a:schemeClr val="tx1"/>
            </a:solidFill>
          </a:endParaRPr>
        </a:p>
      </dgm:t>
    </dgm:pt>
    <dgm:pt modelId="{D3B9450B-1043-45C3-B7F2-C929DFF87C7D}" type="sibTrans" cxnId="{0897E723-D29F-4BAB-868E-CEAADA0934B2}">
      <dgm:prSet/>
      <dgm:spPr/>
      <dgm:t>
        <a:bodyPr/>
        <a:lstStyle/>
        <a:p>
          <a:endParaRPr lang="en-US">
            <a:solidFill>
              <a:schemeClr val="tx1"/>
            </a:solidFill>
          </a:endParaRPr>
        </a:p>
      </dgm:t>
    </dgm:pt>
    <dgm:pt modelId="{FAE29F82-F116-4D27-A9C5-DB28815898C5}">
      <dgm:prSet phldrT="[Text]" custT="1"/>
      <dgm:spPr>
        <a:ln>
          <a:solidFill>
            <a:srgbClr val="ED2793"/>
          </a:solidFill>
        </a:ln>
      </dgm:spPr>
      <dgm:t>
        <a:bodyPr/>
        <a:lstStyle/>
        <a:p>
          <a:r>
            <a:rPr lang="en-US" sz="1400" b="0" i="0" dirty="0">
              <a:solidFill>
                <a:schemeClr val="tx1"/>
              </a:solidFill>
            </a:rPr>
            <a:t>By preventing ACEs, up to </a:t>
          </a:r>
          <a:r>
            <a:rPr lang="en-US" sz="1400" b="1" i="0" dirty="0">
              <a:solidFill>
                <a:schemeClr val="tx1"/>
              </a:solidFill>
            </a:rPr>
            <a:t>1.9 million heart disease </a:t>
          </a:r>
          <a:r>
            <a:rPr lang="en-US" sz="1400" b="0" i="0" dirty="0">
              <a:solidFill>
                <a:schemeClr val="tx1"/>
              </a:solidFill>
            </a:rPr>
            <a:t>cases and </a:t>
          </a:r>
          <a:r>
            <a:rPr lang="en-US" sz="1400" b="1" i="0" dirty="0">
              <a:solidFill>
                <a:schemeClr val="tx1"/>
              </a:solidFill>
            </a:rPr>
            <a:t>21 million depression </a:t>
          </a:r>
          <a:r>
            <a:rPr lang="en-US" sz="1400" b="0" i="0" dirty="0">
              <a:solidFill>
                <a:schemeClr val="tx1"/>
              </a:solidFill>
            </a:rPr>
            <a:t>cases potentially could have been avoided.</a:t>
          </a:r>
          <a:endParaRPr lang="en-US" sz="1400" dirty="0">
            <a:solidFill>
              <a:schemeClr val="tx1"/>
            </a:solidFill>
          </a:endParaRPr>
        </a:p>
      </dgm:t>
    </dgm:pt>
    <dgm:pt modelId="{8C2E9F6F-AD47-4A15-B718-D4148CFBF787}" type="parTrans" cxnId="{FFB124BE-D681-449D-A281-BC0CC1501E58}">
      <dgm:prSet/>
      <dgm:spPr/>
      <dgm:t>
        <a:bodyPr/>
        <a:lstStyle/>
        <a:p>
          <a:endParaRPr lang="en-US">
            <a:solidFill>
              <a:schemeClr val="tx1"/>
            </a:solidFill>
          </a:endParaRPr>
        </a:p>
      </dgm:t>
    </dgm:pt>
    <dgm:pt modelId="{B739E9D4-CE4C-48BE-AF1F-55589A7B5C79}" type="sibTrans" cxnId="{FFB124BE-D681-449D-A281-BC0CC1501E58}">
      <dgm:prSet/>
      <dgm:spPr/>
      <dgm:t>
        <a:bodyPr/>
        <a:lstStyle/>
        <a:p>
          <a:endParaRPr lang="en-US">
            <a:solidFill>
              <a:schemeClr val="tx1"/>
            </a:solidFill>
          </a:endParaRPr>
        </a:p>
      </dgm:t>
    </dgm:pt>
    <dgm:pt modelId="{6F011D35-567D-4B46-916B-FFA5927C04E3}">
      <dgm:prSet phldrT="[Text]" custT="1"/>
      <dgm:spPr>
        <a:solidFill>
          <a:schemeClr val="accent4">
            <a:lumMod val="60000"/>
            <a:lumOff val="40000"/>
          </a:schemeClr>
        </a:solidFill>
      </dgm:spPr>
      <dgm:t>
        <a:bodyPr/>
        <a:lstStyle/>
        <a:p>
          <a:r>
            <a:rPr lang="en-US" sz="1400" b="1" i="0" dirty="0">
              <a:solidFill>
                <a:schemeClr val="tx1"/>
              </a:solidFill>
            </a:rPr>
            <a:t>ACES ARE COSTLY.</a:t>
          </a:r>
          <a:endParaRPr lang="en-US" sz="1400" dirty="0">
            <a:solidFill>
              <a:schemeClr val="tx1"/>
            </a:solidFill>
          </a:endParaRPr>
        </a:p>
      </dgm:t>
    </dgm:pt>
    <dgm:pt modelId="{277FE978-AB31-4244-AF93-EC827CB258E1}" type="parTrans" cxnId="{B179BFD1-847C-479B-8F69-CEC05EF81BF9}">
      <dgm:prSet/>
      <dgm:spPr/>
      <dgm:t>
        <a:bodyPr/>
        <a:lstStyle/>
        <a:p>
          <a:endParaRPr lang="en-US">
            <a:solidFill>
              <a:schemeClr val="tx1"/>
            </a:solidFill>
          </a:endParaRPr>
        </a:p>
      </dgm:t>
    </dgm:pt>
    <dgm:pt modelId="{86B6CC85-3BF0-4BCB-917F-509E91BBBEE9}" type="sibTrans" cxnId="{B179BFD1-847C-479B-8F69-CEC05EF81BF9}">
      <dgm:prSet/>
      <dgm:spPr/>
      <dgm:t>
        <a:bodyPr/>
        <a:lstStyle/>
        <a:p>
          <a:endParaRPr lang="en-US">
            <a:solidFill>
              <a:schemeClr val="tx1"/>
            </a:solidFill>
          </a:endParaRPr>
        </a:p>
      </dgm:t>
    </dgm:pt>
    <dgm:pt modelId="{5EFBE72A-D114-4EB9-8184-016D98FF7982}">
      <dgm:prSet phldrT="[Text]" custT="1"/>
      <dgm:spPr>
        <a:ln>
          <a:solidFill>
            <a:schemeClr val="accent4">
              <a:lumMod val="60000"/>
              <a:lumOff val="40000"/>
            </a:schemeClr>
          </a:solidFill>
        </a:ln>
      </dgm:spPr>
      <dgm:t>
        <a:bodyPr/>
        <a:lstStyle/>
        <a:p>
          <a:r>
            <a:rPr lang="en-US" sz="1400" b="0" i="0" dirty="0">
              <a:solidFill>
                <a:schemeClr val="tx1"/>
              </a:solidFill>
            </a:rPr>
            <a:t>ACEs-related health consequences cost an estimated economic burden of </a:t>
          </a:r>
          <a:r>
            <a:rPr lang="en-US" sz="1400" b="1" i="0" dirty="0">
              <a:solidFill>
                <a:schemeClr val="tx1"/>
              </a:solidFill>
            </a:rPr>
            <a:t>$748 billion annually </a:t>
          </a:r>
          <a:r>
            <a:rPr lang="en-US" sz="1400" b="0" i="0" dirty="0">
              <a:solidFill>
                <a:schemeClr val="tx1"/>
              </a:solidFill>
            </a:rPr>
            <a:t>in Bermuda, Canada, and the United States.</a:t>
          </a:r>
          <a:endParaRPr lang="en-US" sz="1400" dirty="0">
            <a:solidFill>
              <a:schemeClr val="tx1"/>
            </a:solidFill>
          </a:endParaRPr>
        </a:p>
      </dgm:t>
    </dgm:pt>
    <dgm:pt modelId="{B72C5D09-ACC1-4B9E-A33E-FF45922D8C72}" type="parTrans" cxnId="{A4D28EBD-0A85-4DCD-B533-D64BE4FEB94D}">
      <dgm:prSet/>
      <dgm:spPr/>
      <dgm:t>
        <a:bodyPr/>
        <a:lstStyle/>
        <a:p>
          <a:endParaRPr lang="en-US">
            <a:solidFill>
              <a:schemeClr val="tx1"/>
            </a:solidFill>
          </a:endParaRPr>
        </a:p>
      </dgm:t>
    </dgm:pt>
    <dgm:pt modelId="{5FE78DCE-1466-4AD0-95A7-5E447DDD818C}" type="sibTrans" cxnId="{A4D28EBD-0A85-4DCD-B533-D64BE4FEB94D}">
      <dgm:prSet/>
      <dgm:spPr/>
      <dgm:t>
        <a:bodyPr/>
        <a:lstStyle/>
        <a:p>
          <a:endParaRPr lang="en-US">
            <a:solidFill>
              <a:schemeClr val="tx1"/>
            </a:solidFill>
          </a:endParaRPr>
        </a:p>
      </dgm:t>
    </dgm:pt>
    <dgm:pt modelId="{1559C839-BA6B-433F-AD6A-55EE50816E10}">
      <dgm:prSet phldrT="[Text]" custT="1"/>
      <dgm:spPr>
        <a:ln>
          <a:solidFill>
            <a:srgbClr val="AABE52"/>
          </a:solidFill>
        </a:ln>
      </dgm:spPr>
      <dgm:t>
        <a:bodyPr/>
        <a:lstStyle/>
        <a:p>
          <a:r>
            <a:rPr lang="en-US" sz="1400" b="0" i="0" dirty="0">
              <a:solidFill>
                <a:schemeClr val="tx1"/>
              </a:solidFill>
            </a:rPr>
            <a:t>Inequities experiencing ACEs is linked to the </a:t>
          </a:r>
          <a:r>
            <a:rPr lang="en-US" sz="1400" b="1" i="0" dirty="0">
              <a:solidFill>
                <a:schemeClr val="tx1"/>
              </a:solidFill>
            </a:rPr>
            <a:t>historical, social, and economic environments </a:t>
          </a:r>
          <a:r>
            <a:rPr lang="en-US" sz="1400" b="0" i="0" dirty="0">
              <a:solidFill>
                <a:schemeClr val="tx1"/>
              </a:solidFill>
            </a:rPr>
            <a:t>in which some families live.</a:t>
          </a:r>
        </a:p>
        <a:p>
          <a:endParaRPr lang="en-US" sz="1400" b="0" i="0" dirty="0">
            <a:solidFill>
              <a:schemeClr val="tx1"/>
            </a:solidFill>
          </a:endParaRPr>
        </a:p>
        <a:p>
          <a:r>
            <a:rPr lang="en-US" sz="1400" b="0" i="0" dirty="0">
              <a:solidFill>
                <a:schemeClr val="tx1"/>
              </a:solidFill>
            </a:rPr>
            <a:t>ACEs were highest among </a:t>
          </a:r>
          <a:r>
            <a:rPr lang="en-US" sz="1400" b="1" i="0" dirty="0">
              <a:solidFill>
                <a:schemeClr val="tx1"/>
              </a:solidFill>
            </a:rPr>
            <a:t>females</a:t>
          </a:r>
          <a:r>
            <a:rPr lang="en-US" sz="1400" b="0" i="0" dirty="0">
              <a:solidFill>
                <a:schemeClr val="tx1"/>
              </a:solidFill>
            </a:rPr>
            <a:t>, non-Hispanic </a:t>
          </a:r>
          <a:r>
            <a:rPr lang="en-US" sz="1400" b="1" i="0" dirty="0">
              <a:solidFill>
                <a:schemeClr val="tx1"/>
              </a:solidFill>
            </a:rPr>
            <a:t>American Indian or Alaska Native </a:t>
          </a:r>
          <a:r>
            <a:rPr lang="en-US" sz="1400" b="0" i="0" dirty="0">
              <a:solidFill>
                <a:schemeClr val="tx1"/>
              </a:solidFill>
            </a:rPr>
            <a:t>adults, and adults who are </a:t>
          </a:r>
          <a:r>
            <a:rPr lang="en-US" sz="1400" b="1" i="0" dirty="0">
              <a:solidFill>
                <a:schemeClr val="tx1"/>
              </a:solidFill>
            </a:rPr>
            <a:t>unemployed or unable to work</a:t>
          </a:r>
          <a:r>
            <a:rPr lang="en-US" sz="1400" b="0" i="0" dirty="0">
              <a:solidFill>
                <a:schemeClr val="tx1"/>
              </a:solidFill>
            </a:rPr>
            <a:t>.</a:t>
          </a:r>
          <a:endParaRPr lang="en-US" sz="1400" dirty="0">
            <a:solidFill>
              <a:schemeClr val="tx1"/>
            </a:solidFill>
          </a:endParaRPr>
        </a:p>
      </dgm:t>
    </dgm:pt>
    <dgm:pt modelId="{1E581B2F-BB39-4974-9BFE-F5A31CB4B61D}" type="parTrans" cxnId="{E54C986E-41D4-4E24-BD8F-3D4188EB223C}">
      <dgm:prSet/>
      <dgm:spPr/>
      <dgm:t>
        <a:bodyPr/>
        <a:lstStyle/>
        <a:p>
          <a:endParaRPr lang="en-US">
            <a:solidFill>
              <a:schemeClr val="tx1"/>
            </a:solidFill>
          </a:endParaRPr>
        </a:p>
      </dgm:t>
    </dgm:pt>
    <dgm:pt modelId="{FDE678FA-99B8-4152-8CAC-980237E5A91C}" type="sibTrans" cxnId="{E54C986E-41D4-4E24-BD8F-3D4188EB223C}">
      <dgm:prSet/>
      <dgm:spPr/>
      <dgm:t>
        <a:bodyPr/>
        <a:lstStyle/>
        <a:p>
          <a:endParaRPr lang="en-US">
            <a:solidFill>
              <a:schemeClr val="tx1"/>
            </a:solidFill>
          </a:endParaRPr>
        </a:p>
      </dgm:t>
    </dgm:pt>
    <dgm:pt modelId="{0B131587-5D16-4518-B5D0-1123BBAA7684}">
      <dgm:prSet phldrT="[Text]" custT="1"/>
      <dgm:spPr>
        <a:solidFill>
          <a:srgbClr val="AABE52"/>
        </a:solidFill>
      </dgm:spPr>
      <dgm:t>
        <a:bodyPr/>
        <a:lstStyle/>
        <a:p>
          <a:r>
            <a:rPr lang="en-US" sz="1400" b="1" i="0" dirty="0">
              <a:solidFill>
                <a:schemeClr val="tx1"/>
              </a:solidFill>
            </a:rPr>
            <a:t>SOME PEOPLE ARE AT GREATER RISK.</a:t>
          </a:r>
          <a:endParaRPr lang="en-US" sz="1400" dirty="0">
            <a:solidFill>
              <a:schemeClr val="tx1"/>
            </a:solidFill>
          </a:endParaRPr>
        </a:p>
      </dgm:t>
    </dgm:pt>
    <dgm:pt modelId="{B1165D13-C427-4483-9D95-0B71BC8282DF}" type="sibTrans" cxnId="{EAF5F444-FA0B-433B-8BF6-38211DAC1E73}">
      <dgm:prSet/>
      <dgm:spPr/>
      <dgm:t>
        <a:bodyPr/>
        <a:lstStyle/>
        <a:p>
          <a:endParaRPr lang="en-US">
            <a:solidFill>
              <a:schemeClr val="tx1"/>
            </a:solidFill>
          </a:endParaRPr>
        </a:p>
      </dgm:t>
    </dgm:pt>
    <dgm:pt modelId="{6B453653-31CB-4345-8D3A-D32B40E7930E}" type="parTrans" cxnId="{EAF5F444-FA0B-433B-8BF6-38211DAC1E73}">
      <dgm:prSet/>
      <dgm:spPr/>
      <dgm:t>
        <a:bodyPr/>
        <a:lstStyle/>
        <a:p>
          <a:endParaRPr lang="en-US">
            <a:solidFill>
              <a:schemeClr val="tx1"/>
            </a:solidFill>
          </a:endParaRPr>
        </a:p>
      </dgm:t>
    </dgm:pt>
    <dgm:pt modelId="{3091E295-EBD9-4513-ADC7-78773DCD9904}" type="pres">
      <dgm:prSet presAssocID="{BF0F41AC-2A56-4348-9D68-F7E19FF271B5}" presName="Name0" presStyleCnt="0">
        <dgm:presLayoutVars>
          <dgm:chMax val="5"/>
          <dgm:chPref val="5"/>
          <dgm:dir/>
          <dgm:animLvl val="lvl"/>
        </dgm:presLayoutVars>
      </dgm:prSet>
      <dgm:spPr/>
    </dgm:pt>
    <dgm:pt modelId="{44049B45-4206-49E8-AB15-1AB9485A7CA1}" type="pres">
      <dgm:prSet presAssocID="{B8BCA25B-F56E-4126-B401-6F47555D4173}" presName="parentText1" presStyleLbl="node1" presStyleIdx="0" presStyleCnt="4" custLinFactNeighborX="-112" custLinFactNeighborY="2934">
        <dgm:presLayoutVars>
          <dgm:chMax/>
          <dgm:chPref val="3"/>
          <dgm:bulletEnabled val="1"/>
        </dgm:presLayoutVars>
      </dgm:prSet>
      <dgm:spPr/>
    </dgm:pt>
    <dgm:pt modelId="{F620F1ED-3953-4CEF-AD65-E6354596BF39}" type="pres">
      <dgm:prSet presAssocID="{B8BCA25B-F56E-4126-B401-6F47555D4173}" presName="childText1" presStyleLbl="solidAlignAcc1" presStyleIdx="0" presStyleCnt="4">
        <dgm:presLayoutVars>
          <dgm:chMax val="0"/>
          <dgm:chPref val="0"/>
          <dgm:bulletEnabled val="1"/>
        </dgm:presLayoutVars>
      </dgm:prSet>
      <dgm:spPr/>
    </dgm:pt>
    <dgm:pt modelId="{B0E0ABFC-DA33-451B-8997-F1955A702502}" type="pres">
      <dgm:prSet presAssocID="{D4963CDA-7920-428B-9E54-36EE47BCF415}" presName="parentText2" presStyleLbl="node1" presStyleIdx="1" presStyleCnt="4" custLinFactNeighborX="-145" custLinFactNeighborY="3068">
        <dgm:presLayoutVars>
          <dgm:chMax/>
          <dgm:chPref val="3"/>
          <dgm:bulletEnabled val="1"/>
        </dgm:presLayoutVars>
      </dgm:prSet>
      <dgm:spPr/>
    </dgm:pt>
    <dgm:pt modelId="{554ACB9D-16AD-4353-9F5F-4C54346721BB}" type="pres">
      <dgm:prSet presAssocID="{D4963CDA-7920-428B-9E54-36EE47BCF415}" presName="childText2" presStyleLbl="solidAlignAcc1" presStyleIdx="1" presStyleCnt="4">
        <dgm:presLayoutVars>
          <dgm:chMax val="0"/>
          <dgm:chPref val="0"/>
          <dgm:bulletEnabled val="1"/>
        </dgm:presLayoutVars>
      </dgm:prSet>
      <dgm:spPr/>
    </dgm:pt>
    <dgm:pt modelId="{67C51B81-D4F4-49D3-9CA0-27F8892B0387}" type="pres">
      <dgm:prSet presAssocID="{0B131587-5D16-4518-B5D0-1123BBAA7684}" presName="parentText3" presStyleLbl="node1" presStyleIdx="2" presStyleCnt="4" custLinFactNeighborX="-207" custLinFactNeighborY="3835">
        <dgm:presLayoutVars>
          <dgm:chMax/>
          <dgm:chPref val="3"/>
          <dgm:bulletEnabled val="1"/>
        </dgm:presLayoutVars>
      </dgm:prSet>
      <dgm:spPr/>
    </dgm:pt>
    <dgm:pt modelId="{7FB8E8DE-07FF-4CDB-B971-06289AF918C2}" type="pres">
      <dgm:prSet presAssocID="{0B131587-5D16-4518-B5D0-1123BBAA7684}" presName="childText3" presStyleLbl="solidAlignAcc1" presStyleIdx="2" presStyleCnt="4" custScaleY="108143">
        <dgm:presLayoutVars>
          <dgm:chMax val="0"/>
          <dgm:chPref val="0"/>
          <dgm:bulletEnabled val="1"/>
        </dgm:presLayoutVars>
      </dgm:prSet>
      <dgm:spPr/>
    </dgm:pt>
    <dgm:pt modelId="{F7470E12-9AB7-433F-9106-B3F6E0FF18D1}" type="pres">
      <dgm:prSet presAssocID="{6F011D35-567D-4B46-916B-FFA5927C04E3}" presName="parentText4" presStyleLbl="node1" presStyleIdx="3" presStyleCnt="4" custScaleY="96030" custLinFactNeighborX="-362" custLinFactNeighborY="3835">
        <dgm:presLayoutVars>
          <dgm:chMax/>
          <dgm:chPref val="3"/>
          <dgm:bulletEnabled val="1"/>
        </dgm:presLayoutVars>
      </dgm:prSet>
      <dgm:spPr/>
    </dgm:pt>
    <dgm:pt modelId="{1DF5B3BE-8A7B-477A-BF3C-828982ADEE2F}" type="pres">
      <dgm:prSet presAssocID="{6F011D35-567D-4B46-916B-FFA5927C04E3}" presName="childText4" presStyleLbl="solidAlignAcc1" presStyleIdx="3" presStyleCnt="4" custScaleX="102524" custLinFactNeighborX="1305">
        <dgm:presLayoutVars>
          <dgm:chMax val="0"/>
          <dgm:chPref val="0"/>
          <dgm:bulletEnabled val="1"/>
        </dgm:presLayoutVars>
      </dgm:prSet>
      <dgm:spPr/>
    </dgm:pt>
  </dgm:ptLst>
  <dgm:cxnLst>
    <dgm:cxn modelId="{CDACDB02-B4EA-4A19-A856-282CE4E86677}" type="presOf" srcId="{BF0F41AC-2A56-4348-9D68-F7E19FF271B5}" destId="{3091E295-EBD9-4513-ADC7-78773DCD9904}" srcOrd="0" destOrd="0" presId="urn:microsoft.com/office/officeart/2009/3/layout/IncreasingArrowsProcess"/>
    <dgm:cxn modelId="{33D45F10-76AC-4E10-9756-756AB2DFB228}" type="presOf" srcId="{FAE29F82-F116-4D27-A9C5-DB28815898C5}" destId="{554ACB9D-16AD-4353-9F5F-4C54346721BB}" srcOrd="0" destOrd="0" presId="urn:microsoft.com/office/officeart/2009/3/layout/IncreasingArrowsProcess"/>
    <dgm:cxn modelId="{91B8BD23-70DA-46DE-843F-C98513211AB9}" type="presOf" srcId="{6F011D35-567D-4B46-916B-FFA5927C04E3}" destId="{F7470E12-9AB7-433F-9106-B3F6E0FF18D1}" srcOrd="0" destOrd="0" presId="urn:microsoft.com/office/officeart/2009/3/layout/IncreasingArrowsProcess"/>
    <dgm:cxn modelId="{0897E723-D29F-4BAB-868E-CEAADA0934B2}" srcId="{BF0F41AC-2A56-4348-9D68-F7E19FF271B5}" destId="{D4963CDA-7920-428B-9E54-36EE47BCF415}" srcOrd="1" destOrd="0" parTransId="{8D3AA112-EDF3-4C94-832F-7A7B22F0DAA7}" sibTransId="{D3B9450B-1043-45C3-B7F2-C929DFF87C7D}"/>
    <dgm:cxn modelId="{839AFD62-E90E-470E-8548-608058339C2D}" type="presOf" srcId="{0B131587-5D16-4518-B5D0-1123BBAA7684}" destId="{67C51B81-D4F4-49D3-9CA0-27F8892B0387}" srcOrd="0" destOrd="0" presId="urn:microsoft.com/office/officeart/2009/3/layout/IncreasingArrowsProcess"/>
    <dgm:cxn modelId="{EAF5F444-FA0B-433B-8BF6-38211DAC1E73}" srcId="{BF0F41AC-2A56-4348-9D68-F7E19FF271B5}" destId="{0B131587-5D16-4518-B5D0-1123BBAA7684}" srcOrd="2" destOrd="0" parTransId="{6B453653-31CB-4345-8D3A-D32B40E7930E}" sibTransId="{B1165D13-C427-4483-9D95-0B71BC8282DF}"/>
    <dgm:cxn modelId="{1E986669-09AD-4D5E-A188-2467C710E8F9}" type="presOf" srcId="{D4963CDA-7920-428B-9E54-36EE47BCF415}" destId="{B0E0ABFC-DA33-451B-8997-F1955A702502}" srcOrd="0" destOrd="0" presId="urn:microsoft.com/office/officeart/2009/3/layout/IncreasingArrowsProcess"/>
    <dgm:cxn modelId="{A441CF49-F25B-4666-93FE-83AB71BC69A8}" type="presOf" srcId="{1559C839-BA6B-433F-AD6A-55EE50816E10}" destId="{7FB8E8DE-07FF-4CDB-B971-06289AF918C2}" srcOrd="0" destOrd="0" presId="urn:microsoft.com/office/officeart/2009/3/layout/IncreasingArrowsProcess"/>
    <dgm:cxn modelId="{E54C986E-41D4-4E24-BD8F-3D4188EB223C}" srcId="{0B131587-5D16-4518-B5D0-1123BBAA7684}" destId="{1559C839-BA6B-433F-AD6A-55EE50816E10}" srcOrd="0" destOrd="0" parTransId="{1E581B2F-BB39-4974-9BFE-F5A31CB4B61D}" sibTransId="{FDE678FA-99B8-4152-8CAC-980237E5A91C}"/>
    <dgm:cxn modelId="{75B3277E-9D99-4748-9BBC-3DA6C0348820}" type="presOf" srcId="{B8BCA25B-F56E-4126-B401-6F47555D4173}" destId="{44049B45-4206-49E8-AB15-1AB9485A7CA1}" srcOrd="0" destOrd="0" presId="urn:microsoft.com/office/officeart/2009/3/layout/IncreasingArrowsProcess"/>
    <dgm:cxn modelId="{3E0C2281-E888-40C3-928A-8BB67F6DA7DB}" srcId="{B8BCA25B-F56E-4126-B401-6F47555D4173}" destId="{434A57EF-5795-4044-95E0-7AC3DACC9001}" srcOrd="0" destOrd="0" parTransId="{21F27A50-DC8B-40FF-837A-7B8C132A35CD}" sibTransId="{0AA926C4-3471-4C5C-B58B-A7D2436C8150}"/>
    <dgm:cxn modelId="{107D9A9A-6944-4556-9A73-C11CCAC9A10A}" srcId="{BF0F41AC-2A56-4348-9D68-F7E19FF271B5}" destId="{B8BCA25B-F56E-4126-B401-6F47555D4173}" srcOrd="0" destOrd="0" parTransId="{1BCCE7EA-B170-426F-89CD-E2ACFF57D4A5}" sibTransId="{E21BFCA7-8AEF-4AFE-8E83-CE6AE2E855F4}"/>
    <dgm:cxn modelId="{A4D28EBD-0A85-4DCD-B533-D64BE4FEB94D}" srcId="{6F011D35-567D-4B46-916B-FFA5927C04E3}" destId="{5EFBE72A-D114-4EB9-8184-016D98FF7982}" srcOrd="0" destOrd="0" parTransId="{B72C5D09-ACC1-4B9E-A33E-FF45922D8C72}" sibTransId="{5FE78DCE-1466-4AD0-95A7-5E447DDD818C}"/>
    <dgm:cxn modelId="{FFB124BE-D681-449D-A281-BC0CC1501E58}" srcId="{D4963CDA-7920-428B-9E54-36EE47BCF415}" destId="{FAE29F82-F116-4D27-A9C5-DB28815898C5}" srcOrd="0" destOrd="0" parTransId="{8C2E9F6F-AD47-4A15-B718-D4148CFBF787}" sibTransId="{B739E9D4-CE4C-48BE-AF1F-55589A7B5C79}"/>
    <dgm:cxn modelId="{B179BFD1-847C-479B-8F69-CEC05EF81BF9}" srcId="{BF0F41AC-2A56-4348-9D68-F7E19FF271B5}" destId="{6F011D35-567D-4B46-916B-FFA5927C04E3}" srcOrd="3" destOrd="0" parTransId="{277FE978-AB31-4244-AF93-EC827CB258E1}" sibTransId="{86B6CC85-3BF0-4BCB-917F-509E91BBBEE9}"/>
    <dgm:cxn modelId="{220EA1F9-B9C6-45FF-91DA-669333B1A32E}" type="presOf" srcId="{434A57EF-5795-4044-95E0-7AC3DACC9001}" destId="{F620F1ED-3953-4CEF-AD65-E6354596BF39}" srcOrd="0" destOrd="0" presId="urn:microsoft.com/office/officeart/2009/3/layout/IncreasingArrowsProcess"/>
    <dgm:cxn modelId="{6138F5FF-F8AB-48BC-9E56-8FF442EBE565}" type="presOf" srcId="{5EFBE72A-D114-4EB9-8184-016D98FF7982}" destId="{1DF5B3BE-8A7B-477A-BF3C-828982ADEE2F}" srcOrd="0" destOrd="0" presId="urn:microsoft.com/office/officeart/2009/3/layout/IncreasingArrowsProcess"/>
    <dgm:cxn modelId="{A4EF98C2-86E8-4982-9B2A-6F2F63918FCB}" type="presParOf" srcId="{3091E295-EBD9-4513-ADC7-78773DCD9904}" destId="{44049B45-4206-49E8-AB15-1AB9485A7CA1}" srcOrd="0" destOrd="0" presId="urn:microsoft.com/office/officeart/2009/3/layout/IncreasingArrowsProcess"/>
    <dgm:cxn modelId="{3DE93A7C-3ED7-4550-9199-97FC43ACF188}" type="presParOf" srcId="{3091E295-EBD9-4513-ADC7-78773DCD9904}" destId="{F620F1ED-3953-4CEF-AD65-E6354596BF39}" srcOrd="1" destOrd="0" presId="urn:microsoft.com/office/officeart/2009/3/layout/IncreasingArrowsProcess"/>
    <dgm:cxn modelId="{9256DA95-B5EF-4797-99A4-93975D9F2138}" type="presParOf" srcId="{3091E295-EBD9-4513-ADC7-78773DCD9904}" destId="{B0E0ABFC-DA33-451B-8997-F1955A702502}" srcOrd="2" destOrd="0" presId="urn:microsoft.com/office/officeart/2009/3/layout/IncreasingArrowsProcess"/>
    <dgm:cxn modelId="{B5924252-2669-4E7B-A2BC-CD9C3C617F46}" type="presParOf" srcId="{3091E295-EBD9-4513-ADC7-78773DCD9904}" destId="{554ACB9D-16AD-4353-9F5F-4C54346721BB}" srcOrd="3" destOrd="0" presId="urn:microsoft.com/office/officeart/2009/3/layout/IncreasingArrowsProcess"/>
    <dgm:cxn modelId="{8B37B659-F2C7-4B4A-A756-5A8F0628CDBE}" type="presParOf" srcId="{3091E295-EBD9-4513-ADC7-78773DCD9904}" destId="{67C51B81-D4F4-49D3-9CA0-27F8892B0387}" srcOrd="4" destOrd="0" presId="urn:microsoft.com/office/officeart/2009/3/layout/IncreasingArrowsProcess"/>
    <dgm:cxn modelId="{37B3154A-E123-4A98-A59D-4C0F6A99EE5A}" type="presParOf" srcId="{3091E295-EBD9-4513-ADC7-78773DCD9904}" destId="{7FB8E8DE-07FF-4CDB-B971-06289AF918C2}" srcOrd="5" destOrd="0" presId="urn:microsoft.com/office/officeart/2009/3/layout/IncreasingArrowsProcess"/>
    <dgm:cxn modelId="{6C661C4A-7385-4014-B11D-D80A72460CA7}" type="presParOf" srcId="{3091E295-EBD9-4513-ADC7-78773DCD9904}" destId="{F7470E12-9AB7-433F-9106-B3F6E0FF18D1}" srcOrd="6" destOrd="0" presId="urn:microsoft.com/office/officeart/2009/3/layout/IncreasingArrowsProcess"/>
    <dgm:cxn modelId="{D0BB81EC-B009-482E-96B9-0CE198B684ED}" type="presParOf" srcId="{3091E295-EBD9-4513-ADC7-78773DCD9904}" destId="{1DF5B3BE-8A7B-477A-BF3C-828982ADEE2F}"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96349A2-EE86-43B3-86AD-333A1514A40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C08EAEC-B203-43DF-9F50-C524629E358B}">
      <dgm:prSet/>
      <dgm:spPr/>
      <dgm:t>
        <a:bodyPr/>
        <a:lstStyle/>
        <a:p>
          <a:pPr>
            <a:lnSpc>
              <a:spcPct val="100000"/>
            </a:lnSpc>
          </a:pPr>
          <a:r>
            <a:rPr lang="en-US">
              <a:solidFill>
                <a:schemeClr val="bg1"/>
              </a:solidFill>
            </a:rPr>
            <a:t>Sober Living &amp; Recovery Supports</a:t>
          </a:r>
        </a:p>
      </dgm:t>
    </dgm:pt>
    <dgm:pt modelId="{14EE3BA3-1950-4AF0-AE85-5B4C1AB63818}" type="parTrans" cxnId="{51339497-219F-4F03-BEA2-00D23B8EF724}">
      <dgm:prSet/>
      <dgm:spPr/>
      <dgm:t>
        <a:bodyPr/>
        <a:lstStyle/>
        <a:p>
          <a:endParaRPr lang="en-US"/>
        </a:p>
      </dgm:t>
    </dgm:pt>
    <dgm:pt modelId="{87C06FDC-29C7-49F2-83ED-517C84F5CE6D}" type="sibTrans" cxnId="{51339497-219F-4F03-BEA2-00D23B8EF724}">
      <dgm:prSet/>
      <dgm:spPr/>
      <dgm:t>
        <a:bodyPr/>
        <a:lstStyle/>
        <a:p>
          <a:endParaRPr lang="en-US"/>
        </a:p>
      </dgm:t>
    </dgm:pt>
    <dgm:pt modelId="{366AB33C-287E-4C29-B5AB-09ADEA420DE3}">
      <dgm:prSet/>
      <dgm:spPr/>
      <dgm:t>
        <a:bodyPr/>
        <a:lstStyle/>
        <a:p>
          <a:pPr>
            <a:lnSpc>
              <a:spcPct val="100000"/>
            </a:lnSpc>
          </a:pPr>
          <a:r>
            <a:rPr lang="en-US">
              <a:solidFill>
                <a:schemeClr val="bg1"/>
              </a:solidFill>
            </a:rPr>
            <a:t>Data</a:t>
          </a:r>
        </a:p>
      </dgm:t>
    </dgm:pt>
    <dgm:pt modelId="{AA2DC2F2-0CF6-405E-A65D-5EAC8D789801}" type="parTrans" cxnId="{68D55987-A8BB-4106-810E-731568AB2B77}">
      <dgm:prSet/>
      <dgm:spPr/>
      <dgm:t>
        <a:bodyPr/>
        <a:lstStyle/>
        <a:p>
          <a:endParaRPr lang="en-US"/>
        </a:p>
      </dgm:t>
    </dgm:pt>
    <dgm:pt modelId="{0BEB14FA-EC8E-47B8-A48F-5E470BB5FB3E}" type="sibTrans" cxnId="{68D55987-A8BB-4106-810E-731568AB2B77}">
      <dgm:prSet/>
      <dgm:spPr/>
      <dgm:t>
        <a:bodyPr/>
        <a:lstStyle/>
        <a:p>
          <a:endParaRPr lang="en-US"/>
        </a:p>
      </dgm:t>
    </dgm:pt>
    <dgm:pt modelId="{E3A1C930-C87A-4381-B6F6-057B6956B1BE}" type="pres">
      <dgm:prSet presAssocID="{096349A2-EE86-43B3-86AD-333A1514A40D}" presName="root" presStyleCnt="0">
        <dgm:presLayoutVars>
          <dgm:dir/>
          <dgm:resizeHandles val="exact"/>
        </dgm:presLayoutVars>
      </dgm:prSet>
      <dgm:spPr/>
    </dgm:pt>
    <dgm:pt modelId="{8AAAD807-2A89-4C84-B0C8-8C0DB8CEB471}" type="pres">
      <dgm:prSet presAssocID="{AC08EAEC-B203-43DF-9F50-C524629E358B}" presName="compNode" presStyleCnt="0"/>
      <dgm:spPr/>
    </dgm:pt>
    <dgm:pt modelId="{6B98600C-E893-4E9A-BE37-AA5026F01C70}" type="pres">
      <dgm:prSet presAssocID="{AC08EAEC-B203-43DF-9F50-C524629E358B}" presName="bgRect" presStyleLbl="bgShp" presStyleIdx="0" presStyleCnt="2"/>
      <dgm:spPr>
        <a:solidFill>
          <a:schemeClr val="accent1"/>
        </a:solidFill>
      </dgm:spPr>
    </dgm:pt>
    <dgm:pt modelId="{5C0B39BC-DFB4-46A2-A6CF-1D9045B55E0E}" type="pres">
      <dgm:prSet presAssocID="{AC08EAEC-B203-43DF-9F50-C524629E35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2BA06548-FB95-49AA-8EF7-7B3BD0C0BCD3}" type="pres">
      <dgm:prSet presAssocID="{AC08EAEC-B203-43DF-9F50-C524629E358B}" presName="spaceRect" presStyleCnt="0"/>
      <dgm:spPr/>
    </dgm:pt>
    <dgm:pt modelId="{D878E9C7-FBE7-4403-8890-E26A6BCBF76D}" type="pres">
      <dgm:prSet presAssocID="{AC08EAEC-B203-43DF-9F50-C524629E358B}" presName="parTx" presStyleLbl="revTx" presStyleIdx="0" presStyleCnt="2">
        <dgm:presLayoutVars>
          <dgm:chMax val="0"/>
          <dgm:chPref val="0"/>
        </dgm:presLayoutVars>
      </dgm:prSet>
      <dgm:spPr/>
    </dgm:pt>
    <dgm:pt modelId="{18859BEE-C2BB-4478-B781-635C3C640564}" type="pres">
      <dgm:prSet presAssocID="{87C06FDC-29C7-49F2-83ED-517C84F5CE6D}" presName="sibTrans" presStyleCnt="0"/>
      <dgm:spPr/>
    </dgm:pt>
    <dgm:pt modelId="{41431502-1BB2-4E45-AA86-6FF0B4094457}" type="pres">
      <dgm:prSet presAssocID="{366AB33C-287E-4C29-B5AB-09ADEA420DE3}" presName="compNode" presStyleCnt="0"/>
      <dgm:spPr/>
    </dgm:pt>
    <dgm:pt modelId="{8498C055-F2D8-4E72-A8A9-D619D4B7B7E4}" type="pres">
      <dgm:prSet presAssocID="{366AB33C-287E-4C29-B5AB-09ADEA420DE3}" presName="bgRect" presStyleLbl="bgShp" presStyleIdx="1" presStyleCnt="2"/>
      <dgm:spPr>
        <a:solidFill>
          <a:schemeClr val="accent1"/>
        </a:solidFill>
      </dgm:spPr>
    </dgm:pt>
    <dgm:pt modelId="{EA064E45-996D-4699-8C34-656C8CC6061D}" type="pres">
      <dgm:prSet presAssocID="{366AB33C-287E-4C29-B5AB-09ADEA420DE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chart with solid fill"/>
        </a:ext>
      </dgm:extLst>
    </dgm:pt>
    <dgm:pt modelId="{EEAE01E9-AEF5-4BD9-9173-27C2830F46F5}" type="pres">
      <dgm:prSet presAssocID="{366AB33C-287E-4C29-B5AB-09ADEA420DE3}" presName="spaceRect" presStyleCnt="0"/>
      <dgm:spPr/>
    </dgm:pt>
    <dgm:pt modelId="{0D0EE075-9A9B-4A43-85C2-C03FF71EEE08}" type="pres">
      <dgm:prSet presAssocID="{366AB33C-287E-4C29-B5AB-09ADEA420DE3}" presName="parTx" presStyleLbl="revTx" presStyleIdx="1" presStyleCnt="2">
        <dgm:presLayoutVars>
          <dgm:chMax val="0"/>
          <dgm:chPref val="0"/>
        </dgm:presLayoutVars>
      </dgm:prSet>
      <dgm:spPr/>
    </dgm:pt>
  </dgm:ptLst>
  <dgm:cxnLst>
    <dgm:cxn modelId="{CC69777C-8E4C-4AE9-96A7-5174453FB8F1}" type="presOf" srcId="{AC08EAEC-B203-43DF-9F50-C524629E358B}" destId="{D878E9C7-FBE7-4403-8890-E26A6BCBF76D}" srcOrd="0" destOrd="0" presId="urn:microsoft.com/office/officeart/2018/2/layout/IconVerticalSolidList"/>
    <dgm:cxn modelId="{68D55987-A8BB-4106-810E-731568AB2B77}" srcId="{096349A2-EE86-43B3-86AD-333A1514A40D}" destId="{366AB33C-287E-4C29-B5AB-09ADEA420DE3}" srcOrd="1" destOrd="0" parTransId="{AA2DC2F2-0CF6-405E-A65D-5EAC8D789801}" sibTransId="{0BEB14FA-EC8E-47B8-A48F-5E470BB5FB3E}"/>
    <dgm:cxn modelId="{5BAD8F88-3A71-43CA-B940-4190F1B090D2}" type="presOf" srcId="{096349A2-EE86-43B3-86AD-333A1514A40D}" destId="{E3A1C930-C87A-4381-B6F6-057B6956B1BE}" srcOrd="0" destOrd="0" presId="urn:microsoft.com/office/officeart/2018/2/layout/IconVerticalSolidList"/>
    <dgm:cxn modelId="{51339497-219F-4F03-BEA2-00D23B8EF724}" srcId="{096349A2-EE86-43B3-86AD-333A1514A40D}" destId="{AC08EAEC-B203-43DF-9F50-C524629E358B}" srcOrd="0" destOrd="0" parTransId="{14EE3BA3-1950-4AF0-AE85-5B4C1AB63818}" sibTransId="{87C06FDC-29C7-49F2-83ED-517C84F5CE6D}"/>
    <dgm:cxn modelId="{22E38FC4-B7C1-419F-8B88-05222F51BE8D}" type="presOf" srcId="{366AB33C-287E-4C29-B5AB-09ADEA420DE3}" destId="{0D0EE075-9A9B-4A43-85C2-C03FF71EEE08}" srcOrd="0" destOrd="0" presId="urn:microsoft.com/office/officeart/2018/2/layout/IconVerticalSolidList"/>
    <dgm:cxn modelId="{E6EAE389-F82B-49FE-99B6-2C4059680E69}" type="presParOf" srcId="{E3A1C930-C87A-4381-B6F6-057B6956B1BE}" destId="{8AAAD807-2A89-4C84-B0C8-8C0DB8CEB471}" srcOrd="0" destOrd="0" presId="urn:microsoft.com/office/officeart/2018/2/layout/IconVerticalSolidList"/>
    <dgm:cxn modelId="{6481FF13-460B-4D6D-A966-BB4F76D4FEDB}" type="presParOf" srcId="{8AAAD807-2A89-4C84-B0C8-8C0DB8CEB471}" destId="{6B98600C-E893-4E9A-BE37-AA5026F01C70}" srcOrd="0" destOrd="0" presId="urn:microsoft.com/office/officeart/2018/2/layout/IconVerticalSolidList"/>
    <dgm:cxn modelId="{31F06DF1-3525-4589-AD4A-58634BDF9168}" type="presParOf" srcId="{8AAAD807-2A89-4C84-B0C8-8C0DB8CEB471}" destId="{5C0B39BC-DFB4-46A2-A6CF-1D9045B55E0E}" srcOrd="1" destOrd="0" presId="urn:microsoft.com/office/officeart/2018/2/layout/IconVerticalSolidList"/>
    <dgm:cxn modelId="{AAFFE0EE-B0E7-4A64-AECC-45E9DB661B22}" type="presParOf" srcId="{8AAAD807-2A89-4C84-B0C8-8C0DB8CEB471}" destId="{2BA06548-FB95-49AA-8EF7-7B3BD0C0BCD3}" srcOrd="2" destOrd="0" presId="urn:microsoft.com/office/officeart/2018/2/layout/IconVerticalSolidList"/>
    <dgm:cxn modelId="{3F4B4539-48AF-41FA-9761-DA625082C968}" type="presParOf" srcId="{8AAAD807-2A89-4C84-B0C8-8C0DB8CEB471}" destId="{D878E9C7-FBE7-4403-8890-E26A6BCBF76D}" srcOrd="3" destOrd="0" presId="urn:microsoft.com/office/officeart/2018/2/layout/IconVerticalSolidList"/>
    <dgm:cxn modelId="{89A41A62-F0CE-4C76-BC4B-0059755BC89B}" type="presParOf" srcId="{E3A1C930-C87A-4381-B6F6-057B6956B1BE}" destId="{18859BEE-C2BB-4478-B781-635C3C640564}" srcOrd="1" destOrd="0" presId="urn:microsoft.com/office/officeart/2018/2/layout/IconVerticalSolidList"/>
    <dgm:cxn modelId="{6674B423-452D-47A1-B747-C55E8D5775B0}" type="presParOf" srcId="{E3A1C930-C87A-4381-B6F6-057B6956B1BE}" destId="{41431502-1BB2-4E45-AA86-6FF0B4094457}" srcOrd="2" destOrd="0" presId="urn:microsoft.com/office/officeart/2018/2/layout/IconVerticalSolidList"/>
    <dgm:cxn modelId="{EE601712-D2E7-459B-BD10-93A98DE18E67}" type="presParOf" srcId="{41431502-1BB2-4E45-AA86-6FF0B4094457}" destId="{8498C055-F2D8-4E72-A8A9-D619D4B7B7E4}" srcOrd="0" destOrd="0" presId="urn:microsoft.com/office/officeart/2018/2/layout/IconVerticalSolidList"/>
    <dgm:cxn modelId="{4D457BC9-AC68-4434-8C26-E8D5765A8599}" type="presParOf" srcId="{41431502-1BB2-4E45-AA86-6FF0B4094457}" destId="{EA064E45-996D-4699-8C34-656C8CC6061D}" srcOrd="1" destOrd="0" presId="urn:microsoft.com/office/officeart/2018/2/layout/IconVerticalSolidList"/>
    <dgm:cxn modelId="{541838D0-CB9C-46AE-B0F1-04155A6B2A7D}" type="presParOf" srcId="{41431502-1BB2-4E45-AA86-6FF0B4094457}" destId="{EEAE01E9-AEF5-4BD9-9173-27C2830F46F5}" srcOrd="2" destOrd="0" presId="urn:microsoft.com/office/officeart/2018/2/layout/IconVerticalSolidList"/>
    <dgm:cxn modelId="{2FA81218-1224-444A-BE58-723EA45EFC55}" type="presParOf" srcId="{41431502-1BB2-4E45-AA86-6FF0B4094457}" destId="{0D0EE075-9A9B-4A43-85C2-C03FF71EEE08}"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49B45-4206-49E8-AB15-1AB9485A7CA1}">
      <dsp:nvSpPr>
        <dsp:cNvPr id="0" name=""/>
        <dsp:cNvSpPr/>
      </dsp:nvSpPr>
      <dsp:spPr>
        <a:xfrm>
          <a:off x="1836312" y="84086"/>
          <a:ext cx="9412692" cy="1370346"/>
        </a:xfrm>
        <a:prstGeom prst="rightArrow">
          <a:avLst>
            <a:gd name="adj1" fmla="val 50000"/>
            <a:gd name="adj2" fmla="val 50000"/>
          </a:avLst>
        </a:prstGeom>
        <a:solidFill>
          <a:srgbClr val="1673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7543"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ACES ARE COMMON.</a:t>
          </a:r>
        </a:p>
      </dsp:txBody>
      <dsp:txXfrm>
        <a:off x="1836312" y="426673"/>
        <a:ext cx="9070106" cy="685173"/>
      </dsp:txXfrm>
    </dsp:sp>
    <dsp:sp modelId="{F620F1ED-3953-4CEF-AD65-E6354596BF39}">
      <dsp:nvSpPr>
        <dsp:cNvPr id="0" name=""/>
        <dsp:cNvSpPr/>
      </dsp:nvSpPr>
      <dsp:spPr>
        <a:xfrm>
          <a:off x="1846854" y="1102850"/>
          <a:ext cx="2169625" cy="2534728"/>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solidFill>
                <a:schemeClr val="tx1"/>
              </a:solidFill>
            </a:rPr>
            <a:t>About </a:t>
          </a:r>
          <a:r>
            <a:rPr lang="en-US" sz="1400" b="1" i="0" kern="1200" dirty="0">
              <a:solidFill>
                <a:schemeClr val="tx1"/>
              </a:solidFill>
            </a:rPr>
            <a:t>64% </a:t>
          </a:r>
          <a:r>
            <a:rPr lang="en-US" sz="1400" b="0" i="0" kern="1200" dirty="0">
              <a:solidFill>
                <a:schemeClr val="tx1"/>
              </a:solidFill>
            </a:rPr>
            <a:t>of U.S. adults reported they had experienced </a:t>
          </a:r>
          <a:r>
            <a:rPr lang="en-US" sz="1400" b="1" i="0" kern="1200" dirty="0">
              <a:solidFill>
                <a:schemeClr val="tx1"/>
              </a:solidFill>
            </a:rPr>
            <a:t>at least one </a:t>
          </a:r>
          <a:r>
            <a:rPr lang="en-US" sz="1400" b="0" i="0" kern="1200" dirty="0">
              <a:solidFill>
                <a:schemeClr val="tx1"/>
              </a:solidFill>
            </a:rPr>
            <a:t>type of </a:t>
          </a:r>
          <a:r>
            <a:rPr lang="en-US" sz="1400" b="1" i="0" kern="1200" dirty="0">
              <a:solidFill>
                <a:schemeClr val="tx1"/>
              </a:solidFill>
            </a:rPr>
            <a:t>ACE</a:t>
          </a:r>
          <a:r>
            <a:rPr lang="en-US" sz="1400" b="0" i="0" kern="1200" dirty="0">
              <a:solidFill>
                <a:schemeClr val="tx1"/>
              </a:solidFill>
            </a:rPr>
            <a:t> before age 18 </a:t>
          </a:r>
        </a:p>
        <a:p>
          <a:pPr marL="0" lvl="0" indent="0" algn="l" defTabSz="622300">
            <a:lnSpc>
              <a:spcPct val="90000"/>
            </a:lnSpc>
            <a:spcBef>
              <a:spcPct val="0"/>
            </a:spcBef>
            <a:spcAft>
              <a:spcPct val="35000"/>
            </a:spcAft>
            <a:buNone/>
          </a:pPr>
          <a:endParaRPr lang="en-US" sz="1400" b="0" i="0" kern="1200" dirty="0">
            <a:solidFill>
              <a:schemeClr val="tx1"/>
            </a:solidFill>
          </a:endParaRPr>
        </a:p>
        <a:p>
          <a:pPr marL="0" lvl="0" indent="0" algn="l" defTabSz="622300">
            <a:lnSpc>
              <a:spcPct val="90000"/>
            </a:lnSpc>
            <a:spcBef>
              <a:spcPct val="0"/>
            </a:spcBef>
            <a:spcAft>
              <a:spcPct val="35000"/>
            </a:spcAft>
            <a:buNone/>
          </a:pPr>
          <a:r>
            <a:rPr lang="en-US" sz="1400" b="0" i="0" kern="1200" dirty="0">
              <a:solidFill>
                <a:schemeClr val="tx1"/>
              </a:solidFill>
            </a:rPr>
            <a:t>Nearly </a:t>
          </a:r>
          <a:r>
            <a:rPr lang="en-US" sz="1400" b="1" i="0" kern="1200" dirty="0">
              <a:solidFill>
                <a:schemeClr val="tx1"/>
              </a:solidFill>
            </a:rPr>
            <a:t>1 in 6 (17.3%) </a:t>
          </a:r>
          <a:r>
            <a:rPr lang="en-US" sz="1400" b="0" i="0" kern="1200" dirty="0">
              <a:solidFill>
                <a:schemeClr val="tx1"/>
              </a:solidFill>
            </a:rPr>
            <a:t>reported they had experienced </a:t>
          </a:r>
          <a:r>
            <a:rPr lang="en-US" sz="1400" b="1" i="0" kern="1200" dirty="0">
              <a:solidFill>
                <a:schemeClr val="tx1"/>
              </a:solidFill>
            </a:rPr>
            <a:t>four or more </a:t>
          </a:r>
          <a:r>
            <a:rPr lang="en-US" sz="1400" b="0" i="0" kern="1200" dirty="0">
              <a:solidFill>
                <a:schemeClr val="tx1"/>
              </a:solidFill>
            </a:rPr>
            <a:t>types of </a:t>
          </a:r>
          <a:r>
            <a:rPr lang="en-US" sz="1400" b="1" i="0" kern="1200" dirty="0">
              <a:solidFill>
                <a:schemeClr val="tx1"/>
              </a:solidFill>
            </a:rPr>
            <a:t>ACEs</a:t>
          </a:r>
          <a:endParaRPr lang="en-US" sz="1400" b="1" kern="1200" dirty="0">
            <a:solidFill>
              <a:schemeClr val="tx1"/>
            </a:solidFill>
          </a:endParaRPr>
        </a:p>
      </dsp:txBody>
      <dsp:txXfrm>
        <a:off x="1846854" y="1102850"/>
        <a:ext cx="2169625" cy="2534728"/>
      </dsp:txXfrm>
    </dsp:sp>
    <dsp:sp modelId="{B0E0ABFC-DA33-451B-8997-F1955A702502}">
      <dsp:nvSpPr>
        <dsp:cNvPr id="0" name=""/>
        <dsp:cNvSpPr/>
      </dsp:nvSpPr>
      <dsp:spPr>
        <a:xfrm>
          <a:off x="4005977" y="542542"/>
          <a:ext cx="7243066" cy="1370346"/>
        </a:xfrm>
        <a:prstGeom prst="rightArrow">
          <a:avLst>
            <a:gd name="adj1" fmla="val 50000"/>
            <a:gd name="adj2" fmla="val 50000"/>
          </a:avLst>
        </a:prstGeom>
        <a:solidFill>
          <a:srgbClr val="ED27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7543"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tx1"/>
              </a:solidFill>
            </a:rPr>
            <a:t>PREVENTING ACES COULD POTENTIALLY REDUCE MANY HEALTH CONDITIONS. </a:t>
          </a:r>
          <a:endParaRPr lang="en-US" sz="1400" kern="1200" dirty="0">
            <a:solidFill>
              <a:schemeClr val="tx1"/>
            </a:solidFill>
          </a:endParaRPr>
        </a:p>
      </dsp:txBody>
      <dsp:txXfrm>
        <a:off x="4005977" y="885129"/>
        <a:ext cx="6900480" cy="685173"/>
      </dsp:txXfrm>
    </dsp:sp>
    <dsp:sp modelId="{554ACB9D-16AD-4353-9F5F-4C54346721BB}">
      <dsp:nvSpPr>
        <dsp:cNvPr id="0" name=""/>
        <dsp:cNvSpPr/>
      </dsp:nvSpPr>
      <dsp:spPr>
        <a:xfrm>
          <a:off x="4016479" y="1559470"/>
          <a:ext cx="2169625" cy="2470121"/>
        </a:xfrm>
        <a:prstGeom prst="rect">
          <a:avLst/>
        </a:prstGeom>
        <a:solidFill>
          <a:schemeClr val="lt1">
            <a:hueOff val="0"/>
            <a:satOff val="0"/>
            <a:lumOff val="0"/>
            <a:alphaOff val="0"/>
          </a:schemeClr>
        </a:solidFill>
        <a:ln w="12700" cap="flat" cmpd="sng" algn="ctr">
          <a:solidFill>
            <a:srgbClr val="ED279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solidFill>
                <a:schemeClr val="tx1"/>
              </a:solidFill>
            </a:rPr>
            <a:t>By preventing ACEs, up to </a:t>
          </a:r>
          <a:r>
            <a:rPr lang="en-US" sz="1400" b="1" i="0" kern="1200" dirty="0">
              <a:solidFill>
                <a:schemeClr val="tx1"/>
              </a:solidFill>
            </a:rPr>
            <a:t>1.9 million heart disease </a:t>
          </a:r>
          <a:r>
            <a:rPr lang="en-US" sz="1400" b="0" i="0" kern="1200" dirty="0">
              <a:solidFill>
                <a:schemeClr val="tx1"/>
              </a:solidFill>
            </a:rPr>
            <a:t>cases and </a:t>
          </a:r>
          <a:r>
            <a:rPr lang="en-US" sz="1400" b="1" i="0" kern="1200" dirty="0">
              <a:solidFill>
                <a:schemeClr val="tx1"/>
              </a:solidFill>
            </a:rPr>
            <a:t>21 million depression </a:t>
          </a:r>
          <a:r>
            <a:rPr lang="en-US" sz="1400" b="0" i="0" kern="1200" dirty="0">
              <a:solidFill>
                <a:schemeClr val="tx1"/>
              </a:solidFill>
            </a:rPr>
            <a:t>cases potentially could have been avoided.</a:t>
          </a:r>
          <a:endParaRPr lang="en-US" sz="1400" kern="1200" dirty="0">
            <a:solidFill>
              <a:schemeClr val="tx1"/>
            </a:solidFill>
          </a:endParaRPr>
        </a:p>
      </dsp:txBody>
      <dsp:txXfrm>
        <a:off x="4016479" y="1559470"/>
        <a:ext cx="2169625" cy="2470121"/>
      </dsp:txXfrm>
    </dsp:sp>
    <dsp:sp modelId="{67C51B81-D4F4-49D3-9CA0-27F8892B0387}">
      <dsp:nvSpPr>
        <dsp:cNvPr id="0" name=""/>
        <dsp:cNvSpPr/>
      </dsp:nvSpPr>
      <dsp:spPr>
        <a:xfrm>
          <a:off x="6175603" y="1009673"/>
          <a:ext cx="5073441" cy="1370346"/>
        </a:xfrm>
        <a:prstGeom prst="rightArrow">
          <a:avLst>
            <a:gd name="adj1" fmla="val 50000"/>
            <a:gd name="adj2" fmla="val 50000"/>
          </a:avLst>
        </a:prstGeom>
        <a:solidFill>
          <a:srgbClr val="AABE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7543"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tx1"/>
              </a:solidFill>
            </a:rPr>
            <a:t>SOME PEOPLE ARE AT GREATER RISK.</a:t>
          </a:r>
          <a:endParaRPr lang="en-US" sz="1400" kern="1200" dirty="0">
            <a:solidFill>
              <a:schemeClr val="tx1"/>
            </a:solidFill>
          </a:endParaRPr>
        </a:p>
      </dsp:txBody>
      <dsp:txXfrm>
        <a:off x="6175603" y="1352260"/>
        <a:ext cx="4730855" cy="685173"/>
      </dsp:txXfrm>
    </dsp:sp>
    <dsp:sp modelId="{7FB8E8DE-07FF-4CDB-B971-06289AF918C2}">
      <dsp:nvSpPr>
        <dsp:cNvPr id="0" name=""/>
        <dsp:cNvSpPr/>
      </dsp:nvSpPr>
      <dsp:spPr>
        <a:xfrm>
          <a:off x="6186105" y="1914847"/>
          <a:ext cx="2169625" cy="2689124"/>
        </a:xfrm>
        <a:prstGeom prst="rect">
          <a:avLst/>
        </a:prstGeom>
        <a:solidFill>
          <a:schemeClr val="lt1">
            <a:hueOff val="0"/>
            <a:satOff val="0"/>
            <a:lumOff val="0"/>
            <a:alphaOff val="0"/>
          </a:schemeClr>
        </a:solidFill>
        <a:ln w="12700" cap="flat" cmpd="sng" algn="ctr">
          <a:solidFill>
            <a:srgbClr val="AABE5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solidFill>
                <a:schemeClr val="tx1"/>
              </a:solidFill>
            </a:rPr>
            <a:t>Inequities experiencing ACEs is linked to the </a:t>
          </a:r>
          <a:r>
            <a:rPr lang="en-US" sz="1400" b="1" i="0" kern="1200" dirty="0">
              <a:solidFill>
                <a:schemeClr val="tx1"/>
              </a:solidFill>
            </a:rPr>
            <a:t>historical, social, and economic environments </a:t>
          </a:r>
          <a:r>
            <a:rPr lang="en-US" sz="1400" b="0" i="0" kern="1200" dirty="0">
              <a:solidFill>
                <a:schemeClr val="tx1"/>
              </a:solidFill>
            </a:rPr>
            <a:t>in which some families live.</a:t>
          </a:r>
        </a:p>
        <a:p>
          <a:pPr marL="0" lvl="0" indent="0" algn="l" defTabSz="622300">
            <a:lnSpc>
              <a:spcPct val="90000"/>
            </a:lnSpc>
            <a:spcBef>
              <a:spcPct val="0"/>
            </a:spcBef>
            <a:spcAft>
              <a:spcPct val="35000"/>
            </a:spcAft>
            <a:buNone/>
          </a:pPr>
          <a:endParaRPr lang="en-US" sz="1400" b="0" i="0" kern="1200" dirty="0">
            <a:solidFill>
              <a:schemeClr val="tx1"/>
            </a:solidFill>
          </a:endParaRPr>
        </a:p>
        <a:p>
          <a:pPr marL="0" lvl="0" indent="0" algn="l" defTabSz="622300">
            <a:lnSpc>
              <a:spcPct val="90000"/>
            </a:lnSpc>
            <a:spcBef>
              <a:spcPct val="0"/>
            </a:spcBef>
            <a:spcAft>
              <a:spcPct val="35000"/>
            </a:spcAft>
            <a:buNone/>
          </a:pPr>
          <a:r>
            <a:rPr lang="en-US" sz="1400" b="0" i="0" kern="1200" dirty="0">
              <a:solidFill>
                <a:schemeClr val="tx1"/>
              </a:solidFill>
            </a:rPr>
            <a:t>ACEs were highest among </a:t>
          </a:r>
          <a:r>
            <a:rPr lang="en-US" sz="1400" b="1" i="0" kern="1200" dirty="0">
              <a:solidFill>
                <a:schemeClr val="tx1"/>
              </a:solidFill>
            </a:rPr>
            <a:t>females</a:t>
          </a:r>
          <a:r>
            <a:rPr lang="en-US" sz="1400" b="0" i="0" kern="1200" dirty="0">
              <a:solidFill>
                <a:schemeClr val="tx1"/>
              </a:solidFill>
            </a:rPr>
            <a:t>, non-Hispanic </a:t>
          </a:r>
          <a:r>
            <a:rPr lang="en-US" sz="1400" b="1" i="0" kern="1200" dirty="0">
              <a:solidFill>
                <a:schemeClr val="tx1"/>
              </a:solidFill>
            </a:rPr>
            <a:t>American Indian or Alaska Native </a:t>
          </a:r>
          <a:r>
            <a:rPr lang="en-US" sz="1400" b="0" i="0" kern="1200" dirty="0">
              <a:solidFill>
                <a:schemeClr val="tx1"/>
              </a:solidFill>
            </a:rPr>
            <a:t>adults, and adults who are </a:t>
          </a:r>
          <a:r>
            <a:rPr lang="en-US" sz="1400" b="1" i="0" kern="1200" dirty="0">
              <a:solidFill>
                <a:schemeClr val="tx1"/>
              </a:solidFill>
            </a:rPr>
            <a:t>unemployed or unable to work</a:t>
          </a:r>
          <a:r>
            <a:rPr lang="en-US" sz="1400" b="0" i="0" kern="1200" dirty="0">
              <a:solidFill>
                <a:schemeClr val="tx1"/>
              </a:solidFill>
            </a:rPr>
            <a:t>.</a:t>
          </a:r>
          <a:endParaRPr lang="en-US" sz="1400" kern="1200" dirty="0">
            <a:solidFill>
              <a:schemeClr val="tx1"/>
            </a:solidFill>
          </a:endParaRPr>
        </a:p>
      </dsp:txBody>
      <dsp:txXfrm>
        <a:off x="6186105" y="1914847"/>
        <a:ext cx="2169625" cy="2689124"/>
      </dsp:txXfrm>
    </dsp:sp>
    <dsp:sp modelId="{F7470E12-9AB7-433F-9106-B3F6E0FF18D1}">
      <dsp:nvSpPr>
        <dsp:cNvPr id="0" name=""/>
        <dsp:cNvSpPr/>
      </dsp:nvSpPr>
      <dsp:spPr>
        <a:xfrm>
          <a:off x="8345219" y="1493495"/>
          <a:ext cx="2903815" cy="1315943"/>
        </a:xfrm>
        <a:prstGeom prst="rightArrow">
          <a:avLst>
            <a:gd name="adj1" fmla="val 50000"/>
            <a:gd name="adj2" fmla="val 5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217543" numCol="1" spcCol="1270" anchor="ctr" anchorCtr="0">
          <a:noAutofit/>
        </a:bodyPr>
        <a:lstStyle/>
        <a:p>
          <a:pPr marL="0" lvl="0" indent="0" algn="l" defTabSz="622300">
            <a:lnSpc>
              <a:spcPct val="90000"/>
            </a:lnSpc>
            <a:spcBef>
              <a:spcPct val="0"/>
            </a:spcBef>
            <a:spcAft>
              <a:spcPct val="35000"/>
            </a:spcAft>
            <a:buNone/>
          </a:pPr>
          <a:r>
            <a:rPr lang="en-US" sz="1400" b="1" i="0" kern="1200" dirty="0">
              <a:solidFill>
                <a:schemeClr val="tx1"/>
              </a:solidFill>
            </a:rPr>
            <a:t>ACES ARE COSTLY.</a:t>
          </a:r>
          <a:endParaRPr lang="en-US" sz="1400" kern="1200" dirty="0">
            <a:solidFill>
              <a:schemeClr val="tx1"/>
            </a:solidFill>
          </a:endParaRPr>
        </a:p>
      </dsp:txBody>
      <dsp:txXfrm>
        <a:off x="8345219" y="1822481"/>
        <a:ext cx="2574829" cy="657971"/>
      </dsp:txXfrm>
    </dsp:sp>
    <dsp:sp modelId="{1DF5B3BE-8A7B-477A-BF3C-828982ADEE2F}">
      <dsp:nvSpPr>
        <dsp:cNvPr id="0" name=""/>
        <dsp:cNvSpPr/>
      </dsp:nvSpPr>
      <dsp:spPr>
        <a:xfrm>
          <a:off x="8356672" y="2472711"/>
          <a:ext cx="2244652" cy="2515783"/>
        </a:xfrm>
        <a:prstGeom prst="rect">
          <a:avLst/>
        </a:prstGeom>
        <a:solidFill>
          <a:schemeClr val="lt1">
            <a:hueOff val="0"/>
            <a:satOff val="0"/>
            <a:lumOff val="0"/>
            <a:alphaOff val="0"/>
          </a:schemeClr>
        </a:solidFill>
        <a:ln w="127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solidFill>
                <a:schemeClr val="tx1"/>
              </a:solidFill>
            </a:rPr>
            <a:t>ACEs-related health consequences cost an estimated economic burden of </a:t>
          </a:r>
          <a:r>
            <a:rPr lang="en-US" sz="1400" b="1" i="0" kern="1200" dirty="0">
              <a:solidFill>
                <a:schemeClr val="tx1"/>
              </a:solidFill>
            </a:rPr>
            <a:t>$748 billion annually </a:t>
          </a:r>
          <a:r>
            <a:rPr lang="en-US" sz="1400" b="0" i="0" kern="1200" dirty="0">
              <a:solidFill>
                <a:schemeClr val="tx1"/>
              </a:solidFill>
            </a:rPr>
            <a:t>in Bermuda, Canada, and the United States.</a:t>
          </a:r>
          <a:endParaRPr lang="en-US" sz="1400" kern="1200" dirty="0">
            <a:solidFill>
              <a:schemeClr val="tx1"/>
            </a:solidFill>
          </a:endParaRPr>
        </a:p>
      </dsp:txBody>
      <dsp:txXfrm>
        <a:off x="8356672" y="2472711"/>
        <a:ext cx="2244652" cy="25157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8600C-E893-4E9A-BE37-AA5026F01C70}">
      <dsp:nvSpPr>
        <dsp:cNvPr id="0" name=""/>
        <dsp:cNvSpPr/>
      </dsp:nvSpPr>
      <dsp:spPr>
        <a:xfrm>
          <a:off x="0" y="783768"/>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C0B39BC-DFB4-46A2-A6CF-1D9045B55E0E}">
      <dsp:nvSpPr>
        <dsp:cNvPr id="0" name=""/>
        <dsp:cNvSpPr/>
      </dsp:nvSpPr>
      <dsp:spPr>
        <a:xfrm>
          <a:off x="437704" y="1109333"/>
          <a:ext cx="795826" cy="795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78E9C7-FBE7-4403-8890-E26A6BCBF76D}">
      <dsp:nvSpPr>
        <dsp:cNvPr id="0" name=""/>
        <dsp:cNvSpPr/>
      </dsp:nvSpPr>
      <dsp:spPr>
        <a:xfrm>
          <a:off x="1671235" y="783768"/>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rPr>
            <a:t>Sober Living &amp; Recovery Supports</a:t>
          </a:r>
        </a:p>
      </dsp:txBody>
      <dsp:txXfrm>
        <a:off x="1671235" y="783768"/>
        <a:ext cx="4440632" cy="1446957"/>
      </dsp:txXfrm>
    </dsp:sp>
    <dsp:sp modelId="{8498C055-F2D8-4E72-A8A9-D619D4B7B7E4}">
      <dsp:nvSpPr>
        <dsp:cNvPr id="0" name=""/>
        <dsp:cNvSpPr/>
      </dsp:nvSpPr>
      <dsp:spPr>
        <a:xfrm>
          <a:off x="0" y="2592464"/>
          <a:ext cx="6111868" cy="144695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EA064E45-996D-4699-8C34-656C8CC6061D}">
      <dsp:nvSpPr>
        <dsp:cNvPr id="0" name=""/>
        <dsp:cNvSpPr/>
      </dsp:nvSpPr>
      <dsp:spPr>
        <a:xfrm>
          <a:off x="437704" y="2918029"/>
          <a:ext cx="795826" cy="7958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EE075-9A9B-4A43-85C2-C03FF71EEE08}">
      <dsp:nvSpPr>
        <dsp:cNvPr id="0" name=""/>
        <dsp:cNvSpPr/>
      </dsp:nvSpPr>
      <dsp:spPr>
        <a:xfrm>
          <a:off x="1671235" y="2592464"/>
          <a:ext cx="4440632" cy="144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136" tIns="153136" rIns="153136" bIns="153136"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1"/>
              </a:solidFill>
            </a:rPr>
            <a:t>Data</a:t>
          </a:r>
        </a:p>
      </dsp:txBody>
      <dsp:txXfrm>
        <a:off x="1671235" y="2592464"/>
        <a:ext cx="4440632" cy="1446957"/>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BD76B-36AA-4D05-AE02-6BA3A949C01B}"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AC07C-3D02-4B3E-83E5-AD9F09006E1C}" type="slidenum">
              <a:rPr lang="en-US" smtClean="0"/>
              <a:t>‹#›</a:t>
            </a:fld>
            <a:endParaRPr lang="en-US"/>
          </a:p>
        </p:txBody>
      </p:sp>
    </p:spTree>
    <p:extLst>
      <p:ext uri="{BB962C8B-B14F-4D97-AF65-F5344CB8AC3E}">
        <p14:creationId xmlns:p14="http://schemas.microsoft.com/office/powerpoint/2010/main" val="344283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Lindsey</a:t>
            </a:r>
            <a:endParaRPr/>
          </a:p>
        </p:txBody>
      </p:sp>
      <p:sp>
        <p:nvSpPr>
          <p:cNvPr id="173" name="Google Shape;17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-Narcan nasal spray was first FDA approved in November 2015, but the first report of Narcan use PTA JFRD was not until 2017.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68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78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366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#50: Here is our office’s contact information. We are here to help!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9F0D8C-F904-4108-8B72-D7C88F740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242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a:t>
            </a:r>
          </a:p>
          <a:p>
            <a:endParaRPr lang="en-US" dirty="0"/>
          </a:p>
          <a:p>
            <a:r>
              <a:rPr lang="en-US" dirty="0"/>
              <a:t>My name is Vanessa Salmo, I am excited to have recently joined the CCA team as the Director of Epidemiology and Evaluation and have been collaborating with CCA and many of you for several years and I look forward to working with all of our partners in my new role!!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Today I will be presenting on Adverse childhood experiences, or ACEs, which are potentially traumatic events that occur in childhood (0-17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They can be subdivided into where they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For example in the household – like having a parent who struggles with substance use and mental illness, separation from a caregiver from divorce or incarceration, and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At the community level – things like community violence, poverty, food scarcity, or poor water quality lead to toxic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panose="020B0606030504020204" pitchFamily="34" charset="0"/>
              </a:rPr>
              <a:t>In the environment – hurricanes, the COVID pandemic, and heat  are other examples of experiences that reduce a person or communities ability to respond to stress with resiliency.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095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national level aces are common – about 64% of adults in the US report having experienced at least 1 ACE and 17% report experiencing 4 or more ACEs</a:t>
            </a:r>
          </a:p>
          <a:p>
            <a:endParaRPr lang="en-US" dirty="0"/>
          </a:p>
          <a:p>
            <a:r>
              <a:rPr lang="en-US" dirty="0"/>
              <a:t>Investing in ACEs prevention can reduce heart disease by 1.9 million cases and 21 million depression cases.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rPr>
              <a:t>While all children are at risk of ACEs, inequities are linked to historical, social, and economic social determinants of health and studies show ACEs have been highest among females, non Hispanic American Indian and Alaska native adults, and those who are unemployed or unable to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health consequences related to ACEs cost an estimated $748 billion dollars annually.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78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the US we conduct </a:t>
            </a:r>
            <a:r>
              <a:rPr lang="en-US" b="0" i="0" dirty="0">
                <a:solidFill>
                  <a:srgbClr val="000000"/>
                </a:solidFill>
                <a:effectLst/>
                <a:latin typeface="Open Sans" panose="020B0606030504020204" pitchFamily="34" charset="0"/>
              </a:rPr>
              <a:t>The Behavioral Risk Factor Surveillance System (BRFSS)</a:t>
            </a:r>
            <a:r>
              <a:rPr lang="en-US" sz="1200" dirty="0"/>
              <a:t> survey </a:t>
            </a:r>
          </a:p>
          <a:p>
            <a:endParaRPr lang="en-US" sz="1200" dirty="0"/>
          </a:p>
          <a:p>
            <a:r>
              <a:rPr lang="en-US" sz="1200" dirty="0"/>
              <a:t>And in 2010 </a:t>
            </a:r>
            <a:r>
              <a:rPr lang="en-US" dirty="0"/>
              <a:t>A report was published analyzing the BRFSS ACEs data in Florida which showed that nearly approximately 50% of Floridians experienced at least 1 ACE. </a:t>
            </a:r>
          </a:p>
          <a:p>
            <a:endParaRPr lang="en-US" dirty="0"/>
          </a:p>
          <a:p>
            <a:r>
              <a:rPr lang="en-US" dirty="0"/>
              <a:t>CLICK - On the next slide you will see that in 2021 this has increased 19% </a:t>
            </a:r>
          </a:p>
          <a:p>
            <a:endParaRPr lang="en-US" dirty="0"/>
          </a:p>
          <a:p>
            <a:r>
              <a:rPr lang="en-US" dirty="0"/>
              <a:t>Approximately 22.4 percent of respondents report that a household member experiences SUD and 13.2 percent live with a household member who has a mental illness.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553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Florida, in 2021, 69% of adults experiences at least 1 ACE which is a 3.8% increase since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22.2% adults experienced 4+ ACEs which is a 2.1% increase since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Although there appears to have been a decrease in 2020, this is likely an anomaly attributed to barriers with survey administration due to the COVID-19 pandemic.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example survey is administered by phone to people living in private residences or college campus and college campuses were closed during pandemic.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108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some of the top ACEs or risk factors from the BRFSS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In Florida 24.7% of adults reported that before they were 18 they lived with someone who had alcohol use disorder and 13.6% of adults report living with someone with SUD.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Also in 2010 we saw that 13.2 percent live with a household member who has a mental illness. And in 2021 this has increased to 17.5%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684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some of the top protective factors that increase resiliency </a:t>
            </a:r>
          </a:p>
          <a:p>
            <a:endParaRPr lang="en-US" dirty="0"/>
          </a:p>
          <a:p>
            <a:r>
              <a:rPr lang="en-US" dirty="0"/>
              <a:t>ACEs research can sometimes lag when it comes to identifying protective factors and I like to point out that a child who grows up living with a caregiver in recovery who is actively managing their SUD or mental illness can be positively impacted because they learn coping strategies, witness resilience, and see their caregiver living a healthy life.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616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91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shift to looking at the FYSAS survey. </a:t>
            </a:r>
          </a:p>
          <a:p>
            <a:endParaRPr lang="en-US" dirty="0"/>
          </a:p>
          <a:p>
            <a:r>
              <a:rPr lang="en-US" dirty="0"/>
              <a:t>This slide provides demographic information for adults who experience at least one ACE</a:t>
            </a:r>
          </a:p>
          <a:p>
            <a:endParaRPr lang="en-US" dirty="0"/>
          </a:p>
          <a:p>
            <a:r>
              <a:rPr lang="en-US" dirty="0"/>
              <a:t>We found that non Hispanic black women had the highest percentage of experiencing at lease 1 ace</a:t>
            </a:r>
          </a:p>
          <a:p>
            <a:r>
              <a:rPr lang="en-US" dirty="0"/>
              <a:t>Next to each sex by race/ethnicity category the arrows represent percent change. All groups have seen increases since 2019 with Hispanic men having the largest increase and non Hispanic black men seeing the largest decreases </a:t>
            </a:r>
          </a:p>
          <a:p>
            <a:endParaRPr lang="en-US" dirty="0"/>
          </a:p>
          <a:p>
            <a:r>
              <a:rPr lang="en-US" dirty="0"/>
              <a:t>Those who are 18-44, those with less than a high school education, those who are not married and who’s income is less than 25 thousand dollars. </a:t>
            </a:r>
          </a:p>
          <a:p>
            <a:endParaRPr lang="en-US" dirty="0"/>
          </a:p>
          <a:p>
            <a:r>
              <a:rPr lang="en-US" dirty="0"/>
              <a:t>You will find the demographics shift when we look at those who experience 4 or more ACEs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51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demographics for adults who experience 4 or more ACEs</a:t>
            </a:r>
          </a:p>
          <a:p>
            <a:endParaRPr lang="en-US" dirty="0"/>
          </a:p>
          <a:p>
            <a:r>
              <a:rPr lang="en-US" dirty="0"/>
              <a:t>Still non Hispanic black women had the highest percentage at 27.7% but the shift comes when we look at those who identify as non-Hispanic white. When we looked at 1 or more ACEs white men and women were equally impacted but when we look at 4 or more ACEs white women tend to have higher percentages than men. </a:t>
            </a:r>
          </a:p>
          <a:p>
            <a:r>
              <a:rPr lang="en-US" dirty="0"/>
              <a:t>Again we see that Hispanic men have seen the largest increases in 2021 compared to 2019. </a:t>
            </a:r>
          </a:p>
          <a:p>
            <a:endParaRPr lang="en-US" dirty="0"/>
          </a:p>
          <a:p>
            <a:r>
              <a:rPr lang="en-US" dirty="0"/>
              <a:t>Those who are 18-44 and those with an income less than 25 thousand dollars still have the highest likelihood of experiencing 4+ ACEs BUT you will find the demographics shift when we look at education and marriage. Now we see those with high school diploma or GED and married couples have a higher percentage of experiencing 4+ ACEs.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583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pple-system"/>
              </a:rPr>
              <a:t>Now lets get a little more granular to look at county data snapshots with data for high school students– </a:t>
            </a:r>
          </a:p>
          <a:p>
            <a:endParaRPr lang="en-US" b="0" i="0" dirty="0">
              <a:solidFill>
                <a:srgbClr val="333333"/>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rPr>
              <a:t>In </a:t>
            </a:r>
            <a:r>
              <a:rPr lang="en-US" sz="1200" b="1" i="0" dirty="0">
                <a:effectLst/>
              </a:rPr>
              <a:t>2022, in</a:t>
            </a:r>
            <a:r>
              <a:rPr lang="en-US" sz="1200" b="1" dirty="0"/>
              <a:t> </a:t>
            </a:r>
            <a:r>
              <a:rPr lang="en-US" sz="1200" b="1" i="0" dirty="0">
                <a:effectLst/>
              </a:rPr>
              <a:t>Duval </a:t>
            </a:r>
            <a:r>
              <a:rPr lang="en-US" sz="1200" b="0" i="0" dirty="0">
                <a:effectLst/>
              </a:rPr>
              <a:t>County, </a:t>
            </a:r>
            <a:r>
              <a:rPr lang="en-US" sz="1200" b="1" i="0" dirty="0">
                <a:effectLst/>
              </a:rPr>
              <a:t>67.1%</a:t>
            </a:r>
            <a:r>
              <a:rPr lang="en-US" sz="1200" b="0" i="0" dirty="0">
                <a:effectLst/>
              </a:rPr>
              <a:t> of the </a:t>
            </a:r>
            <a:r>
              <a:rPr lang="en-US" sz="1200" b="1" i="0" dirty="0">
                <a:effectLst/>
              </a:rPr>
              <a:t>High School Students Who Have Experienced at Least One ACE </a:t>
            </a:r>
            <a:r>
              <a:rPr lang="en-US" sz="1200" b="0" i="0" dirty="0">
                <a:effectLst/>
              </a:rPr>
              <a:t>can be compared to</a:t>
            </a:r>
            <a:r>
              <a:rPr lang="en-US" sz="1200" dirty="0"/>
              <a:t> </a:t>
            </a:r>
            <a:r>
              <a:rPr lang="en-US" sz="1200" b="1" i="0" dirty="0">
                <a:effectLst/>
              </a:rPr>
              <a:t>67.2%</a:t>
            </a:r>
            <a:r>
              <a:rPr lang="en-US" sz="1200" dirty="0"/>
              <a:t> </a:t>
            </a:r>
            <a:r>
              <a:rPr lang="en-US" sz="1200" b="0" i="0" dirty="0">
                <a:effectLst/>
              </a:rPr>
              <a:t>statewide.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rPr>
              <a:t>We can also compare this to surrounding counties - </a:t>
            </a:r>
            <a:r>
              <a:rPr lang="en-US" b="1" i="0" dirty="0">
                <a:solidFill>
                  <a:srgbClr val="333333"/>
                </a:solidFill>
                <a:effectLst/>
                <a:latin typeface="-apple-system"/>
              </a:rPr>
              <a:t>in Clay</a:t>
            </a:r>
            <a:r>
              <a:rPr lang="en-US" b="0" i="0" dirty="0">
                <a:solidFill>
                  <a:srgbClr val="333333"/>
                </a:solidFill>
                <a:effectLst/>
                <a:latin typeface="-apple-system"/>
              </a:rPr>
              <a:t> County, </a:t>
            </a:r>
            <a:r>
              <a:rPr lang="en-US" b="1" i="0" dirty="0">
                <a:solidFill>
                  <a:srgbClr val="333333"/>
                </a:solidFill>
                <a:effectLst/>
                <a:latin typeface="-apple-system"/>
              </a:rPr>
              <a:t>73.2%</a:t>
            </a:r>
            <a:r>
              <a:rPr lang="en-US" b="0" i="0" dirty="0">
                <a:solidFill>
                  <a:srgbClr val="333333"/>
                </a:solidFill>
                <a:effectLst/>
                <a:latin typeface="-apple-system"/>
              </a:rPr>
              <a:t> of the </a:t>
            </a:r>
            <a:r>
              <a:rPr lang="en-US" b="1" i="0" dirty="0">
                <a:solidFill>
                  <a:srgbClr val="333333"/>
                </a:solidFill>
                <a:effectLst/>
                <a:latin typeface="-apple-system"/>
              </a:rPr>
              <a:t>High School Students Who Have Experienced at Least One Adverse Childhood Experience </a:t>
            </a:r>
            <a:r>
              <a:rPr lang="en-US" b="0" i="0" dirty="0">
                <a:solidFill>
                  <a:srgbClr val="333333"/>
                </a:solidFill>
                <a:effectLst/>
                <a:latin typeface="-apple-system"/>
              </a:rPr>
              <a:t>compared to </a:t>
            </a:r>
          </a:p>
          <a:p>
            <a:endParaRPr lang="en-US" b="0" i="0" dirty="0">
              <a:solidFill>
                <a:srgbClr val="333333"/>
              </a:solidFill>
              <a:effectLst/>
              <a:latin typeface="-apple-system"/>
            </a:endParaRPr>
          </a:p>
          <a:p>
            <a:r>
              <a:rPr lang="en-US" b="0" i="0" dirty="0">
                <a:solidFill>
                  <a:srgbClr val="333333"/>
                </a:solidFill>
                <a:effectLst/>
                <a:latin typeface="-apple-system"/>
              </a:rPr>
              <a:t>N</a:t>
            </a:r>
            <a:r>
              <a:rPr lang="en-US" b="1" i="0" dirty="0">
                <a:solidFill>
                  <a:srgbClr val="333333"/>
                </a:solidFill>
                <a:effectLst/>
                <a:latin typeface="-apple-system"/>
              </a:rPr>
              <a:t>assau</a:t>
            </a:r>
            <a:r>
              <a:rPr lang="en-US" b="0" i="0" dirty="0">
                <a:solidFill>
                  <a:srgbClr val="333333"/>
                </a:solidFill>
                <a:effectLst/>
                <a:latin typeface="-apple-system"/>
              </a:rPr>
              <a:t> County with </a:t>
            </a:r>
            <a:r>
              <a:rPr lang="en-US" b="1" i="0" dirty="0">
                <a:solidFill>
                  <a:srgbClr val="333333"/>
                </a:solidFill>
                <a:effectLst/>
                <a:latin typeface="-apple-system"/>
              </a:rPr>
              <a:t>71.3%</a:t>
            </a:r>
            <a:r>
              <a:rPr lang="en-US" b="0" i="0" dirty="0">
                <a:solidFill>
                  <a:srgbClr val="333333"/>
                </a:solidFill>
                <a:effectLst/>
                <a:latin typeface="-apple-system"/>
              </a:rPr>
              <a:t> and 62% in </a:t>
            </a:r>
            <a:r>
              <a:rPr lang="en-US" b="1" i="0" dirty="0">
                <a:solidFill>
                  <a:srgbClr val="333333"/>
                </a:solidFill>
                <a:effectLst/>
                <a:latin typeface="-apple-system"/>
              </a:rPr>
              <a:t>St. Johns</a:t>
            </a:r>
            <a:r>
              <a:rPr lang="en-US" b="0" i="0" dirty="0">
                <a:solidFill>
                  <a:srgbClr val="333333"/>
                </a:solidFill>
                <a:effectLst/>
                <a:latin typeface="-apple-system"/>
              </a:rPr>
              <a:t> County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151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high school students in Florida we have seen better outcomes with only very slight increases for some groups and decreases for other groups in 2022 compared to 2020. </a:t>
            </a:r>
          </a:p>
          <a:p>
            <a:endParaRPr lang="en-US" dirty="0"/>
          </a:p>
          <a:p>
            <a:r>
              <a:rPr lang="en-US" dirty="0"/>
              <a:t>CLICK - When comparing the county level data we find that– Clay and Nassau have more males who have experienced at least 1 ACE compared to Florida overall.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for females, St. Johns has fewer females reporting experiencing at least 1 ACE compared to Florida overall.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Males in Clay county have seen the largest increase but males in Florida overall have also had increases. females in clay have also had an increase.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531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apple-system"/>
              </a:rPr>
              <a:t>In </a:t>
            </a:r>
            <a:r>
              <a:rPr lang="en-US" sz="1200" b="1" i="0" dirty="0">
                <a:solidFill>
                  <a:srgbClr val="333333"/>
                </a:solidFill>
                <a:effectLst/>
                <a:latin typeface="-apple-system"/>
              </a:rPr>
              <a:t>2022, in Duval</a:t>
            </a:r>
            <a:r>
              <a:rPr lang="en-US" sz="1200" dirty="0">
                <a:solidFill>
                  <a:srgbClr val="333333"/>
                </a:solidFill>
                <a:latin typeface="-apple-system"/>
              </a:rPr>
              <a:t> </a:t>
            </a:r>
            <a:r>
              <a:rPr lang="en-US" sz="1200" b="0" i="0" dirty="0">
                <a:solidFill>
                  <a:srgbClr val="333333"/>
                </a:solidFill>
                <a:effectLst/>
                <a:latin typeface="-apple-system"/>
              </a:rPr>
              <a:t>County, </a:t>
            </a:r>
            <a:r>
              <a:rPr lang="en-US" sz="1200" b="1" i="0" dirty="0">
                <a:solidFill>
                  <a:srgbClr val="333333"/>
                </a:solidFill>
                <a:effectLst/>
                <a:latin typeface="-apple-system"/>
              </a:rPr>
              <a:t>18.5%</a:t>
            </a:r>
            <a:r>
              <a:rPr lang="en-US" sz="1200" b="0" i="0" dirty="0">
                <a:solidFill>
                  <a:srgbClr val="333333"/>
                </a:solidFill>
                <a:effectLst/>
                <a:latin typeface="-apple-system"/>
              </a:rPr>
              <a:t> of the </a:t>
            </a:r>
            <a:r>
              <a:rPr lang="en-US" sz="1200" b="1" i="0" dirty="0">
                <a:solidFill>
                  <a:srgbClr val="333333"/>
                </a:solidFill>
                <a:effectLst/>
                <a:latin typeface="-apple-system"/>
              </a:rPr>
              <a:t>High School Students Who Have Experienced Four or More ACEs </a:t>
            </a:r>
            <a:r>
              <a:rPr lang="en-US" sz="1200" b="0" i="0" dirty="0">
                <a:solidFill>
                  <a:srgbClr val="333333"/>
                </a:solidFill>
                <a:effectLst/>
                <a:latin typeface="-apple-system"/>
              </a:rPr>
              <a:t>can be compared to </a:t>
            </a:r>
            <a:r>
              <a:rPr lang="en-US" sz="1200" b="1" i="0" dirty="0">
                <a:solidFill>
                  <a:srgbClr val="333333"/>
                </a:solidFill>
                <a:effectLst/>
                <a:latin typeface="-apple-system"/>
              </a:rPr>
              <a:t>21.4%</a:t>
            </a:r>
            <a:r>
              <a:rPr lang="en-US" sz="1200" dirty="0">
                <a:solidFill>
                  <a:srgbClr val="333333"/>
                </a:solidFill>
                <a:latin typeface="-apple-system"/>
              </a:rPr>
              <a:t> </a:t>
            </a:r>
            <a:r>
              <a:rPr lang="en-US" sz="1200" b="0" i="0" dirty="0">
                <a:solidFill>
                  <a:srgbClr val="333333"/>
                </a:solidFill>
                <a:effectLst/>
                <a:latin typeface="-apple-system"/>
              </a:rPr>
              <a:t>statewide. </a:t>
            </a:r>
            <a:endParaRPr lang="en-US" sz="1800" b="0" i="0" dirty="0">
              <a:effectLst/>
            </a:endParaRPr>
          </a:p>
          <a:p>
            <a:endParaRPr lang="en-US" b="0" i="0" dirty="0">
              <a:solidFill>
                <a:srgbClr val="333333"/>
              </a:solidFill>
              <a:effectLst/>
              <a:latin typeface="-apple-system"/>
            </a:endParaRPr>
          </a:p>
          <a:p>
            <a:r>
              <a:rPr lang="en-US" b="0" i="0" dirty="0">
                <a:solidFill>
                  <a:srgbClr val="333333"/>
                </a:solidFill>
                <a:effectLst/>
                <a:latin typeface="-apple-system"/>
              </a:rPr>
              <a:t>And again compared to the region where </a:t>
            </a:r>
            <a:r>
              <a:rPr lang="en-US" b="1" i="0" dirty="0">
                <a:solidFill>
                  <a:srgbClr val="333333"/>
                </a:solidFill>
                <a:effectLst/>
                <a:latin typeface="-apple-system"/>
              </a:rPr>
              <a:t>Clay</a:t>
            </a:r>
            <a:r>
              <a:rPr lang="en-US" b="0" i="0" dirty="0">
                <a:solidFill>
                  <a:srgbClr val="333333"/>
                </a:solidFill>
                <a:effectLst/>
                <a:latin typeface="-apple-system"/>
              </a:rPr>
              <a:t> County there are </a:t>
            </a:r>
            <a:r>
              <a:rPr lang="en-US" b="1" i="0" dirty="0">
                <a:solidFill>
                  <a:srgbClr val="333333"/>
                </a:solidFill>
                <a:effectLst/>
                <a:latin typeface="-apple-system"/>
              </a:rPr>
              <a:t>26.2%</a:t>
            </a:r>
            <a:r>
              <a:rPr lang="en-US" b="0" i="0" dirty="0">
                <a:solidFill>
                  <a:srgbClr val="333333"/>
                </a:solidFill>
                <a:effectLst/>
                <a:latin typeface="-apple-system"/>
              </a:rPr>
              <a:t>, </a:t>
            </a:r>
            <a:r>
              <a:rPr lang="en-US" b="1" i="0" dirty="0">
                <a:solidFill>
                  <a:srgbClr val="333333"/>
                </a:solidFill>
                <a:effectLst/>
                <a:latin typeface="-apple-system"/>
              </a:rPr>
              <a:t>23.9%</a:t>
            </a:r>
            <a:r>
              <a:rPr lang="en-US" b="0" i="0" dirty="0">
                <a:solidFill>
                  <a:srgbClr val="333333"/>
                </a:solidFill>
                <a:effectLst/>
                <a:latin typeface="-apple-system"/>
              </a:rPr>
              <a:t> in</a:t>
            </a:r>
            <a:r>
              <a:rPr lang="en-US" b="1" i="0" dirty="0">
                <a:solidFill>
                  <a:srgbClr val="333333"/>
                </a:solidFill>
                <a:effectLst/>
                <a:latin typeface="-apple-system"/>
              </a:rPr>
              <a:t> Nassau</a:t>
            </a:r>
            <a:r>
              <a:rPr lang="en-US" b="0" i="0" dirty="0">
                <a:solidFill>
                  <a:srgbClr val="333333"/>
                </a:solidFill>
                <a:effectLst/>
                <a:latin typeface="-apple-system"/>
              </a:rPr>
              <a:t> County, and </a:t>
            </a:r>
            <a:r>
              <a:rPr lang="en-US" b="1" i="0" dirty="0">
                <a:solidFill>
                  <a:srgbClr val="333333"/>
                </a:solidFill>
                <a:effectLst/>
                <a:latin typeface="-apple-system"/>
              </a:rPr>
              <a:t>20.3%</a:t>
            </a:r>
            <a:r>
              <a:rPr lang="en-US" b="0" i="0" dirty="0">
                <a:solidFill>
                  <a:srgbClr val="333333"/>
                </a:solidFill>
                <a:effectLst/>
                <a:latin typeface="-apple-system"/>
              </a:rPr>
              <a:t> in </a:t>
            </a:r>
            <a:r>
              <a:rPr lang="en-US" b="1" i="0" dirty="0">
                <a:solidFill>
                  <a:srgbClr val="333333"/>
                </a:solidFill>
                <a:effectLst/>
                <a:latin typeface="-apple-system"/>
              </a:rPr>
              <a:t>St. Johns</a:t>
            </a:r>
            <a:r>
              <a:rPr lang="en-US" b="0" i="0" dirty="0">
                <a:solidFill>
                  <a:srgbClr val="333333"/>
                </a:solidFill>
                <a:effectLst/>
                <a:latin typeface="-apple-system"/>
              </a:rPr>
              <a:t> County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278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demographic information for those who experience 4 or more ACEs</a:t>
            </a:r>
          </a:p>
          <a:p>
            <a:endParaRPr lang="en-US" dirty="0"/>
          </a:p>
          <a:p>
            <a:r>
              <a:rPr lang="en-US" dirty="0"/>
              <a:t>We found that non Hispanic white female high school students had the highest percentage of experiencing 4 or more aces yet this group has seen no change since 2020. Group that have had increases are non Hispanic black males, Hispanic or </a:t>
            </a:r>
            <a:r>
              <a:rPr lang="en-US" dirty="0" err="1"/>
              <a:t>latino</a:t>
            </a:r>
            <a:r>
              <a:rPr lang="en-US" dirty="0"/>
              <a:t> males, and non Hispanic white males. </a:t>
            </a:r>
          </a:p>
          <a:p>
            <a:endParaRPr lang="en-US" dirty="0"/>
          </a:p>
          <a:p>
            <a:r>
              <a:rPr lang="en-US" dirty="0"/>
              <a:t>CLICK - When looking at the county level data, female students in Clay and St. johns counties have seen slight increases in 2022 compared to 2020.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1165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wanted to put a plug in for our Northeast Florida ACE Alliance. </a:t>
            </a:r>
          </a:p>
          <a:p>
            <a:endParaRPr lang="en-US" dirty="0"/>
          </a:p>
          <a:p>
            <a:r>
              <a:rPr lang="en-US" dirty="0"/>
              <a:t>Our last meeting of 2023 will be December 1</a:t>
            </a:r>
            <a:r>
              <a:rPr lang="en-US" baseline="30000" dirty="0"/>
              <a:t>st</a:t>
            </a:r>
            <a:r>
              <a:rPr lang="en-US" dirty="0"/>
              <a:t> at 10am on Zoom. We have a special guest, Dr. Lisa Merlo, who is presenting – Helping People Change Rather than Be Changed. An introduction to Motivational Interviewing. </a:t>
            </a:r>
          </a:p>
          <a:p>
            <a:endParaRPr lang="en-US" dirty="0"/>
          </a:p>
          <a:p>
            <a:r>
              <a:rPr lang="en-US" dirty="0"/>
              <a:t>We hope that you will join us!!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981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flyer for our local </a:t>
            </a:r>
            <a:r>
              <a:rPr lang="en-US" b="0" i="0" dirty="0">
                <a:solidFill>
                  <a:srgbClr val="333333"/>
                </a:solidFill>
                <a:effectLst/>
                <a:latin typeface="Open Sans" panose="020B0606030504020204" pitchFamily="34" charset="0"/>
              </a:rPr>
              <a:t>Community PACEs initiative – which is a local chapter part of a national network. NFAA was launched in 2022 by a small group of enthusiastic people interested in ACEs. </a:t>
            </a:r>
            <a:r>
              <a:rPr lang="en-US" b="0" dirty="0"/>
              <a:t>Over the past year and a half we have hosted presentations on ACEs from national and local speakers and have provided a </a:t>
            </a:r>
            <a:r>
              <a:rPr lang="en-US" b="0" i="0" dirty="0">
                <a:solidFill>
                  <a:srgbClr val="000000"/>
                </a:solidFill>
                <a:effectLst/>
                <a:latin typeface="Droid Sans"/>
              </a:rPr>
              <a:t>Professional Certification in Trauma and Resilience from FSU to our members with the goal of increasing our knowledge on ACEs and related topics. </a:t>
            </a:r>
            <a:endParaRPr lang="en-US" b="0"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our goals for 2024 is to recruit a larger group of interdisciplinary stakeholders interested in addressing and preventing ACEs.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new year we will be conducting a collaborative strategic planning meeting where we hope to gather ideas from you on what has worked and what are your aspirations for our ACEs work locally. This process will allow us to develop collective goals that are representative of our communities across Northeast Florida.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is the perfect time to join, please fill out the short poll USING THE QR CODE to identify a day and time that will work best for our monthly meetings in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12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I will be presenting on ACEs at the Dec. 12</a:t>
            </a:r>
            <a:r>
              <a:rPr lang="en-US" baseline="30000" dirty="0"/>
              <a:t>th</a:t>
            </a:r>
            <a:r>
              <a:rPr lang="en-US" dirty="0"/>
              <a:t> Tuesday at 2pm, we hope to see you there!!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793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your time, If you have any questions I am happy to answer them today and if you would like to brainstorm about community data or evaluation please reach out to me anytime!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FE7881-C510-4213-8504-2452C74E0B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065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solidFill>
                  <a:srgbClr val="000000"/>
                </a:solidFill>
                <a:latin typeface="Calibri" panose="020F0502020204030204" pitchFamily="34" charset="0"/>
              </a:rPr>
              <a:t>Notes:</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The query for “Opioid-Related Overdose was amended in October of 2023 to also include incidents in which the protocol chosen was “</a:t>
            </a:r>
            <a:r>
              <a:rPr lang="en-US" sz="1200" dirty="0">
                <a:latin typeface="Calibri" panose="020F0502020204030204" pitchFamily="34" charset="0"/>
                <a:cs typeface="Calibri" panose="020F0502020204030204" pitchFamily="34" charset="0"/>
              </a:rPr>
              <a:t>Overdose-Narcotic/Opioid” </a:t>
            </a:r>
            <a:r>
              <a:rPr lang="en-US" dirty="0">
                <a:solidFill>
                  <a:srgbClr val="000000"/>
                </a:solidFill>
                <a:latin typeface="Calibri" panose="020F0502020204030204" pitchFamily="34" charset="0"/>
              </a:rPr>
              <a:t>and this slide reflects the updated definition that corresponds to the updated query. </a:t>
            </a:r>
            <a:r>
              <a:rPr lang="en-US">
                <a:solidFill>
                  <a:srgbClr val="000000"/>
                </a:solidFill>
                <a:latin typeface="Calibri" panose="020F0502020204030204" pitchFamily="34" charset="0"/>
              </a:rPr>
              <a:t>The query had </a:t>
            </a:r>
            <a:r>
              <a:rPr lang="en-US" dirty="0">
                <a:solidFill>
                  <a:srgbClr val="000000"/>
                </a:solidFill>
                <a:latin typeface="Calibri" panose="020F0502020204030204" pitchFamily="34" charset="0"/>
              </a:rPr>
              <a:t>been previously amended in April 2021.</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“Naloxone Doses Administered”:</a:t>
            </a:r>
          </a:p>
          <a:p>
            <a:pPr fontAlgn="base"/>
            <a:endParaRPr lang="en-US" dirty="0">
              <a:solidFill>
                <a:srgbClr val="000000"/>
              </a:solidFill>
              <a:latin typeface="Calibri" panose="020F0502020204030204" pitchFamily="34" charset="0"/>
            </a:endParaRPr>
          </a:p>
          <a:p>
            <a:pPr fontAlgn="base"/>
            <a:r>
              <a:rPr lang="en-US" dirty="0">
                <a:solidFill>
                  <a:srgbClr val="000000"/>
                </a:solidFill>
                <a:latin typeface="Calibri" panose="020F0502020204030204" pitchFamily="34" charset="0"/>
              </a:rPr>
              <a:t>-On a DENs call several months ago, we were discussing the measures "Number of Opioid-Related Overdoses" and "Naloxone Doses Given" over time and as a ratio of calls to doses to see if that could be any indication of the potency of street drugs in a given time frame. I had an opportunity to discuss this with Mark in detail, so I wanted to share some takeaways from that conversation:</a:t>
            </a:r>
          </a:p>
          <a:p>
            <a:pPr fontAlgn="base"/>
            <a:endParaRPr lang="en-US" dirty="0">
              <a:solidFill>
                <a:srgbClr val="000000"/>
              </a:solidFill>
              <a:latin typeface="Calibri" panose="020F0502020204030204" pitchFamily="34" charset="0"/>
            </a:endParaRPr>
          </a:p>
          <a:p>
            <a:pPr lvl="1" fontAlgn="base">
              <a:buFont typeface="Arial" panose="020B0604020202020204" pitchFamily="34" charset="0"/>
              <a:buNone/>
            </a:pPr>
            <a:r>
              <a:rPr lang="en-US" dirty="0">
                <a:solidFill>
                  <a:srgbClr val="000000"/>
                </a:solidFill>
                <a:latin typeface="Calibri" panose="020F0502020204030204" pitchFamily="34" charset="0"/>
              </a:rPr>
              <a:t>-JFRD's protocol for dosage of naloxone has changed multiple times over the years, and it depends on patient factors. For example, a patient experiencing cardiac arrest will be given 2 mg dose of naloxone at a minimum, compared to a range of 0.4 mg to 1.0 mg for a patient not experiencing cardiac arrest. </a:t>
            </a:r>
          </a:p>
          <a:p>
            <a:pPr lvl="1" fontAlgn="base">
              <a:buFont typeface="Arial" panose="020B0604020202020204" pitchFamily="34" charset="0"/>
              <a:buNone/>
            </a:pPr>
            <a:r>
              <a:rPr lang="en-US" dirty="0">
                <a:solidFill>
                  <a:srgbClr val="000000"/>
                </a:solidFill>
                <a:latin typeface="Calibri" panose="020F0502020204030204" pitchFamily="34" charset="0"/>
              </a:rPr>
              <a:t>-Two doses of nasal Narcan will always equal 8 mg, because each plunger contains 4 mg, but two doses of IV naloxone given by JFRD will vary depending on the protocol at the time of the overdose incident and patient factors. In other words, there is not a standard "dose" of naloxone for the purposes of that data point.</a:t>
            </a:r>
          </a:p>
          <a:p>
            <a:pPr lvl="1" fontAlgn="base">
              <a:buFont typeface="Arial" panose="020B0604020202020204" pitchFamily="34" charset="0"/>
              <a:buNone/>
            </a:pPr>
            <a:r>
              <a:rPr lang="en-US" dirty="0">
                <a:solidFill>
                  <a:srgbClr val="000000"/>
                </a:solidFill>
                <a:latin typeface="Calibri" panose="020F0502020204030204" pitchFamily="34" charset="0"/>
              </a:rPr>
              <a:t>-The EMT/firefighter's goal when giving a patient naloxone is for the patient to begin breathing, not necessarily regain consciousness. This is considered compassionate care because giving too high of a dose of naloxone will cause the patient to experience worse withdrawal symptoms. When a community member is giving Narcan, their goal is for the person to wake up, even if this means giving a much higher dose.</a:t>
            </a:r>
          </a:p>
          <a:p>
            <a:pPr lvl="1" fontAlgn="base">
              <a:buFont typeface="Arial" panose="020B0604020202020204" pitchFamily="34" charset="0"/>
              <a:buNone/>
            </a:pPr>
            <a:r>
              <a:rPr lang="en-US" dirty="0">
                <a:solidFill>
                  <a:srgbClr val="000000"/>
                </a:solidFill>
                <a:latin typeface="Calibri" panose="020F0502020204030204" pitchFamily="34" charset="0"/>
              </a:rPr>
              <a:t>-The bad news is that due to these factors, these data points cannot be used to make any assessment about potency of street drugs. The good news is at least we have more clarification about this data and its limitations, so we won't make erroneous conclusions.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25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388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through September 2023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1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-Updated through September 2023</a:t>
            </a:r>
          </a:p>
          <a:p>
            <a:endParaRPr lang="en-US" dirty="0"/>
          </a:p>
          <a:p>
            <a:r>
              <a:rPr lang="en-US" dirty="0"/>
              <a:t>-Zip codes highlighted in orange = both in the top 10 for count and the top 10 for rate per 1,000</a:t>
            </a:r>
          </a:p>
          <a:p>
            <a:endParaRPr lang="en-US" dirty="0"/>
          </a:p>
          <a:p>
            <a:r>
              <a:rPr lang="en-US" dirty="0"/>
              <a:t>-Population size data source: Decennial Census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17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through October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03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through </a:t>
            </a:r>
            <a:r>
              <a:rPr lang="en-US" dirty="0" err="1"/>
              <a:t>october</a:t>
            </a:r>
            <a:r>
              <a:rPr lang="en-US" dirty="0"/>
              <a:t>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372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59E95-B258-44FD-8CFA-4A3D242E45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591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05AA66-DFE8-4E36-A6DD-3E42D95767C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734429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09059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9826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15931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683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42602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74093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243462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52674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24896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3140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05AA66-DFE8-4E36-A6DD-3E42D95767C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61972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36221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14662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74526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12813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58018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52597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79127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44459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11/28/2023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90592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57993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5AA66-DFE8-4E36-A6DD-3E42D95767CB}"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11191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7B2D3E9E-A95C-48F2-B4BF-A71542E0BE9A}" type="datetime1">
              <a:rPr lang="en-US"/>
              <a:t>11/28/2023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14451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A50F84E2-2D7A-43CF-AC90-352A289A783A}" type="datetime1">
              <a:rPr lang="en-US"/>
              <a:t>11/28/2023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5784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F12952B5-7A2F-4CC8-B7CE-9234E21C2837}" type="datetime1">
              <a:rPr lang="en-US"/>
              <a:t>11/28/2023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358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CE1DA07A-9201-4B4B-BAF2-015AFA30F520}" type="datetime1">
              <a:rPr lang="en-US"/>
              <a:t>11/28/2023</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1685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73D7E00A-486F-4252-8B1D-E32645521F49}" type="datetime1">
              <a:rPr lang="en-US"/>
              <a:t>11/28/2023</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941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8DDF5F92-E675-4B36-9A60-69A962A68675}" type="datetime1">
              <a:rPr lang="en-US"/>
              <a:t>11/28/2023</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139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AF6E2C9B-5FA2-460D-9BE7-B0812FC2A6FF}" type="datetime1">
              <a:rPr lang="en-US"/>
              <a:t>11/28/2023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8884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1D374940-A916-4C8B-9648-02A2D3898F9E}" type="datetime1">
              <a:rPr lang="en-US"/>
              <a:t>11/28/2023</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215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5F4E5243-F52A-4D37-9694-EB26C6C31910}" type="datetime1">
              <a:rPr lang="en-US"/>
              <a:t>11/28/2023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21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A77B6E1-634A-48DC-9E8B-D894023267EF}" type="datetime1">
              <a:rPr lang="en-US"/>
              <a:t>11/28/2023</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4869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05AA66-DFE8-4E36-A6DD-3E42D95767CB}"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373813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st Templa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CB4139D-2B8A-37E1-BBDF-66CEAA89211D}"/>
              </a:ext>
            </a:extLst>
          </p:cNvPr>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sp>
        <p:nvSpPr>
          <p:cNvPr id="2" name="Title 1">
            <a:extLst>
              <a:ext uri="{FF2B5EF4-FFF2-40B4-BE49-F238E27FC236}">
                <a16:creationId xmlns:a16="http://schemas.microsoft.com/office/drawing/2014/main" id="{49455BE5-1410-5F10-58BD-7460B87C0D9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a:t>List Template</a:t>
            </a:r>
          </a:p>
        </p:txBody>
      </p:sp>
      <p:pic>
        <p:nvPicPr>
          <p:cNvPr id="3" name="Graphic 2">
            <a:extLst>
              <a:ext uri="{FF2B5EF4-FFF2-40B4-BE49-F238E27FC236}">
                <a16:creationId xmlns:a16="http://schemas.microsoft.com/office/drawing/2014/main" id="{BEFBDBBF-9A54-71AB-D36A-6FD40DB84A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477942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750D0AF-92E7-DE89-A581-8B4E509971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738801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en-US"/>
          </a:p>
        </p:txBody>
      </p:sp>
      <p:pic>
        <p:nvPicPr>
          <p:cNvPr id="2" name="Graphic 1">
            <a:extLst>
              <a:ext uri="{FF2B5EF4-FFF2-40B4-BE49-F238E27FC236}">
                <a16:creationId xmlns:a16="http://schemas.microsoft.com/office/drawing/2014/main" id="{541A7A22-CB7D-1934-E157-FFDA0B8D5B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61532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39815" y="2199995"/>
            <a:ext cx="3105338" cy="4083113"/>
          </a:xfrm>
          <a:custGeom>
            <a:avLst/>
            <a:gdLst>
              <a:gd name="connsiteX0" fmla="*/ 0 w 3105338"/>
              <a:gd name="connsiteY0" fmla="*/ 0 h 4083113"/>
              <a:gd name="connsiteX1" fmla="*/ 3105338 w 3105338"/>
              <a:gd name="connsiteY1" fmla="*/ 0 h 4083113"/>
              <a:gd name="connsiteX2" fmla="*/ 3105338 w 3105338"/>
              <a:gd name="connsiteY2" fmla="*/ 4083113 h 4083113"/>
              <a:gd name="connsiteX3" fmla="*/ 0 w 3105338"/>
              <a:gd name="connsiteY3" fmla="*/ 4083113 h 4083113"/>
            </a:gdLst>
            <a:ahLst/>
            <a:cxnLst>
              <a:cxn ang="0">
                <a:pos x="connsiteX0" y="connsiteY0"/>
              </a:cxn>
              <a:cxn ang="0">
                <a:pos x="connsiteX1" y="connsiteY1"/>
              </a:cxn>
              <a:cxn ang="0">
                <a:pos x="connsiteX2" y="connsiteY2"/>
              </a:cxn>
              <a:cxn ang="0">
                <a:pos x="connsiteX3" y="connsiteY3"/>
              </a:cxn>
            </a:cxnLst>
            <a:rect l="l" t="t" r="r" b="b"/>
            <a:pathLst>
              <a:path w="3105338" h="4083113">
                <a:moveTo>
                  <a:pt x="0" y="0"/>
                </a:moveTo>
                <a:lnTo>
                  <a:pt x="3105338" y="0"/>
                </a:lnTo>
                <a:lnTo>
                  <a:pt x="3105338" y="4083113"/>
                </a:lnTo>
                <a:lnTo>
                  <a:pt x="0" y="408311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0FC8419-E30B-3219-B9AB-896D376774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616799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4612" y="0"/>
            <a:ext cx="5997388" cy="6858000"/>
          </a:xfrm>
          <a:prstGeom prst="rect">
            <a:avLst/>
          </a:prstGeom>
        </p:spPr>
        <p:txBody>
          <a:bodyPr wrap="square">
            <a:noAutofit/>
          </a:bodyPr>
          <a:lstStyle/>
          <a:p>
            <a:endParaRPr lang="en-US"/>
          </a:p>
        </p:txBody>
      </p:sp>
      <p:pic>
        <p:nvPicPr>
          <p:cNvPr id="2" name="Graphic 1">
            <a:extLst>
              <a:ext uri="{FF2B5EF4-FFF2-40B4-BE49-F238E27FC236}">
                <a16:creationId xmlns:a16="http://schemas.microsoft.com/office/drawing/2014/main" id="{C8657483-5742-DFF4-3182-2DE34F8CEE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167985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192570" y="3376943"/>
            <a:ext cx="5861716" cy="3295461"/>
          </a:xfrm>
          <a:custGeom>
            <a:avLst/>
            <a:gdLst>
              <a:gd name="connsiteX0" fmla="*/ 0 w 5861716"/>
              <a:gd name="connsiteY0" fmla="*/ 0 h 3295461"/>
              <a:gd name="connsiteX1" fmla="*/ 5861716 w 5861716"/>
              <a:gd name="connsiteY1" fmla="*/ 0 h 3295461"/>
              <a:gd name="connsiteX2" fmla="*/ 5861716 w 5861716"/>
              <a:gd name="connsiteY2" fmla="*/ 3295461 h 3295461"/>
              <a:gd name="connsiteX3" fmla="*/ 0 w 5861716"/>
              <a:gd name="connsiteY3" fmla="*/ 3295461 h 3295461"/>
            </a:gdLst>
            <a:ahLst/>
            <a:cxnLst>
              <a:cxn ang="0">
                <a:pos x="connsiteX0" y="connsiteY0"/>
              </a:cxn>
              <a:cxn ang="0">
                <a:pos x="connsiteX1" y="connsiteY1"/>
              </a:cxn>
              <a:cxn ang="0">
                <a:pos x="connsiteX2" y="connsiteY2"/>
              </a:cxn>
              <a:cxn ang="0">
                <a:pos x="connsiteX3" y="connsiteY3"/>
              </a:cxn>
            </a:cxnLst>
            <a:rect l="l" t="t" r="r" b="b"/>
            <a:pathLst>
              <a:path w="5861716" h="3295461">
                <a:moveTo>
                  <a:pt x="0" y="0"/>
                </a:moveTo>
                <a:lnTo>
                  <a:pt x="5861716" y="0"/>
                </a:lnTo>
                <a:lnTo>
                  <a:pt x="5861716" y="3295461"/>
                </a:lnTo>
                <a:lnTo>
                  <a:pt x="0" y="3295461"/>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464AAAC9-A42D-763C-E31B-7CDD3D2868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4540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9638718" y="2800311"/>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4" name="Picture Placeholder 13"/>
          <p:cNvSpPr>
            <a:spLocks noGrp="1"/>
          </p:cNvSpPr>
          <p:nvPr>
            <p:ph type="pic" sz="quarter" idx="12"/>
          </p:nvPr>
        </p:nvSpPr>
        <p:spPr>
          <a:xfrm>
            <a:off x="6772930" y="3180556"/>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3907142" y="254228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1041354" y="3038017"/>
            <a:ext cx="1511928" cy="1511928"/>
          </a:xfrm>
          <a:custGeom>
            <a:avLst/>
            <a:gdLst>
              <a:gd name="connsiteX0" fmla="*/ 755964 w 1511928"/>
              <a:gd name="connsiteY0" fmla="*/ 0 h 1511928"/>
              <a:gd name="connsiteX1" fmla="*/ 1511928 w 1511928"/>
              <a:gd name="connsiteY1" fmla="*/ 755964 h 1511928"/>
              <a:gd name="connsiteX2" fmla="*/ 755964 w 1511928"/>
              <a:gd name="connsiteY2" fmla="*/ 1511928 h 1511928"/>
              <a:gd name="connsiteX3" fmla="*/ 0 w 1511928"/>
              <a:gd name="connsiteY3" fmla="*/ 755964 h 1511928"/>
              <a:gd name="connsiteX4" fmla="*/ 755964 w 1511928"/>
              <a:gd name="connsiteY4" fmla="*/ 0 h 1511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1928" h="1511928">
                <a:moveTo>
                  <a:pt x="755964" y="0"/>
                </a:moveTo>
                <a:cubicBezTo>
                  <a:pt x="1173471" y="0"/>
                  <a:pt x="1511928" y="338457"/>
                  <a:pt x="1511928" y="755964"/>
                </a:cubicBezTo>
                <a:cubicBezTo>
                  <a:pt x="1511928" y="1173471"/>
                  <a:pt x="1173471" y="1511928"/>
                  <a:pt x="755964" y="1511928"/>
                </a:cubicBezTo>
                <a:cubicBezTo>
                  <a:pt x="338457" y="1511928"/>
                  <a:pt x="0" y="1173471"/>
                  <a:pt x="0" y="755964"/>
                </a:cubicBezTo>
                <a:cubicBezTo>
                  <a:pt x="0" y="338457"/>
                  <a:pt x="338457" y="0"/>
                  <a:pt x="755964"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D16C92A-EF21-0C92-D0DB-345110044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82676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5">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047716" y="2190938"/>
            <a:ext cx="6144285" cy="2679826"/>
          </a:xfrm>
          <a:custGeom>
            <a:avLst/>
            <a:gdLst>
              <a:gd name="connsiteX0" fmla="*/ 0 w 6144285"/>
              <a:gd name="connsiteY0" fmla="*/ 0 h 2679826"/>
              <a:gd name="connsiteX1" fmla="*/ 6144285 w 6144285"/>
              <a:gd name="connsiteY1" fmla="*/ 0 h 2679826"/>
              <a:gd name="connsiteX2" fmla="*/ 6144285 w 6144285"/>
              <a:gd name="connsiteY2" fmla="*/ 2679826 h 2679826"/>
              <a:gd name="connsiteX3" fmla="*/ 0 w 614428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144285" h="2679826">
                <a:moveTo>
                  <a:pt x="0" y="0"/>
                </a:moveTo>
                <a:lnTo>
                  <a:pt x="6144285" y="0"/>
                </a:lnTo>
                <a:lnTo>
                  <a:pt x="6144285" y="2679826"/>
                </a:lnTo>
                <a:lnTo>
                  <a:pt x="0" y="2679826"/>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1" y="2190938"/>
            <a:ext cx="6047715" cy="2679826"/>
          </a:xfrm>
          <a:custGeom>
            <a:avLst/>
            <a:gdLst>
              <a:gd name="connsiteX0" fmla="*/ 0 w 6047715"/>
              <a:gd name="connsiteY0" fmla="*/ 0 h 2679826"/>
              <a:gd name="connsiteX1" fmla="*/ 6047715 w 6047715"/>
              <a:gd name="connsiteY1" fmla="*/ 0 h 2679826"/>
              <a:gd name="connsiteX2" fmla="*/ 6047715 w 6047715"/>
              <a:gd name="connsiteY2" fmla="*/ 2679826 h 2679826"/>
              <a:gd name="connsiteX3" fmla="*/ 0 w 6047715"/>
              <a:gd name="connsiteY3" fmla="*/ 2679826 h 2679826"/>
            </a:gdLst>
            <a:ahLst/>
            <a:cxnLst>
              <a:cxn ang="0">
                <a:pos x="connsiteX0" y="connsiteY0"/>
              </a:cxn>
              <a:cxn ang="0">
                <a:pos x="connsiteX1" y="connsiteY1"/>
              </a:cxn>
              <a:cxn ang="0">
                <a:pos x="connsiteX2" y="connsiteY2"/>
              </a:cxn>
              <a:cxn ang="0">
                <a:pos x="connsiteX3" y="connsiteY3"/>
              </a:cxn>
            </a:cxnLst>
            <a:rect l="l" t="t" r="r" b="b"/>
            <a:pathLst>
              <a:path w="6047715" h="2679826">
                <a:moveTo>
                  <a:pt x="0" y="0"/>
                </a:moveTo>
                <a:lnTo>
                  <a:pt x="6047715" y="0"/>
                </a:lnTo>
                <a:lnTo>
                  <a:pt x="6047715" y="2679826"/>
                </a:lnTo>
                <a:lnTo>
                  <a:pt x="0" y="2679826"/>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AF93F33A-AB9C-4E7E-3A46-7FA25EA1BB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995056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6">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219473" y="2815867"/>
            <a:ext cx="5506774" cy="5506774"/>
          </a:xfrm>
          <a:custGeom>
            <a:avLst/>
            <a:gdLst>
              <a:gd name="connsiteX0" fmla="*/ 2753387 w 5506774"/>
              <a:gd name="connsiteY0" fmla="*/ 0 h 5506774"/>
              <a:gd name="connsiteX1" fmla="*/ 3261946 w 5506774"/>
              <a:gd name="connsiteY1" fmla="*/ 210652 h 5506774"/>
              <a:gd name="connsiteX2" fmla="*/ 5296122 w 5506774"/>
              <a:gd name="connsiteY2" fmla="*/ 2244828 h 5506774"/>
              <a:gd name="connsiteX3" fmla="*/ 5296122 w 5506774"/>
              <a:gd name="connsiteY3" fmla="*/ 3261946 h 5506774"/>
              <a:gd name="connsiteX4" fmla="*/ 3261946 w 5506774"/>
              <a:gd name="connsiteY4" fmla="*/ 5296123 h 5506774"/>
              <a:gd name="connsiteX5" fmla="*/ 2244828 w 5506774"/>
              <a:gd name="connsiteY5" fmla="*/ 5296123 h 5506774"/>
              <a:gd name="connsiteX6" fmla="*/ 210652 w 5506774"/>
              <a:gd name="connsiteY6" fmla="*/ 3261946 h 5506774"/>
              <a:gd name="connsiteX7" fmla="*/ 210652 w 5506774"/>
              <a:gd name="connsiteY7" fmla="*/ 2244828 h 5506774"/>
              <a:gd name="connsiteX8" fmla="*/ 2244828 w 5506774"/>
              <a:gd name="connsiteY8" fmla="*/ 210652 h 5506774"/>
              <a:gd name="connsiteX9" fmla="*/ 2753387 w 5506774"/>
              <a:gd name="connsiteY9" fmla="*/ 0 h 55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6774" h="5506774">
                <a:moveTo>
                  <a:pt x="2753387" y="0"/>
                </a:moveTo>
                <a:cubicBezTo>
                  <a:pt x="2937449" y="0"/>
                  <a:pt x="3121511" y="70217"/>
                  <a:pt x="3261946" y="210652"/>
                </a:cubicBezTo>
                <a:lnTo>
                  <a:pt x="5296122" y="2244828"/>
                </a:lnTo>
                <a:cubicBezTo>
                  <a:pt x="5576992" y="2525697"/>
                  <a:pt x="5576992" y="2981077"/>
                  <a:pt x="5296122" y="3261946"/>
                </a:cubicBezTo>
                <a:lnTo>
                  <a:pt x="3261946" y="5296123"/>
                </a:lnTo>
                <a:cubicBezTo>
                  <a:pt x="2981077" y="5576992"/>
                  <a:pt x="2525697" y="5576992"/>
                  <a:pt x="2244828" y="5296123"/>
                </a:cubicBezTo>
                <a:lnTo>
                  <a:pt x="210652" y="3261946"/>
                </a:lnTo>
                <a:cubicBezTo>
                  <a:pt x="-70217" y="2981077"/>
                  <a:pt x="-70217" y="2525697"/>
                  <a:pt x="210652" y="2244828"/>
                </a:cubicBezTo>
                <a:lnTo>
                  <a:pt x="2244828" y="210652"/>
                </a:lnTo>
                <a:cubicBezTo>
                  <a:pt x="2385263" y="70217"/>
                  <a:pt x="2569325" y="0"/>
                  <a:pt x="2753387"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52AB39B9-F404-D9A2-D2F4-2A92F09660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047635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7">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4580825" y="4679775"/>
            <a:ext cx="1786320" cy="1762634"/>
          </a:xfrm>
          <a:custGeom>
            <a:avLst/>
            <a:gdLst>
              <a:gd name="connsiteX0" fmla="*/ 893160 w 1786320"/>
              <a:gd name="connsiteY0" fmla="*/ 0 h 1762634"/>
              <a:gd name="connsiteX1" fmla="*/ 1786320 w 1786320"/>
              <a:gd name="connsiteY1" fmla="*/ 881317 h 1762634"/>
              <a:gd name="connsiteX2" fmla="*/ 893160 w 1786320"/>
              <a:gd name="connsiteY2" fmla="*/ 1762634 h 1762634"/>
              <a:gd name="connsiteX3" fmla="*/ 0 w 1786320"/>
              <a:gd name="connsiteY3" fmla="*/ 881317 h 1762634"/>
              <a:gd name="connsiteX4" fmla="*/ 893160 w 1786320"/>
              <a:gd name="connsiteY4" fmla="*/ 0 h 1762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320" h="1762634">
                <a:moveTo>
                  <a:pt x="893160" y="0"/>
                </a:moveTo>
                <a:cubicBezTo>
                  <a:pt x="1386439" y="0"/>
                  <a:pt x="1786320" y="394579"/>
                  <a:pt x="1786320" y="881317"/>
                </a:cubicBezTo>
                <a:cubicBezTo>
                  <a:pt x="1786320" y="1368055"/>
                  <a:pt x="1386439" y="1762634"/>
                  <a:pt x="893160" y="1762634"/>
                </a:cubicBezTo>
                <a:cubicBezTo>
                  <a:pt x="399881" y="1762634"/>
                  <a:pt x="0" y="1368055"/>
                  <a:pt x="0" y="881317"/>
                </a:cubicBezTo>
                <a:cubicBezTo>
                  <a:pt x="0" y="394579"/>
                  <a:pt x="399881" y="0"/>
                  <a:pt x="893160" y="0"/>
                </a:cubicBez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7574960" y="4133776"/>
            <a:ext cx="2081608" cy="2094140"/>
          </a:xfrm>
          <a:custGeom>
            <a:avLst/>
            <a:gdLst>
              <a:gd name="connsiteX0" fmla="*/ 1040804 w 2081608"/>
              <a:gd name="connsiteY0" fmla="*/ 0 h 2094140"/>
              <a:gd name="connsiteX1" fmla="*/ 2081608 w 2081608"/>
              <a:gd name="connsiteY1" fmla="*/ 1047070 h 2094140"/>
              <a:gd name="connsiteX2" fmla="*/ 1040804 w 2081608"/>
              <a:gd name="connsiteY2" fmla="*/ 2094140 h 2094140"/>
              <a:gd name="connsiteX3" fmla="*/ 0 w 2081608"/>
              <a:gd name="connsiteY3" fmla="*/ 1047070 h 2094140"/>
              <a:gd name="connsiteX4" fmla="*/ 1040804 w 2081608"/>
              <a:gd name="connsiteY4" fmla="*/ 0 h 209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1608" h="2094140">
                <a:moveTo>
                  <a:pt x="1040804" y="0"/>
                </a:moveTo>
                <a:cubicBezTo>
                  <a:pt x="1615624" y="0"/>
                  <a:pt x="2081608" y="468789"/>
                  <a:pt x="2081608" y="1047070"/>
                </a:cubicBezTo>
                <a:cubicBezTo>
                  <a:pt x="2081608" y="1625351"/>
                  <a:pt x="1615624" y="2094140"/>
                  <a:pt x="1040804" y="2094140"/>
                </a:cubicBezTo>
                <a:cubicBezTo>
                  <a:pt x="465984" y="2094140"/>
                  <a:pt x="0" y="1625351"/>
                  <a:pt x="0" y="1047070"/>
                </a:cubicBezTo>
                <a:cubicBezTo>
                  <a:pt x="0" y="468789"/>
                  <a:pt x="465984" y="0"/>
                  <a:pt x="1040804" y="0"/>
                </a:cubicBez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5344449" y="2063321"/>
            <a:ext cx="2323952" cy="2323952"/>
          </a:xfrm>
          <a:custGeom>
            <a:avLst/>
            <a:gdLst>
              <a:gd name="connsiteX0" fmla="*/ 1161976 w 2323952"/>
              <a:gd name="connsiteY0" fmla="*/ 0 h 2323952"/>
              <a:gd name="connsiteX1" fmla="*/ 2323952 w 2323952"/>
              <a:gd name="connsiteY1" fmla="*/ 1161976 h 2323952"/>
              <a:gd name="connsiteX2" fmla="*/ 1161976 w 2323952"/>
              <a:gd name="connsiteY2" fmla="*/ 2323952 h 2323952"/>
              <a:gd name="connsiteX3" fmla="*/ 0 w 2323952"/>
              <a:gd name="connsiteY3" fmla="*/ 1161976 h 2323952"/>
              <a:gd name="connsiteX4" fmla="*/ 1161976 w 2323952"/>
              <a:gd name="connsiteY4" fmla="*/ 0 h 2323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952" h="2323952">
                <a:moveTo>
                  <a:pt x="1161976" y="0"/>
                </a:moveTo>
                <a:cubicBezTo>
                  <a:pt x="1803718" y="0"/>
                  <a:pt x="2323952" y="520234"/>
                  <a:pt x="2323952" y="1161976"/>
                </a:cubicBezTo>
                <a:cubicBezTo>
                  <a:pt x="2323952" y="1803718"/>
                  <a:pt x="1803718" y="2323952"/>
                  <a:pt x="1161976" y="2323952"/>
                </a:cubicBezTo>
                <a:cubicBezTo>
                  <a:pt x="520234" y="2323952"/>
                  <a:pt x="0" y="1803718"/>
                  <a:pt x="0" y="1161976"/>
                </a:cubicBezTo>
                <a:cubicBezTo>
                  <a:pt x="0" y="520234"/>
                  <a:pt x="520234" y="0"/>
                  <a:pt x="1161976" y="0"/>
                </a:cubicBez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2535433" y="2643072"/>
            <a:ext cx="2045392" cy="2018270"/>
          </a:xfrm>
          <a:custGeom>
            <a:avLst/>
            <a:gdLst>
              <a:gd name="connsiteX0" fmla="*/ 1022696 w 2045392"/>
              <a:gd name="connsiteY0" fmla="*/ 0 h 2018270"/>
              <a:gd name="connsiteX1" fmla="*/ 2045392 w 2045392"/>
              <a:gd name="connsiteY1" fmla="*/ 1009135 h 2018270"/>
              <a:gd name="connsiteX2" fmla="*/ 1022696 w 2045392"/>
              <a:gd name="connsiteY2" fmla="*/ 2018270 h 2018270"/>
              <a:gd name="connsiteX3" fmla="*/ 0 w 2045392"/>
              <a:gd name="connsiteY3" fmla="*/ 1009135 h 2018270"/>
              <a:gd name="connsiteX4" fmla="*/ 1022696 w 2045392"/>
              <a:gd name="connsiteY4" fmla="*/ 0 h 201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5392" h="2018270">
                <a:moveTo>
                  <a:pt x="1022696" y="0"/>
                </a:moveTo>
                <a:cubicBezTo>
                  <a:pt x="1587515" y="0"/>
                  <a:pt x="2045392" y="451805"/>
                  <a:pt x="2045392" y="1009135"/>
                </a:cubicBezTo>
                <a:cubicBezTo>
                  <a:pt x="2045392" y="1566465"/>
                  <a:pt x="1587515" y="2018270"/>
                  <a:pt x="1022696" y="2018270"/>
                </a:cubicBezTo>
                <a:cubicBezTo>
                  <a:pt x="457877" y="2018270"/>
                  <a:pt x="0" y="1566465"/>
                  <a:pt x="0" y="1009135"/>
                </a:cubicBezTo>
                <a:cubicBezTo>
                  <a:pt x="0" y="451805"/>
                  <a:pt x="457877" y="0"/>
                  <a:pt x="1022696"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A9F2018-04AB-09E2-A52B-A04EA89562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07583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05AA66-DFE8-4E36-A6DD-3E42D95767CB}"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35892061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8">
    <p:spTree>
      <p:nvGrpSpPr>
        <p:cNvPr id="1" name=""/>
        <p:cNvGrpSpPr/>
        <p:nvPr/>
      </p:nvGrpSpPr>
      <p:grpSpPr>
        <a:xfrm>
          <a:off x="0" y="0"/>
          <a:ext cx="0" cy="0"/>
          <a:chOff x="0" y="0"/>
          <a:chExt cx="0" cy="0"/>
        </a:xfrm>
      </p:grpSpPr>
      <p:sp>
        <p:nvSpPr>
          <p:cNvPr id="29" name="Picture Placeholder 28"/>
          <p:cNvSpPr>
            <a:spLocks noGrp="1"/>
          </p:cNvSpPr>
          <p:nvPr>
            <p:ph type="pic" sz="quarter" idx="16"/>
          </p:nvPr>
        </p:nvSpPr>
        <p:spPr>
          <a:xfrm>
            <a:off x="2372731" y="4679038"/>
            <a:ext cx="2535100" cy="2535099"/>
          </a:xfrm>
          <a:custGeom>
            <a:avLst/>
            <a:gdLst>
              <a:gd name="connsiteX0" fmla="*/ 1267550 w 2535100"/>
              <a:gd name="connsiteY0" fmla="*/ 0 h 2535099"/>
              <a:gd name="connsiteX1" fmla="*/ 2535100 w 2535100"/>
              <a:gd name="connsiteY1" fmla="*/ 1267549 h 2535099"/>
              <a:gd name="connsiteX2" fmla="*/ 1267550 w 2535100"/>
              <a:gd name="connsiteY2" fmla="*/ 2535099 h 2535099"/>
              <a:gd name="connsiteX3" fmla="*/ 0 w 2535100"/>
              <a:gd name="connsiteY3" fmla="*/ 1267549 h 2535099"/>
            </a:gdLst>
            <a:ahLst/>
            <a:cxnLst>
              <a:cxn ang="0">
                <a:pos x="connsiteX0" y="connsiteY0"/>
              </a:cxn>
              <a:cxn ang="0">
                <a:pos x="connsiteX1" y="connsiteY1"/>
              </a:cxn>
              <a:cxn ang="0">
                <a:pos x="connsiteX2" y="connsiteY2"/>
              </a:cxn>
              <a:cxn ang="0">
                <a:pos x="connsiteX3" y="connsiteY3"/>
              </a:cxn>
            </a:cxnLst>
            <a:rect l="l" t="t" r="r" b="b"/>
            <a:pathLst>
              <a:path w="2535100" h="2535099">
                <a:moveTo>
                  <a:pt x="1267550" y="0"/>
                </a:moveTo>
                <a:lnTo>
                  <a:pt x="2535100" y="1267549"/>
                </a:lnTo>
                <a:lnTo>
                  <a:pt x="1267550" y="2535099"/>
                </a:lnTo>
                <a:lnTo>
                  <a:pt x="0" y="1267549"/>
                </a:lnTo>
                <a:close/>
              </a:path>
            </a:pathLst>
          </a:custGeom>
        </p:spPr>
        <p:txBody>
          <a:bodyPr wrap="square">
            <a:noAutofit/>
          </a:bodyPr>
          <a:lstStyle/>
          <a:p>
            <a:endParaRPr lang="en-US"/>
          </a:p>
        </p:txBody>
      </p:sp>
      <p:sp>
        <p:nvSpPr>
          <p:cNvPr id="26" name="Picture Placeholder 25"/>
          <p:cNvSpPr>
            <a:spLocks noGrp="1"/>
          </p:cNvSpPr>
          <p:nvPr>
            <p:ph type="pic" sz="quarter" idx="15"/>
          </p:nvPr>
        </p:nvSpPr>
        <p:spPr>
          <a:xfrm>
            <a:off x="1016142" y="3322447"/>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3185756" y="2778882"/>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20" name="Picture Placeholder 19"/>
          <p:cNvSpPr>
            <a:spLocks noGrp="1"/>
          </p:cNvSpPr>
          <p:nvPr>
            <p:ph type="pic" sz="quarter" idx="13"/>
          </p:nvPr>
        </p:nvSpPr>
        <p:spPr>
          <a:xfrm>
            <a:off x="5085912" y="1965858"/>
            <a:ext cx="2535099" cy="2535100"/>
          </a:xfrm>
          <a:custGeom>
            <a:avLst/>
            <a:gdLst>
              <a:gd name="connsiteX0" fmla="*/ 1267549 w 2535099"/>
              <a:gd name="connsiteY0" fmla="*/ 0 h 2535100"/>
              <a:gd name="connsiteX1" fmla="*/ 2535099 w 2535099"/>
              <a:gd name="connsiteY1" fmla="*/ 1267550 h 2535100"/>
              <a:gd name="connsiteX2" fmla="*/ 1267549 w 2535099"/>
              <a:gd name="connsiteY2" fmla="*/ 2535100 h 2535100"/>
              <a:gd name="connsiteX3" fmla="*/ 0 w 2535099"/>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099" h="2535100">
                <a:moveTo>
                  <a:pt x="1267549" y="0"/>
                </a:moveTo>
                <a:lnTo>
                  <a:pt x="2535099" y="1267550"/>
                </a:lnTo>
                <a:lnTo>
                  <a:pt x="1267549" y="2535100"/>
                </a:lnTo>
                <a:lnTo>
                  <a:pt x="0" y="1267550"/>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3737008" y="616956"/>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1828582" y="1421708"/>
            <a:ext cx="2535100" cy="2535100"/>
          </a:xfrm>
          <a:custGeom>
            <a:avLst/>
            <a:gdLst>
              <a:gd name="connsiteX0" fmla="*/ 1267550 w 2535100"/>
              <a:gd name="connsiteY0" fmla="*/ 0 h 2535100"/>
              <a:gd name="connsiteX1" fmla="*/ 2535100 w 2535100"/>
              <a:gd name="connsiteY1" fmla="*/ 1267550 h 2535100"/>
              <a:gd name="connsiteX2" fmla="*/ 1267550 w 2535100"/>
              <a:gd name="connsiteY2" fmla="*/ 2535100 h 2535100"/>
              <a:gd name="connsiteX3" fmla="*/ 0 w 2535100"/>
              <a:gd name="connsiteY3" fmla="*/ 1267550 h 2535100"/>
            </a:gdLst>
            <a:ahLst/>
            <a:cxnLst>
              <a:cxn ang="0">
                <a:pos x="connsiteX0" y="connsiteY0"/>
              </a:cxn>
              <a:cxn ang="0">
                <a:pos x="connsiteX1" y="connsiteY1"/>
              </a:cxn>
              <a:cxn ang="0">
                <a:pos x="connsiteX2" y="connsiteY2"/>
              </a:cxn>
              <a:cxn ang="0">
                <a:pos x="connsiteX3" y="connsiteY3"/>
              </a:cxn>
            </a:cxnLst>
            <a:rect l="l" t="t" r="r" b="b"/>
            <a:pathLst>
              <a:path w="2535100" h="2535100">
                <a:moveTo>
                  <a:pt x="1267550" y="0"/>
                </a:moveTo>
                <a:lnTo>
                  <a:pt x="2535100" y="1267550"/>
                </a:lnTo>
                <a:lnTo>
                  <a:pt x="1267550" y="2535100"/>
                </a:lnTo>
                <a:lnTo>
                  <a:pt x="0" y="1267550"/>
                </a:lnTo>
                <a:close/>
              </a:path>
            </a:pathLst>
          </a:custGeom>
        </p:spPr>
        <p:txBody>
          <a:bodyPr wrap="square">
            <a:noAutofit/>
          </a:bodyPr>
          <a:lstStyle/>
          <a:p>
            <a:endParaRPr lang="en-US"/>
          </a:p>
        </p:txBody>
      </p:sp>
      <p:sp>
        <p:nvSpPr>
          <p:cNvPr id="11" name="Picture Placeholder 10"/>
          <p:cNvSpPr>
            <a:spLocks noGrp="1"/>
          </p:cNvSpPr>
          <p:nvPr>
            <p:ph type="pic" sz="quarter" idx="10"/>
          </p:nvPr>
        </p:nvSpPr>
        <p:spPr>
          <a:xfrm>
            <a:off x="-340448" y="1965857"/>
            <a:ext cx="2534373" cy="2535100"/>
          </a:xfrm>
          <a:custGeom>
            <a:avLst/>
            <a:gdLst>
              <a:gd name="connsiteX0" fmla="*/ 1267550 w 2534373"/>
              <a:gd name="connsiteY0" fmla="*/ 0 h 2535100"/>
              <a:gd name="connsiteX1" fmla="*/ 2534373 w 2534373"/>
              <a:gd name="connsiteY1" fmla="*/ 1266823 h 2535100"/>
              <a:gd name="connsiteX2" fmla="*/ 2534373 w 2534373"/>
              <a:gd name="connsiteY2" fmla="*/ 1268277 h 2535100"/>
              <a:gd name="connsiteX3" fmla="*/ 1267550 w 2534373"/>
              <a:gd name="connsiteY3" fmla="*/ 2535100 h 2535100"/>
              <a:gd name="connsiteX4" fmla="*/ 0 w 2534373"/>
              <a:gd name="connsiteY4" fmla="*/ 1267550 h 253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373" h="2535100">
                <a:moveTo>
                  <a:pt x="1267550" y="0"/>
                </a:moveTo>
                <a:lnTo>
                  <a:pt x="2534373" y="1266823"/>
                </a:lnTo>
                <a:lnTo>
                  <a:pt x="2534373" y="1268277"/>
                </a:lnTo>
                <a:lnTo>
                  <a:pt x="1267550" y="2535100"/>
                </a:lnTo>
                <a:lnTo>
                  <a:pt x="0" y="126755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2A15CE6F-3220-972D-DDD6-630BBA8204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833462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9">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694421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sp>
        <p:nvSpPr>
          <p:cNvPr id="6" name="Picture Placeholder 5"/>
          <p:cNvSpPr>
            <a:spLocks noGrp="1"/>
          </p:cNvSpPr>
          <p:nvPr>
            <p:ph type="pic" sz="quarter" idx="10"/>
          </p:nvPr>
        </p:nvSpPr>
        <p:spPr>
          <a:xfrm>
            <a:off x="2980624" y="2167426"/>
            <a:ext cx="2267162" cy="2606704"/>
          </a:xfrm>
          <a:custGeom>
            <a:avLst/>
            <a:gdLst>
              <a:gd name="connsiteX0" fmla="*/ 0 w 2267162"/>
              <a:gd name="connsiteY0" fmla="*/ 0 h 2606704"/>
              <a:gd name="connsiteX1" fmla="*/ 2267162 w 2267162"/>
              <a:gd name="connsiteY1" fmla="*/ 0 h 2606704"/>
              <a:gd name="connsiteX2" fmla="*/ 2267162 w 2267162"/>
              <a:gd name="connsiteY2" fmla="*/ 2606704 h 2606704"/>
              <a:gd name="connsiteX3" fmla="*/ 0 w 2267162"/>
              <a:gd name="connsiteY3" fmla="*/ 2606704 h 2606704"/>
            </a:gdLst>
            <a:ahLst/>
            <a:cxnLst>
              <a:cxn ang="0">
                <a:pos x="connsiteX0" y="connsiteY0"/>
              </a:cxn>
              <a:cxn ang="0">
                <a:pos x="connsiteX1" y="connsiteY1"/>
              </a:cxn>
              <a:cxn ang="0">
                <a:pos x="connsiteX2" y="connsiteY2"/>
              </a:cxn>
              <a:cxn ang="0">
                <a:pos x="connsiteX3" y="connsiteY3"/>
              </a:cxn>
            </a:cxnLst>
            <a:rect l="l" t="t" r="r" b="b"/>
            <a:pathLst>
              <a:path w="2267162" h="2606704">
                <a:moveTo>
                  <a:pt x="0" y="0"/>
                </a:moveTo>
                <a:lnTo>
                  <a:pt x="2267162" y="0"/>
                </a:lnTo>
                <a:lnTo>
                  <a:pt x="2267162" y="2606704"/>
                </a:lnTo>
                <a:lnTo>
                  <a:pt x="0" y="2606704"/>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B079C46-AD5C-3249-897F-0D09DA39E7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311054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10">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6612556" y="2733576"/>
            <a:ext cx="4321743" cy="3561347"/>
          </a:xfrm>
          <a:custGeom>
            <a:avLst/>
            <a:gdLst>
              <a:gd name="connsiteX0" fmla="*/ 0 w 4321743"/>
              <a:gd name="connsiteY0" fmla="*/ 0 h 3561347"/>
              <a:gd name="connsiteX1" fmla="*/ 4321743 w 4321743"/>
              <a:gd name="connsiteY1" fmla="*/ 0 h 3561347"/>
              <a:gd name="connsiteX2" fmla="*/ 4321743 w 4321743"/>
              <a:gd name="connsiteY2" fmla="*/ 3561347 h 3561347"/>
              <a:gd name="connsiteX3" fmla="*/ 0 w 4321743"/>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4321743" h="3561347">
                <a:moveTo>
                  <a:pt x="0" y="0"/>
                </a:moveTo>
                <a:lnTo>
                  <a:pt x="4321743" y="0"/>
                </a:lnTo>
                <a:lnTo>
                  <a:pt x="4321743" y="3561347"/>
                </a:lnTo>
                <a:lnTo>
                  <a:pt x="0" y="3561347"/>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1183907" y="4235116"/>
            <a:ext cx="2714325" cy="2127183"/>
          </a:xfrm>
          <a:custGeom>
            <a:avLst/>
            <a:gdLst>
              <a:gd name="connsiteX0" fmla="*/ 0 w 2714325"/>
              <a:gd name="connsiteY0" fmla="*/ 0 h 2127183"/>
              <a:gd name="connsiteX1" fmla="*/ 2714325 w 2714325"/>
              <a:gd name="connsiteY1" fmla="*/ 0 h 2127183"/>
              <a:gd name="connsiteX2" fmla="*/ 2714325 w 2714325"/>
              <a:gd name="connsiteY2" fmla="*/ 2127183 h 2127183"/>
              <a:gd name="connsiteX3" fmla="*/ 0 w 2714325"/>
              <a:gd name="connsiteY3" fmla="*/ 2127183 h 2127183"/>
            </a:gdLst>
            <a:ahLst/>
            <a:cxnLst>
              <a:cxn ang="0">
                <a:pos x="connsiteX0" y="connsiteY0"/>
              </a:cxn>
              <a:cxn ang="0">
                <a:pos x="connsiteX1" y="connsiteY1"/>
              </a:cxn>
              <a:cxn ang="0">
                <a:pos x="connsiteX2" y="connsiteY2"/>
              </a:cxn>
              <a:cxn ang="0">
                <a:pos x="connsiteX3" y="connsiteY3"/>
              </a:cxn>
            </a:cxnLst>
            <a:rect l="l" t="t" r="r" b="b"/>
            <a:pathLst>
              <a:path w="2714325" h="2127183">
                <a:moveTo>
                  <a:pt x="0" y="0"/>
                </a:moveTo>
                <a:lnTo>
                  <a:pt x="2714325" y="0"/>
                </a:lnTo>
                <a:lnTo>
                  <a:pt x="2714325" y="2127183"/>
                </a:lnTo>
                <a:lnTo>
                  <a:pt x="0" y="2127183"/>
                </a:lnTo>
                <a:close/>
              </a:path>
            </a:pathLst>
          </a:custGeom>
        </p:spPr>
        <p:txBody>
          <a:bodyPr wrap="square">
            <a:noAutofit/>
          </a:bodyPr>
          <a:lstStyle/>
          <a:p>
            <a:endParaRPr lang="en-US"/>
          </a:p>
        </p:txBody>
      </p:sp>
      <p:sp>
        <p:nvSpPr>
          <p:cNvPr id="8" name="Picture Placeholder 7"/>
          <p:cNvSpPr>
            <a:spLocks noGrp="1"/>
          </p:cNvSpPr>
          <p:nvPr>
            <p:ph type="pic" sz="quarter" idx="10"/>
          </p:nvPr>
        </p:nvSpPr>
        <p:spPr>
          <a:xfrm>
            <a:off x="3898232" y="1"/>
            <a:ext cx="2714325" cy="3561347"/>
          </a:xfrm>
          <a:custGeom>
            <a:avLst/>
            <a:gdLst>
              <a:gd name="connsiteX0" fmla="*/ 0 w 2714325"/>
              <a:gd name="connsiteY0" fmla="*/ 0 h 3561347"/>
              <a:gd name="connsiteX1" fmla="*/ 2714325 w 2714325"/>
              <a:gd name="connsiteY1" fmla="*/ 0 h 3561347"/>
              <a:gd name="connsiteX2" fmla="*/ 2714325 w 2714325"/>
              <a:gd name="connsiteY2" fmla="*/ 3561347 h 3561347"/>
              <a:gd name="connsiteX3" fmla="*/ 0 w 2714325"/>
              <a:gd name="connsiteY3" fmla="*/ 3561347 h 3561347"/>
            </a:gdLst>
            <a:ahLst/>
            <a:cxnLst>
              <a:cxn ang="0">
                <a:pos x="connsiteX0" y="connsiteY0"/>
              </a:cxn>
              <a:cxn ang="0">
                <a:pos x="connsiteX1" y="connsiteY1"/>
              </a:cxn>
              <a:cxn ang="0">
                <a:pos x="connsiteX2" y="connsiteY2"/>
              </a:cxn>
              <a:cxn ang="0">
                <a:pos x="connsiteX3" y="connsiteY3"/>
              </a:cxn>
            </a:cxnLst>
            <a:rect l="l" t="t" r="r" b="b"/>
            <a:pathLst>
              <a:path w="2714325" h="3561347">
                <a:moveTo>
                  <a:pt x="0" y="0"/>
                </a:moveTo>
                <a:lnTo>
                  <a:pt x="2714325" y="0"/>
                </a:lnTo>
                <a:lnTo>
                  <a:pt x="2714325" y="3561347"/>
                </a:lnTo>
                <a:lnTo>
                  <a:pt x="0" y="3561347"/>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CCE0274-3D8D-CDAA-C995-F48388F456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25592432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11">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8817114" y="2189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6096000" y="4094927"/>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3374886" y="2169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sp>
        <p:nvSpPr>
          <p:cNvPr id="9" name="Picture Placeholder 8"/>
          <p:cNvSpPr>
            <a:spLocks noGrp="1"/>
          </p:cNvSpPr>
          <p:nvPr>
            <p:ph type="pic" sz="quarter" idx="10"/>
          </p:nvPr>
        </p:nvSpPr>
        <p:spPr>
          <a:xfrm>
            <a:off x="653772" y="4074874"/>
            <a:ext cx="2721114" cy="1905000"/>
          </a:xfrm>
          <a:custGeom>
            <a:avLst/>
            <a:gdLst>
              <a:gd name="connsiteX0" fmla="*/ 0 w 2721114"/>
              <a:gd name="connsiteY0" fmla="*/ 0 h 1905000"/>
              <a:gd name="connsiteX1" fmla="*/ 2721114 w 2721114"/>
              <a:gd name="connsiteY1" fmla="*/ 0 h 1905000"/>
              <a:gd name="connsiteX2" fmla="*/ 2721114 w 2721114"/>
              <a:gd name="connsiteY2" fmla="*/ 1905000 h 1905000"/>
              <a:gd name="connsiteX3" fmla="*/ 0 w 2721114"/>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2721114" h="1905000">
                <a:moveTo>
                  <a:pt x="0" y="0"/>
                </a:moveTo>
                <a:lnTo>
                  <a:pt x="2721114" y="0"/>
                </a:lnTo>
                <a:lnTo>
                  <a:pt x="2721114" y="1905000"/>
                </a:lnTo>
                <a:lnTo>
                  <a:pt x="0" y="19050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812DFEE7-6EC6-C45C-68EB-D349069662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691521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12">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6642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sp>
        <p:nvSpPr>
          <p:cNvPr id="7" name="Picture Placeholder 6"/>
          <p:cNvSpPr>
            <a:spLocks noGrp="1"/>
          </p:cNvSpPr>
          <p:nvPr>
            <p:ph type="pic" sz="quarter" idx="10"/>
          </p:nvPr>
        </p:nvSpPr>
        <p:spPr>
          <a:xfrm>
            <a:off x="1054100" y="2032000"/>
            <a:ext cx="4495800" cy="4508500"/>
          </a:xfrm>
          <a:custGeom>
            <a:avLst/>
            <a:gdLst>
              <a:gd name="connsiteX0" fmla="*/ 0 w 4495800"/>
              <a:gd name="connsiteY0" fmla="*/ 0 h 4508500"/>
              <a:gd name="connsiteX1" fmla="*/ 4495800 w 4495800"/>
              <a:gd name="connsiteY1" fmla="*/ 0 h 4508500"/>
              <a:gd name="connsiteX2" fmla="*/ 4495800 w 4495800"/>
              <a:gd name="connsiteY2" fmla="*/ 4508500 h 4508500"/>
              <a:gd name="connsiteX3" fmla="*/ 0 w 44958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4495800" h="4508500">
                <a:moveTo>
                  <a:pt x="0" y="0"/>
                </a:moveTo>
                <a:lnTo>
                  <a:pt x="4495800" y="0"/>
                </a:lnTo>
                <a:lnTo>
                  <a:pt x="4495800" y="4508500"/>
                </a:lnTo>
                <a:lnTo>
                  <a:pt x="0" y="45085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6ACD63E7-FE39-2533-72C6-E5BAB12BD2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1945545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1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979108" y="139700"/>
            <a:ext cx="4648200" cy="6578600"/>
          </a:xfrm>
          <a:custGeom>
            <a:avLst/>
            <a:gdLst>
              <a:gd name="connsiteX0" fmla="*/ 0 w 4648200"/>
              <a:gd name="connsiteY0" fmla="*/ 0 h 6578600"/>
              <a:gd name="connsiteX1" fmla="*/ 4648200 w 4648200"/>
              <a:gd name="connsiteY1" fmla="*/ 0 h 6578600"/>
              <a:gd name="connsiteX2" fmla="*/ 4648200 w 4648200"/>
              <a:gd name="connsiteY2" fmla="*/ 6578600 h 6578600"/>
              <a:gd name="connsiteX3" fmla="*/ 0 w 4648200"/>
              <a:gd name="connsiteY3" fmla="*/ 6578600 h 6578600"/>
            </a:gdLst>
            <a:ahLst/>
            <a:cxnLst>
              <a:cxn ang="0">
                <a:pos x="connsiteX0" y="connsiteY0"/>
              </a:cxn>
              <a:cxn ang="0">
                <a:pos x="connsiteX1" y="connsiteY1"/>
              </a:cxn>
              <a:cxn ang="0">
                <a:pos x="connsiteX2" y="connsiteY2"/>
              </a:cxn>
              <a:cxn ang="0">
                <a:pos x="connsiteX3" y="connsiteY3"/>
              </a:cxn>
            </a:cxnLst>
            <a:rect l="l" t="t" r="r" b="b"/>
            <a:pathLst>
              <a:path w="4648200" h="6578600">
                <a:moveTo>
                  <a:pt x="0" y="0"/>
                </a:moveTo>
                <a:lnTo>
                  <a:pt x="4648200" y="0"/>
                </a:lnTo>
                <a:lnTo>
                  <a:pt x="4648200" y="6578600"/>
                </a:lnTo>
                <a:lnTo>
                  <a:pt x="0" y="6578600"/>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0C74C522-EDDE-93FA-1EB2-0FEC2D988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3455508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14">
    <p:spTree>
      <p:nvGrpSpPr>
        <p:cNvPr id="1" name=""/>
        <p:cNvGrpSpPr/>
        <p:nvPr/>
      </p:nvGrpSpPr>
      <p:grpSpPr>
        <a:xfrm>
          <a:off x="0" y="0"/>
          <a:ext cx="0" cy="0"/>
          <a:chOff x="0" y="0"/>
          <a:chExt cx="0" cy="0"/>
        </a:xfrm>
      </p:grpSpPr>
      <p:sp>
        <p:nvSpPr>
          <p:cNvPr id="6" name="Freeform 5"/>
          <p:cNvSpPr>
            <a:spLocks noGrp="1"/>
          </p:cNvSpPr>
          <p:nvPr>
            <p:ph type="pic" sz="quarter" idx="10"/>
          </p:nvPr>
        </p:nvSpPr>
        <p:spPr>
          <a:xfrm>
            <a:off x="7679083" y="1924009"/>
            <a:ext cx="3073995" cy="4071333"/>
          </a:xfrm>
          <a:custGeom>
            <a:avLst/>
            <a:gdLst>
              <a:gd name="connsiteX0" fmla="*/ 0 w 3073995"/>
              <a:gd name="connsiteY0" fmla="*/ 0 h 4071333"/>
              <a:gd name="connsiteX1" fmla="*/ 3073995 w 3073995"/>
              <a:gd name="connsiteY1" fmla="*/ 0 h 4071333"/>
              <a:gd name="connsiteX2" fmla="*/ 3073995 w 3073995"/>
              <a:gd name="connsiteY2" fmla="*/ 4071333 h 4071333"/>
              <a:gd name="connsiteX3" fmla="*/ 0 w 3073995"/>
              <a:gd name="connsiteY3" fmla="*/ 4071333 h 4071333"/>
            </a:gdLst>
            <a:ahLst/>
            <a:cxnLst>
              <a:cxn ang="0">
                <a:pos x="connsiteX0" y="connsiteY0"/>
              </a:cxn>
              <a:cxn ang="0">
                <a:pos x="connsiteX1" y="connsiteY1"/>
              </a:cxn>
              <a:cxn ang="0">
                <a:pos x="connsiteX2" y="connsiteY2"/>
              </a:cxn>
              <a:cxn ang="0">
                <a:pos x="connsiteX3" y="connsiteY3"/>
              </a:cxn>
            </a:cxnLst>
            <a:rect l="l" t="t" r="r" b="b"/>
            <a:pathLst>
              <a:path w="3073995" h="4071333">
                <a:moveTo>
                  <a:pt x="0" y="0"/>
                </a:moveTo>
                <a:lnTo>
                  <a:pt x="3073995" y="0"/>
                </a:lnTo>
                <a:lnTo>
                  <a:pt x="3073995" y="4071333"/>
                </a:lnTo>
                <a:lnTo>
                  <a:pt x="0" y="4071333"/>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C8B11E87-A980-4F25-AFB9-6471AD60AE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727685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15">
    <p:spTree>
      <p:nvGrpSpPr>
        <p:cNvPr id="1" name=""/>
        <p:cNvGrpSpPr/>
        <p:nvPr/>
      </p:nvGrpSpPr>
      <p:grpSpPr>
        <a:xfrm>
          <a:off x="0" y="0"/>
          <a:ext cx="0" cy="0"/>
          <a:chOff x="0" y="0"/>
          <a:chExt cx="0" cy="0"/>
        </a:xfrm>
      </p:grpSpPr>
      <p:sp>
        <p:nvSpPr>
          <p:cNvPr id="7" name="Freeform 6"/>
          <p:cNvSpPr>
            <a:spLocks noGrp="1"/>
          </p:cNvSpPr>
          <p:nvPr>
            <p:ph type="pic" sz="quarter" idx="10"/>
          </p:nvPr>
        </p:nvSpPr>
        <p:spPr>
          <a:xfrm>
            <a:off x="922448"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sp>
        <p:nvSpPr>
          <p:cNvPr id="10" name="Freeform 9"/>
          <p:cNvSpPr>
            <a:spLocks noGrp="1"/>
          </p:cNvSpPr>
          <p:nvPr>
            <p:ph type="pic" sz="quarter" idx="11"/>
          </p:nvPr>
        </p:nvSpPr>
        <p:spPr>
          <a:xfrm>
            <a:off x="2735160" y="2218100"/>
            <a:ext cx="1928388" cy="4121207"/>
          </a:xfrm>
          <a:custGeom>
            <a:avLst/>
            <a:gdLst>
              <a:gd name="connsiteX0" fmla="*/ 212759 w 1928388"/>
              <a:gd name="connsiteY0" fmla="*/ 0 h 4121207"/>
              <a:gd name="connsiteX1" fmla="*/ 1715629 w 1928388"/>
              <a:gd name="connsiteY1" fmla="*/ 0 h 4121207"/>
              <a:gd name="connsiteX2" fmla="*/ 1928388 w 1928388"/>
              <a:gd name="connsiteY2" fmla="*/ 212759 h 4121207"/>
              <a:gd name="connsiteX3" fmla="*/ 1928388 w 1928388"/>
              <a:gd name="connsiteY3" fmla="*/ 3908448 h 4121207"/>
              <a:gd name="connsiteX4" fmla="*/ 1715629 w 1928388"/>
              <a:gd name="connsiteY4" fmla="*/ 4121207 h 4121207"/>
              <a:gd name="connsiteX5" fmla="*/ 212759 w 1928388"/>
              <a:gd name="connsiteY5" fmla="*/ 4121207 h 4121207"/>
              <a:gd name="connsiteX6" fmla="*/ 0 w 1928388"/>
              <a:gd name="connsiteY6" fmla="*/ 3908448 h 4121207"/>
              <a:gd name="connsiteX7" fmla="*/ 0 w 1928388"/>
              <a:gd name="connsiteY7" fmla="*/ 212759 h 4121207"/>
              <a:gd name="connsiteX8" fmla="*/ 212759 w 1928388"/>
              <a:gd name="connsiteY8" fmla="*/ 0 h 412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388" h="4121207">
                <a:moveTo>
                  <a:pt x="212759" y="0"/>
                </a:moveTo>
                <a:lnTo>
                  <a:pt x="1715629" y="0"/>
                </a:lnTo>
                <a:cubicBezTo>
                  <a:pt x="1833133" y="0"/>
                  <a:pt x="1928388" y="95255"/>
                  <a:pt x="1928388" y="212759"/>
                </a:cubicBezTo>
                <a:lnTo>
                  <a:pt x="1928388" y="3908448"/>
                </a:lnTo>
                <a:cubicBezTo>
                  <a:pt x="1928388" y="4025952"/>
                  <a:pt x="1833133" y="4121207"/>
                  <a:pt x="1715629" y="4121207"/>
                </a:cubicBezTo>
                <a:lnTo>
                  <a:pt x="212759" y="4121207"/>
                </a:lnTo>
                <a:cubicBezTo>
                  <a:pt x="95255" y="4121207"/>
                  <a:pt x="0" y="4025952"/>
                  <a:pt x="0" y="3908448"/>
                </a:cubicBezTo>
                <a:lnTo>
                  <a:pt x="0" y="212759"/>
                </a:lnTo>
                <a:cubicBezTo>
                  <a:pt x="0" y="95255"/>
                  <a:pt x="95255" y="0"/>
                  <a:pt x="212759" y="0"/>
                </a:cubicBez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93D015F8-A9F1-FCF4-BDF6-CFFC99B52A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8610317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16">
    <p:spTree>
      <p:nvGrpSpPr>
        <p:cNvPr id="1" name=""/>
        <p:cNvGrpSpPr/>
        <p:nvPr/>
      </p:nvGrpSpPr>
      <p:grpSpPr>
        <a:xfrm>
          <a:off x="0" y="0"/>
          <a:ext cx="0" cy="0"/>
          <a:chOff x="0" y="0"/>
          <a:chExt cx="0" cy="0"/>
        </a:xfrm>
      </p:grpSpPr>
      <p:sp>
        <p:nvSpPr>
          <p:cNvPr id="10" name="Freeform 9"/>
          <p:cNvSpPr>
            <a:spLocks noGrp="1"/>
          </p:cNvSpPr>
          <p:nvPr>
            <p:ph type="pic" sz="quarter" idx="11"/>
          </p:nvPr>
        </p:nvSpPr>
        <p:spPr>
          <a:xfrm>
            <a:off x="11023600" y="4803005"/>
            <a:ext cx="838200" cy="1453861"/>
          </a:xfrm>
          <a:custGeom>
            <a:avLst/>
            <a:gdLst>
              <a:gd name="connsiteX0" fmla="*/ 0 w 901699"/>
              <a:gd name="connsiteY0" fmla="*/ 0 h 1562100"/>
              <a:gd name="connsiteX1" fmla="*/ 901699 w 901699"/>
              <a:gd name="connsiteY1" fmla="*/ 0 h 1562100"/>
              <a:gd name="connsiteX2" fmla="*/ 901699 w 901699"/>
              <a:gd name="connsiteY2" fmla="*/ 1562100 h 1562100"/>
              <a:gd name="connsiteX3" fmla="*/ 0 w 901699"/>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901699" h="1562100">
                <a:moveTo>
                  <a:pt x="0" y="0"/>
                </a:moveTo>
                <a:lnTo>
                  <a:pt x="901699" y="0"/>
                </a:lnTo>
                <a:lnTo>
                  <a:pt x="901699" y="1562100"/>
                </a:lnTo>
                <a:lnTo>
                  <a:pt x="0" y="1562100"/>
                </a:lnTo>
                <a:close/>
              </a:path>
            </a:pathLst>
          </a:custGeom>
        </p:spPr>
        <p:txBody>
          <a:bodyPr wrap="square">
            <a:noAutofit/>
          </a:bodyPr>
          <a:lstStyle/>
          <a:p>
            <a:endParaRPr lang="en-US"/>
          </a:p>
        </p:txBody>
      </p:sp>
      <p:sp>
        <p:nvSpPr>
          <p:cNvPr id="7" name="Freeform 6"/>
          <p:cNvSpPr>
            <a:spLocks noGrp="1"/>
          </p:cNvSpPr>
          <p:nvPr>
            <p:ph type="pic" sz="quarter" idx="10"/>
          </p:nvPr>
        </p:nvSpPr>
        <p:spPr>
          <a:xfrm>
            <a:off x="5909911" y="2714324"/>
            <a:ext cx="5159142" cy="3243714"/>
          </a:xfrm>
          <a:custGeom>
            <a:avLst/>
            <a:gdLst>
              <a:gd name="connsiteX0" fmla="*/ 0 w 5549774"/>
              <a:gd name="connsiteY0" fmla="*/ 0 h 3513952"/>
              <a:gd name="connsiteX1" fmla="*/ 5549774 w 5549774"/>
              <a:gd name="connsiteY1" fmla="*/ 0 h 3513952"/>
              <a:gd name="connsiteX2" fmla="*/ 5549774 w 5549774"/>
              <a:gd name="connsiteY2" fmla="*/ 3513952 h 3513952"/>
              <a:gd name="connsiteX3" fmla="*/ 0 w 5549774"/>
              <a:gd name="connsiteY3" fmla="*/ 3513952 h 3513952"/>
            </a:gdLst>
            <a:ahLst/>
            <a:cxnLst>
              <a:cxn ang="0">
                <a:pos x="connsiteX0" y="connsiteY0"/>
              </a:cxn>
              <a:cxn ang="0">
                <a:pos x="connsiteX1" y="connsiteY1"/>
              </a:cxn>
              <a:cxn ang="0">
                <a:pos x="connsiteX2" y="connsiteY2"/>
              </a:cxn>
              <a:cxn ang="0">
                <a:pos x="connsiteX3" y="connsiteY3"/>
              </a:cxn>
            </a:cxnLst>
            <a:rect l="l" t="t" r="r" b="b"/>
            <a:pathLst>
              <a:path w="5549774" h="3513952">
                <a:moveTo>
                  <a:pt x="0" y="0"/>
                </a:moveTo>
                <a:lnTo>
                  <a:pt x="5549774" y="0"/>
                </a:lnTo>
                <a:lnTo>
                  <a:pt x="5549774" y="3513952"/>
                </a:lnTo>
                <a:lnTo>
                  <a:pt x="0" y="3513952"/>
                </a:lnTo>
                <a:close/>
              </a:path>
            </a:pathLst>
          </a:custGeom>
        </p:spPr>
        <p:txBody>
          <a:bodyPr wrap="square">
            <a:noAutofit/>
          </a:bodyPr>
          <a:lstStyle/>
          <a:p>
            <a:endParaRPr lang="en-US"/>
          </a:p>
        </p:txBody>
      </p:sp>
      <p:pic>
        <p:nvPicPr>
          <p:cNvPr id="2" name="Graphic 1">
            <a:extLst>
              <a:ext uri="{FF2B5EF4-FFF2-40B4-BE49-F238E27FC236}">
                <a16:creationId xmlns:a16="http://schemas.microsoft.com/office/drawing/2014/main" id="{78BE2E7D-B5E6-6959-DA0B-7981FD199F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6258165"/>
            <a:ext cx="6611195" cy="611168"/>
          </a:xfrm>
          <a:prstGeom prst="rect">
            <a:avLst/>
          </a:prstGeom>
        </p:spPr>
      </p:pic>
    </p:spTree>
    <p:extLst>
      <p:ext uri="{BB962C8B-B14F-4D97-AF65-F5344CB8AC3E}">
        <p14:creationId xmlns:p14="http://schemas.microsoft.com/office/powerpoint/2010/main" val="40064618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154257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A605AA66-DFE8-4E36-A6DD-3E42D95767CB}"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534508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38206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704221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11/28/2023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40715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11/28/2023</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833000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11/28/2023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24455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796645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11/28/2023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614513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11/28/2023</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8567570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28420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42268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05AA66-DFE8-4E36-A6DD-3E42D95767CB}"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1013247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gradFill>
          <a:gsLst>
            <a:gs pos="0">
              <a:schemeClr val="dk2"/>
            </a:gs>
            <a:gs pos="50000">
              <a:srgbClr val="54809D"/>
            </a:gs>
            <a:gs pos="100000">
              <a:schemeClr val="dk1"/>
            </a:gs>
          </a:gsLst>
          <a:lin ang="0" scaled="0"/>
        </a:gradFill>
        <a:effectLst/>
      </p:bgPr>
    </p:bg>
    <p:spTree>
      <p:nvGrpSpPr>
        <p:cNvPr id="1" name="Shape 23"/>
        <p:cNvGrpSpPr/>
        <p:nvPr/>
      </p:nvGrpSpPr>
      <p:grpSpPr>
        <a:xfrm>
          <a:off x="0" y="0"/>
          <a:ext cx="0" cy="0"/>
          <a:chOff x="0" y="0"/>
          <a:chExt cx="0" cy="0"/>
        </a:xfrm>
      </p:grpSpPr>
      <p:sp>
        <p:nvSpPr>
          <p:cNvPr id="24" name="Google Shape;24;p42"/>
          <p:cNvSpPr/>
          <p:nvPr/>
        </p:nvSpPr>
        <p:spPr>
          <a:xfrm>
            <a:off x="0" y="5605829"/>
            <a:ext cx="12192000" cy="125217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42"/>
          <p:cNvSpPr/>
          <p:nvPr/>
        </p:nvSpPr>
        <p:spPr>
          <a:xfrm>
            <a:off x="3052483" y="5586836"/>
            <a:ext cx="9139518" cy="114904"/>
          </a:xfrm>
          <a:prstGeom prst="rect">
            <a:avLst/>
          </a:prstGeom>
          <a:solidFill>
            <a:srgbClr val="9999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42"/>
          <p:cNvSpPr/>
          <p:nvPr/>
        </p:nvSpPr>
        <p:spPr>
          <a:xfrm>
            <a:off x="0" y="0"/>
            <a:ext cx="4168588" cy="6858000"/>
          </a:xfrm>
          <a:custGeom>
            <a:avLst/>
            <a:gdLst/>
            <a:ahLst/>
            <a:cxnLst/>
            <a:rect l="l" t="t" r="r" b="b"/>
            <a:pathLst>
              <a:path w="4168588" h="6858000" extrusionOk="0">
                <a:moveTo>
                  <a:pt x="0" y="0"/>
                </a:moveTo>
                <a:lnTo>
                  <a:pt x="2796988" y="0"/>
                </a:lnTo>
                <a:lnTo>
                  <a:pt x="4168588" y="6858000"/>
                </a:lnTo>
                <a:lnTo>
                  <a:pt x="0" y="6858000"/>
                </a:lnTo>
                <a:lnTo>
                  <a:pt x="0" y="0"/>
                </a:lnTo>
                <a:close/>
              </a:path>
            </a:pathLst>
          </a:custGeom>
          <a:solidFill>
            <a:schemeClr val="dk1"/>
          </a:solidFill>
          <a:ln>
            <a:noFill/>
          </a:ln>
          <a:effectLst>
            <a:outerShdw blurRad="272564" dist="38100" dir="2700000" algn="tl" rotWithShape="0">
              <a:srgbClr val="000000">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7" name="Google Shape;27;p42"/>
          <p:cNvCxnSpPr/>
          <p:nvPr/>
        </p:nvCxnSpPr>
        <p:spPr>
          <a:xfrm>
            <a:off x="5040923" y="3977226"/>
            <a:ext cx="6312877" cy="0"/>
          </a:xfrm>
          <a:prstGeom prst="straightConnector1">
            <a:avLst/>
          </a:prstGeom>
          <a:noFill/>
          <a:ln w="22225" cap="flat" cmpd="sng">
            <a:solidFill>
              <a:schemeClr val="accent6"/>
            </a:solidFill>
            <a:prstDash val="solid"/>
            <a:miter lim="800000"/>
            <a:headEnd type="none" w="sm" len="sm"/>
            <a:tailEnd type="none" w="sm" len="sm"/>
          </a:ln>
        </p:spPr>
      </p:cxnSp>
      <p:sp>
        <p:nvSpPr>
          <p:cNvPr id="28" name="Google Shape;28;p42"/>
          <p:cNvSpPr txBox="1">
            <a:spLocks noGrp="1"/>
          </p:cNvSpPr>
          <p:nvPr>
            <p:ph type="ctrTitle"/>
          </p:nvPr>
        </p:nvSpPr>
        <p:spPr>
          <a:xfrm>
            <a:off x="4168588" y="1305567"/>
            <a:ext cx="7185212" cy="2551049"/>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6000"/>
              <a:buFont typeface="Arial"/>
              <a:buNone/>
              <a:defRPr sz="6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body" idx="1"/>
          </p:nvPr>
        </p:nvSpPr>
        <p:spPr>
          <a:xfrm>
            <a:off x="4168588" y="814967"/>
            <a:ext cx="7185212" cy="346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0"/>
              </a:spcBef>
              <a:spcAft>
                <a:spcPts val="0"/>
              </a:spcAft>
              <a:buClr>
                <a:srgbClr val="AED2D4"/>
              </a:buClr>
              <a:buSzPts val="2000"/>
              <a:buNone/>
              <a:defRPr sz="2000" b="0" i="0">
                <a:solidFill>
                  <a:srgbClr val="AED2D4"/>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2"/>
          <p:cNvSpPr txBox="1">
            <a:spLocks noGrp="1"/>
          </p:cNvSpPr>
          <p:nvPr>
            <p:ph type="subTitle" idx="2"/>
          </p:nvPr>
        </p:nvSpPr>
        <p:spPr>
          <a:xfrm>
            <a:off x="4168588" y="4086312"/>
            <a:ext cx="7185212" cy="91598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lt1"/>
              </a:buClr>
              <a:buSzPts val="2400"/>
              <a:buNone/>
              <a:defRPr sz="2400" b="0" i="1">
                <a:solidFill>
                  <a:schemeClr val="lt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42"/>
          <p:cNvSpPr txBox="1"/>
          <p:nvPr/>
        </p:nvSpPr>
        <p:spPr>
          <a:xfrm>
            <a:off x="309282" y="6098093"/>
            <a:ext cx="349623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4"/>
                </a:solidFill>
                <a:latin typeface="Arial"/>
                <a:ea typeface="Arial"/>
                <a:cs typeface="Arial"/>
                <a:sym typeface="Arial"/>
              </a:rPr>
              <a:t>Funded by the Office of National Drug Control Policy and the Centers for Disease Control and Prevention</a:t>
            </a:r>
            <a:endParaRPr sz="1400" b="0" i="0" u="none" strike="noStrike" cap="none">
              <a:solidFill>
                <a:srgbClr val="000000"/>
              </a:solidFill>
              <a:latin typeface="Arial"/>
              <a:ea typeface="Arial"/>
              <a:cs typeface="Arial"/>
              <a:sym typeface="Arial"/>
            </a:endParaRPr>
          </a:p>
        </p:txBody>
      </p:sp>
      <p:cxnSp>
        <p:nvCxnSpPr>
          <p:cNvPr id="32" name="Google Shape;32;p42"/>
          <p:cNvCxnSpPr/>
          <p:nvPr/>
        </p:nvCxnSpPr>
        <p:spPr>
          <a:xfrm>
            <a:off x="9788733" y="6239665"/>
            <a:ext cx="2403267" cy="0"/>
          </a:xfrm>
          <a:prstGeom prst="straightConnector1">
            <a:avLst/>
          </a:prstGeom>
          <a:noFill/>
          <a:ln w="12700" cap="flat" cmpd="sng">
            <a:solidFill>
              <a:schemeClr val="accent6"/>
            </a:solidFill>
            <a:prstDash val="solid"/>
            <a:miter lim="800000"/>
            <a:headEnd type="none" w="sm" len="sm"/>
            <a:tailEnd type="none" w="sm" len="sm"/>
          </a:ln>
        </p:spPr>
      </p:cxnSp>
      <p:pic>
        <p:nvPicPr>
          <p:cNvPr id="33" name="Google Shape;33;p42"/>
          <p:cNvPicPr preferRelativeResize="0"/>
          <p:nvPr/>
        </p:nvPicPr>
        <p:blipFill>
          <a:blip r:embed="rId2"/>
          <a:srcRect l="1416" r="1416"/>
          <a:stretch/>
        </p:blipFill>
        <p:spPr>
          <a:xfrm>
            <a:off x="982022" y="4209133"/>
            <a:ext cx="1757058" cy="1808278"/>
          </a:xfrm>
          <a:prstGeom prst="rect">
            <a:avLst/>
          </a:prstGeom>
          <a:noFill/>
          <a:ln>
            <a:noFill/>
          </a:ln>
          <a:effectLst>
            <a:outerShdw blurRad="50800" dist="38100" dir="2700000" algn="tl" rotWithShape="0">
              <a:srgbClr val="000000">
                <a:alpha val="40000"/>
              </a:srgbClr>
            </a:outerShdw>
          </a:effectLst>
        </p:spPr>
      </p:pic>
      <p:sp>
        <p:nvSpPr>
          <p:cNvPr id="34" name="Google Shape;34;p42"/>
          <p:cNvSpPr/>
          <p:nvPr/>
        </p:nvSpPr>
        <p:spPr>
          <a:xfrm rot="5400000">
            <a:off x="4619128" y="6162779"/>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42"/>
          <p:cNvSpPr txBox="1"/>
          <p:nvPr/>
        </p:nvSpPr>
        <p:spPr>
          <a:xfrm>
            <a:off x="4822288" y="6041552"/>
            <a:ext cx="49664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COLLABORATE </a:t>
            </a:r>
            <a:r>
              <a:rPr lang="en-US" sz="1800" b="1" i="0" u="none" strike="noStrike" cap="none">
                <a:solidFill>
                  <a:srgbClr val="ACCDD9"/>
                </a:solidFill>
                <a:latin typeface="Arial"/>
                <a:ea typeface="Arial"/>
                <a:cs typeface="Arial"/>
                <a:sym typeface="Arial"/>
              </a:rPr>
              <a:t>•</a:t>
            </a:r>
            <a:r>
              <a:rPr lang="en-US" sz="1800" b="1" i="0" u="none" strike="noStrike" cap="none">
                <a:solidFill>
                  <a:srgbClr val="E2EEF2"/>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SHARE</a:t>
            </a:r>
            <a:r>
              <a:rPr lang="en-US" sz="1800" b="1" i="0" u="none" strike="noStrike" cap="none">
                <a:solidFill>
                  <a:srgbClr val="ACCDD9"/>
                </a:solidFill>
                <a:latin typeface="Arial"/>
                <a:ea typeface="Arial"/>
                <a:cs typeface="Arial"/>
                <a:sym typeface="Arial"/>
              </a:rPr>
              <a:t> • </a:t>
            </a:r>
            <a:r>
              <a:rPr lang="en-US" sz="1800" b="1" i="0" u="none" strike="noStrike" cap="none">
                <a:solidFill>
                  <a:schemeClr val="lt1"/>
                </a:solidFill>
                <a:latin typeface="Arial"/>
                <a:ea typeface="Arial"/>
                <a:cs typeface="Arial"/>
                <a:sym typeface="Arial"/>
              </a:rPr>
              <a:t>INFORM &amp; HELP</a:t>
            </a:r>
            <a:endParaRPr sz="1400" b="0" i="0" u="none" strike="noStrike" cap="none">
              <a:solidFill>
                <a:srgbClr val="000000"/>
              </a:solidFill>
              <a:latin typeface="Arial"/>
              <a:ea typeface="Arial"/>
              <a:cs typeface="Arial"/>
              <a:sym typeface="Arial"/>
            </a:endParaRPr>
          </a:p>
        </p:txBody>
      </p:sp>
      <p:pic>
        <p:nvPicPr>
          <p:cNvPr id="36" name="Google Shape;36;p42"/>
          <p:cNvPicPr preferRelativeResize="0"/>
          <p:nvPr/>
        </p:nvPicPr>
        <p:blipFill rotWithShape="1">
          <a:blip r:embed="rId3">
            <a:alphaModFix/>
          </a:blip>
          <a:srcRect/>
          <a:stretch/>
        </p:blipFill>
        <p:spPr>
          <a:xfrm>
            <a:off x="-2216888" y="-498139"/>
            <a:ext cx="5670722" cy="6004293"/>
          </a:xfrm>
          <a:prstGeom prst="rect">
            <a:avLst/>
          </a:prstGeom>
          <a:noFill/>
          <a:ln>
            <a:noFill/>
          </a:ln>
        </p:spPr>
      </p:pic>
    </p:spTree>
    <p:extLst>
      <p:ext uri="{BB962C8B-B14F-4D97-AF65-F5344CB8AC3E}">
        <p14:creationId xmlns:p14="http://schemas.microsoft.com/office/powerpoint/2010/main" val="1106875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37"/>
        <p:cNvGrpSpPr/>
        <p:nvPr/>
      </p:nvGrpSpPr>
      <p:grpSpPr>
        <a:xfrm>
          <a:off x="0" y="0"/>
          <a:ext cx="0" cy="0"/>
          <a:chOff x="0" y="0"/>
          <a:chExt cx="0" cy="0"/>
        </a:xfrm>
      </p:grpSpPr>
      <p:sp>
        <p:nvSpPr>
          <p:cNvPr id="38" name="Google Shape;38;p43"/>
          <p:cNvSpPr/>
          <p:nvPr/>
        </p:nvSpPr>
        <p:spPr>
          <a:xfrm>
            <a:off x="0" y="5605829"/>
            <a:ext cx="12192000" cy="125217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43"/>
          <p:cNvSpPr/>
          <p:nvPr/>
        </p:nvSpPr>
        <p:spPr>
          <a:xfrm>
            <a:off x="3052483" y="5594436"/>
            <a:ext cx="9139518" cy="11490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43"/>
          <p:cNvSpPr/>
          <p:nvPr/>
        </p:nvSpPr>
        <p:spPr>
          <a:xfrm>
            <a:off x="0" y="0"/>
            <a:ext cx="4168588" cy="6858000"/>
          </a:xfrm>
          <a:custGeom>
            <a:avLst/>
            <a:gdLst/>
            <a:ahLst/>
            <a:cxnLst/>
            <a:rect l="l" t="t" r="r" b="b"/>
            <a:pathLst>
              <a:path w="4168588" h="6858000" extrusionOk="0">
                <a:moveTo>
                  <a:pt x="0" y="0"/>
                </a:moveTo>
                <a:lnTo>
                  <a:pt x="2796988" y="0"/>
                </a:lnTo>
                <a:lnTo>
                  <a:pt x="4168588" y="6858000"/>
                </a:lnTo>
                <a:lnTo>
                  <a:pt x="0" y="6858000"/>
                </a:lnTo>
                <a:lnTo>
                  <a:pt x="0" y="0"/>
                </a:lnTo>
                <a:close/>
              </a:path>
            </a:pathLst>
          </a:custGeom>
          <a:gradFill>
            <a:gsLst>
              <a:gs pos="0">
                <a:srgbClr val="6EA2B8"/>
              </a:gs>
              <a:gs pos="100000">
                <a:schemeClr val="dk1"/>
              </a:gs>
            </a:gsLst>
            <a:lin ang="5400000" scaled="0"/>
          </a:gradFill>
          <a:ln>
            <a:noFill/>
          </a:ln>
          <a:effectLst>
            <a:outerShdw blurRad="272564" dist="38100" dir="2700000" algn="tl" rotWithShape="0">
              <a:srgbClr val="000000">
                <a:alpha val="21176"/>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43"/>
          <p:cNvSpPr txBox="1"/>
          <p:nvPr/>
        </p:nvSpPr>
        <p:spPr>
          <a:xfrm>
            <a:off x="309282" y="6098093"/>
            <a:ext cx="349623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4"/>
                </a:solidFill>
                <a:latin typeface="Arial"/>
                <a:ea typeface="Arial"/>
                <a:cs typeface="Arial"/>
                <a:sym typeface="Arial"/>
              </a:rPr>
              <a:t>Funded by the Office of National Drug Control Policy and the Centers for Disease Control and Prevention</a:t>
            </a:r>
            <a:endParaRPr sz="1400" b="0" i="0" u="none" strike="noStrike" cap="none">
              <a:solidFill>
                <a:srgbClr val="000000"/>
              </a:solidFill>
              <a:latin typeface="Arial"/>
              <a:ea typeface="Arial"/>
              <a:cs typeface="Arial"/>
              <a:sym typeface="Arial"/>
            </a:endParaRPr>
          </a:p>
        </p:txBody>
      </p:sp>
      <p:cxnSp>
        <p:nvCxnSpPr>
          <p:cNvPr id="42" name="Google Shape;42;p43"/>
          <p:cNvCxnSpPr/>
          <p:nvPr/>
        </p:nvCxnSpPr>
        <p:spPr>
          <a:xfrm>
            <a:off x="9788733" y="6239665"/>
            <a:ext cx="2403267" cy="0"/>
          </a:xfrm>
          <a:prstGeom prst="straightConnector1">
            <a:avLst/>
          </a:prstGeom>
          <a:noFill/>
          <a:ln w="12700" cap="flat" cmpd="sng">
            <a:solidFill>
              <a:schemeClr val="accent6"/>
            </a:solidFill>
            <a:prstDash val="solid"/>
            <a:miter lim="800000"/>
            <a:headEnd type="none" w="sm" len="sm"/>
            <a:tailEnd type="none" w="sm" len="sm"/>
          </a:ln>
        </p:spPr>
      </p:cxnSp>
      <p:sp>
        <p:nvSpPr>
          <p:cNvPr id="43" name="Google Shape;43;p43"/>
          <p:cNvSpPr/>
          <p:nvPr/>
        </p:nvSpPr>
        <p:spPr>
          <a:xfrm rot="5400000">
            <a:off x="4619128" y="6162779"/>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 name="Google Shape;44;p43"/>
          <p:cNvSpPr txBox="1"/>
          <p:nvPr/>
        </p:nvSpPr>
        <p:spPr>
          <a:xfrm>
            <a:off x="4822288" y="6041552"/>
            <a:ext cx="49664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COLLABORATE </a:t>
            </a:r>
            <a:r>
              <a:rPr lang="en-US" sz="1800" b="1" i="0" u="none" strike="noStrike" cap="none">
                <a:solidFill>
                  <a:srgbClr val="ACCDD9"/>
                </a:solidFill>
                <a:latin typeface="Arial"/>
                <a:ea typeface="Arial"/>
                <a:cs typeface="Arial"/>
                <a:sym typeface="Arial"/>
              </a:rPr>
              <a:t>•</a:t>
            </a:r>
            <a:r>
              <a:rPr lang="en-US" sz="1800" b="1" i="0" u="none" strike="noStrike" cap="none">
                <a:solidFill>
                  <a:srgbClr val="E2EEF2"/>
                </a:solidFill>
                <a:latin typeface="Arial"/>
                <a:ea typeface="Arial"/>
                <a:cs typeface="Arial"/>
                <a:sym typeface="Arial"/>
              </a:rPr>
              <a:t> </a:t>
            </a:r>
            <a:r>
              <a:rPr lang="en-US" sz="1800" b="1" i="0" u="none" strike="noStrike" cap="none">
                <a:solidFill>
                  <a:schemeClr val="lt1"/>
                </a:solidFill>
                <a:latin typeface="Arial"/>
                <a:ea typeface="Arial"/>
                <a:cs typeface="Arial"/>
                <a:sym typeface="Arial"/>
              </a:rPr>
              <a:t>SHARE</a:t>
            </a:r>
            <a:r>
              <a:rPr lang="en-US" sz="1800" b="1" i="0" u="none" strike="noStrike" cap="none">
                <a:solidFill>
                  <a:srgbClr val="ACCDD9"/>
                </a:solidFill>
                <a:latin typeface="Arial"/>
                <a:ea typeface="Arial"/>
                <a:cs typeface="Arial"/>
                <a:sym typeface="Arial"/>
              </a:rPr>
              <a:t> • </a:t>
            </a:r>
            <a:r>
              <a:rPr lang="en-US" sz="1800" b="1" i="0" u="none" strike="noStrike" cap="none">
                <a:solidFill>
                  <a:schemeClr val="lt1"/>
                </a:solidFill>
                <a:latin typeface="Arial"/>
                <a:ea typeface="Arial"/>
                <a:cs typeface="Arial"/>
                <a:sym typeface="Arial"/>
              </a:rPr>
              <a:t>INFORM &amp; HELP</a:t>
            </a:r>
            <a:endParaRPr sz="1400" b="0" i="0" u="none" strike="noStrike" cap="none">
              <a:solidFill>
                <a:srgbClr val="000000"/>
              </a:solidFill>
              <a:latin typeface="Arial"/>
              <a:ea typeface="Arial"/>
              <a:cs typeface="Arial"/>
              <a:sym typeface="Arial"/>
            </a:endParaRPr>
          </a:p>
        </p:txBody>
      </p:sp>
      <p:pic>
        <p:nvPicPr>
          <p:cNvPr id="45" name="Google Shape;45;p43"/>
          <p:cNvPicPr preferRelativeResize="0"/>
          <p:nvPr/>
        </p:nvPicPr>
        <p:blipFill>
          <a:blip r:embed="rId2"/>
          <a:srcRect l="1416" r="1416"/>
          <a:stretch/>
        </p:blipFill>
        <p:spPr>
          <a:xfrm>
            <a:off x="982022" y="4209133"/>
            <a:ext cx="1757058" cy="1808278"/>
          </a:xfrm>
          <a:prstGeom prst="rect">
            <a:avLst/>
          </a:prstGeom>
          <a:noFill/>
          <a:ln>
            <a:noFill/>
          </a:ln>
          <a:effectLst>
            <a:outerShdw blurRad="50800" dist="38100" dir="2700000" algn="tl" rotWithShape="0">
              <a:srgbClr val="000000">
                <a:alpha val="40000"/>
              </a:srgbClr>
            </a:outerShdw>
          </a:effectLst>
        </p:spPr>
      </p:pic>
      <p:cxnSp>
        <p:nvCxnSpPr>
          <p:cNvPr id="46" name="Google Shape;46;p43"/>
          <p:cNvCxnSpPr/>
          <p:nvPr/>
        </p:nvCxnSpPr>
        <p:spPr>
          <a:xfrm>
            <a:off x="5040923" y="3977226"/>
            <a:ext cx="6312877" cy="0"/>
          </a:xfrm>
          <a:prstGeom prst="straightConnector1">
            <a:avLst/>
          </a:prstGeom>
          <a:noFill/>
          <a:ln w="22225" cap="flat" cmpd="sng">
            <a:solidFill>
              <a:schemeClr val="accent6"/>
            </a:solidFill>
            <a:prstDash val="solid"/>
            <a:miter lim="800000"/>
            <a:headEnd type="none" w="sm" len="sm"/>
            <a:tailEnd type="none" w="sm" len="sm"/>
          </a:ln>
        </p:spPr>
      </p:cxnSp>
      <p:sp>
        <p:nvSpPr>
          <p:cNvPr id="47" name="Google Shape;47;p43"/>
          <p:cNvSpPr txBox="1">
            <a:spLocks noGrp="1"/>
          </p:cNvSpPr>
          <p:nvPr>
            <p:ph type="ctrTitle"/>
          </p:nvPr>
        </p:nvSpPr>
        <p:spPr>
          <a:xfrm>
            <a:off x="4168588" y="1305567"/>
            <a:ext cx="7185212" cy="2551049"/>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1"/>
              </a:buClr>
              <a:buSzPts val="6000"/>
              <a:buFont typeface="Arial"/>
              <a:buNone/>
              <a:defRPr sz="600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3"/>
          <p:cNvSpPr txBox="1">
            <a:spLocks noGrp="1"/>
          </p:cNvSpPr>
          <p:nvPr>
            <p:ph type="body" idx="1"/>
          </p:nvPr>
        </p:nvSpPr>
        <p:spPr>
          <a:xfrm>
            <a:off x="4168588" y="814967"/>
            <a:ext cx="7185212" cy="346075"/>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0"/>
              </a:spcBef>
              <a:spcAft>
                <a:spcPts val="0"/>
              </a:spcAft>
              <a:buClr>
                <a:schemeClr val="dk2"/>
              </a:buClr>
              <a:buSzPts val="2000"/>
              <a:buNone/>
              <a:defRPr sz="2000" b="0" i="0">
                <a:solidFill>
                  <a:schemeClr val="dk2"/>
                </a:solidFill>
                <a:latin typeface="Arial"/>
                <a:ea typeface="Arial"/>
                <a:cs typeface="Arial"/>
                <a:sym typeface="Aria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subTitle" idx="2"/>
          </p:nvPr>
        </p:nvSpPr>
        <p:spPr>
          <a:xfrm>
            <a:off x="4168588" y="4086312"/>
            <a:ext cx="7185212" cy="915989"/>
          </a:xfrm>
          <a:prstGeom prst="rect">
            <a:avLst/>
          </a:prstGeom>
          <a:noFill/>
          <a:ln>
            <a:noFill/>
          </a:ln>
        </p:spPr>
        <p:txBody>
          <a:bodyPr spcFirstLastPara="1" wrap="square" lIns="91425" tIns="45700" rIns="91425" bIns="45700" anchor="t" anchorCtr="0">
            <a:normAutofit/>
          </a:bodyPr>
          <a:lstStyle>
            <a:lvl1pPr lvl="0" algn="r">
              <a:lnSpc>
                <a:spcPct val="90000"/>
              </a:lnSpc>
              <a:spcBef>
                <a:spcPts val="0"/>
              </a:spcBef>
              <a:spcAft>
                <a:spcPts val="0"/>
              </a:spcAft>
              <a:buClr>
                <a:schemeClr val="dk2"/>
              </a:buClr>
              <a:buSzPts val="2400"/>
              <a:buNone/>
              <a:defRPr sz="2400" b="0" i="1">
                <a:solidFill>
                  <a:schemeClr val="dk2"/>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0" name="Google Shape;50;p43"/>
          <p:cNvPicPr preferRelativeResize="0"/>
          <p:nvPr/>
        </p:nvPicPr>
        <p:blipFill rotWithShape="1">
          <a:blip r:embed="rId3">
            <a:alphaModFix/>
          </a:blip>
          <a:srcRect/>
          <a:stretch/>
        </p:blipFill>
        <p:spPr>
          <a:xfrm>
            <a:off x="-2216888" y="-498139"/>
            <a:ext cx="5670722" cy="6004293"/>
          </a:xfrm>
          <a:prstGeom prst="rect">
            <a:avLst/>
          </a:prstGeom>
          <a:noFill/>
          <a:ln>
            <a:noFill/>
          </a:ln>
        </p:spPr>
      </p:pic>
    </p:spTree>
    <p:extLst>
      <p:ext uri="{BB962C8B-B14F-4D97-AF65-F5344CB8AC3E}">
        <p14:creationId xmlns:p14="http://schemas.microsoft.com/office/powerpoint/2010/main" val="16443553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accent6">
            <a:alpha val="20000"/>
          </a:schemeClr>
        </a:solidFill>
        <a:effectLst/>
      </p:bgPr>
    </p:bg>
    <p:spTree>
      <p:nvGrpSpPr>
        <p:cNvPr id="1" name="Shape 56"/>
        <p:cNvGrpSpPr/>
        <p:nvPr/>
      </p:nvGrpSpPr>
      <p:grpSpPr>
        <a:xfrm>
          <a:off x="0" y="0"/>
          <a:ext cx="0" cy="0"/>
          <a:chOff x="0" y="0"/>
          <a:chExt cx="0" cy="0"/>
        </a:xfrm>
      </p:grpSpPr>
      <p:pic>
        <p:nvPicPr>
          <p:cNvPr id="57" name="Google Shape;57;p45"/>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58" name="Google Shape;58;p45"/>
          <p:cNvSpPr/>
          <p:nvPr/>
        </p:nvSpPr>
        <p:spPr>
          <a:xfrm rot="10800000">
            <a:off x="0" y="0"/>
            <a:ext cx="12192000" cy="2810519"/>
          </a:xfrm>
          <a:custGeom>
            <a:avLst/>
            <a:gdLst/>
            <a:ahLst/>
            <a:cxnLst/>
            <a:rect l="l" t="t" r="r" b="b"/>
            <a:pathLst>
              <a:path w="12192000" h="2810519" extrusionOk="0">
                <a:moveTo>
                  <a:pt x="12192000" y="2810519"/>
                </a:moveTo>
                <a:lnTo>
                  <a:pt x="0" y="2810519"/>
                </a:lnTo>
                <a:lnTo>
                  <a:pt x="0" y="310257"/>
                </a:lnTo>
                <a:lnTo>
                  <a:pt x="10874190" y="310257"/>
                </a:lnTo>
                <a:lnTo>
                  <a:pt x="11197147" y="0"/>
                </a:lnTo>
                <a:lnTo>
                  <a:pt x="11492752" y="310257"/>
                </a:lnTo>
                <a:lnTo>
                  <a:pt x="12192000" y="310257"/>
                </a:lnTo>
                <a:close/>
              </a:path>
            </a:pathLst>
          </a:custGeom>
          <a:gradFill>
            <a:gsLst>
              <a:gs pos="0">
                <a:schemeClr val="dk2"/>
              </a:gs>
              <a:gs pos="4000">
                <a:schemeClr val="dk2"/>
              </a:gs>
              <a:gs pos="34000">
                <a:srgbClr val="54809D"/>
              </a:gs>
              <a:gs pos="58000">
                <a:srgbClr val="436A8B"/>
              </a:gs>
              <a:gs pos="97000">
                <a:schemeClr val="dk1"/>
              </a:gs>
              <a:gs pos="100000">
                <a:schemeClr val="dk1"/>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45"/>
          <p:cNvSpPr txBox="1">
            <a:spLocks noGrp="1"/>
          </p:cNvSpPr>
          <p:nvPr>
            <p:ph type="title"/>
          </p:nvPr>
        </p:nvSpPr>
        <p:spPr>
          <a:xfrm>
            <a:off x="838200" y="835848"/>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850449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650282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61"/>
        <p:cNvGrpSpPr/>
        <p:nvPr/>
      </p:nvGrpSpPr>
      <p:grpSpPr>
        <a:xfrm>
          <a:off x="0" y="0"/>
          <a:ext cx="0" cy="0"/>
          <a:chOff x="0" y="0"/>
          <a:chExt cx="0" cy="0"/>
        </a:xfrm>
      </p:grpSpPr>
      <p:sp>
        <p:nvSpPr>
          <p:cNvPr id="62" name="Google Shape;62;p47"/>
          <p:cNvSpPr txBox="1">
            <a:spLocks noGrp="1"/>
          </p:cNvSpPr>
          <p:nvPr>
            <p:ph type="body" idx="1"/>
          </p:nvPr>
        </p:nvSpPr>
        <p:spPr>
          <a:xfrm>
            <a:off x="838200" y="2033337"/>
            <a:ext cx="5117432"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47"/>
          <p:cNvSpPr txBox="1">
            <a:spLocks noGrp="1"/>
          </p:cNvSpPr>
          <p:nvPr>
            <p:ph type="body" idx="2"/>
          </p:nvPr>
        </p:nvSpPr>
        <p:spPr>
          <a:xfrm>
            <a:off x="6236370" y="2024776"/>
            <a:ext cx="5117432"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7"/>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2EEF2"/>
              </a:buClr>
              <a:buSzPts val="4400"/>
              <a:buFont typeface="Arial"/>
              <a:buNone/>
              <a:defRPr>
                <a:solidFill>
                  <a:srgbClr val="E2EE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5" name="Google Shape;65;p47"/>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66" name="Google Shape;66;p47"/>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7" name="Google Shape;67;p47"/>
          <p:cNvGrpSpPr/>
          <p:nvPr/>
        </p:nvGrpSpPr>
        <p:grpSpPr>
          <a:xfrm>
            <a:off x="0" y="6176963"/>
            <a:ext cx="12192000" cy="681037"/>
            <a:chOff x="0" y="6176963"/>
            <a:chExt cx="12192000" cy="681037"/>
          </a:xfrm>
        </p:grpSpPr>
        <p:sp>
          <p:nvSpPr>
            <p:cNvPr id="68" name="Google Shape;68;p47"/>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3"/>
            </a:solidFill>
            <a:ln>
              <a:noFill/>
            </a:ln>
          </p:spPr>
        </p:sp>
        <p:sp>
          <p:nvSpPr>
            <p:cNvPr id="69" name="Google Shape;69;p47"/>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70" name="Google Shape;70;p47"/>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E2EEF2"/>
            </a:solidFill>
            <a:ln>
              <a:noFill/>
            </a:ln>
          </p:spPr>
        </p:sp>
        <p:sp>
          <p:nvSpPr>
            <p:cNvPr id="71" name="Google Shape;71;p47"/>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OVERDOSE RESPONSE STRATEGY          </a:t>
              </a:r>
              <a:r>
                <a:rPr lang="en-US" sz="1600" b="0" i="0" u="none" strike="noStrike" cap="none">
                  <a:solidFill>
                    <a:schemeClr val="dk2"/>
                  </a:solidFill>
                  <a:latin typeface="Arial"/>
                  <a:ea typeface="Arial"/>
                  <a:cs typeface="Arial"/>
                  <a:sym typeface="Arial"/>
                </a:rPr>
                <a:t>PUBLIC HEALTH  </a:t>
              </a:r>
              <a:r>
                <a:rPr lang="en-US" sz="1600" b="0" i="0" u="none" strike="noStrike" cap="none">
                  <a:solidFill>
                    <a:schemeClr val="accent2"/>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dk2"/>
                  </a:solidFill>
                  <a:latin typeface="Arial"/>
                  <a:ea typeface="Arial"/>
                  <a:cs typeface="Arial"/>
                  <a:sym typeface="Arial"/>
                </a:rPr>
                <a:t>PUBLIC SAFETY </a:t>
              </a:r>
              <a:r>
                <a:rPr lang="en-US" sz="1600" b="0" i="0" u="none" strike="noStrike" cap="none">
                  <a:solidFill>
                    <a:schemeClr val="accent2"/>
                  </a:solidFill>
                  <a:latin typeface="Arial"/>
                  <a:ea typeface="Arial"/>
                  <a:cs typeface="Arial"/>
                  <a:sym typeface="Arial"/>
                </a:rPr>
                <a:t> |  </a:t>
              </a:r>
              <a:r>
                <a:rPr lang="en-US" sz="1600" b="0" i="0" u="none" strike="noStrike" cap="none">
                  <a:solidFill>
                    <a:schemeClr val="dk2"/>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72" name="Google Shape;72;p47"/>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963601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73"/>
        <p:cNvGrpSpPr/>
        <p:nvPr/>
      </p:nvGrpSpPr>
      <p:grpSpPr>
        <a:xfrm>
          <a:off x="0" y="0"/>
          <a:ext cx="0" cy="0"/>
          <a:chOff x="0" y="0"/>
          <a:chExt cx="0" cy="0"/>
        </a:xfrm>
      </p:grpSpPr>
      <p:sp>
        <p:nvSpPr>
          <p:cNvPr id="74" name="Google Shape;74;p48"/>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2EEF2"/>
              </a:buClr>
              <a:buSzPts val="4400"/>
              <a:buFont typeface="Arial"/>
              <a:buNone/>
              <a:defRPr>
                <a:solidFill>
                  <a:srgbClr val="E2EE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8"/>
          <p:cNvSpPr txBox="1">
            <a:spLocks noGrp="1"/>
          </p:cNvSpPr>
          <p:nvPr>
            <p:ph type="body" idx="1"/>
          </p:nvPr>
        </p:nvSpPr>
        <p:spPr>
          <a:xfrm>
            <a:off x="838200" y="2033337"/>
            <a:ext cx="10515600" cy="380953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lt1"/>
              </a:buClr>
              <a:buSzPts val="2800"/>
              <a:buChar char="•"/>
              <a:defRPr>
                <a:solidFill>
                  <a:schemeClr val="lt1"/>
                </a:solidFill>
              </a:defRPr>
            </a:lvl1pPr>
            <a:lvl2pPr marL="914400" lvl="1" indent="-381000" algn="l">
              <a:lnSpc>
                <a:spcPct val="90000"/>
              </a:lnSpc>
              <a:spcBef>
                <a:spcPts val="600"/>
              </a:spcBef>
              <a:spcAft>
                <a:spcPts val="0"/>
              </a:spcAft>
              <a:buClr>
                <a:schemeClr val="lt1"/>
              </a:buClr>
              <a:buSzPts val="2400"/>
              <a:buChar char="•"/>
              <a:defRPr>
                <a:solidFill>
                  <a:schemeClr val="lt1"/>
                </a:solidFill>
              </a:defRPr>
            </a:lvl2pPr>
            <a:lvl3pPr marL="1371600" lvl="2" indent="-355600" algn="l">
              <a:lnSpc>
                <a:spcPct val="90000"/>
              </a:lnSpc>
              <a:spcBef>
                <a:spcPts val="600"/>
              </a:spcBef>
              <a:spcAft>
                <a:spcPts val="0"/>
              </a:spcAft>
              <a:buClr>
                <a:schemeClr val="lt1"/>
              </a:buClr>
              <a:buSzPts val="2000"/>
              <a:buChar char="•"/>
              <a:defRPr>
                <a:solidFill>
                  <a:schemeClr val="lt1"/>
                </a:solidFill>
              </a:defRPr>
            </a:lvl3pPr>
            <a:lvl4pPr marL="1828800" lvl="3" indent="-342900" algn="l">
              <a:lnSpc>
                <a:spcPct val="90000"/>
              </a:lnSpc>
              <a:spcBef>
                <a:spcPts val="600"/>
              </a:spcBef>
              <a:spcAft>
                <a:spcPts val="0"/>
              </a:spcAft>
              <a:buClr>
                <a:schemeClr val="lt1"/>
              </a:buClr>
              <a:buSzPts val="1800"/>
              <a:buChar char="•"/>
              <a:defRPr>
                <a:solidFill>
                  <a:schemeClr val="lt1"/>
                </a:solidFill>
              </a:defRPr>
            </a:lvl4pPr>
            <a:lvl5pPr marL="2286000" lvl="4" indent="-342900" algn="l">
              <a:lnSpc>
                <a:spcPct val="90000"/>
              </a:lnSpc>
              <a:spcBef>
                <a:spcPts val="600"/>
              </a:spcBef>
              <a:spcAft>
                <a:spcPts val="0"/>
              </a:spcAft>
              <a:buClr>
                <a:schemeClr val="lt1"/>
              </a:buClr>
              <a:buSzPts val="1800"/>
              <a:buChar char="•"/>
              <a:defRPr>
                <a:solidFill>
                  <a:schemeClr val="lt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6" name="Google Shape;76;p48"/>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77" name="Google Shape;77;p48"/>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b="0" i="0">
                <a:solidFill>
                  <a:srgbClr val="8D97A7"/>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b="0" i="0">
                <a:solidFill>
                  <a:srgbClr val="8D97A7"/>
                </a:solidFill>
                <a:latin typeface="Helvetica Neue Light"/>
                <a:ea typeface="Helvetica Neue Light"/>
                <a:cs typeface="Helvetica Neue Light"/>
                <a:sym typeface="Helvetica Neue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48"/>
          <p:cNvSpPr txBox="1"/>
          <p:nvPr/>
        </p:nvSpPr>
        <p:spPr>
          <a:xfrm>
            <a:off x="8382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9/29/22</a:t>
            </a:r>
            <a:endParaRPr sz="1800" b="0" i="0" u="none" strike="noStrike" cap="none">
              <a:solidFill>
                <a:schemeClr val="dk1"/>
              </a:solidFill>
              <a:latin typeface="Calibri"/>
              <a:ea typeface="Calibri"/>
              <a:cs typeface="Calibri"/>
              <a:sym typeface="Calibri"/>
            </a:endParaRPr>
          </a:p>
        </p:txBody>
      </p:sp>
      <p:sp>
        <p:nvSpPr>
          <p:cNvPr id="82" name="Google Shape;82;p48"/>
          <p:cNvSpPr txBox="1"/>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grpSp>
        <p:nvGrpSpPr>
          <p:cNvPr id="83" name="Google Shape;83;p48"/>
          <p:cNvGrpSpPr/>
          <p:nvPr/>
        </p:nvGrpSpPr>
        <p:grpSpPr>
          <a:xfrm>
            <a:off x="0" y="6176963"/>
            <a:ext cx="12192000" cy="681037"/>
            <a:chOff x="0" y="6176963"/>
            <a:chExt cx="12192000" cy="681037"/>
          </a:xfrm>
        </p:grpSpPr>
        <p:sp>
          <p:nvSpPr>
            <p:cNvPr id="84" name="Google Shape;84;p48"/>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3"/>
            </a:solidFill>
            <a:ln>
              <a:noFill/>
            </a:ln>
          </p:spPr>
        </p:sp>
        <p:sp>
          <p:nvSpPr>
            <p:cNvPr id="85" name="Google Shape;85;p48"/>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86" name="Google Shape;86;p48"/>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rgbClr val="E2EEF2"/>
            </a:solidFill>
            <a:ln>
              <a:noFill/>
            </a:ln>
          </p:spPr>
        </p:sp>
        <p:sp>
          <p:nvSpPr>
            <p:cNvPr id="87" name="Google Shape;87;p48"/>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OVERDOSE RESPONSE STRATEGY          </a:t>
              </a:r>
              <a:r>
                <a:rPr lang="en-US" sz="1600" b="0" i="0" u="none" strike="noStrike" cap="none">
                  <a:solidFill>
                    <a:schemeClr val="dk2"/>
                  </a:solidFill>
                  <a:latin typeface="Arial"/>
                  <a:ea typeface="Arial"/>
                  <a:cs typeface="Arial"/>
                  <a:sym typeface="Arial"/>
                </a:rPr>
                <a:t>PUBLIC HEALTH  </a:t>
              </a:r>
              <a:r>
                <a:rPr lang="en-US" sz="1600" b="0" i="0" u="none" strike="noStrike" cap="none">
                  <a:solidFill>
                    <a:schemeClr val="accent2"/>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dk2"/>
                  </a:solidFill>
                  <a:latin typeface="Arial"/>
                  <a:ea typeface="Arial"/>
                  <a:cs typeface="Arial"/>
                  <a:sym typeface="Arial"/>
                </a:rPr>
                <a:t>PUBLIC SAFETY </a:t>
              </a:r>
              <a:r>
                <a:rPr lang="en-US" sz="1600" b="0" i="0" u="none" strike="noStrike" cap="none">
                  <a:solidFill>
                    <a:schemeClr val="accent2"/>
                  </a:solidFill>
                  <a:latin typeface="Arial"/>
                  <a:ea typeface="Arial"/>
                  <a:cs typeface="Arial"/>
                  <a:sym typeface="Arial"/>
                </a:rPr>
                <a:t> |  </a:t>
              </a:r>
              <a:r>
                <a:rPr lang="en-US" sz="1600" b="0" i="0" u="none" strike="noStrike" cap="none">
                  <a:solidFill>
                    <a:schemeClr val="dk2"/>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88" name="Google Shape;88;p48"/>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583966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RS Success Story_Image">
  <p:cSld name="ORS Success Story_Image">
    <p:spTree>
      <p:nvGrpSpPr>
        <p:cNvPr id="1" name="Shape 95"/>
        <p:cNvGrpSpPr/>
        <p:nvPr/>
      </p:nvGrpSpPr>
      <p:grpSpPr>
        <a:xfrm>
          <a:off x="0" y="0"/>
          <a:ext cx="0" cy="0"/>
          <a:chOff x="0" y="0"/>
          <a:chExt cx="0" cy="0"/>
        </a:xfrm>
      </p:grpSpPr>
      <p:sp>
        <p:nvSpPr>
          <p:cNvPr id="96" name="Google Shape;96;p50"/>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50"/>
          <p:cNvSpPr/>
          <p:nvPr/>
        </p:nvSpPr>
        <p:spPr>
          <a:xfrm>
            <a:off x="0" y="2642771"/>
            <a:ext cx="3562597" cy="31167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98" name="Google Shape;98;p50"/>
          <p:cNvSpPr txBox="1">
            <a:spLocks noGrp="1"/>
          </p:cNvSpPr>
          <p:nvPr>
            <p:ph type="body" idx="1"/>
          </p:nvPr>
        </p:nvSpPr>
        <p:spPr>
          <a:xfrm>
            <a:off x="3859481" y="1904058"/>
            <a:ext cx="7790213"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 name="Google Shape;99;p50"/>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00" name="Google Shape;100;p50"/>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0"/>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50"/>
          <p:cNvSpPr>
            <a:spLocks noGrp="1"/>
          </p:cNvSpPr>
          <p:nvPr>
            <p:ph type="pic" idx="2"/>
          </p:nvPr>
        </p:nvSpPr>
        <p:spPr>
          <a:xfrm>
            <a:off x="10518583" y="298893"/>
            <a:ext cx="808321" cy="704356"/>
          </a:xfrm>
          <a:prstGeom prst="rect">
            <a:avLst/>
          </a:prstGeom>
          <a:noFill/>
          <a:ln>
            <a:noFill/>
          </a:ln>
        </p:spPr>
      </p:sp>
      <p:sp>
        <p:nvSpPr>
          <p:cNvPr id="103" name="Google Shape;103;p50"/>
          <p:cNvSpPr>
            <a:spLocks noGrp="1"/>
          </p:cNvSpPr>
          <p:nvPr>
            <p:ph type="pic" idx="3"/>
          </p:nvPr>
        </p:nvSpPr>
        <p:spPr>
          <a:xfrm>
            <a:off x="0" y="1904059"/>
            <a:ext cx="3336717" cy="3261705"/>
          </a:xfrm>
          <a:prstGeom prst="snip1Rect">
            <a:avLst>
              <a:gd name="adj" fmla="val 16667"/>
            </a:avLst>
          </a:prstGeom>
          <a:solidFill>
            <a:schemeClr val="lt2"/>
          </a:solidFill>
          <a:ln>
            <a:noFill/>
          </a:ln>
        </p:spPr>
      </p:sp>
      <p:sp>
        <p:nvSpPr>
          <p:cNvPr id="104" name="Google Shape;104;p50"/>
          <p:cNvSpPr txBox="1">
            <a:spLocks noGrp="1"/>
          </p:cNvSpPr>
          <p:nvPr>
            <p:ph type="body" idx="4"/>
          </p:nvPr>
        </p:nvSpPr>
        <p:spPr>
          <a:xfrm>
            <a:off x="178130" y="5295900"/>
            <a:ext cx="3158795" cy="368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lt1"/>
              </a:buClr>
              <a:buSzPts val="1200"/>
              <a:buFont typeface="Arial"/>
              <a:buNone/>
              <a:defRPr sz="1200" i="1">
                <a:solidFill>
                  <a:schemeClr val="lt1"/>
                </a:solidFill>
              </a:defRPr>
            </a:lvl1pPr>
            <a:lvl2pPr marL="914400" lvl="1" indent="-228600" algn="l">
              <a:lnSpc>
                <a:spcPct val="90000"/>
              </a:lnSpc>
              <a:spcBef>
                <a:spcPts val="600"/>
              </a:spcBef>
              <a:spcAft>
                <a:spcPts val="0"/>
              </a:spcAft>
              <a:buClr>
                <a:schemeClr val="dk1"/>
              </a:buClr>
              <a:buSzPts val="1200"/>
              <a:buFont typeface="Arial"/>
              <a:buNone/>
              <a:defRPr sz="1200"/>
            </a:lvl2pPr>
            <a:lvl3pPr marL="1371600" lvl="2" indent="-228600" algn="l">
              <a:lnSpc>
                <a:spcPct val="90000"/>
              </a:lnSpc>
              <a:spcBef>
                <a:spcPts val="600"/>
              </a:spcBef>
              <a:spcAft>
                <a:spcPts val="0"/>
              </a:spcAft>
              <a:buClr>
                <a:schemeClr val="dk1"/>
              </a:buClr>
              <a:buSzPts val="1200"/>
              <a:buFont typeface="Arial"/>
              <a:buNone/>
              <a:defRPr sz="1200"/>
            </a:lvl3pPr>
            <a:lvl4pPr marL="1828800" lvl="3" indent="-228600" algn="l">
              <a:lnSpc>
                <a:spcPct val="90000"/>
              </a:lnSpc>
              <a:spcBef>
                <a:spcPts val="600"/>
              </a:spcBef>
              <a:spcAft>
                <a:spcPts val="0"/>
              </a:spcAft>
              <a:buClr>
                <a:schemeClr val="dk1"/>
              </a:buClr>
              <a:buSzPts val="1200"/>
              <a:buFont typeface="Arial"/>
              <a:buNone/>
              <a:defRPr sz="1200"/>
            </a:lvl4pPr>
            <a:lvl5pPr marL="2286000" lvl="4" indent="-228600" algn="l">
              <a:lnSpc>
                <a:spcPct val="90000"/>
              </a:lnSpc>
              <a:spcBef>
                <a:spcPts val="600"/>
              </a:spcBef>
              <a:spcAft>
                <a:spcPts val="0"/>
              </a:spcAft>
              <a:buClr>
                <a:schemeClr val="dk1"/>
              </a:buClr>
              <a:buSzPts val="1200"/>
              <a:buFont typeface="Arial"/>
              <a:buNone/>
              <a:defRPr sz="12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50"/>
          <p:cNvSpPr txBox="1">
            <a:spLocks noGrp="1"/>
          </p:cNvSpPr>
          <p:nvPr>
            <p:ph type="body" idx="5"/>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50"/>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07" name="Google Shape;107;p50"/>
          <p:cNvSpPr txBox="1">
            <a:spLocks noGrp="1"/>
          </p:cNvSpPr>
          <p:nvPr>
            <p:ph type="body" idx="6"/>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8" name="Google Shape;108;p50"/>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Tree>
    <p:extLst>
      <p:ext uri="{BB962C8B-B14F-4D97-AF65-F5344CB8AC3E}">
        <p14:creationId xmlns:p14="http://schemas.microsoft.com/office/powerpoint/2010/main" val="1390522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RS Success Story_Pullout">
  <p:cSld name="ORS Success Story_Pullout">
    <p:spTree>
      <p:nvGrpSpPr>
        <p:cNvPr id="1" name="Shape 109"/>
        <p:cNvGrpSpPr/>
        <p:nvPr/>
      </p:nvGrpSpPr>
      <p:grpSpPr>
        <a:xfrm>
          <a:off x="0" y="0"/>
          <a:ext cx="0" cy="0"/>
          <a:chOff x="0" y="0"/>
          <a:chExt cx="0" cy="0"/>
        </a:xfrm>
      </p:grpSpPr>
      <p:sp>
        <p:nvSpPr>
          <p:cNvPr id="110" name="Google Shape;110;p51"/>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51"/>
          <p:cNvSpPr txBox="1">
            <a:spLocks noGrp="1"/>
          </p:cNvSpPr>
          <p:nvPr>
            <p:ph type="body" idx="1"/>
          </p:nvPr>
        </p:nvSpPr>
        <p:spPr>
          <a:xfrm>
            <a:off x="3314701" y="1904058"/>
            <a:ext cx="8334994"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2" name="Google Shape;112;p51"/>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13" name="Google Shape;113;p51"/>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51"/>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51"/>
          <p:cNvSpPr>
            <a:spLocks noGrp="1"/>
          </p:cNvSpPr>
          <p:nvPr>
            <p:ph type="pic" idx="2"/>
          </p:nvPr>
        </p:nvSpPr>
        <p:spPr>
          <a:xfrm>
            <a:off x="10518583" y="298893"/>
            <a:ext cx="808321" cy="704356"/>
          </a:xfrm>
          <a:prstGeom prst="rect">
            <a:avLst/>
          </a:prstGeom>
          <a:noFill/>
          <a:ln>
            <a:noFill/>
          </a:ln>
        </p:spPr>
      </p:sp>
      <p:sp>
        <p:nvSpPr>
          <p:cNvPr id="116" name="Google Shape;116;p51"/>
          <p:cNvSpPr txBox="1">
            <a:spLocks noGrp="1"/>
          </p:cNvSpPr>
          <p:nvPr>
            <p:ph type="body" idx="3"/>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1"/>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18" name="Google Shape;118;p51"/>
          <p:cNvSpPr txBox="1">
            <a:spLocks noGrp="1"/>
          </p:cNvSpPr>
          <p:nvPr>
            <p:ph type="body" idx="4"/>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9" name="Google Shape;119;p51"/>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
        <p:nvSpPr>
          <p:cNvPr id="120" name="Google Shape;120;p51"/>
          <p:cNvSpPr/>
          <p:nvPr/>
        </p:nvSpPr>
        <p:spPr>
          <a:xfrm rot="5400000">
            <a:off x="-333251" y="2323775"/>
            <a:ext cx="3855475" cy="3188970"/>
          </a:xfrm>
          <a:custGeom>
            <a:avLst/>
            <a:gdLst/>
            <a:ahLst/>
            <a:cxnLst/>
            <a:rect l="l" t="t" r="r" b="b"/>
            <a:pathLst>
              <a:path w="3855475" h="3188970" extrusionOk="0">
                <a:moveTo>
                  <a:pt x="0" y="3188970"/>
                </a:moveTo>
                <a:lnTo>
                  <a:pt x="0" y="228600"/>
                </a:lnTo>
                <a:lnTo>
                  <a:pt x="412798" y="228600"/>
                </a:lnTo>
                <a:lnTo>
                  <a:pt x="589963" y="0"/>
                </a:lnTo>
                <a:lnTo>
                  <a:pt x="767128" y="228600"/>
                </a:lnTo>
                <a:lnTo>
                  <a:pt x="3855475" y="228600"/>
                </a:lnTo>
                <a:lnTo>
                  <a:pt x="3855475" y="3188970"/>
                </a:lnTo>
                <a:close/>
              </a:path>
            </a:pathLst>
          </a:custGeom>
          <a:gradFill>
            <a:gsLst>
              <a:gs pos="0">
                <a:schemeClr val="dk2"/>
              </a:gs>
              <a:gs pos="100000">
                <a:schemeClr val="dk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51"/>
          <p:cNvSpPr txBox="1">
            <a:spLocks noGrp="1"/>
          </p:cNvSpPr>
          <p:nvPr>
            <p:ph type="body" idx="5"/>
          </p:nvPr>
        </p:nvSpPr>
        <p:spPr>
          <a:xfrm>
            <a:off x="436561" y="2315633"/>
            <a:ext cx="2211388" cy="3268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rgbClr val="E2EEF2"/>
              </a:buClr>
              <a:buSzPts val="2000"/>
              <a:buFont typeface="Arial"/>
              <a:buNone/>
              <a:defRPr sz="2000" b="1" i="1">
                <a:solidFill>
                  <a:srgbClr val="E2EEF2"/>
                </a:solidFill>
              </a:defRPr>
            </a:lvl1pPr>
            <a:lvl2pPr marL="914400" lvl="1" indent="-228600" algn="l">
              <a:lnSpc>
                <a:spcPct val="90000"/>
              </a:lnSpc>
              <a:spcBef>
                <a:spcPts val="600"/>
              </a:spcBef>
              <a:spcAft>
                <a:spcPts val="0"/>
              </a:spcAft>
              <a:buClr>
                <a:schemeClr val="dk1"/>
              </a:buClr>
              <a:buSzPts val="2400"/>
              <a:buFont typeface="Arial"/>
              <a:buNone/>
              <a:defRPr/>
            </a:lvl2pPr>
            <a:lvl3pPr marL="1371600" lvl="2" indent="-228600" algn="l">
              <a:lnSpc>
                <a:spcPct val="90000"/>
              </a:lnSpc>
              <a:spcBef>
                <a:spcPts val="600"/>
              </a:spcBef>
              <a:spcAft>
                <a:spcPts val="0"/>
              </a:spcAft>
              <a:buClr>
                <a:schemeClr val="dk1"/>
              </a:buClr>
              <a:buSzPts val="2000"/>
              <a:buFont typeface="Arial"/>
              <a:buNone/>
              <a:defRPr/>
            </a:lvl3pPr>
            <a:lvl4pPr marL="1828800" lvl="3" indent="-228600" algn="l">
              <a:lnSpc>
                <a:spcPct val="90000"/>
              </a:lnSpc>
              <a:spcBef>
                <a:spcPts val="600"/>
              </a:spcBef>
              <a:spcAft>
                <a:spcPts val="0"/>
              </a:spcAft>
              <a:buClr>
                <a:schemeClr val="dk1"/>
              </a:buClr>
              <a:buSzPts val="1800"/>
              <a:buFont typeface="Arial"/>
              <a:buNone/>
              <a:defRPr/>
            </a:lvl4pPr>
            <a:lvl5pPr marL="2286000" lvl="4" indent="-228600" algn="l">
              <a:lnSpc>
                <a:spcPct val="90000"/>
              </a:lnSpc>
              <a:spcBef>
                <a:spcPts val="600"/>
              </a:spcBef>
              <a:spcAft>
                <a:spcPts val="0"/>
              </a:spcAft>
              <a:buClr>
                <a:schemeClr val="dk1"/>
              </a:buClr>
              <a:buSzPts val="1800"/>
              <a:buFont typeface="Arial"/>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164412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RS Success Story_Text">
  <p:cSld name="ORS Success Story_Text">
    <p:spTree>
      <p:nvGrpSpPr>
        <p:cNvPr id="1" name="Shape 122"/>
        <p:cNvGrpSpPr/>
        <p:nvPr/>
      </p:nvGrpSpPr>
      <p:grpSpPr>
        <a:xfrm>
          <a:off x="0" y="0"/>
          <a:ext cx="0" cy="0"/>
          <a:chOff x="0" y="0"/>
          <a:chExt cx="0" cy="0"/>
        </a:xfrm>
      </p:grpSpPr>
      <p:sp>
        <p:nvSpPr>
          <p:cNvPr id="123" name="Google Shape;123;p52"/>
          <p:cNvSpPr/>
          <p:nvPr/>
        </p:nvSpPr>
        <p:spPr>
          <a:xfrm>
            <a:off x="1447796" y="-11875"/>
            <a:ext cx="10744204" cy="282016"/>
          </a:xfrm>
          <a:prstGeom prst="rect">
            <a:avLst/>
          </a:prstGeom>
          <a:solidFill>
            <a:srgbClr val="E2EE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52"/>
          <p:cNvSpPr txBox="1">
            <a:spLocks noGrp="1"/>
          </p:cNvSpPr>
          <p:nvPr>
            <p:ph type="body" idx="1"/>
          </p:nvPr>
        </p:nvSpPr>
        <p:spPr>
          <a:xfrm>
            <a:off x="849628" y="1904058"/>
            <a:ext cx="10515599" cy="400524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17500" algn="l">
              <a:lnSpc>
                <a:spcPct val="90000"/>
              </a:lnSpc>
              <a:spcBef>
                <a:spcPts val="600"/>
              </a:spcBef>
              <a:spcAft>
                <a:spcPts val="0"/>
              </a:spcAft>
              <a:buClr>
                <a:schemeClr val="dk1"/>
              </a:buClr>
              <a:buSzPts val="1400"/>
              <a:buChar char="•"/>
              <a:defRPr sz="14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5" name="Google Shape;125;p52"/>
          <p:cNvCxnSpPr/>
          <p:nvPr/>
        </p:nvCxnSpPr>
        <p:spPr>
          <a:xfrm>
            <a:off x="838200" y="1692236"/>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26" name="Google Shape;126;p52"/>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2"/>
          <p:cNvSpPr/>
          <p:nvPr/>
        </p:nvSpPr>
        <p:spPr>
          <a:xfrm>
            <a:off x="10195794" y="0"/>
            <a:ext cx="1453900" cy="1253362"/>
          </a:xfrm>
          <a:prstGeom prst="hexagon">
            <a:avLst>
              <a:gd name="adj" fmla="val 25000"/>
              <a:gd name="vf" fmla="val 11547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52"/>
          <p:cNvSpPr>
            <a:spLocks noGrp="1"/>
          </p:cNvSpPr>
          <p:nvPr>
            <p:ph type="pic" idx="2"/>
          </p:nvPr>
        </p:nvSpPr>
        <p:spPr>
          <a:xfrm>
            <a:off x="10518583" y="298893"/>
            <a:ext cx="808321" cy="704356"/>
          </a:xfrm>
          <a:prstGeom prst="rect">
            <a:avLst/>
          </a:prstGeom>
          <a:noFill/>
          <a:ln>
            <a:noFill/>
          </a:ln>
        </p:spPr>
      </p:sp>
      <p:sp>
        <p:nvSpPr>
          <p:cNvPr id="129" name="Google Shape;129;p52"/>
          <p:cNvSpPr txBox="1">
            <a:spLocks noGrp="1"/>
          </p:cNvSpPr>
          <p:nvPr>
            <p:ph type="body" idx="3"/>
          </p:nvPr>
        </p:nvSpPr>
        <p:spPr>
          <a:xfrm>
            <a:off x="838199" y="1029299"/>
            <a:ext cx="9254725" cy="50306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Font typeface="Arial"/>
              <a:buNone/>
              <a:defRPr sz="3200" b="1" i="0">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2"/>
          <p:cNvSpPr txBox="1"/>
          <p:nvPr/>
        </p:nvSpPr>
        <p:spPr>
          <a:xfrm>
            <a:off x="849629" y="557178"/>
            <a:ext cx="35966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Arial"/>
                <a:ea typeface="Arial"/>
                <a:cs typeface="Arial"/>
                <a:sym typeface="Arial"/>
              </a:rPr>
              <a:t>ORS SUCCESS STORY</a:t>
            </a:r>
            <a:endParaRPr sz="1400" b="0" i="0" u="none" strike="noStrike" cap="none">
              <a:solidFill>
                <a:srgbClr val="000000"/>
              </a:solidFill>
              <a:latin typeface="Arial"/>
              <a:ea typeface="Arial"/>
              <a:cs typeface="Arial"/>
              <a:sym typeface="Arial"/>
            </a:endParaRPr>
          </a:p>
        </p:txBody>
      </p:sp>
      <p:sp>
        <p:nvSpPr>
          <p:cNvPr id="131" name="Google Shape;131;p52"/>
          <p:cNvSpPr txBox="1">
            <a:spLocks noGrp="1"/>
          </p:cNvSpPr>
          <p:nvPr>
            <p:ph type="body" idx="4"/>
          </p:nvPr>
        </p:nvSpPr>
        <p:spPr>
          <a:xfrm>
            <a:off x="4526597" y="616947"/>
            <a:ext cx="5566327" cy="357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accent5"/>
              </a:buClr>
              <a:buSzPts val="1800"/>
              <a:buFont typeface="Arial"/>
              <a:buNone/>
              <a:defRPr sz="1800" i="1">
                <a:solidFill>
                  <a:schemeClr val="accent5"/>
                </a:solidFill>
              </a:defRPr>
            </a:lvl1pPr>
            <a:lvl2pPr marL="914400" lvl="1" indent="-228600" algn="l">
              <a:lnSpc>
                <a:spcPct val="90000"/>
              </a:lnSpc>
              <a:spcBef>
                <a:spcPts val="600"/>
              </a:spcBef>
              <a:spcAft>
                <a:spcPts val="0"/>
              </a:spcAft>
              <a:buClr>
                <a:schemeClr val="dk1"/>
              </a:buClr>
              <a:buSzPts val="1800"/>
              <a:buFont typeface="Arial"/>
              <a:buNone/>
              <a:defRPr sz="1800"/>
            </a:lvl2pPr>
            <a:lvl3pPr marL="1371600" lvl="2" indent="-228600" algn="l">
              <a:lnSpc>
                <a:spcPct val="90000"/>
              </a:lnSpc>
              <a:spcBef>
                <a:spcPts val="600"/>
              </a:spcBef>
              <a:spcAft>
                <a:spcPts val="0"/>
              </a:spcAft>
              <a:buClr>
                <a:schemeClr val="dk1"/>
              </a:buClr>
              <a:buSzPts val="1800"/>
              <a:buFont typeface="Arial"/>
              <a:buNone/>
              <a:defRPr sz="1800"/>
            </a:lvl3pPr>
            <a:lvl4pPr marL="1828800" lvl="3" indent="-228600" algn="l">
              <a:lnSpc>
                <a:spcPct val="90000"/>
              </a:lnSpc>
              <a:spcBef>
                <a:spcPts val="600"/>
              </a:spcBef>
              <a:spcAft>
                <a:spcPts val="0"/>
              </a:spcAft>
              <a:buClr>
                <a:schemeClr val="dk1"/>
              </a:buClr>
              <a:buSzPts val="1800"/>
              <a:buFont typeface="Arial"/>
              <a:buNone/>
              <a:defRPr sz="1800"/>
            </a:lvl4pPr>
            <a:lvl5pPr marL="2286000" lvl="4" indent="-228600" algn="l">
              <a:lnSpc>
                <a:spcPct val="90000"/>
              </a:lnSpc>
              <a:spcBef>
                <a:spcPts val="600"/>
              </a:spcBef>
              <a:spcAft>
                <a:spcPts val="0"/>
              </a:spcAft>
              <a:buClr>
                <a:schemeClr val="dk1"/>
              </a:buClr>
              <a:buSzPts val="1800"/>
              <a:buFont typeface="Arial"/>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2" name="Google Shape;132;p52"/>
          <p:cNvCxnSpPr/>
          <p:nvPr/>
        </p:nvCxnSpPr>
        <p:spPr>
          <a:xfrm>
            <a:off x="4480560" y="557178"/>
            <a:ext cx="0" cy="446071"/>
          </a:xfrm>
          <a:prstGeom prst="straightConnector1">
            <a:avLst/>
          </a:prstGeom>
          <a:noFill/>
          <a:ln w="15875" cap="flat" cmpd="sng">
            <a:solidFill>
              <a:schemeClr val="accent4"/>
            </a:solidFill>
            <a:prstDash val="solid"/>
            <a:miter lim="800000"/>
            <a:headEnd type="none" w="sm" len="sm"/>
            <a:tailEnd type="none" w="sm" len="sm"/>
          </a:ln>
        </p:spPr>
      </p:cxnSp>
    </p:spTree>
    <p:extLst>
      <p:ext uri="{BB962C8B-B14F-4D97-AF65-F5344CB8AC3E}">
        <p14:creationId xmlns:p14="http://schemas.microsoft.com/office/powerpoint/2010/main" val="2070316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1"/>
        </a:solidFill>
        <a:effectLst/>
      </p:bgPr>
    </p:bg>
    <p:spTree>
      <p:nvGrpSpPr>
        <p:cNvPr id="1" name="Shape 133"/>
        <p:cNvGrpSpPr/>
        <p:nvPr/>
      </p:nvGrpSpPr>
      <p:grpSpPr>
        <a:xfrm>
          <a:off x="0" y="0"/>
          <a:ext cx="0" cy="0"/>
          <a:chOff x="0" y="0"/>
          <a:chExt cx="0" cy="0"/>
        </a:xfrm>
      </p:grpSpPr>
      <p:pic>
        <p:nvPicPr>
          <p:cNvPr id="134" name="Google Shape;134;p53"/>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35" name="Google Shape;135;p53"/>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3"/>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53"/>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53"/>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69534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05AA66-DFE8-4E36-A6DD-3E42D95767CB}"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Tree>
    <p:extLst>
      <p:ext uri="{BB962C8B-B14F-4D97-AF65-F5344CB8AC3E}">
        <p14:creationId xmlns:p14="http://schemas.microsoft.com/office/powerpoint/2010/main" val="5682360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chemeClr val="lt1"/>
        </a:solidFill>
        <a:effectLst/>
      </p:bgPr>
    </p:bg>
    <p:spTree>
      <p:nvGrpSpPr>
        <p:cNvPr id="1" name="Shape 139"/>
        <p:cNvGrpSpPr/>
        <p:nvPr/>
      </p:nvGrpSpPr>
      <p:grpSpPr>
        <a:xfrm>
          <a:off x="0" y="0"/>
          <a:ext cx="0" cy="0"/>
          <a:chOff x="0" y="0"/>
          <a:chExt cx="0" cy="0"/>
        </a:xfrm>
      </p:grpSpPr>
      <p:pic>
        <p:nvPicPr>
          <p:cNvPr id="140" name="Google Shape;140;p54"/>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41" name="Google Shape;141;p54"/>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54"/>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54"/>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54"/>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343969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solidFill>
          <a:schemeClr val="lt1"/>
        </a:solidFill>
        <a:effectLst/>
      </p:bgPr>
    </p:bg>
    <p:spTree>
      <p:nvGrpSpPr>
        <p:cNvPr id="1" name="Shape 145"/>
        <p:cNvGrpSpPr/>
        <p:nvPr/>
      </p:nvGrpSpPr>
      <p:grpSpPr>
        <a:xfrm>
          <a:off x="0" y="0"/>
          <a:ext cx="0" cy="0"/>
          <a:chOff x="0" y="0"/>
          <a:chExt cx="0" cy="0"/>
        </a:xfrm>
      </p:grpSpPr>
      <p:pic>
        <p:nvPicPr>
          <p:cNvPr id="146" name="Google Shape;146;p55"/>
          <p:cNvPicPr preferRelativeResize="0"/>
          <p:nvPr/>
        </p:nvPicPr>
        <p:blipFill>
          <a:blip r:embed="rId2"/>
          <a:srcRect l="1416" r="1416"/>
          <a:stretch/>
        </p:blipFill>
        <p:spPr>
          <a:xfrm>
            <a:off x="10586261" y="5310652"/>
            <a:ext cx="1353458" cy="1392913"/>
          </a:xfrm>
          <a:prstGeom prst="rect">
            <a:avLst/>
          </a:prstGeom>
          <a:noFill/>
          <a:ln>
            <a:noFill/>
          </a:ln>
          <a:effectLst>
            <a:outerShdw blurRad="50800" dist="38100" dir="2700000" algn="tl" rotWithShape="0">
              <a:srgbClr val="000000">
                <a:alpha val="40000"/>
              </a:srgbClr>
            </a:outerShdw>
          </a:effectLst>
        </p:spPr>
      </p:pic>
      <p:sp>
        <p:nvSpPr>
          <p:cNvPr id="147" name="Google Shape;147;p55"/>
          <p:cNvSpPr/>
          <p:nvPr/>
        </p:nvSpPr>
        <p:spPr>
          <a:xfrm rot="10800000">
            <a:off x="-11574" y="-11573"/>
            <a:ext cx="12215148" cy="5322225"/>
          </a:xfrm>
          <a:custGeom>
            <a:avLst/>
            <a:gdLst/>
            <a:ahLst/>
            <a:cxnLst/>
            <a:rect l="l" t="t" r="r" b="b"/>
            <a:pathLst>
              <a:path w="12215148" h="5322225" extrusionOk="0">
                <a:moveTo>
                  <a:pt x="12215148" y="5322225"/>
                </a:moveTo>
                <a:lnTo>
                  <a:pt x="0" y="5310650"/>
                </a:lnTo>
                <a:lnTo>
                  <a:pt x="11574" y="310257"/>
                </a:lnTo>
                <a:lnTo>
                  <a:pt x="10885764" y="310257"/>
                </a:lnTo>
                <a:lnTo>
                  <a:pt x="11208721" y="0"/>
                </a:lnTo>
                <a:lnTo>
                  <a:pt x="11504326" y="310257"/>
                </a:lnTo>
                <a:lnTo>
                  <a:pt x="12203574" y="310257"/>
                </a:lnTo>
                <a:cubicBezTo>
                  <a:pt x="12203574" y="1143678"/>
                  <a:pt x="12215148" y="4488804"/>
                  <a:pt x="12215148" y="5322225"/>
                </a:cubicBezTo>
                <a:close/>
              </a:path>
            </a:pathLst>
          </a:custGeom>
          <a:gradFill>
            <a:gsLst>
              <a:gs pos="0">
                <a:schemeClr val="dk2"/>
              </a:gs>
              <a:gs pos="50000">
                <a:srgbClr val="54809D"/>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55"/>
          <p:cNvSpPr/>
          <p:nvPr/>
        </p:nvSpPr>
        <p:spPr>
          <a:xfrm rot="-2700000">
            <a:off x="742317" y="2285173"/>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55"/>
          <p:cNvSpPr txBox="1">
            <a:spLocks noGrp="1"/>
          </p:cNvSpPr>
          <p:nvPr>
            <p:ph type="title"/>
          </p:nvPr>
        </p:nvSpPr>
        <p:spPr>
          <a:xfrm>
            <a:off x="1456633" y="2202307"/>
            <a:ext cx="8983732" cy="2411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5400"/>
              <a:buFont typeface="Arial"/>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55"/>
          <p:cNvSpPr txBox="1">
            <a:spLocks noGrp="1"/>
          </p:cNvSpPr>
          <p:nvPr>
            <p:ph type="subTitle" idx="1"/>
          </p:nvPr>
        </p:nvSpPr>
        <p:spPr>
          <a:xfrm>
            <a:off x="1456633" y="5200887"/>
            <a:ext cx="7185212" cy="551731"/>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None/>
              <a:defRPr sz="2400" b="0" i="1">
                <a:solidFill>
                  <a:schemeClr val="dk1"/>
                </a:solidFill>
                <a:latin typeface="Arial"/>
                <a:ea typeface="Arial"/>
                <a:cs typeface="Arial"/>
                <a:sym typeface="Arial"/>
              </a:defRPr>
            </a:lvl1pPr>
            <a:lvl2pPr lvl="1" algn="ctr">
              <a:lnSpc>
                <a:spcPct val="90000"/>
              </a:lnSpc>
              <a:spcBef>
                <a:spcPts val="600"/>
              </a:spcBef>
              <a:spcAft>
                <a:spcPts val="0"/>
              </a:spcAft>
              <a:buClr>
                <a:schemeClr val="dk1"/>
              </a:buClr>
              <a:buSzPts val="2000"/>
              <a:buNone/>
              <a:defRPr sz="2000"/>
            </a:lvl2pPr>
            <a:lvl3pPr lvl="2" algn="ctr">
              <a:lnSpc>
                <a:spcPct val="90000"/>
              </a:lnSpc>
              <a:spcBef>
                <a:spcPts val="6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7341401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151"/>
        <p:cNvGrpSpPr/>
        <p:nvPr/>
      </p:nvGrpSpPr>
      <p:grpSpPr>
        <a:xfrm>
          <a:off x="0" y="0"/>
          <a:ext cx="0" cy="0"/>
          <a:chOff x="0" y="0"/>
          <a:chExt cx="0" cy="0"/>
        </a:xfrm>
      </p:grpSpPr>
      <p:sp>
        <p:nvSpPr>
          <p:cNvPr id="152" name="Google Shape;152;p56"/>
          <p:cNvSpPr/>
          <p:nvPr/>
        </p:nvSpPr>
        <p:spPr>
          <a:xfrm>
            <a:off x="0" y="0"/>
            <a:ext cx="12192000" cy="6858000"/>
          </a:xfrm>
          <a:prstGeom prst="rect">
            <a:avLst/>
          </a:prstGeom>
          <a:gradFill>
            <a:gsLst>
              <a:gs pos="0">
                <a:schemeClr val="dk1"/>
              </a:gs>
              <a:gs pos="99000">
                <a:schemeClr val="dk2"/>
              </a:gs>
              <a:gs pos="100000">
                <a:schemeClr val="dk2"/>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915125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153"/>
        <p:cNvGrpSpPr/>
        <p:nvPr/>
      </p:nvGrpSpPr>
      <p:grpSpPr>
        <a:xfrm>
          <a:off x="0" y="0"/>
          <a:ext cx="0" cy="0"/>
          <a:chOff x="0" y="0"/>
          <a:chExt cx="0" cy="0"/>
        </a:xfrm>
      </p:grpSpPr>
      <p:sp>
        <p:nvSpPr>
          <p:cNvPr id="154" name="Google Shape;154;p57"/>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657733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155"/>
        <p:cNvGrpSpPr/>
        <p:nvPr/>
      </p:nvGrpSpPr>
      <p:grpSpPr>
        <a:xfrm>
          <a:off x="0" y="0"/>
          <a:ext cx="0" cy="0"/>
          <a:chOff x="0" y="0"/>
          <a:chExt cx="0" cy="0"/>
        </a:xfrm>
      </p:grpSpPr>
      <p:sp>
        <p:nvSpPr>
          <p:cNvPr id="156" name="Google Shape;156;p5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349311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Blank">
  <p:cSld name="2_Blank">
    <p:bg>
      <p:bgPr>
        <a:solidFill>
          <a:schemeClr val="lt1"/>
        </a:solidFill>
        <a:effectLst/>
      </p:bgPr>
    </p:bg>
    <p:spTree>
      <p:nvGrpSpPr>
        <p:cNvPr id="1" name="Shape 157"/>
        <p:cNvGrpSpPr/>
        <p:nvPr/>
      </p:nvGrpSpPr>
      <p:grpSpPr>
        <a:xfrm>
          <a:off x="0" y="0"/>
          <a:ext cx="0" cy="0"/>
          <a:chOff x="0" y="0"/>
          <a:chExt cx="0" cy="0"/>
        </a:xfrm>
      </p:grpSpPr>
      <p:sp>
        <p:nvSpPr>
          <p:cNvPr id="158" name="Google Shape;158;p59"/>
          <p:cNvSpPr/>
          <p:nvPr/>
        </p:nvSpPr>
        <p:spPr>
          <a:xfrm>
            <a:off x="0" y="0"/>
            <a:ext cx="12192000" cy="6199094"/>
          </a:xfrm>
          <a:prstGeom prst="rect">
            <a:avLst/>
          </a:prstGeom>
          <a:solidFill>
            <a:schemeClr val="accent6">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46232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9"/>
        <p:cNvGrpSpPr/>
        <p:nvPr/>
      </p:nvGrpSpPr>
      <p:grpSpPr>
        <a:xfrm>
          <a:off x="0" y="0"/>
          <a:ext cx="0" cy="0"/>
          <a:chOff x="0" y="0"/>
          <a:chExt cx="0" cy="0"/>
        </a:xfrm>
      </p:grpSpPr>
      <p:sp>
        <p:nvSpPr>
          <p:cNvPr id="160" name="Google Shape;160;p60"/>
          <p:cNvSpPr txBox="1">
            <a:spLocks noGrp="1"/>
          </p:cNvSpPr>
          <p:nvPr>
            <p:ph type="body" idx="1"/>
          </p:nvPr>
        </p:nvSpPr>
        <p:spPr>
          <a:xfrm>
            <a:off x="838200" y="1985962"/>
            <a:ext cx="10515600" cy="377570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0"/>
              </a:spcBef>
              <a:spcAft>
                <a:spcPts val="0"/>
              </a:spcAft>
              <a:buClr>
                <a:schemeClr val="dk1"/>
              </a:buClr>
              <a:buSzPts val="2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60"/>
          <p:cNvSpPr txBox="1">
            <a:spLocks noGrp="1"/>
          </p:cNvSpPr>
          <p:nvPr>
            <p:ph type="title"/>
          </p:nvPr>
        </p:nvSpPr>
        <p:spPr>
          <a:xfrm>
            <a:off x="838200" y="365126"/>
            <a:ext cx="10515600" cy="113882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2" name="Google Shape;162;p60"/>
          <p:cNvCxnSpPr/>
          <p:nvPr/>
        </p:nvCxnSpPr>
        <p:spPr>
          <a:xfrm>
            <a:off x="838200" y="1503948"/>
            <a:ext cx="10515600" cy="0"/>
          </a:xfrm>
          <a:prstGeom prst="straightConnector1">
            <a:avLst/>
          </a:prstGeom>
          <a:noFill/>
          <a:ln w="19050" cap="flat" cmpd="sng">
            <a:solidFill>
              <a:schemeClr val="accent6"/>
            </a:solidFill>
            <a:prstDash val="solid"/>
            <a:miter lim="800000"/>
            <a:headEnd type="none" w="sm" len="sm"/>
            <a:tailEnd type="none" w="sm" len="sm"/>
          </a:ln>
        </p:spPr>
      </p:cxnSp>
      <p:sp>
        <p:nvSpPr>
          <p:cNvPr id="163" name="Google Shape;163;p60"/>
          <p:cNvSpPr/>
          <p:nvPr/>
        </p:nvSpPr>
        <p:spPr>
          <a:xfrm rot="10800000">
            <a:off x="638145" y="365126"/>
            <a:ext cx="400110" cy="400110"/>
          </a:xfrm>
          <a:custGeom>
            <a:avLst/>
            <a:gdLst/>
            <a:ahLst/>
            <a:cxnLst/>
            <a:rect l="l" t="t" r="r" b="b"/>
            <a:pathLst>
              <a:path w="590352" h="590352" extrusionOk="0">
                <a:moveTo>
                  <a:pt x="0" y="590352"/>
                </a:moveTo>
                <a:lnTo>
                  <a:pt x="0" y="442434"/>
                </a:lnTo>
                <a:lnTo>
                  <a:pt x="442434" y="442434"/>
                </a:lnTo>
                <a:lnTo>
                  <a:pt x="442434" y="0"/>
                </a:lnTo>
                <a:lnTo>
                  <a:pt x="590352" y="0"/>
                </a:lnTo>
                <a:lnTo>
                  <a:pt x="590352" y="442434"/>
                </a:lnTo>
                <a:lnTo>
                  <a:pt x="590352" y="590352"/>
                </a:lnTo>
                <a:lnTo>
                  <a:pt x="442434" y="590352"/>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141828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99F3-506B-10B0-4277-F46DD48926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C408F-CFDE-F697-E0C8-D814583B5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45D91F-69E3-9AE2-3E37-CA7D09DFA56D}"/>
              </a:ext>
            </a:extLst>
          </p:cNvPr>
          <p:cNvSpPr>
            <a:spLocks noGrp="1"/>
          </p:cNvSpPr>
          <p:nvPr>
            <p:ph type="dt" sz="half" idx="10"/>
          </p:nvPr>
        </p:nvSpPr>
        <p:spPr/>
        <p:txBody>
          <a:bodyPr/>
          <a:lstStyle/>
          <a:p>
            <a:fld id="{31D79C3F-AFED-439F-993E-4AB92C52AF06}" type="datetimeFigureOut">
              <a:rPr lang="en-US" smtClean="0"/>
              <a:t>11/28/2023</a:t>
            </a:fld>
            <a:endParaRPr lang="en-US"/>
          </a:p>
        </p:txBody>
      </p:sp>
      <p:sp>
        <p:nvSpPr>
          <p:cNvPr id="5" name="Footer Placeholder 4">
            <a:extLst>
              <a:ext uri="{FF2B5EF4-FFF2-40B4-BE49-F238E27FC236}">
                <a16:creationId xmlns:a16="http://schemas.microsoft.com/office/drawing/2014/main" id="{9BD2C0BB-47E1-54CE-D924-82378CBE0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6AC26-02EE-C11A-995B-52174744193B}"/>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40431885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91720-6CB4-8B9B-6934-BAAFC3625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722D84-2FFC-F7EA-83F9-D0FE3F0B04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DEBC0-0106-C6DC-A4AE-A07CEC078F5F}"/>
              </a:ext>
            </a:extLst>
          </p:cNvPr>
          <p:cNvSpPr>
            <a:spLocks noGrp="1"/>
          </p:cNvSpPr>
          <p:nvPr>
            <p:ph type="dt" sz="half" idx="10"/>
          </p:nvPr>
        </p:nvSpPr>
        <p:spPr/>
        <p:txBody>
          <a:bodyPr/>
          <a:lstStyle/>
          <a:p>
            <a:fld id="{31D79C3F-AFED-439F-993E-4AB92C52AF06}" type="datetimeFigureOut">
              <a:rPr lang="en-US" smtClean="0"/>
              <a:t>11/28/2023</a:t>
            </a:fld>
            <a:endParaRPr lang="en-US"/>
          </a:p>
        </p:txBody>
      </p:sp>
      <p:sp>
        <p:nvSpPr>
          <p:cNvPr id="5" name="Footer Placeholder 4">
            <a:extLst>
              <a:ext uri="{FF2B5EF4-FFF2-40B4-BE49-F238E27FC236}">
                <a16:creationId xmlns:a16="http://schemas.microsoft.com/office/drawing/2014/main" id="{DCDB0AE7-A836-660C-03EE-D067946A3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C80E3-8C53-D453-EE59-E087AB64C552}"/>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40129522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23F3-EE31-EBFF-390F-DCDA2A1A3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7D0E31-7B95-E132-3A88-8B540388BF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FFFC1C-1561-F180-A955-96979AA4740B}"/>
              </a:ext>
            </a:extLst>
          </p:cNvPr>
          <p:cNvSpPr>
            <a:spLocks noGrp="1"/>
          </p:cNvSpPr>
          <p:nvPr>
            <p:ph type="dt" sz="half" idx="10"/>
          </p:nvPr>
        </p:nvSpPr>
        <p:spPr/>
        <p:txBody>
          <a:bodyPr/>
          <a:lstStyle/>
          <a:p>
            <a:fld id="{31D79C3F-AFED-439F-993E-4AB92C52AF06}" type="datetimeFigureOut">
              <a:rPr lang="en-US" smtClean="0"/>
              <a:t>11/28/2023</a:t>
            </a:fld>
            <a:endParaRPr lang="en-US"/>
          </a:p>
        </p:txBody>
      </p:sp>
      <p:sp>
        <p:nvSpPr>
          <p:cNvPr id="5" name="Footer Placeholder 4">
            <a:extLst>
              <a:ext uri="{FF2B5EF4-FFF2-40B4-BE49-F238E27FC236}">
                <a16:creationId xmlns:a16="http://schemas.microsoft.com/office/drawing/2014/main" id="{E04CA93E-DF22-082A-7CCB-31914A903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673E3-E364-4619-50C9-23DEA3FFE941}"/>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287150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9C9B70-4165-4ADE-B24E-6A1B23BED3AB}" type="slidenum">
              <a:rPr lang="en-US" smtClean="0"/>
              <a:t>‹#›</a:t>
            </a:fld>
            <a:endParaRPr lang="en-US"/>
          </a:p>
        </p:txBody>
      </p:sp>
      <p:sp>
        <p:nvSpPr>
          <p:cNvPr id="5" name="Date Placeholder 4"/>
          <p:cNvSpPr>
            <a:spLocks noGrp="1"/>
          </p:cNvSpPr>
          <p:nvPr>
            <p:ph type="dt" sz="half" idx="10"/>
          </p:nvPr>
        </p:nvSpPr>
        <p:spPr/>
        <p:txBody>
          <a:bodyPr/>
          <a:lstStyle/>
          <a:p>
            <a:fld id="{A605AA66-DFE8-4E36-A6DD-3E42D95767CB}" type="datetimeFigureOut">
              <a:rPr lang="en-US" smtClean="0"/>
              <a:t>11/28/2023</a:t>
            </a:fld>
            <a:endParaRPr lang="en-US"/>
          </a:p>
        </p:txBody>
      </p:sp>
    </p:spTree>
    <p:extLst>
      <p:ext uri="{BB962C8B-B14F-4D97-AF65-F5344CB8AC3E}">
        <p14:creationId xmlns:p14="http://schemas.microsoft.com/office/powerpoint/2010/main" val="31840198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B9E8-156D-1EC7-9B9F-4BFBAEBBC3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8722DD-F792-7A8F-BB22-C425E3B89A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D9BC5-F4FE-C24F-91D2-72FB3F018A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F2231-9344-A18F-CBD3-3A51A16BC7BF}"/>
              </a:ext>
            </a:extLst>
          </p:cNvPr>
          <p:cNvSpPr>
            <a:spLocks noGrp="1"/>
          </p:cNvSpPr>
          <p:nvPr>
            <p:ph type="dt" sz="half" idx="10"/>
          </p:nvPr>
        </p:nvSpPr>
        <p:spPr/>
        <p:txBody>
          <a:bodyPr/>
          <a:lstStyle/>
          <a:p>
            <a:fld id="{31D79C3F-AFED-439F-993E-4AB92C52AF06}" type="datetimeFigureOut">
              <a:rPr lang="en-US" smtClean="0"/>
              <a:t>11/28/2023</a:t>
            </a:fld>
            <a:endParaRPr lang="en-US"/>
          </a:p>
        </p:txBody>
      </p:sp>
      <p:sp>
        <p:nvSpPr>
          <p:cNvPr id="6" name="Footer Placeholder 5">
            <a:extLst>
              <a:ext uri="{FF2B5EF4-FFF2-40B4-BE49-F238E27FC236}">
                <a16:creationId xmlns:a16="http://schemas.microsoft.com/office/drawing/2014/main" id="{309A954B-B8C4-EE0E-78FE-6494E6F21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FA841-7949-3095-C17C-BA4F2AB7F9A6}"/>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26718981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7CD1-58A3-E9EC-B106-C8858714F6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024E7C-5E32-B843-68B5-86C93ABE6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33E880-481A-4A94-9463-FB6B5B64D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085747-F901-780F-EF55-EAA4A15085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6E9E4D-53C7-E5F5-46D4-54940D212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884F24-38E2-42E7-5B4F-0EAE4396425E}"/>
              </a:ext>
            </a:extLst>
          </p:cNvPr>
          <p:cNvSpPr>
            <a:spLocks noGrp="1"/>
          </p:cNvSpPr>
          <p:nvPr>
            <p:ph type="dt" sz="half" idx="10"/>
          </p:nvPr>
        </p:nvSpPr>
        <p:spPr/>
        <p:txBody>
          <a:bodyPr/>
          <a:lstStyle/>
          <a:p>
            <a:fld id="{31D79C3F-AFED-439F-993E-4AB92C52AF06}" type="datetimeFigureOut">
              <a:rPr lang="en-US" smtClean="0"/>
              <a:t>11/28/2023</a:t>
            </a:fld>
            <a:endParaRPr lang="en-US"/>
          </a:p>
        </p:txBody>
      </p:sp>
      <p:sp>
        <p:nvSpPr>
          <p:cNvPr id="8" name="Footer Placeholder 7">
            <a:extLst>
              <a:ext uri="{FF2B5EF4-FFF2-40B4-BE49-F238E27FC236}">
                <a16:creationId xmlns:a16="http://schemas.microsoft.com/office/drawing/2014/main" id="{F02D5E3A-8876-8DC7-1F1C-13AD575DD1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204A6B-C463-0683-AE5E-779517F28DE2}"/>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37240371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B357-5A19-72EF-D447-772592CBEF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1D3766-B0F4-7CB1-3121-658C226CE003}"/>
              </a:ext>
            </a:extLst>
          </p:cNvPr>
          <p:cNvSpPr>
            <a:spLocks noGrp="1"/>
          </p:cNvSpPr>
          <p:nvPr>
            <p:ph type="dt" sz="half" idx="10"/>
          </p:nvPr>
        </p:nvSpPr>
        <p:spPr/>
        <p:txBody>
          <a:bodyPr/>
          <a:lstStyle/>
          <a:p>
            <a:fld id="{31D79C3F-AFED-439F-993E-4AB92C52AF06}" type="datetimeFigureOut">
              <a:rPr lang="en-US" smtClean="0"/>
              <a:t>11/28/2023</a:t>
            </a:fld>
            <a:endParaRPr lang="en-US"/>
          </a:p>
        </p:txBody>
      </p:sp>
      <p:sp>
        <p:nvSpPr>
          <p:cNvPr id="4" name="Footer Placeholder 3">
            <a:extLst>
              <a:ext uri="{FF2B5EF4-FFF2-40B4-BE49-F238E27FC236}">
                <a16:creationId xmlns:a16="http://schemas.microsoft.com/office/drawing/2014/main" id="{837A7E62-6319-D242-0E6D-AA47A2BB52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EA2313-7131-C1BA-DD96-5CF3644D6BFB}"/>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9441044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5BFC51-D650-866F-A442-D1971B9E124D}"/>
              </a:ext>
            </a:extLst>
          </p:cNvPr>
          <p:cNvSpPr>
            <a:spLocks noGrp="1"/>
          </p:cNvSpPr>
          <p:nvPr>
            <p:ph type="dt" sz="half" idx="10"/>
          </p:nvPr>
        </p:nvSpPr>
        <p:spPr/>
        <p:txBody>
          <a:bodyPr/>
          <a:lstStyle/>
          <a:p>
            <a:fld id="{31D79C3F-AFED-439F-993E-4AB92C52AF06}" type="datetimeFigureOut">
              <a:rPr lang="en-US" smtClean="0"/>
              <a:t>11/28/2023</a:t>
            </a:fld>
            <a:endParaRPr lang="en-US"/>
          </a:p>
        </p:txBody>
      </p:sp>
      <p:sp>
        <p:nvSpPr>
          <p:cNvPr id="3" name="Footer Placeholder 2">
            <a:extLst>
              <a:ext uri="{FF2B5EF4-FFF2-40B4-BE49-F238E27FC236}">
                <a16:creationId xmlns:a16="http://schemas.microsoft.com/office/drawing/2014/main" id="{86B9CC38-F98E-B7A1-5CA1-3D13DFF393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A58C33-62D7-B2D3-F9ED-764DB2F217D1}"/>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33942237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5EB6C-B0A1-EDE5-49A5-3EB5BEB30A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DF7F4C-9236-C640-F40B-985127E2BE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15AA81-38EF-99B3-F6CC-F4FF33C70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24FE4B-4F2D-0253-0DA1-36D489F41933}"/>
              </a:ext>
            </a:extLst>
          </p:cNvPr>
          <p:cNvSpPr>
            <a:spLocks noGrp="1"/>
          </p:cNvSpPr>
          <p:nvPr>
            <p:ph type="dt" sz="half" idx="10"/>
          </p:nvPr>
        </p:nvSpPr>
        <p:spPr/>
        <p:txBody>
          <a:bodyPr/>
          <a:lstStyle/>
          <a:p>
            <a:fld id="{31D79C3F-AFED-439F-993E-4AB92C52AF06}" type="datetimeFigureOut">
              <a:rPr lang="en-US" smtClean="0"/>
              <a:t>11/28/2023</a:t>
            </a:fld>
            <a:endParaRPr lang="en-US"/>
          </a:p>
        </p:txBody>
      </p:sp>
      <p:sp>
        <p:nvSpPr>
          <p:cNvPr id="6" name="Footer Placeholder 5">
            <a:extLst>
              <a:ext uri="{FF2B5EF4-FFF2-40B4-BE49-F238E27FC236}">
                <a16:creationId xmlns:a16="http://schemas.microsoft.com/office/drawing/2014/main" id="{20002D4F-D476-EA99-AA21-97B69D3986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613818-0C84-E525-6211-7BF5F84F8700}"/>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41971099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3B67-4BC0-1AA2-B205-0A4B8DB18A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E27961-7A66-8924-8D8E-C8B4ECFE0E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CDF6B3-943E-9B4B-8E70-0699B6CB3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247279-E6A0-E32B-D00F-B867538403B5}"/>
              </a:ext>
            </a:extLst>
          </p:cNvPr>
          <p:cNvSpPr>
            <a:spLocks noGrp="1"/>
          </p:cNvSpPr>
          <p:nvPr>
            <p:ph type="dt" sz="half" idx="10"/>
          </p:nvPr>
        </p:nvSpPr>
        <p:spPr/>
        <p:txBody>
          <a:bodyPr/>
          <a:lstStyle/>
          <a:p>
            <a:fld id="{31D79C3F-AFED-439F-993E-4AB92C52AF06}" type="datetimeFigureOut">
              <a:rPr lang="en-US" smtClean="0"/>
              <a:t>11/28/2023</a:t>
            </a:fld>
            <a:endParaRPr lang="en-US"/>
          </a:p>
        </p:txBody>
      </p:sp>
      <p:sp>
        <p:nvSpPr>
          <p:cNvPr id="6" name="Footer Placeholder 5">
            <a:extLst>
              <a:ext uri="{FF2B5EF4-FFF2-40B4-BE49-F238E27FC236}">
                <a16:creationId xmlns:a16="http://schemas.microsoft.com/office/drawing/2014/main" id="{B2B1A9F5-8030-9A0E-AFF9-71EC3BC74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57D82-AB77-FEC0-2120-EBC50D470DFB}"/>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36713761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37E8-E8F6-0D44-8213-BF58E46711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AC4CF5-0C17-15C0-A139-19CF6510E7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4ACF3-7BF3-0AAA-7330-1D97643B52A4}"/>
              </a:ext>
            </a:extLst>
          </p:cNvPr>
          <p:cNvSpPr>
            <a:spLocks noGrp="1"/>
          </p:cNvSpPr>
          <p:nvPr>
            <p:ph type="dt" sz="half" idx="10"/>
          </p:nvPr>
        </p:nvSpPr>
        <p:spPr/>
        <p:txBody>
          <a:bodyPr/>
          <a:lstStyle/>
          <a:p>
            <a:fld id="{31D79C3F-AFED-439F-993E-4AB92C52AF06}" type="datetimeFigureOut">
              <a:rPr lang="en-US" smtClean="0"/>
              <a:t>11/28/2023</a:t>
            </a:fld>
            <a:endParaRPr lang="en-US"/>
          </a:p>
        </p:txBody>
      </p:sp>
      <p:sp>
        <p:nvSpPr>
          <p:cNvPr id="5" name="Footer Placeholder 4">
            <a:extLst>
              <a:ext uri="{FF2B5EF4-FFF2-40B4-BE49-F238E27FC236}">
                <a16:creationId xmlns:a16="http://schemas.microsoft.com/office/drawing/2014/main" id="{0C8D7CFD-E4C5-B5BD-36A7-28B26C470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2D5E0-7129-D7C6-945C-935D3E7F285E}"/>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1366511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6077D8-57C3-E838-3447-8FE321F476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F7EAD4-B705-211D-B7DF-AC7FD7A2F3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DAB79-E986-F09C-A33B-E2049DD91977}"/>
              </a:ext>
            </a:extLst>
          </p:cNvPr>
          <p:cNvSpPr>
            <a:spLocks noGrp="1"/>
          </p:cNvSpPr>
          <p:nvPr>
            <p:ph type="dt" sz="half" idx="10"/>
          </p:nvPr>
        </p:nvSpPr>
        <p:spPr/>
        <p:txBody>
          <a:bodyPr/>
          <a:lstStyle/>
          <a:p>
            <a:fld id="{31D79C3F-AFED-439F-993E-4AB92C52AF06}" type="datetimeFigureOut">
              <a:rPr lang="en-US" smtClean="0"/>
              <a:t>11/28/2023</a:t>
            </a:fld>
            <a:endParaRPr lang="en-US"/>
          </a:p>
        </p:txBody>
      </p:sp>
      <p:sp>
        <p:nvSpPr>
          <p:cNvPr id="5" name="Footer Placeholder 4">
            <a:extLst>
              <a:ext uri="{FF2B5EF4-FFF2-40B4-BE49-F238E27FC236}">
                <a16:creationId xmlns:a16="http://schemas.microsoft.com/office/drawing/2014/main" id="{496E105E-51F6-85C1-05D9-0916ADA6F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077D6-97B0-CBB0-F558-D92F448892D2}"/>
              </a:ext>
            </a:extLst>
          </p:cNvPr>
          <p:cNvSpPr>
            <a:spLocks noGrp="1"/>
          </p:cNvSpPr>
          <p:nvPr>
            <p:ph type="sldNum" sz="quarter" idx="12"/>
          </p:nvPr>
        </p:nvSpPr>
        <p:spPr/>
        <p:txBody>
          <a:bodyPr/>
          <a:lstStyle/>
          <a:p>
            <a:fld id="{D373A422-1D58-4193-A4FA-32225EB9DB3F}" type="slidenum">
              <a:rPr lang="en-US" smtClean="0"/>
              <a:t>‹#›</a:t>
            </a:fld>
            <a:endParaRPr lang="en-US"/>
          </a:p>
        </p:txBody>
      </p:sp>
    </p:spTree>
    <p:extLst>
      <p:ext uri="{BB962C8B-B14F-4D97-AF65-F5344CB8AC3E}">
        <p14:creationId xmlns:p14="http://schemas.microsoft.com/office/powerpoint/2010/main" val="2589199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605AA66-DFE8-4E36-A6DD-3E42D95767CB}" type="datetimeFigureOut">
              <a:rPr lang="en-US" smtClean="0"/>
              <a:t>11/28/2023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99C9B70-4165-4ADE-B24E-6A1B23BED3AB}" type="slidenum">
              <a:rPr lang="en-US" smtClean="0"/>
              <a:t>‹#›</a:t>
            </a:fld>
            <a:endParaRPr lang="en-US"/>
          </a:p>
        </p:txBody>
      </p:sp>
    </p:spTree>
    <p:extLst>
      <p:ext uri="{BB962C8B-B14F-4D97-AF65-F5344CB8AC3E}">
        <p14:creationId xmlns:p14="http://schemas.microsoft.com/office/powerpoint/2010/main" val="17583223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11/28/2023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02573599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11/28/2023</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54590435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215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11/28/2023</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10380067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0"/>
          <p:cNvSpPr txBox="1">
            <a:spLocks noGrp="1"/>
          </p:cNvSpPr>
          <p:nvPr>
            <p:ph type="body" idx="1"/>
          </p:nvPr>
        </p:nvSpPr>
        <p:spPr>
          <a:xfrm>
            <a:off x="838200" y="1825625"/>
            <a:ext cx="10515600" cy="386006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D97A7"/>
                </a:solidFill>
                <a:latin typeface="Helvetica Neue Light"/>
                <a:ea typeface="Helvetica Neue Light"/>
                <a:cs typeface="Helvetica Neue Light"/>
                <a:sym typeface="Helvetica Neue Light"/>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0"/>
          <p:cNvSpPr txBox="1"/>
          <p:nvPr/>
        </p:nvSpPr>
        <p:spPr>
          <a:xfrm>
            <a:off x="8382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9/29/22</a:t>
            </a:r>
            <a:endParaRPr sz="1800" b="0" i="0" u="none" strike="noStrike" cap="none">
              <a:solidFill>
                <a:schemeClr val="dk1"/>
              </a:solidFill>
              <a:latin typeface="Calibri"/>
              <a:ea typeface="Calibri"/>
              <a:cs typeface="Calibri"/>
              <a:sym typeface="Calibri"/>
            </a:endParaRPr>
          </a:p>
        </p:txBody>
      </p:sp>
      <p:sp>
        <p:nvSpPr>
          <p:cNvPr id="16" name="Google Shape;16;p40"/>
          <p:cNvSpPr txBox="1"/>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Calibri"/>
                <a:ea typeface="Calibri"/>
                <a:cs typeface="Calibri"/>
                <a:sym typeface="Calibri"/>
              </a:rPr>
              <a:t>‹#›</a:t>
            </a:fld>
            <a:endParaRPr sz="1800" b="0" i="0" u="none" strike="noStrike" cap="none">
              <a:solidFill>
                <a:schemeClr val="dk1"/>
              </a:solidFill>
              <a:latin typeface="Calibri"/>
              <a:ea typeface="Calibri"/>
              <a:cs typeface="Calibri"/>
              <a:sym typeface="Calibri"/>
            </a:endParaRPr>
          </a:p>
        </p:txBody>
      </p:sp>
      <p:sp>
        <p:nvSpPr>
          <p:cNvPr id="17" name="Google Shape;17;p40"/>
          <p:cNvSpPr/>
          <p:nvPr/>
        </p:nvSpPr>
        <p:spPr>
          <a:xfrm>
            <a:off x="0" y="6176963"/>
            <a:ext cx="12192000" cy="681037"/>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accent2"/>
          </a:solidFill>
          <a:ln>
            <a:noFill/>
          </a:ln>
        </p:spPr>
      </p:sp>
      <p:sp>
        <p:nvSpPr>
          <p:cNvPr id="18" name="Google Shape;18;p40"/>
          <p:cNvSpPr/>
          <p:nvPr/>
        </p:nvSpPr>
        <p:spPr>
          <a:xfrm>
            <a:off x="0" y="6278547"/>
            <a:ext cx="12192000" cy="579453"/>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2"/>
          </a:solidFill>
          <a:ln>
            <a:noFill/>
          </a:ln>
        </p:spPr>
      </p:sp>
      <p:sp>
        <p:nvSpPr>
          <p:cNvPr id="19" name="Google Shape;19;p40"/>
          <p:cNvSpPr/>
          <p:nvPr/>
        </p:nvSpPr>
        <p:spPr>
          <a:xfrm>
            <a:off x="0" y="6356350"/>
            <a:ext cx="12192000" cy="501650"/>
          </a:xfrm>
          <a:custGeom>
            <a:avLst/>
            <a:gdLst/>
            <a:ahLst/>
            <a:cxnLst/>
            <a:rect l="l" t="t" r="r" b="b"/>
            <a:pathLst>
              <a:path w="304800" h="304800" extrusionOk="0">
                <a:moveTo>
                  <a:pt x="0" y="0"/>
                </a:moveTo>
                <a:lnTo>
                  <a:pt x="0" y="304800"/>
                </a:lnTo>
                <a:lnTo>
                  <a:pt x="304800" y="304800"/>
                </a:lnTo>
                <a:lnTo>
                  <a:pt x="304800" y="0"/>
                </a:lnTo>
                <a:lnTo>
                  <a:pt x="0" y="0"/>
                </a:lnTo>
                <a:close/>
              </a:path>
            </a:pathLst>
          </a:custGeom>
          <a:solidFill>
            <a:schemeClr val="dk1"/>
          </a:solidFill>
          <a:ln>
            <a:noFill/>
          </a:ln>
        </p:spPr>
      </p:sp>
      <p:sp>
        <p:nvSpPr>
          <p:cNvPr id="20" name="Google Shape;20;p40"/>
          <p:cNvSpPr txBox="1"/>
          <p:nvPr/>
        </p:nvSpPr>
        <p:spPr>
          <a:xfrm>
            <a:off x="455657" y="6517481"/>
            <a:ext cx="11280687" cy="179059"/>
          </a:xfrm>
          <a:prstGeom prst="rect">
            <a:avLst/>
          </a:prstGeom>
          <a:noFill/>
          <a:ln>
            <a:noFill/>
          </a:ln>
        </p:spPr>
        <p:txBody>
          <a:bodyPr spcFirstLastPara="1" wrap="square" lIns="0" tIns="18000" rIns="0" bIns="0" anchor="t" anchorCtr="0">
            <a:noAutofit/>
          </a:bodyPr>
          <a:lstStyle/>
          <a:p>
            <a:pPr marL="0" marR="0" lvl="0" indent="0" algn="l" rtl="0">
              <a:lnSpc>
                <a:spcPct val="84375"/>
              </a:lnSpc>
              <a:spcBef>
                <a:spcPts val="0"/>
              </a:spcBef>
              <a:spcAft>
                <a:spcPts val="0"/>
              </a:spcAft>
              <a:buClr>
                <a:srgbClr val="000000"/>
              </a:buClr>
              <a:buSzPts val="1600"/>
              <a:buFont typeface="Arial"/>
              <a:buNone/>
            </a:pPr>
            <a:r>
              <a:rPr lang="en-US" sz="1600" b="1" i="0" u="none" strike="noStrike" cap="none">
                <a:solidFill>
                  <a:srgbClr val="FFFFFF"/>
                </a:solidFill>
                <a:latin typeface="Arial"/>
                <a:ea typeface="Arial"/>
                <a:cs typeface="Arial"/>
                <a:sym typeface="Arial"/>
              </a:rPr>
              <a:t>OVERDOSE RESPONSE STRATEGY          </a:t>
            </a:r>
            <a:r>
              <a:rPr lang="en-US" sz="1600" b="0" i="0" u="none" strike="noStrike" cap="none">
                <a:solidFill>
                  <a:schemeClr val="accent6"/>
                </a:solidFill>
                <a:latin typeface="Arial"/>
                <a:ea typeface="Arial"/>
                <a:cs typeface="Arial"/>
                <a:sym typeface="Arial"/>
              </a:rPr>
              <a:t>PUBLIC HEALTH  </a:t>
            </a:r>
            <a:r>
              <a:rPr lang="en-US" sz="1600" b="0" i="0" u="none" strike="noStrike" cap="none">
                <a:solidFill>
                  <a:schemeClr val="accent1"/>
                </a:solidFill>
                <a:latin typeface="Arial"/>
                <a:ea typeface="Arial"/>
                <a:cs typeface="Arial"/>
                <a:sym typeface="Arial"/>
              </a:rPr>
              <a:t>|</a:t>
            </a:r>
            <a:r>
              <a:rPr lang="en-US" sz="1600" b="0" i="0" u="none" strike="noStrike" cap="none">
                <a:solidFill>
                  <a:srgbClr val="FFFFFF"/>
                </a:solidFill>
                <a:latin typeface="Arial"/>
                <a:ea typeface="Arial"/>
                <a:cs typeface="Arial"/>
                <a:sym typeface="Arial"/>
              </a:rPr>
              <a:t>  </a:t>
            </a:r>
            <a:r>
              <a:rPr lang="en-US" sz="1600" b="0" i="0" u="none" strike="noStrike" cap="none">
                <a:solidFill>
                  <a:schemeClr val="accent6"/>
                </a:solidFill>
                <a:latin typeface="Arial"/>
                <a:ea typeface="Arial"/>
                <a:cs typeface="Arial"/>
                <a:sym typeface="Arial"/>
              </a:rPr>
              <a:t>PUBLIC SAFETY </a:t>
            </a:r>
            <a:r>
              <a:rPr lang="en-US" sz="1600" b="0" i="0" u="none" strike="noStrike" cap="none">
                <a:solidFill>
                  <a:schemeClr val="accent1"/>
                </a:solidFill>
                <a:latin typeface="Arial"/>
                <a:ea typeface="Arial"/>
                <a:cs typeface="Arial"/>
                <a:sym typeface="Arial"/>
              </a:rPr>
              <a:t> |  </a:t>
            </a:r>
            <a:r>
              <a:rPr lang="en-US" sz="1600" b="0" i="0" u="none" strike="noStrike" cap="none">
                <a:solidFill>
                  <a:schemeClr val="accent6"/>
                </a:solidFill>
                <a:latin typeface="Arial"/>
                <a:ea typeface="Arial"/>
                <a:cs typeface="Arial"/>
                <a:sym typeface="Arial"/>
              </a:rPr>
              <a:t>PARTNERSHIP</a:t>
            </a:r>
            <a:endParaRPr sz="1400" b="0" i="0" u="none" strike="noStrike" cap="none">
              <a:solidFill>
                <a:srgbClr val="000000"/>
              </a:solidFill>
              <a:latin typeface="Arial"/>
              <a:ea typeface="Arial"/>
              <a:cs typeface="Arial"/>
              <a:sym typeface="Arial"/>
            </a:endParaRPr>
          </a:p>
        </p:txBody>
      </p:sp>
      <p:sp>
        <p:nvSpPr>
          <p:cNvPr id="21" name="Google Shape;21;p40"/>
          <p:cNvSpPr/>
          <p:nvPr/>
        </p:nvSpPr>
        <p:spPr>
          <a:xfrm rot="-8100000">
            <a:off x="4081226" y="6495845"/>
            <a:ext cx="220988" cy="222331"/>
          </a:xfrm>
          <a:custGeom>
            <a:avLst/>
            <a:gdLst/>
            <a:ahLst/>
            <a:cxnLst/>
            <a:rect l="l" t="t" r="r" b="b"/>
            <a:pathLst>
              <a:path w="2051223" h="2063690" extrusionOk="0">
                <a:moveTo>
                  <a:pt x="1" y="0"/>
                </a:moveTo>
                <a:lnTo>
                  <a:pt x="358348" y="0"/>
                </a:lnTo>
                <a:lnTo>
                  <a:pt x="358348" y="1705343"/>
                </a:lnTo>
                <a:lnTo>
                  <a:pt x="2051223" y="1705343"/>
                </a:lnTo>
                <a:lnTo>
                  <a:pt x="2051223" y="2063690"/>
                </a:lnTo>
                <a:lnTo>
                  <a:pt x="0" y="2063690"/>
                </a:lnTo>
                <a:lnTo>
                  <a:pt x="0" y="1705343"/>
                </a:lnTo>
                <a:lnTo>
                  <a:pt x="1" y="170534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88366175"/>
      </p:ext>
    </p:extLst>
  </p:cSld>
  <p:clrMap bg1="lt1" tx1="dk1" bg2="dk2" tx2="lt2" accent1="accent1" accent2="accent2" accent3="accent3" accent4="accent4" accent5="accent5" accent6="accent6" hlink="hlink" folHlink="folHlink"/>
  <p:sldLayoutIdLst>
    <p:sldLayoutId id="2147483928" r:id="rId1"/>
    <p:sldLayoutId id="2147483929" r:id="rId2"/>
    <p:sldLayoutId id="2147483931" r:id="rId3"/>
    <p:sldLayoutId id="2147483932" r:id="rId4"/>
    <p:sldLayoutId id="2147483933" r:id="rId5"/>
    <p:sldLayoutId id="2147483934"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93C28-37D2-76E4-E7E4-7EBD348BB2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86823A-CE7D-4C09-6740-6D1854DD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03A02-C9E4-97EE-B1B4-8DCAF29076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79C3F-AFED-439F-993E-4AB92C52AF06}" type="datetimeFigureOut">
              <a:rPr lang="en-US" smtClean="0"/>
              <a:t>11/28/2023</a:t>
            </a:fld>
            <a:endParaRPr lang="en-US"/>
          </a:p>
        </p:txBody>
      </p:sp>
      <p:sp>
        <p:nvSpPr>
          <p:cNvPr id="5" name="Footer Placeholder 4">
            <a:extLst>
              <a:ext uri="{FF2B5EF4-FFF2-40B4-BE49-F238E27FC236}">
                <a16:creationId xmlns:a16="http://schemas.microsoft.com/office/drawing/2014/main" id="{5E749E26-1A01-A763-2142-48E7B6C3A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8FB11E-BFE4-0C0C-A483-0F32C60D9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3A422-1D58-4193-A4FA-32225EB9DB3F}" type="slidenum">
              <a:rPr lang="en-US" smtClean="0"/>
              <a:t>‹#›</a:t>
            </a:fld>
            <a:endParaRPr lang="en-US"/>
          </a:p>
        </p:txBody>
      </p:sp>
    </p:spTree>
    <p:extLst>
      <p:ext uri="{BB962C8B-B14F-4D97-AF65-F5344CB8AC3E}">
        <p14:creationId xmlns:p14="http://schemas.microsoft.com/office/powerpoint/2010/main" val="424328132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59.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X7IAJ-YRc6Q" TargetMode="External"/><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0.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3.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hyperlink" Target="mailto:lvray@coj.net"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8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8.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8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88.xml"/><Relationship Id="rId6" Type="http://schemas.openxmlformats.org/officeDocument/2006/relationships/image" Target="../media/image45.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88.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88.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hyperlink" Target="https://us06web.zoom.us/j/85126718273?pwd=RDVMamFITFNZNGhtZmpmb0tDR2hzZz09" TargetMode="External"/><Relationship Id="rId2" Type="http://schemas.openxmlformats.org/officeDocument/2006/relationships/notesSlide" Target="../notesSlides/notesSlide26.xml"/><Relationship Id="rId1" Type="http://schemas.openxmlformats.org/officeDocument/2006/relationships/slideLayout" Target="../slideLayouts/slideLayout88.xml"/><Relationship Id="rId5" Type="http://schemas.openxmlformats.org/officeDocument/2006/relationships/image" Target="../media/image53.PNG"/><Relationship Id="rId4" Type="http://schemas.openxmlformats.org/officeDocument/2006/relationships/image" Target="../media/image52.jpg"/></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8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surveymonkey.com/summary/pngIRzkXL6KvAuqtrzb5fNow1Y6jf8mrQJKRkbTrixLNNsuyiYdAVkbAGA0Ct64e?ut_source=my_surveys_list"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ccafl.adobeconnect.com/neprevention" TargetMode="External"/><Relationship Id="rId2" Type="http://schemas.openxmlformats.org/officeDocument/2006/relationships/notesSlide" Target="../notesSlides/notesSlide28.xml"/><Relationship Id="rId1" Type="http://schemas.openxmlformats.org/officeDocument/2006/relationships/slideLayout" Target="../slideLayouts/slideLayout88.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88.xml"/><Relationship Id="rId5" Type="http://schemas.openxmlformats.org/officeDocument/2006/relationships/hyperlink" Target="mailto:vsalmo@ccafl.org" TargetMode="External"/><Relationship Id="rId4" Type="http://schemas.openxmlformats.org/officeDocument/2006/relationships/image" Target="../media/image59.jp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4.jpeg"/><Relationship Id="rId1" Type="http://schemas.openxmlformats.org/officeDocument/2006/relationships/slideLayout" Target="../slideLayouts/slideLayout55.xml"/><Relationship Id="rId5" Type="http://schemas.openxmlformats.org/officeDocument/2006/relationships/hyperlink" Target="mailto:DBabin@nfhitda.org" TargetMode="External"/><Relationship Id="rId4" Type="http://schemas.openxmlformats.org/officeDocument/2006/relationships/hyperlink" Target="mailto:Director@ccafl.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80607" y="1298448"/>
            <a:ext cx="3847930" cy="1424359"/>
          </a:xfrm>
        </p:spPr>
        <p:txBody>
          <a:bodyPr>
            <a:normAutofit/>
          </a:bodyPr>
          <a:lstStyle/>
          <a:p>
            <a:r>
              <a:rPr lang="en-US" sz="5400"/>
              <a:t>Duval DEN</a:t>
            </a:r>
            <a:endParaRPr lang="en-US" sz="5000"/>
          </a:p>
        </p:txBody>
      </p:sp>
      <p:sp>
        <p:nvSpPr>
          <p:cNvPr id="3" name="Subtitle 2"/>
          <p:cNvSpPr>
            <a:spLocks noGrp="1"/>
          </p:cNvSpPr>
          <p:nvPr>
            <p:ph type="subTitle" idx="1"/>
          </p:nvPr>
        </p:nvSpPr>
        <p:spPr>
          <a:xfrm>
            <a:off x="531975" y="3259256"/>
            <a:ext cx="3847929" cy="914400"/>
          </a:xfrm>
        </p:spPr>
        <p:txBody>
          <a:bodyPr>
            <a:normAutofit/>
          </a:bodyPr>
          <a:lstStyle/>
          <a:p>
            <a:pPr algn="r"/>
            <a:r>
              <a:rPr lang="en-US" sz="2000" dirty="0">
                <a:solidFill>
                  <a:schemeClr val="bg1"/>
                </a:solidFill>
              </a:rPr>
              <a:t>November 29, 2023 </a:t>
            </a:r>
          </a:p>
          <a:p>
            <a:pPr algn="r"/>
            <a:endParaRPr lang="en-US" sz="2000" dirty="0">
              <a:solidFill>
                <a:schemeClr val="bg1"/>
              </a:solidFill>
            </a:endParaRPr>
          </a:p>
        </p:txBody>
      </p:sp>
      <p:sp>
        <p:nvSpPr>
          <p:cNvPr id="31" name="Rectangle 30">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5" name="Rectangle 34">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Rectangle 36">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4" name="Picture 4" descr="Icon&#10;&#10;Description automatically generated">
            <a:extLst>
              <a:ext uri="{FF2B5EF4-FFF2-40B4-BE49-F238E27FC236}">
                <a16:creationId xmlns:a16="http://schemas.microsoft.com/office/drawing/2014/main" id="{C5B58ED6-17A2-4A78-AA04-EDC4C43F543D}"/>
              </a:ext>
            </a:extLst>
          </p:cNvPr>
          <p:cNvPicPr>
            <a:picLocks noChangeAspect="1"/>
          </p:cNvPicPr>
          <p:nvPr/>
        </p:nvPicPr>
        <p:blipFill rotWithShape="1">
          <a:blip r:embed="rId3"/>
          <a:srcRect t="3427" r="2" b="34328"/>
          <a:stretch/>
        </p:blipFill>
        <p:spPr>
          <a:xfrm>
            <a:off x="5436084" y="724669"/>
            <a:ext cx="3034854" cy="3295628"/>
          </a:xfrm>
          <a:prstGeom prst="rect">
            <a:avLst/>
          </a:prstGeom>
        </p:spPr>
      </p:pic>
      <p:sp>
        <p:nvSpPr>
          <p:cNvPr id="39" name="Rectangle 38">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Diagram&#10;&#10;Description automatically generated">
            <a:extLst>
              <a:ext uri="{FF2B5EF4-FFF2-40B4-BE49-F238E27FC236}">
                <a16:creationId xmlns:a16="http://schemas.microsoft.com/office/drawing/2014/main" id="{CFD63DD6-3600-86ED-4C88-8E4927C3B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4026" y="2962274"/>
            <a:ext cx="2736905" cy="2736905"/>
          </a:xfrm>
          <a:prstGeom prst="rect">
            <a:avLst/>
          </a:prstGeom>
        </p:spPr>
      </p:pic>
    </p:spTree>
    <p:custDataLst>
      <p:tags r:id="rId1"/>
    </p:custDataLst>
    <p:extLst>
      <p:ext uri="{BB962C8B-B14F-4D97-AF65-F5344CB8AC3E}">
        <p14:creationId xmlns:p14="http://schemas.microsoft.com/office/powerpoint/2010/main" val="5094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08F0D-EF5A-9DF5-9D50-C29B6ECD132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A1C8D1B-2027-84B5-1E94-CB63FABB240D}"/>
              </a:ext>
            </a:extLst>
          </p:cNvPr>
          <p:cNvSpPr>
            <a:spLocks noGrp="1"/>
          </p:cNvSpPr>
          <p:nvPr>
            <p:ph type="subTitle" idx="1"/>
          </p:nvPr>
        </p:nvSpPr>
        <p:spPr/>
        <p:txBody>
          <a:bodyPr/>
          <a:lstStyle/>
          <a:p>
            <a:endParaRPr lang="en-US"/>
          </a:p>
        </p:txBody>
      </p:sp>
      <p:pic>
        <p:nvPicPr>
          <p:cNvPr id="5" name="Picture 4" descr="A close up of a calendar&#10;&#10;Description automatically generated">
            <a:extLst>
              <a:ext uri="{FF2B5EF4-FFF2-40B4-BE49-F238E27FC236}">
                <a16:creationId xmlns:a16="http://schemas.microsoft.com/office/drawing/2014/main" id="{F565B325-0952-6018-D08A-9922E88AE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6749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5FA53-559D-8C0A-F6BA-737305B8144F}"/>
              </a:ext>
            </a:extLst>
          </p:cNvPr>
          <p:cNvSpPr>
            <a:spLocks noGrp="1"/>
          </p:cNvSpPr>
          <p:nvPr>
            <p:ph type="title"/>
          </p:nvPr>
        </p:nvSpPr>
        <p:spPr/>
        <p:txBody>
          <a:bodyPr/>
          <a:lstStyle/>
          <a:p>
            <a:endParaRPr lang="en-US"/>
          </a:p>
        </p:txBody>
      </p:sp>
      <p:pic>
        <p:nvPicPr>
          <p:cNvPr id="6" name="Content Placeholder 5" descr="A group of logos on a white background&#10;&#10;Description automatically generated">
            <a:extLst>
              <a:ext uri="{FF2B5EF4-FFF2-40B4-BE49-F238E27FC236}">
                <a16:creationId xmlns:a16="http://schemas.microsoft.com/office/drawing/2014/main" id="{260A790D-D808-807E-1810-A805254D7A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Tree>
    <p:extLst>
      <p:ext uri="{BB962C8B-B14F-4D97-AF65-F5344CB8AC3E}">
        <p14:creationId xmlns:p14="http://schemas.microsoft.com/office/powerpoint/2010/main" val="2204607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943C9-BC75-9733-62DC-3F69903186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C40ABA-57F9-FAC0-33B9-7F50EC9E5B4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0ACD92C-4F80-35BD-5FA0-764682AB74BB}"/>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17770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F5EAB-FF0F-F4DC-BAAE-DD26A4DBF10B}"/>
              </a:ext>
            </a:extLst>
          </p:cNvPr>
          <p:cNvSpPr>
            <a:spLocks noGrp="1"/>
          </p:cNvSpPr>
          <p:nvPr>
            <p:ph type="title"/>
          </p:nvPr>
        </p:nvSpPr>
        <p:spPr/>
        <p:txBody>
          <a:bodyPr/>
          <a:lstStyle/>
          <a:p>
            <a:endParaRPr lang="en-US"/>
          </a:p>
        </p:txBody>
      </p:sp>
      <p:pic>
        <p:nvPicPr>
          <p:cNvPr id="6" name="Content Placeholder 5" descr="A close up of a sign&#10;&#10;Description automatically generated">
            <a:extLst>
              <a:ext uri="{FF2B5EF4-FFF2-40B4-BE49-F238E27FC236}">
                <a16:creationId xmlns:a16="http://schemas.microsoft.com/office/drawing/2014/main" id="{E9868838-DDAA-C710-CA52-081E628DAF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1"/>
          </a:xfrm>
        </p:spPr>
      </p:pic>
    </p:spTree>
    <p:extLst>
      <p:ext uri="{BB962C8B-B14F-4D97-AF65-F5344CB8AC3E}">
        <p14:creationId xmlns:p14="http://schemas.microsoft.com/office/powerpoint/2010/main" val="305146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E4E52B-8220-F23F-B934-EB44A615F82D}"/>
              </a:ext>
            </a:extLst>
          </p:cNvPr>
          <p:cNvSpPr txBox="1">
            <a:spLocks/>
          </p:cNvSpPr>
          <p:nvPr/>
        </p:nvSpPr>
        <p:spPr>
          <a:xfrm>
            <a:off x="1673542" y="726622"/>
            <a:ext cx="3626231" cy="34186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200">
                <a:solidFill>
                  <a:schemeClr val="bg1"/>
                </a:solidFill>
              </a:rPr>
              <a:t>Deborah Babin</a:t>
            </a:r>
            <a:br>
              <a:rPr lang="en-US" sz="4200">
                <a:solidFill>
                  <a:schemeClr val="bg1"/>
                </a:solidFill>
              </a:rPr>
            </a:br>
            <a:r>
              <a:rPr lang="en-US" sz="4200">
                <a:solidFill>
                  <a:schemeClr val="bg1"/>
                </a:solidFill>
              </a:rPr>
              <a:t>         &amp;  </a:t>
            </a:r>
            <a:br>
              <a:rPr lang="en-US" sz="4200">
                <a:solidFill>
                  <a:schemeClr val="bg1"/>
                </a:solidFill>
              </a:rPr>
            </a:br>
            <a:r>
              <a:rPr lang="en-US" sz="4200">
                <a:solidFill>
                  <a:schemeClr val="bg1"/>
                </a:solidFill>
              </a:rPr>
              <a:t>Scott Delano</a:t>
            </a:r>
            <a:br>
              <a:rPr lang="en-US" sz="4200">
                <a:solidFill>
                  <a:schemeClr val="bg1"/>
                </a:solidFill>
              </a:rPr>
            </a:br>
            <a:endParaRPr lang="en-US" sz="4200">
              <a:solidFill>
                <a:schemeClr val="bg1"/>
              </a:solidFill>
            </a:endParaRPr>
          </a:p>
        </p:txBody>
      </p:sp>
      <p:sp>
        <p:nvSpPr>
          <p:cNvPr id="39" name="Freeform: Shape 10">
            <a:extLst>
              <a:ext uri="{FF2B5EF4-FFF2-40B4-BE49-F238E27FC236}">
                <a16:creationId xmlns:a16="http://schemas.microsoft.com/office/drawing/2014/main" id="{64856DF8-E786-4A2B-BCE9-1D3AA7C5D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65353"/>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7963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7963"/>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1" name="Freeform: Shape 12">
            <a:extLst>
              <a:ext uri="{FF2B5EF4-FFF2-40B4-BE49-F238E27FC236}">
                <a16:creationId xmlns:a16="http://schemas.microsoft.com/office/drawing/2014/main" id="{E646A872-7F34-4E27-B0A7-9720177E3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05088"/>
            <a:ext cx="1297983" cy="277779"/>
          </a:xfrm>
          <a:custGeom>
            <a:avLst/>
            <a:gdLst>
              <a:gd name="connsiteX0" fmla="*/ 94113 w 1297983"/>
              <a:gd name="connsiteY0" fmla="*/ 0 h 277779"/>
              <a:gd name="connsiteX1" fmla="*/ 332874 w 1297983"/>
              <a:gd name="connsiteY1" fmla="*/ 238761 h 277779"/>
              <a:gd name="connsiteX2" fmla="*/ 571883 w 1297983"/>
              <a:gd name="connsiteY2" fmla="*/ 0 h 277779"/>
              <a:gd name="connsiteX3" fmla="*/ 810645 w 1297983"/>
              <a:gd name="connsiteY3" fmla="*/ 238761 h 277779"/>
              <a:gd name="connsiteX4" fmla="*/ 1049406 w 1297983"/>
              <a:gd name="connsiteY4" fmla="*/ 0 h 277779"/>
              <a:gd name="connsiteX5" fmla="*/ 1297983 w 1297983"/>
              <a:gd name="connsiteY5" fmla="*/ 248577 h 277779"/>
              <a:gd name="connsiteX6" fmla="*/ 1278599 w 1297983"/>
              <a:gd name="connsiteY6" fmla="*/ 268208 h 277779"/>
              <a:gd name="connsiteX7" fmla="*/ 1049406 w 1297983"/>
              <a:gd name="connsiteY7" fmla="*/ 39017 h 277779"/>
              <a:gd name="connsiteX8" fmla="*/ 810645 w 1297983"/>
              <a:gd name="connsiteY8" fmla="*/ 277779 h 277779"/>
              <a:gd name="connsiteX9" fmla="*/ 571883 w 1297983"/>
              <a:gd name="connsiteY9" fmla="*/ 39017 h 277779"/>
              <a:gd name="connsiteX10" fmla="*/ 332874 w 1297983"/>
              <a:gd name="connsiteY10" fmla="*/ 277779 h 277779"/>
              <a:gd name="connsiteX11" fmla="*/ 94113 w 1297983"/>
              <a:gd name="connsiteY11" fmla="*/ 39017 h 277779"/>
              <a:gd name="connsiteX12" fmla="*/ 0 w 1297983"/>
              <a:gd name="connsiteY12" fmla="*/ 133130 h 277779"/>
              <a:gd name="connsiteX13" fmla="*/ 0 w 1297983"/>
              <a:gd name="connsiteY13" fmla="*/ 94113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97983" h="277779">
                <a:moveTo>
                  <a:pt x="94113" y="0"/>
                </a:moveTo>
                <a:lnTo>
                  <a:pt x="332874" y="238761"/>
                </a:lnTo>
                <a:lnTo>
                  <a:pt x="571883" y="0"/>
                </a:lnTo>
                <a:lnTo>
                  <a:pt x="810645" y="238761"/>
                </a:lnTo>
                <a:lnTo>
                  <a:pt x="1049406" y="0"/>
                </a:lnTo>
                <a:lnTo>
                  <a:pt x="1297983" y="248577"/>
                </a:lnTo>
                <a:lnTo>
                  <a:pt x="1278599" y="268208"/>
                </a:lnTo>
                <a:lnTo>
                  <a:pt x="1049406" y="39017"/>
                </a:lnTo>
                <a:lnTo>
                  <a:pt x="810645" y="277779"/>
                </a:lnTo>
                <a:lnTo>
                  <a:pt x="571883" y="39017"/>
                </a:lnTo>
                <a:lnTo>
                  <a:pt x="332874" y="277779"/>
                </a:lnTo>
                <a:lnTo>
                  <a:pt x="94113" y="39017"/>
                </a:lnTo>
                <a:lnTo>
                  <a:pt x="0" y="133130"/>
                </a:lnTo>
                <a:lnTo>
                  <a:pt x="0" y="94113"/>
                </a:lnTo>
                <a:close/>
              </a:path>
            </a:pathLst>
          </a:custGeom>
          <a:solidFill>
            <a:schemeClr val="bg1"/>
          </a:solidFill>
          <a:ln w="9525" cap="flat">
            <a:noFill/>
            <a:prstDash val="solid"/>
            <a:miter/>
          </a:ln>
        </p:spPr>
        <p:txBody>
          <a:bodyPr wrap="square" rtlCol="0" anchor="ctr">
            <a:noAutofit/>
          </a:bodyPr>
          <a:lstStyle/>
          <a:p>
            <a:endParaRPr lang="en-US"/>
          </a:p>
        </p:txBody>
      </p:sp>
      <p:sp>
        <p:nvSpPr>
          <p:cNvPr id="42" name="Oval 14">
            <a:extLst>
              <a:ext uri="{FF2B5EF4-FFF2-40B4-BE49-F238E27FC236}">
                <a16:creationId xmlns:a16="http://schemas.microsoft.com/office/drawing/2014/main" id="{AE689860-A291-4B0F-AB65-421F8C20E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16">
            <a:extLst>
              <a:ext uri="{FF2B5EF4-FFF2-40B4-BE49-F238E27FC236}">
                <a16:creationId xmlns:a16="http://schemas.microsoft.com/office/drawing/2014/main" id="{C82BEF57-041E-4DE3-B65C-CBE71211B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3640" y="2714402"/>
            <a:ext cx="3938846" cy="3938846"/>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18">
            <a:extLst>
              <a:ext uri="{FF2B5EF4-FFF2-40B4-BE49-F238E27FC236}">
                <a16:creationId xmlns:a16="http://schemas.microsoft.com/office/drawing/2014/main" id="{D9DFE8A5-DCEC-4A43-B613-D62AC8C57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20">
            <a:extLst>
              <a:ext uri="{FF2B5EF4-FFF2-40B4-BE49-F238E27FC236}">
                <a16:creationId xmlns:a16="http://schemas.microsoft.com/office/drawing/2014/main" id="{45E0BF71-78CD-4FD9-BB54-48CD14158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6438" y="26794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2">
            <a:extLst>
              <a:ext uri="{FF2B5EF4-FFF2-40B4-BE49-F238E27FC236}">
                <a16:creationId xmlns:a16="http://schemas.microsoft.com/office/drawing/2014/main" id="{26B7664A-BE61-4A65-B937-A31E08B8B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0042" y="201891"/>
            <a:ext cx="3055711" cy="3055711"/>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8" name="Graphic 212">
            <a:extLst>
              <a:ext uri="{FF2B5EF4-FFF2-40B4-BE49-F238E27FC236}">
                <a16:creationId xmlns:a16="http://schemas.microsoft.com/office/drawing/2014/main" id="{0AE773EE-DD7B-4F25-945A-3F59DEE68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5044" y="5297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49"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1467" y="1770675"/>
            <a:ext cx="1054466" cy="469689"/>
            <a:chOff x="9841624" y="4115729"/>
            <a:chExt cx="602169" cy="268223"/>
          </a:xfrm>
          <a:solidFill>
            <a:schemeClr val="bg1"/>
          </a:solidFill>
        </p:grpSpPr>
        <p:sp>
          <p:nvSpPr>
            <p:cNvPr id="50" name="Freeform: Shape 29">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31">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33">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6" name="Oval 35">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2A7F3B2F-8A53-4176-8D77-ECA28FF4D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5735" y="4917084"/>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87045360-A428-4E4B-989C-E4EF4D920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0947" y="2618037"/>
            <a:ext cx="3938846" cy="3938846"/>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35ED9B-4B71-3BC2-2AFB-7D53C5E3E094}"/>
              </a:ext>
            </a:extLst>
          </p:cNvPr>
          <p:cNvPicPr>
            <a:picLocks noChangeAspect="1"/>
          </p:cNvPicPr>
          <p:nvPr/>
        </p:nvPicPr>
        <p:blipFill>
          <a:blip r:embed="rId2"/>
          <a:stretch>
            <a:fillRect/>
          </a:stretch>
        </p:blipFill>
        <p:spPr>
          <a:xfrm>
            <a:off x="6051996" y="699636"/>
            <a:ext cx="2104795" cy="2104795"/>
          </a:xfrm>
          <a:prstGeom prst="rect">
            <a:avLst/>
          </a:prstGeom>
        </p:spPr>
      </p:pic>
      <p:pic>
        <p:nvPicPr>
          <p:cNvPr id="4" name="Picture 2">
            <a:extLst>
              <a:ext uri="{FF2B5EF4-FFF2-40B4-BE49-F238E27FC236}">
                <a16:creationId xmlns:a16="http://schemas.microsoft.com/office/drawing/2014/main" id="{044A6369-798B-B7F5-13AC-DD5BE631F7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8165" y="4126881"/>
            <a:ext cx="3585797" cy="89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023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alpha val="20000"/>
          </a:schemeClr>
        </a:solidFill>
        <a:effectLst/>
      </p:bgPr>
    </p:bg>
    <p:spTree>
      <p:nvGrpSpPr>
        <p:cNvPr id="1" name="Shape 174"/>
        <p:cNvGrpSpPr/>
        <p:nvPr/>
      </p:nvGrpSpPr>
      <p:grpSpPr>
        <a:xfrm>
          <a:off x="0" y="0"/>
          <a:ext cx="0" cy="0"/>
          <a:chOff x="0" y="0"/>
          <a:chExt cx="0" cy="0"/>
        </a:xfrm>
      </p:grpSpPr>
      <p:sp>
        <p:nvSpPr>
          <p:cNvPr id="175" name="Google Shape;175;p3"/>
          <p:cNvSpPr txBox="1">
            <a:spLocks noGrp="1"/>
          </p:cNvSpPr>
          <p:nvPr>
            <p:ph type="ctrTitle"/>
          </p:nvPr>
        </p:nvSpPr>
        <p:spPr>
          <a:xfrm>
            <a:off x="4168588" y="1305567"/>
            <a:ext cx="7185212" cy="255104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Arial"/>
              <a:buNone/>
            </a:pPr>
            <a:r>
              <a:rPr lang="en-US"/>
              <a:t>ORS Team Updates</a:t>
            </a:r>
            <a:endParaRPr/>
          </a:p>
        </p:txBody>
      </p:sp>
      <p:pic>
        <p:nvPicPr>
          <p:cNvPr id="2" name="Picture 1">
            <a:extLst>
              <a:ext uri="{FF2B5EF4-FFF2-40B4-BE49-F238E27FC236}">
                <a16:creationId xmlns:a16="http://schemas.microsoft.com/office/drawing/2014/main" id="{47C924C7-5CCF-279A-47F3-5508434C462C}"/>
              </a:ext>
            </a:extLst>
          </p:cNvPr>
          <p:cNvPicPr>
            <a:picLocks noChangeAspect="1"/>
          </p:cNvPicPr>
          <p:nvPr/>
        </p:nvPicPr>
        <p:blipFill>
          <a:blip r:embed="rId3"/>
          <a:stretch>
            <a:fillRect/>
          </a:stretch>
        </p:blipFill>
        <p:spPr>
          <a:xfrm>
            <a:off x="6462633" y="2897489"/>
            <a:ext cx="1298561" cy="1188823"/>
          </a:xfrm>
          <a:prstGeom prst="rect">
            <a:avLst/>
          </a:prstGeom>
        </p:spPr>
      </p:pic>
      <p:sp>
        <p:nvSpPr>
          <p:cNvPr id="177" name="Google Shape;177;p3"/>
          <p:cNvSpPr txBox="1">
            <a:spLocks noGrp="1"/>
          </p:cNvSpPr>
          <p:nvPr>
            <p:ph type="subTitle" idx="2"/>
          </p:nvPr>
        </p:nvSpPr>
        <p:spPr>
          <a:xfrm>
            <a:off x="4168588" y="4086312"/>
            <a:ext cx="7185212" cy="915989"/>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dk2"/>
              </a:buClr>
              <a:buSzPts val="2400"/>
              <a:buNone/>
            </a:pPr>
            <a:r>
              <a:rPr lang="en-US" dirty="0"/>
              <a:t>October DEN Meeting</a:t>
            </a:r>
          </a:p>
          <a:p>
            <a:pPr marL="0" lvl="0" indent="0" algn="r" rtl="0">
              <a:lnSpc>
                <a:spcPct val="90000"/>
              </a:lnSpc>
              <a:spcBef>
                <a:spcPts val="0"/>
              </a:spcBef>
              <a:spcAft>
                <a:spcPts val="0"/>
              </a:spcAft>
              <a:buClr>
                <a:schemeClr val="dk2"/>
              </a:buClr>
              <a:buSzPts val="2400"/>
              <a:buNone/>
            </a:pPr>
            <a:r>
              <a:rPr lang="en-US" dirty="0"/>
              <a:t>November 29, 2023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Timeline&#10;&#10;Description automatically generated with medium confidence">
            <a:extLst>
              <a:ext uri="{FF2B5EF4-FFF2-40B4-BE49-F238E27FC236}">
                <a16:creationId xmlns:a16="http://schemas.microsoft.com/office/drawing/2014/main" id="{38167A18-D420-4487-9DEB-7C1F597CD8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259"/>
          <a:stretch/>
        </p:blipFill>
        <p:spPr>
          <a:xfrm>
            <a:off x="251184" y="422786"/>
            <a:ext cx="6188945" cy="4864547"/>
          </a:xfrm>
          <a:prstGeom prst="rect">
            <a:avLst/>
          </a:prstGeom>
        </p:spPr>
      </p:pic>
      <p:pic>
        <p:nvPicPr>
          <p:cNvPr id="3" name="Content Placeholder 6" descr="Timeline&#10;&#10;Description automatically generated with medium confidence">
            <a:extLst>
              <a:ext uri="{FF2B5EF4-FFF2-40B4-BE49-F238E27FC236}">
                <a16:creationId xmlns:a16="http://schemas.microsoft.com/office/drawing/2014/main" id="{0FEDBD75-54D3-02A8-83EA-E329200D49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383" r="49283"/>
          <a:stretch/>
        </p:blipFill>
        <p:spPr>
          <a:xfrm>
            <a:off x="7774742" y="639097"/>
            <a:ext cx="3555306" cy="3503014"/>
          </a:xfrm>
          <a:prstGeom prst="rect">
            <a:avLst/>
          </a:prstGeom>
        </p:spPr>
      </p:pic>
      <p:pic>
        <p:nvPicPr>
          <p:cNvPr id="4" name="Content Placeholder 6" descr="Timeline&#10;&#10;Description automatically generated with medium confidence">
            <a:extLst>
              <a:ext uri="{FF2B5EF4-FFF2-40B4-BE49-F238E27FC236}">
                <a16:creationId xmlns:a16="http://schemas.microsoft.com/office/drawing/2014/main" id="{D160604E-A53D-9FD2-8D4F-A7FD12FC6C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38" t="59974" r="3816" b="23174"/>
          <a:stretch/>
        </p:blipFill>
        <p:spPr>
          <a:xfrm>
            <a:off x="7344697" y="4187049"/>
            <a:ext cx="2437420" cy="1427062"/>
          </a:xfrm>
          <a:prstGeom prst="rect">
            <a:avLst/>
          </a:prstGeom>
        </p:spPr>
      </p:pic>
      <p:pic>
        <p:nvPicPr>
          <p:cNvPr id="5" name="Content Placeholder 6" descr="Timeline&#10;&#10;Description automatically generated with medium confidence">
            <a:extLst>
              <a:ext uri="{FF2B5EF4-FFF2-40B4-BE49-F238E27FC236}">
                <a16:creationId xmlns:a16="http://schemas.microsoft.com/office/drawing/2014/main" id="{C82E8811-74FA-DF96-7014-87752E398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38" t="78264" r="3816"/>
          <a:stretch/>
        </p:blipFill>
        <p:spPr>
          <a:xfrm>
            <a:off x="9903205" y="4187049"/>
            <a:ext cx="2037611" cy="1538749"/>
          </a:xfrm>
          <a:prstGeom prst="rect">
            <a:avLst/>
          </a:prstGeom>
        </p:spPr>
      </p:pic>
    </p:spTree>
    <p:extLst>
      <p:ext uri="{BB962C8B-B14F-4D97-AF65-F5344CB8AC3E}">
        <p14:creationId xmlns:p14="http://schemas.microsoft.com/office/powerpoint/2010/main" val="3032345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7ADB77-0D3D-88CE-29C1-C69085727E17}"/>
              </a:ext>
            </a:extLst>
          </p:cNvPr>
          <p:cNvSpPr txBox="1"/>
          <p:nvPr/>
        </p:nvSpPr>
        <p:spPr>
          <a:xfrm>
            <a:off x="8416410" y="1066122"/>
            <a:ext cx="3775590" cy="2585323"/>
          </a:xfrm>
          <a:prstGeom prst="rect">
            <a:avLst/>
          </a:prstGeom>
          <a:noFill/>
        </p:spPr>
        <p:txBody>
          <a:bodyPr wrap="square">
            <a:spAutoFit/>
          </a:bodyPr>
          <a:lstStyle/>
          <a:p>
            <a:r>
              <a:rPr lang="en-US" b="0" i="0" dirty="0">
                <a:solidFill>
                  <a:srgbClr val="131313"/>
                </a:solidFill>
                <a:effectLst/>
                <a:latin typeface="Roboto" panose="02000000000000000000" pitchFamily="2" charset="0"/>
              </a:rPr>
              <a:t>Available January of 2024. </a:t>
            </a:r>
          </a:p>
          <a:p>
            <a:endParaRPr lang="en-US" dirty="0">
              <a:solidFill>
                <a:srgbClr val="131313"/>
              </a:solidFill>
              <a:latin typeface="Roboto" panose="02000000000000000000" pitchFamily="2" charset="0"/>
            </a:endParaRPr>
          </a:p>
          <a:p>
            <a:r>
              <a:rPr lang="en-US" b="0" i="0" dirty="0">
                <a:solidFill>
                  <a:srgbClr val="131313"/>
                </a:solidFill>
                <a:effectLst/>
                <a:latin typeface="Roboto" panose="02000000000000000000" pitchFamily="2" charset="0"/>
              </a:rPr>
              <a:t>The documentary's intent is to invite community members to have meaningful conversations and to serve as a catalyst for change in how we perceive and address addiction within marginalized communities. </a:t>
            </a:r>
            <a:endParaRPr lang="en-US" dirty="0"/>
          </a:p>
        </p:txBody>
      </p:sp>
      <p:pic>
        <p:nvPicPr>
          <p:cNvPr id="7" name="Picture 6">
            <a:extLst>
              <a:ext uri="{FF2B5EF4-FFF2-40B4-BE49-F238E27FC236}">
                <a16:creationId xmlns:a16="http://schemas.microsoft.com/office/drawing/2014/main" id="{C990AF9C-7431-4D91-5AB3-750984B44ED3}"/>
              </a:ext>
            </a:extLst>
          </p:cNvPr>
          <p:cNvPicPr>
            <a:picLocks noChangeAspect="1"/>
          </p:cNvPicPr>
          <p:nvPr/>
        </p:nvPicPr>
        <p:blipFill rotWithShape="1">
          <a:blip r:embed="rId2"/>
          <a:srcRect l="8548" t="10753" r="8226" b="12831"/>
          <a:stretch/>
        </p:blipFill>
        <p:spPr>
          <a:xfrm>
            <a:off x="324464" y="373624"/>
            <a:ext cx="8091946" cy="4179271"/>
          </a:xfrm>
          <a:prstGeom prst="rect">
            <a:avLst/>
          </a:prstGeom>
        </p:spPr>
      </p:pic>
      <p:sp>
        <p:nvSpPr>
          <p:cNvPr id="9" name="TextBox 8">
            <a:extLst>
              <a:ext uri="{FF2B5EF4-FFF2-40B4-BE49-F238E27FC236}">
                <a16:creationId xmlns:a16="http://schemas.microsoft.com/office/drawing/2014/main" id="{3AE9B8FB-61AD-07B7-6188-13DDC17077FE}"/>
              </a:ext>
            </a:extLst>
          </p:cNvPr>
          <p:cNvSpPr txBox="1"/>
          <p:nvPr/>
        </p:nvSpPr>
        <p:spPr>
          <a:xfrm>
            <a:off x="1204451" y="4922227"/>
            <a:ext cx="9783097" cy="646331"/>
          </a:xfrm>
          <a:prstGeom prst="rect">
            <a:avLst/>
          </a:prstGeom>
          <a:noFill/>
        </p:spPr>
        <p:txBody>
          <a:bodyPr wrap="square">
            <a:spAutoFit/>
          </a:bodyPr>
          <a:lstStyle/>
          <a:p>
            <a:r>
              <a:rPr lang="en-US" b="0" i="0" dirty="0">
                <a:solidFill>
                  <a:srgbClr val="131313"/>
                </a:solidFill>
                <a:effectLst/>
                <a:latin typeface="Roboto" panose="02000000000000000000" pitchFamily="2" charset="0"/>
              </a:rPr>
              <a:t>"Silence on the Streets" is a ground-breaking documentary that explores the journey of addiction through the perspective of inner-city minorities and Native Americans. </a:t>
            </a:r>
          </a:p>
        </p:txBody>
      </p:sp>
      <p:sp>
        <p:nvSpPr>
          <p:cNvPr id="11" name="TextBox 10">
            <a:extLst>
              <a:ext uri="{FF2B5EF4-FFF2-40B4-BE49-F238E27FC236}">
                <a16:creationId xmlns:a16="http://schemas.microsoft.com/office/drawing/2014/main" id="{7A786312-646B-90B1-5522-48F06CC7113D}"/>
              </a:ext>
            </a:extLst>
          </p:cNvPr>
          <p:cNvSpPr txBox="1"/>
          <p:nvPr/>
        </p:nvSpPr>
        <p:spPr>
          <a:xfrm>
            <a:off x="5840362" y="6115044"/>
            <a:ext cx="6135328" cy="369332"/>
          </a:xfrm>
          <a:prstGeom prst="rect">
            <a:avLst/>
          </a:prstGeom>
          <a:noFill/>
        </p:spPr>
        <p:txBody>
          <a:bodyPr wrap="square">
            <a:spAutoFit/>
          </a:bodyPr>
          <a:lstStyle/>
          <a:p>
            <a:r>
              <a:rPr lang="en-US" dirty="0">
                <a:hlinkClick r:id="rId3"/>
              </a:rPr>
              <a:t>https://www.youtube.com/watch?v=X7IAJ-YRc6Q</a:t>
            </a:r>
            <a:r>
              <a:rPr lang="en-US" dirty="0"/>
              <a:t> </a:t>
            </a:r>
          </a:p>
        </p:txBody>
      </p:sp>
    </p:spTree>
    <p:extLst>
      <p:ext uri="{BB962C8B-B14F-4D97-AF65-F5344CB8AC3E}">
        <p14:creationId xmlns:p14="http://schemas.microsoft.com/office/powerpoint/2010/main" val="3600709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DFBBA17-68C1-41F9-89F3-78F3F2DB9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a:extLst>
                <a:ext uri="{FF2B5EF4-FFF2-40B4-BE49-F238E27FC236}">
                  <a16:creationId xmlns:a16="http://schemas.microsoft.com/office/drawing/2014/main" id="{3054DDBF-C387-4540-A45A-F9BEB040C2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7BD859CE-CE14-4780-AE18-EAE4B3284B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0B8A132-768E-483C-A30F-37EB64E04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F81F31DC-17B7-43F3-B8DB-CA79E1A1E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66612D03-B350-4569-BA9B-D1E1F914A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C382562E-51EA-49FC-9CA9-9E3E9FCFA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F202B3CB-9607-4519-9EB5-286A461D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8635CEA0-18EC-41D7-BFAE-B45A7669C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FC79C36B-0CF0-4AA7-A3BF-42D6B93173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1D6C24F4-F8D2-44C2-8CFA-D14C5561D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F6B49D98-B3CB-468C-A32A-9B61130D9053}"/>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a:solidFill>
                  <a:schemeClr val="tx1"/>
                </a:solidFill>
              </a:rPr>
              <a:t>Laura Viafora Ray - JFRD</a:t>
            </a:r>
          </a:p>
        </p:txBody>
      </p:sp>
      <p:sp>
        <p:nvSpPr>
          <p:cNvPr id="23" name="Rectangle 2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descr="A hand holding an object in his hand&#10;&#10;Description automatically generated">
            <a:extLst>
              <a:ext uri="{FF2B5EF4-FFF2-40B4-BE49-F238E27FC236}">
                <a16:creationId xmlns:a16="http://schemas.microsoft.com/office/drawing/2014/main" id="{584ECC96-0CD9-472C-BF74-0EC96C5EFBEC}"/>
              </a:ext>
            </a:extLst>
          </p:cNvPr>
          <p:cNvPicPr>
            <a:picLocks noChangeAspect="1"/>
          </p:cNvPicPr>
          <p:nvPr/>
        </p:nvPicPr>
        <p:blipFill rotWithShape="1">
          <a:blip r:embed="rId3">
            <a:extLst>
              <a:ext uri="{28A0092B-C50C-407E-A947-70E740481C1C}">
                <a14:useLocalDpi xmlns:a14="http://schemas.microsoft.com/office/drawing/2010/main" val="0"/>
              </a:ext>
            </a:extLst>
          </a:blip>
          <a:srcRect l="8508" r="8316" b="-1"/>
          <a:stretch/>
        </p:blipFill>
        <p:spPr>
          <a:xfrm>
            <a:off x="20" y="3"/>
            <a:ext cx="6050260" cy="4091667"/>
          </a:xfrm>
          <a:prstGeom prst="rect">
            <a:avLst/>
          </a:prstGeom>
        </p:spPr>
      </p:pic>
      <p:pic>
        <p:nvPicPr>
          <p:cNvPr id="4" name="Picture 3" descr="A close up of a sign&#10;&#10;Description automatically generated">
            <a:extLst>
              <a:ext uri="{FF2B5EF4-FFF2-40B4-BE49-F238E27FC236}">
                <a16:creationId xmlns:a16="http://schemas.microsoft.com/office/drawing/2014/main" id="{270740E1-F1FC-4D2C-8C9A-7D3961310E6A}"/>
              </a:ext>
            </a:extLst>
          </p:cNvPr>
          <p:cNvPicPr>
            <a:picLocks noChangeAspect="1"/>
          </p:cNvPicPr>
          <p:nvPr/>
        </p:nvPicPr>
        <p:blipFill rotWithShape="1">
          <a:blip r:embed="rId4">
            <a:extLst>
              <a:ext uri="{28A0092B-C50C-407E-A947-70E740481C1C}">
                <a14:useLocalDpi xmlns:a14="http://schemas.microsoft.com/office/drawing/2010/main" val="0"/>
              </a:ext>
            </a:extLst>
          </a:blip>
          <a:srcRect t="16656" r="2" b="15707"/>
          <a:stretch/>
        </p:blipFill>
        <p:spPr>
          <a:xfrm>
            <a:off x="6141719" y="-683"/>
            <a:ext cx="6050280" cy="4092348"/>
          </a:xfrm>
          <a:prstGeom prst="rect">
            <a:avLst/>
          </a:prstGeom>
        </p:spPr>
      </p:pic>
    </p:spTree>
    <p:custDataLst>
      <p:tags r:id="rId1"/>
    </p:custDataLst>
    <p:extLst>
      <p:ext uri="{BB962C8B-B14F-4D97-AF65-F5344CB8AC3E}">
        <p14:creationId xmlns:p14="http://schemas.microsoft.com/office/powerpoint/2010/main" val="129891681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dirty="0">
                <a:solidFill>
                  <a:schemeClr val="bg1"/>
                </a:solidFill>
                <a:effectLst>
                  <a:outerShdw blurRad="38100" dist="38100" dir="2700000" algn="tl">
                    <a:srgbClr val="000000">
                      <a:alpha val="43137"/>
                    </a:srgbClr>
                  </a:outerShdw>
                </a:effectLst>
                <a:latin typeface="Abadi" panose="020B0604020104020204" pitchFamily="34" charset="0"/>
              </a:rPr>
              <a:t>Overdose Data Surveillance &amp; Trends in Jacksonville</a:t>
            </a:r>
          </a:p>
        </p:txBody>
      </p:sp>
    </p:spTree>
    <p:extLst>
      <p:ext uri="{BB962C8B-B14F-4D97-AF65-F5344CB8AC3E}">
        <p14:creationId xmlns:p14="http://schemas.microsoft.com/office/powerpoint/2010/main" val="4286484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3" name="Title 2">
            <a:extLst>
              <a:ext uri="{FF2B5EF4-FFF2-40B4-BE49-F238E27FC236}">
                <a16:creationId xmlns:a16="http://schemas.microsoft.com/office/drawing/2014/main" id="{72CB1298-DE9E-24DC-4B6C-DD1BBC1B8623}"/>
              </a:ext>
            </a:extLst>
          </p:cNvPr>
          <p:cNvSpPr>
            <a:spLocks noGrp="1"/>
          </p:cNvSpPr>
          <p:nvPr>
            <p:ph type="title"/>
          </p:nvPr>
        </p:nvSpPr>
        <p:spPr>
          <a:xfrm>
            <a:off x="580843" y="590550"/>
            <a:ext cx="6125964" cy="1316313"/>
          </a:xfrm>
        </p:spPr>
        <p:txBody>
          <a:bodyPr vert="horz" lIns="91440" tIns="45720" rIns="91440" bIns="45720" rtlCol="0" anchor="b">
            <a:normAutofit/>
          </a:bodyPr>
          <a:lstStyle/>
          <a:p>
            <a:r>
              <a:rPr lang="en-US" kern="1200">
                <a:solidFill>
                  <a:schemeClr val="tx1"/>
                </a:solidFill>
                <a:latin typeface="+mj-lt"/>
                <a:ea typeface="+mj-ea"/>
                <a:cs typeface="+mj-cs"/>
              </a:rPr>
              <a:t>Today’s Focus</a:t>
            </a:r>
          </a:p>
        </p:txBody>
      </p:sp>
      <p:sp>
        <p:nvSpPr>
          <p:cNvPr id="5" name="TextBox 4">
            <a:extLst>
              <a:ext uri="{FF2B5EF4-FFF2-40B4-BE49-F238E27FC236}">
                <a16:creationId xmlns:a16="http://schemas.microsoft.com/office/drawing/2014/main" id="{5BA99D5F-1366-1209-AD45-E731C8F5C699}"/>
              </a:ext>
            </a:extLst>
          </p:cNvPr>
          <p:cNvSpPr txBox="1"/>
          <p:nvPr/>
        </p:nvSpPr>
        <p:spPr>
          <a:xfrm>
            <a:off x="753421" y="2585977"/>
            <a:ext cx="4632907" cy="3465568"/>
          </a:xfrm>
          <a:prstGeom prst="rect">
            <a:avLst/>
          </a:prstGeom>
        </p:spPr>
        <p:txBody>
          <a:bodyPr vert="horz" lIns="91440" tIns="45720" rIns="91440" bIns="45720" rtlCol="0">
            <a:normAutofit/>
          </a:bodyPr>
          <a:lstStyle/>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Welcome &amp; Introductions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Data &amp; Information Shares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Subcommittees</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1B4971"/>
                </a:solidFill>
                <a:effectLst/>
                <a:uLnTx/>
                <a:uFillTx/>
                <a:latin typeface="Acumin Pro"/>
                <a:ea typeface="+mn-ea"/>
                <a:cs typeface="+mn-cs"/>
              </a:rPr>
              <a:t>Open Discussion</a:t>
            </a:r>
          </a:p>
          <a:p>
            <a:pPr marL="0" marR="0" lvl="0" indent="-228600" algn="l" defTabSz="914400" rtl="0" eaLnBrk="1" fontAlgn="base"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1B4971"/>
              </a:solidFill>
              <a:effectLst/>
              <a:uLnTx/>
              <a:uFillTx/>
              <a:latin typeface="Acumin Pro"/>
              <a:ea typeface="+mn-ea"/>
              <a:cs typeface="+mn-cs"/>
            </a:endParaRPr>
          </a:p>
        </p:txBody>
      </p:sp>
      <p:pic>
        <p:nvPicPr>
          <p:cNvPr id="11" name="Picture 4" descr="Icon&#10;&#10;Description automatically generated">
            <a:extLst>
              <a:ext uri="{FF2B5EF4-FFF2-40B4-BE49-F238E27FC236}">
                <a16:creationId xmlns:a16="http://schemas.microsoft.com/office/drawing/2014/main" id="{61BFB159-E2C8-62CC-8C85-C74D9D5D1FF3}"/>
              </a:ext>
            </a:extLst>
          </p:cNvPr>
          <p:cNvPicPr>
            <a:picLocks noChangeAspect="1"/>
          </p:cNvPicPr>
          <p:nvPr/>
        </p:nvPicPr>
        <p:blipFill rotWithShape="1">
          <a:blip r:embed="rId2"/>
          <a:srcRect t="10259" r="-1" b="41158"/>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 name="Picture 1" descr="Diagram&#10;&#10;Description automatically generated">
            <a:extLst>
              <a:ext uri="{FF2B5EF4-FFF2-40B4-BE49-F238E27FC236}">
                <a16:creationId xmlns:a16="http://schemas.microsoft.com/office/drawing/2014/main" id="{F09FC267-F965-F573-4AA7-6DF2560CEB96}"/>
              </a:ext>
            </a:extLst>
          </p:cNvPr>
          <p:cNvPicPr>
            <a:picLocks noChangeAspect="1"/>
          </p:cNvPicPr>
          <p:nvPr/>
        </p:nvPicPr>
        <p:blipFill rotWithShape="1">
          <a:blip r:embed="rId3">
            <a:extLst>
              <a:ext uri="{28A0092B-C50C-407E-A947-70E740481C1C}">
                <a14:useLocalDpi xmlns:a14="http://schemas.microsoft.com/office/drawing/2010/main" val="0"/>
              </a:ext>
            </a:extLst>
          </a:blip>
          <a:srcRect l="102" r="416" b="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4" name="Picture 3" descr="Map&#10;&#10;Description automatically generated">
            <a:extLst>
              <a:ext uri="{FF2B5EF4-FFF2-40B4-BE49-F238E27FC236}">
                <a16:creationId xmlns:a16="http://schemas.microsoft.com/office/drawing/2014/main" id="{88E204C0-55B0-E75C-9528-F335284904FE}"/>
              </a:ext>
            </a:extLst>
          </p:cNvPr>
          <p:cNvPicPr>
            <a:picLocks noChangeAspect="1"/>
          </p:cNvPicPr>
          <p:nvPr/>
        </p:nvPicPr>
        <p:blipFill rotWithShape="1">
          <a:blip r:embed="rId4">
            <a:extLst>
              <a:ext uri="{28A0092B-C50C-407E-A947-70E740481C1C}">
                <a14:useLocalDpi xmlns:a14="http://schemas.microsoft.com/office/drawing/2010/main" val="0"/>
              </a:ext>
            </a:extLst>
          </a:blip>
          <a:srcRect l="8870" r="22495"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cxnSp>
        <p:nvCxnSpPr>
          <p:cNvPr id="17" name="Straight Connector 16">
            <a:extLst>
              <a:ext uri="{FF2B5EF4-FFF2-40B4-BE49-F238E27FC236}">
                <a16:creationId xmlns:a16="http://schemas.microsoft.com/office/drawing/2014/main" id="{144868E1-C21E-8058-C129-769C38852B39}"/>
              </a:ext>
            </a:extLst>
          </p:cNvPr>
          <p:cNvCxnSpPr/>
          <p:nvPr/>
        </p:nvCxnSpPr>
        <p:spPr>
          <a:xfrm>
            <a:off x="671804" y="2127380"/>
            <a:ext cx="3909527" cy="0"/>
          </a:xfrm>
          <a:prstGeom prst="line">
            <a:avLst/>
          </a:prstGeom>
          <a:ln w="57150">
            <a:prstDash val="lg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56299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69EDA9-DA3A-4FA8-BFFB-959B71DD54DC}"/>
              </a:ext>
            </a:extLst>
          </p:cNvPr>
          <p:cNvSpPr txBox="1">
            <a:spLocks/>
          </p:cNvSpPr>
          <p:nvPr/>
        </p:nvSpPr>
        <p:spPr>
          <a:xfrm>
            <a:off x="3151515" y="82130"/>
            <a:ext cx="7840799" cy="224259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Jacksonville Fire &amp; Rescue Department</a:t>
            </a:r>
            <a:r>
              <a:rPr kumimoji="0" lang="en-US" sz="48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Overdose Data</a:t>
            </a:r>
            <a:endParaRPr kumimoji="0" lang="en-US" sz="4800" b="1" i="0" u="none" strike="noStrike" kern="1200" cap="none" spc="0" normalizeH="0" baseline="0" noProof="0" dirty="0">
              <a:ln>
                <a:noFill/>
              </a:ln>
              <a:solidFill>
                <a:srgbClr val="EE856E">
                  <a:lumMod val="50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5" name="Picture 4" descr="A close up of a sign&#10;&#10;Description automatically generated">
            <a:extLst>
              <a:ext uri="{FF2B5EF4-FFF2-40B4-BE49-F238E27FC236}">
                <a16:creationId xmlns:a16="http://schemas.microsoft.com/office/drawing/2014/main" id="{419B45A2-2762-4FC8-A67F-27DA708F2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686" y="435304"/>
            <a:ext cx="1536250" cy="1536250"/>
          </a:xfrm>
          <a:prstGeom prst="rect">
            <a:avLst/>
          </a:prstGeom>
        </p:spPr>
      </p:pic>
      <p:sp>
        <p:nvSpPr>
          <p:cNvPr id="7" name="Content Placeholder 2">
            <a:extLst>
              <a:ext uri="{FF2B5EF4-FFF2-40B4-BE49-F238E27FC236}">
                <a16:creationId xmlns:a16="http://schemas.microsoft.com/office/drawing/2014/main" id="{DFD30B3D-D7D0-4757-B8E9-527AC4E4CEB3}"/>
              </a:ext>
            </a:extLst>
          </p:cNvPr>
          <p:cNvSpPr txBox="1">
            <a:spLocks/>
          </p:cNvSpPr>
          <p:nvPr/>
        </p:nvSpPr>
        <p:spPr>
          <a:xfrm>
            <a:off x="1199686" y="2104222"/>
            <a:ext cx="9999963" cy="431847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Data Source</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Jacksonville Fire &amp; Rescue Department, City of Jacksonville, Florida</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Captain Michael Bernard - Office of Information Services (with additional analysis and chart/graph development by Laura Viafora Ray, MPH, CPH, Program Coordinator - Opioid Abatement)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Definitions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Dispatched as Overdose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 9-1-1 call in which the caller stated that the victim was suffering from a known or suspected overdose</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Naloxone Administered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count of naloxone administered, which may include repeat doses to same patient</a:t>
            </a:r>
            <a:endPar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Opioid-Related Overdose (known or suspected)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following conditions existed: naloxone administered and nature of call at scene is “ingestion/poisoning/OD,”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naloxone administered and clinical impression is “opioid-related,”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the following substances: “Fentanyl, Carfentanil or Heroin,”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overdose reported with naloxone administration,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treatment protocol = “Overdose-Narcotic/Opioid”</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This query was updated in October 2023; ‘New Query’ is identical to ‘Old Query’ plus treatment protocol = “Overdose-Narcotic/Opioid”</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Bystander Narcan Use Prior to Arrival of JFRD </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following conditions existed: “Suspected Drug Overdose” = Yes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AND</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“Opioid Antagonists Administered (PTA JFRD) = Nasal Naloxone/Narcan, </a:t>
            </a:r>
            <a:r>
              <a:rPr kumimoji="0" lang="en-US" sz="1200" b="0" i="1"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narrative search for key terms “nasal” and “Narcan” and “naloxone” with a review of the narrative to ensure the incident applies to the intended definition and removal of duplicates so the same incident is not counted twice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Additional Notes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911 call received as overdose and/or naloxone administration does not necessarily confirm an overdose, opioid use, or opioid misuse</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Each of the definitions and events listed above are independent of the other and are not mutually exclusive</a:t>
            </a:r>
          </a:p>
        </p:txBody>
      </p:sp>
      <p:cxnSp>
        <p:nvCxnSpPr>
          <p:cNvPr id="4" name="Straight Connector 3">
            <a:extLst>
              <a:ext uri="{FF2B5EF4-FFF2-40B4-BE49-F238E27FC236}">
                <a16:creationId xmlns:a16="http://schemas.microsoft.com/office/drawing/2014/main" id="{4E158AD8-6B52-47ED-AF01-59411B59EE4B}"/>
              </a:ext>
            </a:extLst>
          </p:cNvPr>
          <p:cNvCxnSpPr>
            <a:cxnSpLocks/>
          </p:cNvCxnSpPr>
          <p:nvPr/>
        </p:nvCxnSpPr>
        <p:spPr>
          <a:xfrm>
            <a:off x="744404" y="435304"/>
            <a:ext cx="0" cy="5987392"/>
          </a:xfrm>
          <a:prstGeom prst="line">
            <a:avLst/>
          </a:prstGeom>
          <a:ln w="57150">
            <a:solidFill>
              <a:srgbClr val="002060"/>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614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id="{12BFA1AB-ECF3-86A2-4B9B-2A54E2E9E3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04"/>
          <a:stretch/>
        </p:blipFill>
        <p:spPr bwMode="auto">
          <a:xfrm>
            <a:off x="168925" y="847471"/>
            <a:ext cx="11854149" cy="5163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11567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599A39A5-29AC-50B8-9440-581E826FA7D4}"/>
              </a:ext>
            </a:extLst>
          </p:cNvPr>
          <p:cNvGraphicFramePr>
            <a:graphicFrameLocks/>
          </p:cNvGraphicFramePr>
          <p:nvPr/>
        </p:nvGraphicFramePr>
        <p:xfrm>
          <a:off x="609441" y="914400"/>
          <a:ext cx="10969625" cy="4648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7">
            <a:extLst>
              <a:ext uri="{FF2B5EF4-FFF2-40B4-BE49-F238E27FC236}">
                <a16:creationId xmlns:a16="http://schemas.microsoft.com/office/drawing/2014/main" id="{4ACE9F43-3D5C-A86C-82BE-05322CD8BEF6}"/>
              </a:ext>
            </a:extLst>
          </p:cNvPr>
          <p:cNvGraphicFramePr>
            <a:graphicFrameLocks noGrp="1"/>
          </p:cNvGraphicFramePr>
          <p:nvPr/>
        </p:nvGraphicFramePr>
        <p:xfrm>
          <a:off x="3253685" y="5642668"/>
          <a:ext cx="5681136" cy="889000"/>
        </p:xfrm>
        <a:graphic>
          <a:graphicData uri="http://schemas.openxmlformats.org/drawingml/2006/table">
            <a:tbl>
              <a:tblPr firstRow="1" bandRow="1">
                <a:tableStyleId>{F5AB1C69-6EDB-4FF4-983F-18BD219EF322}</a:tableStyleId>
              </a:tblPr>
              <a:tblGrid>
                <a:gridCol w="1143000">
                  <a:extLst>
                    <a:ext uri="{9D8B030D-6E8A-4147-A177-3AD203B41FA5}">
                      <a16:colId xmlns:a16="http://schemas.microsoft.com/office/drawing/2014/main" val="3086758088"/>
                    </a:ext>
                  </a:extLst>
                </a:gridCol>
                <a:gridCol w="1134534">
                  <a:extLst>
                    <a:ext uri="{9D8B030D-6E8A-4147-A177-3AD203B41FA5}">
                      <a16:colId xmlns:a16="http://schemas.microsoft.com/office/drawing/2014/main" val="2070739044"/>
                    </a:ext>
                  </a:extLst>
                </a:gridCol>
                <a:gridCol w="1134534">
                  <a:extLst>
                    <a:ext uri="{9D8B030D-6E8A-4147-A177-3AD203B41FA5}">
                      <a16:colId xmlns:a16="http://schemas.microsoft.com/office/drawing/2014/main" val="953364630"/>
                    </a:ext>
                  </a:extLst>
                </a:gridCol>
                <a:gridCol w="1134534">
                  <a:extLst>
                    <a:ext uri="{9D8B030D-6E8A-4147-A177-3AD203B41FA5}">
                      <a16:colId xmlns:a16="http://schemas.microsoft.com/office/drawing/2014/main" val="2833500502"/>
                    </a:ext>
                  </a:extLst>
                </a:gridCol>
                <a:gridCol w="1134534">
                  <a:extLst>
                    <a:ext uri="{9D8B030D-6E8A-4147-A177-3AD203B41FA5}">
                      <a16:colId xmlns:a16="http://schemas.microsoft.com/office/drawing/2014/main" val="1195220391"/>
                    </a:ext>
                  </a:extLst>
                </a:gridCol>
              </a:tblGrid>
              <a:tr h="370840">
                <a:tc>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r>
                        <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2019-2020</a:t>
                      </a:r>
                    </a:p>
                  </a:txBody>
                  <a:tcPr/>
                </a:tc>
                <a:tc>
                  <a:txBody>
                    <a:bodyPr/>
                    <a:lstStyle/>
                    <a:p>
                      <a:pPr algn="ctr"/>
                      <a:r>
                        <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2020-2021</a:t>
                      </a:r>
                    </a:p>
                  </a:txBody>
                  <a:tcPr/>
                </a:tc>
                <a:tc>
                  <a:txBody>
                    <a:bodyPr/>
                    <a:lstStyle/>
                    <a:p>
                      <a:pPr algn="ctr"/>
                      <a:r>
                        <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2021-2022</a:t>
                      </a:r>
                    </a:p>
                  </a:txBody>
                  <a:tcPr/>
                </a:tc>
                <a:tc>
                  <a:txBody>
                    <a:bodyPr/>
                    <a:lstStyle/>
                    <a:p>
                      <a:pPr algn="ctr"/>
                      <a:r>
                        <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2022-2023 </a:t>
                      </a:r>
                    </a:p>
                    <a:p>
                      <a:pPr algn="ctr"/>
                      <a:r>
                        <a:rPr lang="en-US"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(Jan-Oct)</a:t>
                      </a:r>
                    </a:p>
                  </a:txBody>
                  <a:tcPr/>
                </a:tc>
                <a:extLst>
                  <a:ext uri="{0D108BD9-81ED-4DB2-BD59-A6C34878D82A}">
                    <a16:rowId xmlns:a16="http://schemas.microsoft.com/office/drawing/2014/main" val="4071484041"/>
                  </a:ext>
                </a:extLst>
              </a:tr>
              <a:tr h="370840">
                <a:tc>
                  <a:txBody>
                    <a:bodyPr/>
                    <a:lstStyle/>
                    <a:p>
                      <a:pPr algn="ctr"/>
                      <a:r>
                        <a:rPr lang="en-US" sz="1400" b="1" dirty="0">
                          <a:latin typeface="Arial" panose="020B0604020202020204" pitchFamily="34" charset="0"/>
                          <a:cs typeface="Arial" panose="020B0604020202020204" pitchFamily="34" charset="0"/>
                        </a:rPr>
                        <a:t>% Change</a:t>
                      </a:r>
                    </a:p>
                  </a:txBody>
                  <a:tcPr/>
                </a:tc>
                <a:tc>
                  <a:txBody>
                    <a:bodyPr/>
                    <a:lstStyle/>
                    <a:p>
                      <a:pPr algn="ctr"/>
                      <a:r>
                        <a:rPr lang="en-US" sz="1400" b="1" dirty="0">
                          <a:solidFill>
                            <a:srgbClr val="FF0000"/>
                          </a:solidFill>
                          <a:latin typeface="Arial" panose="020B0604020202020204" pitchFamily="34" charset="0"/>
                          <a:cs typeface="Arial" panose="020B0604020202020204" pitchFamily="34" charset="0"/>
                        </a:rPr>
                        <a:t>+24%</a:t>
                      </a:r>
                    </a:p>
                  </a:txBody>
                  <a:tcPr/>
                </a:tc>
                <a:tc>
                  <a:txBody>
                    <a:bodyPr/>
                    <a:lstStyle/>
                    <a:p>
                      <a:pPr algn="ctr"/>
                      <a:r>
                        <a:rPr lang="en-US" sz="1400" b="1" dirty="0">
                          <a:solidFill>
                            <a:schemeClr val="accent2"/>
                          </a:solidFill>
                          <a:latin typeface="Arial" panose="020B0604020202020204" pitchFamily="34" charset="0"/>
                          <a:cs typeface="Arial" panose="020B0604020202020204" pitchFamily="34" charset="0"/>
                        </a:rPr>
                        <a:t>+2%</a:t>
                      </a:r>
                    </a:p>
                  </a:txBody>
                  <a:tcPr/>
                </a:tc>
                <a:tc>
                  <a:txBody>
                    <a:bodyPr/>
                    <a:lstStyle/>
                    <a:p>
                      <a:pPr algn="ctr"/>
                      <a:r>
                        <a:rPr lang="en-US" sz="1400" b="1" dirty="0">
                          <a:solidFill>
                            <a:srgbClr val="00B050"/>
                          </a:solidFill>
                          <a:latin typeface="Arial" panose="020B0604020202020204" pitchFamily="34" charset="0"/>
                          <a:cs typeface="Arial" panose="020B0604020202020204" pitchFamily="34" charset="0"/>
                        </a:rPr>
                        <a:t>-14%</a:t>
                      </a:r>
                    </a:p>
                  </a:txBody>
                  <a:tcPr/>
                </a:tc>
                <a:tc>
                  <a:txBody>
                    <a:bodyPr/>
                    <a:lstStyle/>
                    <a:p>
                      <a:pPr algn="ctr"/>
                      <a:r>
                        <a:rPr lang="en-US" sz="1400" b="1" dirty="0">
                          <a:solidFill>
                            <a:srgbClr val="00B050"/>
                          </a:solidFill>
                          <a:latin typeface="Arial" panose="020B0604020202020204" pitchFamily="34" charset="0"/>
                          <a:cs typeface="Arial" panose="020B0604020202020204" pitchFamily="34" charset="0"/>
                        </a:rPr>
                        <a:t>-13%</a:t>
                      </a:r>
                    </a:p>
                  </a:txBody>
                  <a:tcPr/>
                </a:tc>
                <a:extLst>
                  <a:ext uri="{0D108BD9-81ED-4DB2-BD59-A6C34878D82A}">
                    <a16:rowId xmlns:a16="http://schemas.microsoft.com/office/drawing/2014/main" val="227461907"/>
                  </a:ext>
                </a:extLst>
              </a:tr>
            </a:tbl>
          </a:graphicData>
        </a:graphic>
      </p:graphicFrame>
      <p:sp>
        <p:nvSpPr>
          <p:cNvPr id="4" name="Title 1">
            <a:extLst>
              <a:ext uri="{FF2B5EF4-FFF2-40B4-BE49-F238E27FC236}">
                <a16:creationId xmlns:a16="http://schemas.microsoft.com/office/drawing/2014/main" id="{E9A01613-E8C7-3C55-95EA-CADFF45D05A4}"/>
              </a:ext>
            </a:extLst>
          </p:cNvPr>
          <p:cNvSpPr txBox="1">
            <a:spLocks/>
          </p:cNvSpPr>
          <p:nvPr/>
        </p:nvSpPr>
        <p:spPr>
          <a:xfrm>
            <a:off x="609441" y="152400"/>
            <a:ext cx="10969943" cy="9445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of Suspected Opioid-Related (O-R) </a:t>
            </a:r>
            <a:b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Overdose (OD) Patients By Year</a:t>
            </a:r>
            <a:endParaRPr kumimoji="0" lang="en-US"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endParaRPr>
          </a:p>
        </p:txBody>
      </p:sp>
    </p:spTree>
    <p:extLst>
      <p:ext uri="{BB962C8B-B14F-4D97-AF65-F5344CB8AC3E}">
        <p14:creationId xmlns:p14="http://schemas.microsoft.com/office/powerpoint/2010/main" val="1535457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1" y="387584"/>
          <a:ext cx="9107917" cy="6082831"/>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698996">
                  <a:extLst>
                    <a:ext uri="{9D8B030D-6E8A-4147-A177-3AD203B41FA5}">
                      <a16:colId xmlns:a16="http://schemas.microsoft.com/office/drawing/2014/main" val="3139388998"/>
                    </a:ext>
                  </a:extLst>
                </a:gridCol>
                <a:gridCol w="1014800">
                  <a:extLst>
                    <a:ext uri="{9D8B030D-6E8A-4147-A177-3AD203B41FA5}">
                      <a16:colId xmlns:a16="http://schemas.microsoft.com/office/drawing/2014/main" val="3929206282"/>
                    </a:ext>
                  </a:extLst>
                </a:gridCol>
                <a:gridCol w="1451563">
                  <a:extLst>
                    <a:ext uri="{9D8B030D-6E8A-4147-A177-3AD203B41FA5}">
                      <a16:colId xmlns:a16="http://schemas.microsoft.com/office/drawing/2014/main" val="3319839966"/>
                    </a:ext>
                  </a:extLst>
                </a:gridCol>
                <a:gridCol w="3942558">
                  <a:extLst>
                    <a:ext uri="{9D8B030D-6E8A-4147-A177-3AD203B41FA5}">
                      <a16:colId xmlns:a16="http://schemas.microsoft.com/office/drawing/2014/main" val="2491714315"/>
                    </a:ext>
                  </a:extLst>
                </a:gridCol>
              </a:tblGrid>
              <a:tr h="363864">
                <a:tc gridSpan="4">
                  <a:txBody>
                    <a:bodyPr/>
                    <a:lstStyle/>
                    <a:p>
                      <a:pPr algn="ctr"/>
                      <a:r>
                        <a:rPr lang="en-US" sz="1800" b="1" dirty="0"/>
                        <a:t>Suspected Opioid-Related (O-R) Overdose (OD) Patients by Incident Zip Code</a:t>
                      </a:r>
                    </a:p>
                    <a:p>
                      <a:pPr algn="ctr"/>
                      <a:r>
                        <a:rPr lang="en-US" sz="1800" b="1" dirty="0">
                          <a:solidFill>
                            <a:schemeClr val="bg2">
                              <a:lumMod val="50000"/>
                            </a:schemeClr>
                          </a:solidFill>
                        </a:rPr>
                        <a:t>January 2023 - October 2023</a:t>
                      </a:r>
                      <a:endParaRPr lang="en-US" sz="1800" b="1" dirty="0">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800" b="1" dirty="0"/>
                        <a:t>Zip Code (Health Zone)</a:t>
                      </a:r>
                      <a:endParaRPr lang="en-US" sz="1800" b="1" dirty="0">
                        <a:latin typeface="+mn-lt"/>
                        <a:cs typeface="Arial" panose="020B0604020202020204" pitchFamily="34" charset="0"/>
                      </a:endParaRPr>
                    </a:p>
                  </a:txBody>
                  <a:tcPr anchor="ctr"/>
                </a:tc>
                <a:tc>
                  <a:txBody>
                    <a:bodyPr/>
                    <a:lstStyle/>
                    <a:p>
                      <a:pPr algn="ctr"/>
                      <a:r>
                        <a:rPr lang="en-US" sz="1800" b="1" dirty="0"/>
                        <a:t>Count</a:t>
                      </a:r>
                      <a:endParaRPr lang="en-US" sz="1800" b="1" dirty="0">
                        <a:latin typeface="+mn-lt"/>
                        <a:cs typeface="Arial" panose="020B0604020202020204" pitchFamily="34" charset="0"/>
                      </a:endParaRPr>
                    </a:p>
                  </a:txBody>
                  <a:tcPr anchor="ctr"/>
                </a:tc>
                <a:tc>
                  <a:txBody>
                    <a:bodyPr/>
                    <a:lstStyle/>
                    <a:p>
                      <a:pPr algn="ctr"/>
                      <a:r>
                        <a:rPr lang="en-US" sz="1800" b="1" dirty="0"/>
                        <a:t>% of O-R OD</a:t>
                      </a:r>
                      <a:endParaRPr lang="en-US" sz="1800" b="1" dirty="0">
                        <a:latin typeface="+mn-lt"/>
                        <a:cs typeface="Arial" panose="020B0604020202020204" pitchFamily="34" charset="0"/>
                      </a:endParaRPr>
                    </a:p>
                  </a:txBody>
                  <a:tcPr anchor="ctr"/>
                </a:tc>
                <a:tc>
                  <a:txBody>
                    <a:bodyPr/>
                    <a:lstStyle/>
                    <a:p>
                      <a:pPr algn="ctr"/>
                      <a:r>
                        <a:rPr lang="en-US" sz="1800" b="1" dirty="0"/>
                        <a:t>Trend</a:t>
                      </a:r>
                    </a:p>
                    <a:p>
                      <a:pPr algn="ctr"/>
                      <a:r>
                        <a:rPr lang="en-US" sz="1800" b="1" dirty="0"/>
                        <a:t>(Compared to Jan-Oct 2022)</a:t>
                      </a:r>
                      <a:endParaRPr lang="en-US" sz="1800" b="1" dirty="0">
                        <a:latin typeface="+mn-lt"/>
                        <a:cs typeface="Arial" panose="020B0604020202020204" pitchFamily="34" charset="0"/>
                      </a:endParaRPr>
                    </a:p>
                  </a:txBody>
                  <a:tcPr anchor="ctr"/>
                </a:tc>
                <a:extLst>
                  <a:ext uri="{0D108BD9-81ED-4DB2-BD59-A6C34878D82A}">
                    <a16:rowId xmlns:a16="http://schemas.microsoft.com/office/drawing/2014/main" val="3088933416"/>
                  </a:ext>
                </a:extLst>
              </a:tr>
              <a:tr h="367409">
                <a:tc>
                  <a:txBody>
                    <a:bodyPr/>
                    <a:lstStyle/>
                    <a:p>
                      <a:pPr algn="ctr"/>
                      <a:r>
                        <a:rPr lang="en-US" sz="1800" b="0" dirty="0">
                          <a:solidFill>
                            <a:schemeClr val="tx1"/>
                          </a:solidFill>
                        </a:rPr>
                        <a:t>32210 (Southwest)</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solidFill>
                            <a:schemeClr val="tx1"/>
                          </a:solidFill>
                          <a:latin typeface="+mn-lt"/>
                          <a:cs typeface="Arial" panose="020B0604020202020204" pitchFamily="34" charset="0"/>
                        </a:rPr>
                        <a:t>193</a:t>
                      </a:r>
                    </a:p>
                  </a:txBody>
                  <a:tcPr anchor="ctr"/>
                </a:tc>
                <a:tc>
                  <a:txBody>
                    <a:bodyPr/>
                    <a:lstStyle/>
                    <a:p>
                      <a:pPr algn="ctr"/>
                      <a:r>
                        <a:rPr lang="en-US" sz="1800" dirty="0">
                          <a:latin typeface="+mn-lt"/>
                          <a:cs typeface="Arial" panose="020B0604020202020204" pitchFamily="34" charset="0"/>
                        </a:rPr>
                        <a:t>8%</a:t>
                      </a:r>
                    </a:p>
                  </a:txBody>
                  <a:tcPr anchor="ctr"/>
                </a:tc>
                <a:tc>
                  <a:txBody>
                    <a:bodyPr/>
                    <a:lstStyle/>
                    <a:p>
                      <a:pPr algn="ctr"/>
                      <a:r>
                        <a:rPr lang="en-US" sz="1800" b="1" dirty="0">
                          <a:solidFill>
                            <a:srgbClr val="00B050"/>
                          </a:solidFill>
                          <a:latin typeface="+mn-lt"/>
                          <a:cs typeface="Arial" panose="020B0604020202020204" pitchFamily="34" charset="0"/>
                        </a:rPr>
                        <a:t>24% Decrease</a:t>
                      </a:r>
                    </a:p>
                  </a:txBody>
                  <a:tcPr anchor="ctr"/>
                </a:tc>
                <a:extLst>
                  <a:ext uri="{0D108BD9-81ED-4DB2-BD59-A6C34878D82A}">
                    <a16:rowId xmlns:a16="http://schemas.microsoft.com/office/drawing/2014/main" val="2839538513"/>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32218 (Outer Rim)</a:t>
                      </a:r>
                      <a:endParaRPr lang="en-US" sz="1800" b="0" dirty="0">
                        <a:solidFill>
                          <a:schemeClr val="tx1"/>
                        </a:solidFill>
                        <a:latin typeface="+mn-lt"/>
                        <a:cs typeface="Arial" panose="020B0604020202020204" pitchFamily="34" charset="0"/>
                      </a:endParaRPr>
                    </a:p>
                  </a:txBody>
                  <a:tcPr anchor="ctr"/>
                </a:tc>
                <a:tc>
                  <a:txBody>
                    <a:bodyPr/>
                    <a:lstStyle/>
                    <a:p>
                      <a:pPr algn="ctr"/>
                      <a:r>
                        <a:rPr lang="en-US" sz="1800" dirty="0">
                          <a:solidFill>
                            <a:schemeClr val="tx1"/>
                          </a:solidFill>
                          <a:latin typeface="+mn-lt"/>
                          <a:cs typeface="Arial" panose="020B0604020202020204" pitchFamily="34" charset="0"/>
                        </a:rPr>
                        <a:t>160</a:t>
                      </a:r>
                    </a:p>
                  </a:txBody>
                  <a:tcPr anchor="ctr"/>
                </a:tc>
                <a:tc>
                  <a:txBody>
                    <a:bodyPr/>
                    <a:lstStyle/>
                    <a:p>
                      <a:pPr algn="ctr"/>
                      <a:r>
                        <a:rPr lang="en-US" sz="1800" dirty="0">
                          <a:latin typeface="+mn-lt"/>
                          <a:cs typeface="Arial" panose="020B0604020202020204" pitchFamily="34" charset="0"/>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38% Decrease</a:t>
                      </a:r>
                    </a:p>
                  </a:txBody>
                  <a:tcPr anchor="ctr"/>
                </a:tc>
                <a:extLst>
                  <a:ext uri="{0D108BD9-81ED-4DB2-BD59-A6C34878D82A}">
                    <a16:rowId xmlns:a16="http://schemas.microsoft.com/office/drawing/2014/main" val="532460344"/>
                  </a:ext>
                </a:extLst>
              </a:tr>
              <a:tr h="367409">
                <a:tc>
                  <a:txBody>
                    <a:bodyPr/>
                    <a:lstStyle/>
                    <a:p>
                      <a:pPr algn="ctr"/>
                      <a:r>
                        <a:rPr lang="en-US" sz="1800" b="0" dirty="0">
                          <a:solidFill>
                            <a:schemeClr val="tx1"/>
                          </a:solidFill>
                          <a:latin typeface="+mn-lt"/>
                          <a:cs typeface="Arial" panose="020B0604020202020204" pitchFamily="34" charset="0"/>
                        </a:rPr>
                        <a:t>32244 (Southwest)</a:t>
                      </a:r>
                    </a:p>
                  </a:txBody>
                  <a:tcPr anchor="ctr"/>
                </a:tc>
                <a:tc>
                  <a:txBody>
                    <a:bodyPr/>
                    <a:lstStyle/>
                    <a:p>
                      <a:pPr algn="ctr"/>
                      <a:r>
                        <a:rPr lang="en-US" sz="1800" dirty="0">
                          <a:solidFill>
                            <a:schemeClr val="tx1"/>
                          </a:solidFill>
                          <a:latin typeface="+mn-lt"/>
                          <a:cs typeface="Arial" panose="020B0604020202020204" pitchFamily="34" charset="0"/>
                        </a:rPr>
                        <a:t>137</a:t>
                      </a:r>
                    </a:p>
                  </a:txBody>
                  <a:tcPr anchor="ctr"/>
                </a:tc>
                <a:tc>
                  <a:txBody>
                    <a:bodyPr/>
                    <a:lstStyle/>
                    <a:p>
                      <a:pPr algn="ctr"/>
                      <a:r>
                        <a:rPr lang="en-US" sz="1800" dirty="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31% Decrease</a:t>
                      </a:r>
                    </a:p>
                  </a:txBody>
                  <a:tcPr anchor="ctr"/>
                </a:tc>
                <a:extLst>
                  <a:ext uri="{0D108BD9-81ED-4DB2-BD59-A6C34878D82A}">
                    <a16:rowId xmlns:a16="http://schemas.microsoft.com/office/drawing/2014/main" val="2316389858"/>
                  </a:ext>
                </a:extLst>
              </a:tr>
              <a:tr h="367409">
                <a:tc>
                  <a:txBody>
                    <a:bodyPr/>
                    <a:lstStyle/>
                    <a:p>
                      <a:pPr algn="ctr"/>
                      <a:r>
                        <a:rPr lang="en-US" sz="1800" b="0" dirty="0">
                          <a:solidFill>
                            <a:schemeClr val="tx1"/>
                          </a:solidFill>
                          <a:latin typeface="+mn-lt"/>
                          <a:cs typeface="Arial" panose="020B0604020202020204" pitchFamily="34" charset="0"/>
                        </a:rPr>
                        <a:t>32208 (Urban Core)</a:t>
                      </a:r>
                    </a:p>
                  </a:txBody>
                  <a:tcPr anchor="ctr"/>
                </a:tc>
                <a:tc>
                  <a:txBody>
                    <a:bodyPr/>
                    <a:lstStyle/>
                    <a:p>
                      <a:pPr algn="ctr"/>
                      <a:r>
                        <a:rPr lang="en-US" sz="1800" dirty="0">
                          <a:solidFill>
                            <a:schemeClr val="tx1"/>
                          </a:solidFill>
                          <a:latin typeface="+mn-lt"/>
                          <a:cs typeface="Arial" panose="020B0604020202020204" pitchFamily="34" charset="0"/>
                        </a:rPr>
                        <a:t>129</a:t>
                      </a:r>
                    </a:p>
                  </a:txBody>
                  <a:tcPr anchor="ctr"/>
                </a:tc>
                <a:tc>
                  <a:txBody>
                    <a:bodyPr/>
                    <a:lstStyle/>
                    <a:p>
                      <a:pPr algn="ctr"/>
                      <a:r>
                        <a:rPr lang="en-US" sz="1800" dirty="0">
                          <a:latin typeface="+mn-lt"/>
                          <a:cs typeface="Arial" panose="020B0604020202020204" pitchFamily="34" charset="0"/>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19% Increase</a:t>
                      </a:r>
                    </a:p>
                  </a:txBody>
                  <a:tcPr anchor="ctr"/>
                </a:tc>
                <a:extLst>
                  <a:ext uri="{0D108BD9-81ED-4DB2-BD59-A6C34878D82A}">
                    <a16:rowId xmlns:a16="http://schemas.microsoft.com/office/drawing/2014/main" val="959064097"/>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32207 (Arlington)</a:t>
                      </a:r>
                    </a:p>
                  </a:txBody>
                  <a:tcPr anchor="ctr"/>
                </a:tc>
                <a:tc>
                  <a:txBody>
                    <a:bodyPr/>
                    <a:lstStyle/>
                    <a:p>
                      <a:pPr algn="ctr"/>
                      <a:r>
                        <a:rPr lang="en-US" sz="1800" dirty="0">
                          <a:solidFill>
                            <a:schemeClr val="tx1"/>
                          </a:solidFill>
                          <a:latin typeface="+mn-lt"/>
                          <a:cs typeface="Arial" panose="020B0604020202020204" pitchFamily="34" charset="0"/>
                        </a:rPr>
                        <a:t>125</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17% Increase</a:t>
                      </a:r>
                    </a:p>
                  </a:txBody>
                  <a:tcPr anchor="ctr"/>
                </a:tc>
                <a:extLst>
                  <a:ext uri="{0D108BD9-81ED-4DB2-BD59-A6C34878D82A}">
                    <a16:rowId xmlns:a16="http://schemas.microsoft.com/office/drawing/2014/main" val="2614132911"/>
                  </a:ext>
                </a:extLst>
              </a:tr>
              <a:tr h="3674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mn-lt"/>
                          <a:cs typeface="Arial" panose="020B0604020202020204" pitchFamily="34" charset="0"/>
                        </a:rPr>
                        <a:t>32254 (Urban Core)</a:t>
                      </a:r>
                    </a:p>
                  </a:txBody>
                  <a:tcPr anchor="ctr"/>
                </a:tc>
                <a:tc>
                  <a:txBody>
                    <a:bodyPr/>
                    <a:lstStyle/>
                    <a:p>
                      <a:pPr algn="ctr"/>
                      <a:r>
                        <a:rPr lang="en-US" sz="1800" dirty="0">
                          <a:solidFill>
                            <a:schemeClr val="tx1"/>
                          </a:solidFill>
                          <a:latin typeface="+mn-lt"/>
                          <a:cs typeface="Arial" panose="020B0604020202020204" pitchFamily="34" charset="0"/>
                        </a:rPr>
                        <a:t>118</a:t>
                      </a:r>
                    </a:p>
                  </a:txBody>
                  <a:tcPr anchor="ctr"/>
                </a:tc>
                <a:tc>
                  <a:txBody>
                    <a:bodyPr/>
                    <a:lstStyle/>
                    <a:p>
                      <a:pPr algn="ctr"/>
                      <a:r>
                        <a:rPr lang="en-US" sz="1800" dirty="0">
                          <a:latin typeface="+mn-lt"/>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mn-lt"/>
                          <a:ea typeface="+mn-ea"/>
                          <a:cs typeface="Arial" panose="020B0604020202020204" pitchFamily="34" charset="0"/>
                        </a:rPr>
                        <a:t>22% Decrease</a:t>
                      </a:r>
                    </a:p>
                  </a:txBody>
                  <a:tcPr anchor="ctr"/>
                </a:tc>
                <a:extLst>
                  <a:ext uri="{0D108BD9-81ED-4DB2-BD59-A6C34878D82A}">
                    <a16:rowId xmlns:a16="http://schemas.microsoft.com/office/drawing/2014/main" val="231145347"/>
                  </a:ext>
                </a:extLst>
              </a:tr>
              <a:tr h="367409">
                <a:tc>
                  <a:txBody>
                    <a:bodyPr/>
                    <a:lstStyle/>
                    <a:p>
                      <a:pPr algn="ctr"/>
                      <a:r>
                        <a:rPr lang="en-US" sz="1800" b="0" dirty="0">
                          <a:solidFill>
                            <a:schemeClr val="tx1"/>
                          </a:solidFill>
                          <a:latin typeface="+mn-lt"/>
                          <a:cs typeface="Arial" panose="020B0604020202020204" pitchFamily="34" charset="0"/>
                        </a:rPr>
                        <a:t>32205 (Southwest)</a:t>
                      </a:r>
                    </a:p>
                  </a:txBody>
                  <a:tcPr anchor="ctr"/>
                </a:tc>
                <a:tc>
                  <a:txBody>
                    <a:bodyPr/>
                    <a:lstStyle/>
                    <a:p>
                      <a:pPr algn="ctr"/>
                      <a:r>
                        <a:rPr lang="en-US" sz="1800" dirty="0">
                          <a:solidFill>
                            <a:schemeClr val="tx1"/>
                          </a:solidFill>
                          <a:latin typeface="+mn-lt"/>
                          <a:cs typeface="Arial" panose="020B0604020202020204" pitchFamily="34" charset="0"/>
                        </a:rPr>
                        <a:t>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latin typeface="+mn-lt"/>
                          <a:cs typeface="Arial" panose="020B0604020202020204" pitchFamily="34" charset="0"/>
                        </a:rPr>
                        <a:t>21% Increase</a:t>
                      </a:r>
                    </a:p>
                  </a:txBody>
                  <a:tcPr anchor="ctr"/>
                </a:tc>
                <a:extLst>
                  <a:ext uri="{0D108BD9-81ED-4DB2-BD59-A6C34878D82A}">
                    <a16:rowId xmlns:a16="http://schemas.microsoft.com/office/drawing/2014/main" val="1366362982"/>
                  </a:ext>
                </a:extLst>
              </a:tr>
              <a:tr h="393763">
                <a:tc>
                  <a:txBody>
                    <a:bodyPr/>
                    <a:lstStyle/>
                    <a:p>
                      <a:pPr algn="ctr"/>
                      <a:r>
                        <a:rPr lang="en-US" sz="1800" b="0" dirty="0">
                          <a:solidFill>
                            <a:schemeClr val="tx1"/>
                          </a:solidFill>
                          <a:latin typeface="+mn-lt"/>
                          <a:cs typeface="Arial" panose="020B0604020202020204" pitchFamily="34" charset="0"/>
                        </a:rPr>
                        <a:t>32209 (Urban Core)</a:t>
                      </a:r>
                    </a:p>
                  </a:txBody>
                  <a:tcPr anchor="ctr"/>
                </a:tc>
                <a:tc>
                  <a:txBody>
                    <a:bodyPr/>
                    <a:lstStyle/>
                    <a:p>
                      <a:pPr algn="ctr"/>
                      <a:r>
                        <a:rPr lang="en-US" sz="1800" dirty="0">
                          <a:solidFill>
                            <a:schemeClr val="tx1"/>
                          </a:solidFill>
                          <a:latin typeface="+mn-lt"/>
                          <a:cs typeface="Arial" panose="020B0604020202020204" pitchFamily="34" charset="0"/>
                        </a:rPr>
                        <a:t>114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mn-lt"/>
                          <a:cs typeface="Arial" panose="020B0604020202020204" pitchFamily="34" charset="0"/>
                        </a:rPr>
                        <a:t>20% Decrease</a:t>
                      </a:r>
                    </a:p>
                  </a:txBody>
                  <a:tcPr anchor="ctr"/>
                </a:tc>
                <a:extLst>
                  <a:ext uri="{0D108BD9-81ED-4DB2-BD59-A6C34878D82A}">
                    <a16:rowId xmlns:a16="http://schemas.microsoft.com/office/drawing/2014/main" val="1530304457"/>
                  </a:ext>
                </a:extLst>
              </a:tr>
              <a:tr h="367409">
                <a:tc>
                  <a:txBody>
                    <a:bodyPr/>
                    <a:lstStyle/>
                    <a:p>
                      <a:pPr algn="ctr"/>
                      <a:r>
                        <a:rPr lang="en-US" sz="1800" b="0" dirty="0">
                          <a:solidFill>
                            <a:schemeClr val="tx1"/>
                          </a:solidFill>
                          <a:latin typeface="+mn-lt"/>
                          <a:cs typeface="Arial" panose="020B0604020202020204" pitchFamily="34" charset="0"/>
                        </a:rPr>
                        <a:t>32211 (Arlington)</a:t>
                      </a:r>
                    </a:p>
                  </a:txBody>
                  <a:tcPr anchor="ctr"/>
                </a:tc>
                <a:tc>
                  <a:txBody>
                    <a:bodyPr/>
                    <a:lstStyle/>
                    <a:p>
                      <a:pPr algn="ctr"/>
                      <a:r>
                        <a:rPr lang="en-US" sz="1800" dirty="0">
                          <a:solidFill>
                            <a:schemeClr val="tx1"/>
                          </a:solidFill>
                          <a:latin typeface="+mn-lt"/>
                          <a:cs typeface="Arial" panose="020B0604020202020204" pitchFamily="34" charset="0"/>
                        </a:rPr>
                        <a:t>109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rgbClr val="00B050"/>
                          </a:solidFill>
                          <a:latin typeface="+mn-lt"/>
                          <a:cs typeface="Arial" panose="020B0604020202020204" pitchFamily="34" charset="0"/>
                        </a:rPr>
                        <a:t>12% Decrease</a:t>
                      </a:r>
                    </a:p>
                  </a:txBody>
                  <a:tcPr anchor="ctr"/>
                </a:tc>
                <a:extLst>
                  <a:ext uri="{0D108BD9-81ED-4DB2-BD59-A6C34878D82A}">
                    <a16:rowId xmlns:a16="http://schemas.microsoft.com/office/drawing/2014/main" val="1862398436"/>
                  </a:ext>
                </a:extLst>
              </a:tr>
              <a:tr h="367409">
                <a:tc>
                  <a:txBody>
                    <a:bodyPr/>
                    <a:lstStyle/>
                    <a:p>
                      <a:pPr algn="ctr"/>
                      <a:r>
                        <a:rPr lang="en-US" sz="1800" b="0" dirty="0">
                          <a:solidFill>
                            <a:schemeClr val="tx1"/>
                          </a:solidFill>
                          <a:latin typeface="+mn-lt"/>
                          <a:cs typeface="Arial" panose="020B0604020202020204" pitchFamily="34" charset="0"/>
                        </a:rPr>
                        <a:t>32216 (Arlington)</a:t>
                      </a:r>
                    </a:p>
                  </a:txBody>
                  <a:tcPr anchor="ctr"/>
                </a:tc>
                <a:tc>
                  <a:txBody>
                    <a:bodyPr/>
                    <a:lstStyle/>
                    <a:p>
                      <a:pPr algn="ctr"/>
                      <a:r>
                        <a:rPr lang="en-US" sz="1800" dirty="0">
                          <a:solidFill>
                            <a:schemeClr val="tx1"/>
                          </a:solidFill>
                          <a:latin typeface="+mn-lt"/>
                          <a:cs typeface="Arial" panose="020B0604020202020204" pitchFamily="34" charset="0"/>
                        </a:rPr>
                        <a:t>106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2">
                              <a:lumMod val="25000"/>
                            </a:schemeClr>
                          </a:solidFill>
                          <a:effectLst/>
                          <a:uLnTx/>
                          <a:uFillTx/>
                          <a:latin typeface="+mn-lt"/>
                          <a:ea typeface="+mn-ea"/>
                          <a:cs typeface="Arial" panose="020B0604020202020204" pitchFamily="34" charset="0"/>
                        </a:rPr>
                        <a:t>No Change</a:t>
                      </a:r>
                    </a:p>
                  </a:txBody>
                  <a:tcPr anchor="ctr"/>
                </a:tc>
                <a:extLst>
                  <a:ext uri="{0D108BD9-81ED-4DB2-BD59-A6C34878D82A}">
                    <a16:rowId xmlns:a16="http://schemas.microsoft.com/office/drawing/2014/main" val="60002362"/>
                  </a:ext>
                </a:extLst>
              </a:tr>
              <a:tr h="367409">
                <a:tc>
                  <a:txBody>
                    <a:bodyPr/>
                    <a:lstStyle/>
                    <a:p>
                      <a:pPr algn="r"/>
                      <a:r>
                        <a:rPr lang="en-US" sz="1800" b="1" dirty="0">
                          <a:solidFill>
                            <a:schemeClr val="bg1">
                              <a:lumMod val="50000"/>
                            </a:schemeClr>
                          </a:solidFill>
                        </a:rPr>
                        <a:t>TOTAL (Top 10)</a:t>
                      </a:r>
                      <a:endParaRPr lang="en-US" sz="1800" b="1" dirty="0">
                        <a:solidFill>
                          <a:schemeClr val="bg1">
                            <a:lumMod val="50000"/>
                          </a:schemeClr>
                        </a:solidFill>
                        <a:latin typeface="+mn-lt"/>
                        <a:cs typeface="Arial" panose="020B0604020202020204" pitchFamily="34" charset="0"/>
                      </a:endParaRPr>
                    </a:p>
                  </a:txBody>
                  <a:tcPr anchor="ctr"/>
                </a:tc>
                <a:tc>
                  <a:txBody>
                    <a:bodyPr/>
                    <a:lstStyle/>
                    <a:p>
                      <a:pPr algn="ctr"/>
                      <a:r>
                        <a:rPr lang="en-US" sz="1800" b="1" dirty="0">
                          <a:solidFill>
                            <a:schemeClr val="bg1">
                              <a:lumMod val="50000"/>
                            </a:schemeClr>
                          </a:solidFill>
                          <a:latin typeface="+mn-lt"/>
                          <a:cs typeface="Arial" panose="020B0604020202020204" pitchFamily="34" charset="0"/>
                        </a:rPr>
                        <a:t>1,306</a:t>
                      </a:r>
                    </a:p>
                  </a:txBody>
                  <a:tcPr anchor="ctr"/>
                </a:tc>
                <a:tc>
                  <a:txBody>
                    <a:bodyPr/>
                    <a:lstStyle/>
                    <a:p>
                      <a:pPr algn="ctr"/>
                      <a:r>
                        <a:rPr lang="en-US" sz="1800" b="1" dirty="0">
                          <a:solidFill>
                            <a:schemeClr val="bg1">
                              <a:lumMod val="50000"/>
                            </a:schemeClr>
                          </a:solidFill>
                          <a:latin typeface="+mn-lt"/>
                          <a:cs typeface="Arial" panose="020B0604020202020204" pitchFamily="34" charset="0"/>
                        </a:rPr>
                        <a:t>57%</a:t>
                      </a:r>
                    </a:p>
                  </a:txBody>
                  <a:tcPr anchor="ct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1484096097"/>
                  </a:ext>
                </a:extLst>
              </a:tr>
              <a:tr h="367409">
                <a:tc>
                  <a:txBody>
                    <a:bodyPr/>
                    <a:lstStyle/>
                    <a:p>
                      <a:pPr algn="r"/>
                      <a:r>
                        <a:rPr lang="en-US" sz="1800" b="1" dirty="0">
                          <a:solidFill>
                            <a:schemeClr val="tx1">
                              <a:lumMod val="65000"/>
                              <a:lumOff val="35000"/>
                            </a:schemeClr>
                          </a:solidFill>
                        </a:rPr>
                        <a:t>TOTAL (Other 24 Zips)</a:t>
                      </a:r>
                      <a:endParaRPr lang="en-US" sz="1800" b="1" dirty="0">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970</a:t>
                      </a:r>
                    </a:p>
                  </a:txBody>
                  <a:tcPr anchor="ctr"/>
                </a:tc>
                <a:tc>
                  <a:txBody>
                    <a:bodyPr/>
                    <a:lstStyle/>
                    <a:p>
                      <a:pPr algn="ctr"/>
                      <a:r>
                        <a:rPr lang="en-US" sz="1800" b="1" dirty="0">
                          <a:solidFill>
                            <a:schemeClr val="tx1">
                              <a:lumMod val="65000"/>
                              <a:lumOff val="35000"/>
                            </a:schemeClr>
                          </a:solidFill>
                          <a:latin typeface="+mn-lt"/>
                          <a:cs typeface="Arial" panose="020B0604020202020204" pitchFamily="34" charset="0"/>
                        </a:rPr>
                        <a:t>43%</a:t>
                      </a: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3092787189"/>
                  </a:ext>
                </a:extLst>
              </a:tr>
              <a:tr h="367409">
                <a:tc>
                  <a:txBody>
                    <a:bodyPr/>
                    <a:lstStyle/>
                    <a:p>
                      <a:pPr algn="r"/>
                      <a:r>
                        <a:rPr lang="en-US" sz="1800" b="1" dirty="0">
                          <a:solidFill>
                            <a:schemeClr val="tx1"/>
                          </a:solidFill>
                        </a:rPr>
                        <a:t>TOTAL (All 34 Zips)</a:t>
                      </a:r>
                      <a:endParaRPr lang="en-US" sz="1800" b="1" dirty="0">
                        <a:solidFill>
                          <a:schemeClr val="tx1"/>
                        </a:solidFill>
                        <a:latin typeface="+mn-lt"/>
                        <a:cs typeface="Arial" panose="020B0604020202020204" pitchFamily="34" charset="0"/>
                      </a:endParaRPr>
                    </a:p>
                  </a:txBody>
                  <a:tcPr anchor="ctr"/>
                </a:tc>
                <a:tc>
                  <a:txBody>
                    <a:bodyPr/>
                    <a:lstStyle/>
                    <a:p>
                      <a:pPr algn="ctr"/>
                      <a:r>
                        <a:rPr lang="en-US" sz="1800" b="1" dirty="0">
                          <a:solidFill>
                            <a:schemeClr val="tx1"/>
                          </a:solidFill>
                          <a:latin typeface="+mn-lt"/>
                          <a:cs typeface="Arial" panose="020B0604020202020204" pitchFamily="34" charset="0"/>
                        </a:rPr>
                        <a:t>2,276</a:t>
                      </a:r>
                    </a:p>
                  </a:txBody>
                  <a:tcPr anchor="ctr"/>
                </a:tc>
                <a:tc>
                  <a:txBody>
                    <a:bodyPr/>
                    <a:lstStyle/>
                    <a:p>
                      <a:pPr algn="ctr"/>
                      <a:r>
                        <a:rPr lang="en-US" sz="1800" b="1" dirty="0">
                          <a:solidFill>
                            <a:schemeClr val="tx1"/>
                          </a:solidFill>
                        </a:rPr>
                        <a:t>100%</a:t>
                      </a:r>
                      <a:endParaRPr lang="en-US" sz="1800" b="1" dirty="0">
                        <a:solidFill>
                          <a:schemeClr val="tx1"/>
                        </a:solidFill>
                        <a:latin typeface="+mn-lt"/>
                        <a:cs typeface="Arial" panose="020B0604020202020204" pitchFamily="34" charset="0"/>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rgbClr val="00B050"/>
                        </a:solidFill>
                        <a:highlight>
                          <a:srgbClr val="FFFF00"/>
                        </a:highlight>
                        <a:latin typeface="+mn-lt"/>
                        <a:cs typeface="Arial" panose="020B0604020202020204" pitchFamily="34" charset="0"/>
                      </a:endParaRPr>
                    </a:p>
                  </a:txBody>
                  <a:tcPr anchor="ctr"/>
                </a:tc>
                <a:extLst>
                  <a:ext uri="{0D108BD9-81ED-4DB2-BD59-A6C34878D82A}">
                    <a16:rowId xmlns:a16="http://schemas.microsoft.com/office/drawing/2014/main" val="2530478515"/>
                  </a:ext>
                </a:extLst>
              </a:tr>
            </a:tbl>
          </a:graphicData>
        </a:graphic>
      </p:graphicFrame>
    </p:spTree>
    <p:extLst>
      <p:ext uri="{BB962C8B-B14F-4D97-AF65-F5344CB8AC3E}">
        <p14:creationId xmlns:p14="http://schemas.microsoft.com/office/powerpoint/2010/main" val="92414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8D78302-15D2-B32B-B711-EDE91E86F703}"/>
              </a:ext>
            </a:extLst>
          </p:cNvPr>
          <p:cNvGraphicFramePr>
            <a:graphicFrameLocks/>
          </p:cNvGraphicFramePr>
          <p:nvPr/>
        </p:nvGraphicFramePr>
        <p:xfrm>
          <a:off x="1542042" y="297043"/>
          <a:ext cx="9107916" cy="6261824"/>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276979">
                  <a:extLst>
                    <a:ext uri="{9D8B030D-6E8A-4147-A177-3AD203B41FA5}">
                      <a16:colId xmlns:a16="http://schemas.microsoft.com/office/drawing/2014/main" val="3139388998"/>
                    </a:ext>
                  </a:extLst>
                </a:gridCol>
                <a:gridCol w="2276979">
                  <a:extLst>
                    <a:ext uri="{9D8B030D-6E8A-4147-A177-3AD203B41FA5}">
                      <a16:colId xmlns:a16="http://schemas.microsoft.com/office/drawing/2014/main" val="3929206282"/>
                    </a:ext>
                  </a:extLst>
                </a:gridCol>
                <a:gridCol w="2276979">
                  <a:extLst>
                    <a:ext uri="{9D8B030D-6E8A-4147-A177-3AD203B41FA5}">
                      <a16:colId xmlns:a16="http://schemas.microsoft.com/office/drawing/2014/main" val="3319839966"/>
                    </a:ext>
                  </a:extLst>
                </a:gridCol>
                <a:gridCol w="2276979">
                  <a:extLst>
                    <a:ext uri="{9D8B030D-6E8A-4147-A177-3AD203B41FA5}">
                      <a16:colId xmlns:a16="http://schemas.microsoft.com/office/drawing/2014/main" val="2491714315"/>
                    </a:ext>
                  </a:extLst>
                </a:gridCol>
              </a:tblGrid>
              <a:tr h="0">
                <a:tc gridSpan="4">
                  <a:txBody>
                    <a:bodyPr/>
                    <a:lstStyle/>
                    <a:p>
                      <a:pPr algn="ctr"/>
                      <a:r>
                        <a:rPr lang="en-US" sz="1600" b="1" dirty="0"/>
                        <a:t>Suspected Opioid-Related (O-R) Overdose (OD) Patients by Incident Zip Code</a:t>
                      </a:r>
                    </a:p>
                    <a:p>
                      <a:pPr algn="ctr"/>
                      <a:r>
                        <a:rPr lang="en-US" sz="1600" b="1" dirty="0">
                          <a:solidFill>
                            <a:schemeClr val="bg2">
                              <a:lumMod val="50000"/>
                            </a:schemeClr>
                          </a:solidFill>
                        </a:rPr>
                        <a:t>January 2023 - October 2023</a:t>
                      </a:r>
                      <a:endParaRPr lang="en-US" sz="1600" b="1" dirty="0">
                        <a:solidFill>
                          <a:schemeClr val="bg2">
                            <a:lumMod val="50000"/>
                          </a:schemeClr>
                        </a:solidFill>
                        <a:latin typeface="+mn-lt"/>
                        <a:cs typeface="Arial" panose="020B0604020202020204" pitchFamily="34" charset="0"/>
                      </a:endParaRPr>
                    </a:p>
                  </a:txBody>
                  <a:tcPr anchor="ctr">
                    <a:solidFill>
                      <a:schemeClr val="accent1">
                        <a:lumMod val="20000"/>
                        <a:lumOff val="80000"/>
                      </a:schemeClr>
                    </a:solidFill>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endParaRPr>
                    </a:p>
                  </a:txBody>
                  <a:tcPr/>
                </a:tc>
                <a:tc hMerge="1">
                  <a:txBody>
                    <a:bodyPr/>
                    <a:lstStyle/>
                    <a:p>
                      <a:pPr algn="ctr"/>
                      <a:endParaRPr lang="en-US" dirty="0">
                        <a:latin typeface="Abadi" panose="020B0604020104020204" pitchFamily="34" charset="0"/>
                        <a:cs typeface="Arial" panose="020B0604020202020204" pitchFamily="34" charset="0"/>
                      </a:endParaRPr>
                    </a:p>
                  </a:txBody>
                  <a:tcPr/>
                </a:tc>
                <a:extLst>
                  <a:ext uri="{0D108BD9-81ED-4DB2-BD59-A6C34878D82A}">
                    <a16:rowId xmlns:a16="http://schemas.microsoft.com/office/drawing/2014/main" val="725794776"/>
                  </a:ext>
                </a:extLst>
              </a:tr>
              <a:tr h="634157">
                <a:tc>
                  <a:txBody>
                    <a:bodyPr/>
                    <a:lstStyle/>
                    <a:p>
                      <a:pPr algn="ctr"/>
                      <a:r>
                        <a:rPr lang="en-US" sz="1600" b="1" dirty="0"/>
                        <a:t>Top 10 Zip Codes</a:t>
                      </a:r>
                      <a:endParaRPr lang="en-US" sz="1600" b="1" dirty="0">
                        <a:latin typeface="+mn-lt"/>
                        <a:cs typeface="Arial" panose="020B0604020202020204" pitchFamily="34" charset="0"/>
                      </a:endParaRPr>
                    </a:p>
                  </a:txBody>
                  <a:tcPr anchor="ctr"/>
                </a:tc>
                <a:tc>
                  <a:txBody>
                    <a:bodyPr/>
                    <a:lstStyle/>
                    <a:p>
                      <a:pPr algn="ctr"/>
                      <a:r>
                        <a:rPr lang="en-US" sz="1600" b="1" dirty="0"/>
                        <a:t>Count</a:t>
                      </a:r>
                      <a:endParaRPr lang="en-US" sz="1600" b="1" dirty="0">
                        <a:latin typeface="+mn-lt"/>
                        <a:cs typeface="Arial" panose="020B0604020202020204" pitchFamily="34" charset="0"/>
                      </a:endParaRPr>
                    </a:p>
                  </a:txBody>
                  <a:tcPr anchor="ctr"/>
                </a:tc>
                <a:tc>
                  <a:txBody>
                    <a:bodyPr/>
                    <a:lstStyle/>
                    <a:p>
                      <a:pPr algn="ctr"/>
                      <a:r>
                        <a:rPr lang="en-US" sz="1600" b="1" dirty="0"/>
                        <a:t>Population Size</a:t>
                      </a:r>
                      <a:endParaRPr lang="en-US" sz="1600" b="1" dirty="0">
                        <a:latin typeface="+mn-lt"/>
                        <a:cs typeface="Arial" panose="020B0604020202020204" pitchFamily="34" charset="0"/>
                      </a:endParaRPr>
                    </a:p>
                  </a:txBody>
                  <a:tcPr anchor="ctr"/>
                </a:tc>
                <a:tc>
                  <a:txBody>
                    <a:bodyPr/>
                    <a:lstStyle/>
                    <a:p>
                      <a:pPr algn="ctr"/>
                      <a:r>
                        <a:rPr lang="en-US" sz="1600" b="1" dirty="0">
                          <a:latin typeface="+mn-lt"/>
                          <a:cs typeface="Arial" panose="020B0604020202020204" pitchFamily="34" charset="0"/>
                        </a:rPr>
                        <a:t>Rate per 1,000 pop.</a:t>
                      </a:r>
                    </a:p>
                  </a:txBody>
                  <a:tcPr anchor="ctr"/>
                </a:tc>
                <a:extLst>
                  <a:ext uri="{0D108BD9-81ED-4DB2-BD59-A6C34878D82A}">
                    <a16:rowId xmlns:a16="http://schemas.microsoft.com/office/drawing/2014/main" val="3088933416"/>
                  </a:ext>
                </a:extLst>
              </a:tr>
              <a:tr h="367409">
                <a:tc>
                  <a:txBody>
                    <a:bodyPr/>
                    <a:lstStyle/>
                    <a:p>
                      <a:pPr algn="ctr"/>
                      <a:r>
                        <a:rPr lang="en-US" sz="1600" b="0" dirty="0">
                          <a:solidFill>
                            <a:schemeClr val="tx1"/>
                          </a:solidFill>
                          <a:latin typeface="+mn-lt"/>
                          <a:cs typeface="Arial" panose="020B0604020202020204" pitchFamily="34" charset="0"/>
                        </a:rPr>
                        <a:t>32202 (Urban Core)</a:t>
                      </a:r>
                    </a:p>
                  </a:txBody>
                  <a:tcPr anchor="ctr">
                    <a:noFill/>
                  </a:tcPr>
                </a:tc>
                <a:tc>
                  <a:txBody>
                    <a:bodyPr/>
                    <a:lstStyle/>
                    <a:p>
                      <a:pPr algn="ctr"/>
                      <a:r>
                        <a:rPr lang="en-US" sz="1600" dirty="0">
                          <a:latin typeface="+mn-lt"/>
                          <a:cs typeface="Arial" panose="020B0604020202020204" pitchFamily="34" charset="0"/>
                        </a:rPr>
                        <a:t>79</a:t>
                      </a:r>
                    </a:p>
                  </a:txBody>
                  <a:tcPr anchor="ctr">
                    <a:noFill/>
                  </a:tcPr>
                </a:tc>
                <a:tc>
                  <a:txBody>
                    <a:bodyPr/>
                    <a:lstStyle/>
                    <a:p>
                      <a:pPr algn="ctr"/>
                      <a:r>
                        <a:rPr lang="en-US" sz="1600" dirty="0">
                          <a:latin typeface="+mn-lt"/>
                          <a:cs typeface="Arial" panose="020B0604020202020204" pitchFamily="34" charset="0"/>
                        </a:rPr>
                        <a:t>6,544</a:t>
                      </a:r>
                    </a:p>
                  </a:txBody>
                  <a:tcPr anchor="ctr">
                    <a:noFill/>
                  </a:tcPr>
                </a:tc>
                <a:tc>
                  <a:txBody>
                    <a:bodyPr/>
                    <a:lstStyle/>
                    <a:p>
                      <a:pPr algn="ctr"/>
                      <a:r>
                        <a:rPr lang="en-US" sz="1600" b="1" dirty="0">
                          <a:solidFill>
                            <a:schemeClr val="tx1"/>
                          </a:solidFill>
                          <a:latin typeface="+mn-lt"/>
                          <a:cs typeface="Arial" panose="020B0604020202020204" pitchFamily="34" charset="0"/>
                        </a:rPr>
                        <a:t>12.07</a:t>
                      </a:r>
                    </a:p>
                  </a:txBody>
                  <a:tcPr anchor="ctr">
                    <a:noFill/>
                  </a:tcPr>
                </a:tc>
                <a:extLst>
                  <a:ext uri="{0D108BD9-81ED-4DB2-BD59-A6C34878D82A}">
                    <a16:rowId xmlns:a16="http://schemas.microsoft.com/office/drawing/2014/main" val="2839538513"/>
                  </a:ext>
                </a:extLst>
              </a:tr>
              <a:tr h="367409">
                <a:tc>
                  <a:txBody>
                    <a:bodyPr/>
                    <a:lstStyle/>
                    <a:p>
                      <a:pPr algn="ctr"/>
                      <a:r>
                        <a:rPr lang="en-US" sz="1600" b="0" dirty="0">
                          <a:solidFill>
                            <a:schemeClr val="tx1"/>
                          </a:solidFill>
                          <a:latin typeface="+mn-lt"/>
                          <a:cs typeface="Arial" panose="020B0604020202020204" pitchFamily="34" charset="0"/>
                        </a:rPr>
                        <a:t>32254 (Urban Core)</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118</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14,545</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8.11</a:t>
                      </a:r>
                    </a:p>
                  </a:txBody>
                  <a:tcPr anchor="ctr">
                    <a:solidFill>
                      <a:schemeClr val="accent2">
                        <a:lumMod val="60000"/>
                        <a:lumOff val="40000"/>
                      </a:schemeClr>
                    </a:solidFill>
                  </a:tcPr>
                </a:tc>
                <a:extLst>
                  <a:ext uri="{0D108BD9-81ED-4DB2-BD59-A6C34878D82A}">
                    <a16:rowId xmlns:a16="http://schemas.microsoft.com/office/drawing/2014/main" val="532460344"/>
                  </a:ext>
                </a:extLst>
              </a:tr>
              <a:tr h="367409">
                <a:tc>
                  <a:txBody>
                    <a:bodyPr/>
                    <a:lstStyle/>
                    <a:p>
                      <a:pPr algn="ctr"/>
                      <a:r>
                        <a:rPr lang="en-US" sz="1600" b="0" dirty="0">
                          <a:solidFill>
                            <a:schemeClr val="tx1"/>
                          </a:solidFill>
                          <a:latin typeface="+mn-lt"/>
                          <a:cs typeface="Arial" panose="020B0604020202020204" pitchFamily="34" charset="0"/>
                        </a:rPr>
                        <a:t>32204 (Urban Core)</a:t>
                      </a:r>
                    </a:p>
                  </a:txBody>
                  <a:tcPr anchor="ctr">
                    <a:noFill/>
                  </a:tcPr>
                </a:tc>
                <a:tc>
                  <a:txBody>
                    <a:bodyPr/>
                    <a:lstStyle/>
                    <a:p>
                      <a:pPr algn="ctr"/>
                      <a:r>
                        <a:rPr lang="en-US" sz="1600" dirty="0">
                          <a:latin typeface="+mn-lt"/>
                          <a:cs typeface="Arial" panose="020B0604020202020204" pitchFamily="34" charset="0"/>
                        </a:rPr>
                        <a:t>45</a:t>
                      </a:r>
                    </a:p>
                  </a:txBody>
                  <a:tcPr anchor="ctr">
                    <a:noFill/>
                  </a:tcPr>
                </a:tc>
                <a:tc>
                  <a:txBody>
                    <a:bodyPr/>
                    <a:lstStyle/>
                    <a:p>
                      <a:pPr algn="ctr"/>
                      <a:r>
                        <a:rPr lang="en-US" sz="1600" dirty="0">
                          <a:latin typeface="+mn-lt"/>
                          <a:cs typeface="Arial" panose="020B0604020202020204" pitchFamily="34" charset="0"/>
                        </a:rPr>
                        <a:t>8,673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cs typeface="Arial" panose="020B0604020202020204" pitchFamily="34" charset="0"/>
                        </a:rPr>
                        <a:t>5.19</a:t>
                      </a:r>
                    </a:p>
                  </a:txBody>
                  <a:tcPr anchor="ctr">
                    <a:noFill/>
                  </a:tcPr>
                </a:tc>
                <a:extLst>
                  <a:ext uri="{0D108BD9-81ED-4DB2-BD59-A6C34878D82A}">
                    <a16:rowId xmlns:a16="http://schemas.microsoft.com/office/drawing/2014/main" val="981649722"/>
                  </a:ext>
                </a:extLst>
              </a:tr>
              <a:tr h="367409">
                <a:tc>
                  <a:txBody>
                    <a:bodyPr/>
                    <a:lstStyle/>
                    <a:p>
                      <a:pPr algn="ctr"/>
                      <a:r>
                        <a:rPr lang="en-US" sz="1600" b="0" dirty="0">
                          <a:solidFill>
                            <a:schemeClr val="tx1"/>
                          </a:solidFill>
                          <a:latin typeface="+mn-lt"/>
                          <a:cs typeface="Arial" panose="020B0604020202020204" pitchFamily="34" charset="0"/>
                        </a:rPr>
                        <a:t>32205 (Southwest)</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115</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29,605</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3.88</a:t>
                      </a:r>
                    </a:p>
                  </a:txBody>
                  <a:tcPr anchor="ctr">
                    <a:solidFill>
                      <a:schemeClr val="accent2">
                        <a:lumMod val="60000"/>
                        <a:lumOff val="40000"/>
                      </a:schemeClr>
                    </a:solidFill>
                  </a:tcPr>
                </a:tc>
                <a:extLst>
                  <a:ext uri="{0D108BD9-81ED-4DB2-BD59-A6C34878D82A}">
                    <a16:rowId xmlns:a16="http://schemas.microsoft.com/office/drawing/2014/main" val="675398880"/>
                  </a:ext>
                </a:extLst>
              </a:tr>
              <a:tr h="367409">
                <a:tc>
                  <a:txBody>
                    <a:bodyPr/>
                    <a:lstStyle/>
                    <a:p>
                      <a:pPr algn="ctr"/>
                      <a:r>
                        <a:rPr lang="en-US" sz="1600" b="0" dirty="0">
                          <a:solidFill>
                            <a:schemeClr val="tx1"/>
                          </a:solidFill>
                          <a:latin typeface="+mn-lt"/>
                          <a:cs typeface="Arial" panose="020B0604020202020204" pitchFamily="34" charset="0"/>
                        </a:rPr>
                        <a:t>32208 (Urban Core)</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129</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33,286</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3.88</a:t>
                      </a:r>
                    </a:p>
                  </a:txBody>
                  <a:tcPr anchor="ctr">
                    <a:solidFill>
                      <a:schemeClr val="accent2">
                        <a:lumMod val="60000"/>
                        <a:lumOff val="40000"/>
                      </a:schemeClr>
                    </a:solidFill>
                  </a:tcPr>
                </a:tc>
                <a:extLst>
                  <a:ext uri="{0D108BD9-81ED-4DB2-BD59-A6C34878D82A}">
                    <a16:rowId xmlns:a16="http://schemas.microsoft.com/office/drawing/2014/main" val="2130098670"/>
                  </a:ext>
                </a:extLst>
              </a:tr>
              <a:tr h="365319">
                <a:tc>
                  <a:txBody>
                    <a:bodyPr/>
                    <a:lstStyle/>
                    <a:p>
                      <a:pPr algn="ctr"/>
                      <a:r>
                        <a:rPr lang="en-US" sz="1600" b="0" dirty="0">
                          <a:solidFill>
                            <a:schemeClr val="tx1"/>
                          </a:solidFill>
                          <a:latin typeface="+mn-lt"/>
                          <a:cs typeface="Arial" panose="020B0604020202020204" pitchFamily="34" charset="0"/>
                        </a:rPr>
                        <a:t>32207 (Arlington)</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125</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36,207</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3.45</a:t>
                      </a:r>
                    </a:p>
                  </a:txBody>
                  <a:tcPr anchor="ctr">
                    <a:solidFill>
                      <a:schemeClr val="accent2">
                        <a:lumMod val="60000"/>
                        <a:lumOff val="40000"/>
                      </a:schemeClr>
                    </a:solidFill>
                  </a:tcPr>
                </a:tc>
                <a:extLst>
                  <a:ext uri="{0D108BD9-81ED-4DB2-BD59-A6C34878D82A}">
                    <a16:rowId xmlns:a16="http://schemas.microsoft.com/office/drawing/2014/main" val="2316389858"/>
                  </a:ext>
                </a:extLst>
              </a:tr>
              <a:tr h="367409">
                <a:tc>
                  <a:txBody>
                    <a:bodyPr/>
                    <a:lstStyle/>
                    <a:p>
                      <a:pPr algn="ctr"/>
                      <a:r>
                        <a:rPr lang="en-US" sz="1600" b="0" dirty="0">
                          <a:solidFill>
                            <a:schemeClr val="tx1"/>
                          </a:solidFill>
                          <a:latin typeface="+mn-lt"/>
                          <a:cs typeface="Arial" panose="020B0604020202020204" pitchFamily="34" charset="0"/>
                        </a:rPr>
                        <a:t>32206 (Urban Core)</a:t>
                      </a:r>
                    </a:p>
                  </a:txBody>
                  <a:tcPr anchor="ctr">
                    <a:noFill/>
                  </a:tcPr>
                </a:tc>
                <a:tc>
                  <a:txBody>
                    <a:bodyPr/>
                    <a:lstStyle/>
                    <a:p>
                      <a:pPr algn="ctr"/>
                      <a:r>
                        <a:rPr lang="en-US" sz="1600" dirty="0">
                          <a:latin typeface="+mn-lt"/>
                          <a:cs typeface="Arial" panose="020B0604020202020204" pitchFamily="34" charset="0"/>
                        </a:rPr>
                        <a:t>63</a:t>
                      </a:r>
                    </a:p>
                  </a:txBody>
                  <a:tcPr anchor="ctr">
                    <a:noFill/>
                  </a:tcPr>
                </a:tc>
                <a:tc>
                  <a:txBody>
                    <a:bodyPr/>
                    <a:lstStyle/>
                    <a:p>
                      <a:pPr algn="ctr"/>
                      <a:r>
                        <a:rPr lang="en-US" sz="1600" dirty="0">
                          <a:latin typeface="+mn-lt"/>
                          <a:cs typeface="Arial" panose="020B0604020202020204" pitchFamily="34" charset="0"/>
                        </a:rPr>
                        <a:t>18,283</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cs typeface="Arial" panose="020B0604020202020204" pitchFamily="34" charset="0"/>
                        </a:rPr>
                        <a:t>3.45</a:t>
                      </a:r>
                    </a:p>
                  </a:txBody>
                  <a:tcPr anchor="ctr">
                    <a:noFill/>
                  </a:tcPr>
                </a:tc>
                <a:extLst>
                  <a:ext uri="{0D108BD9-81ED-4DB2-BD59-A6C34878D82A}">
                    <a16:rowId xmlns:a16="http://schemas.microsoft.com/office/drawing/2014/main" val="1678554511"/>
                  </a:ext>
                </a:extLst>
              </a:tr>
              <a:tr h="367409">
                <a:tc>
                  <a:txBody>
                    <a:bodyPr/>
                    <a:lstStyle/>
                    <a:p>
                      <a:pPr algn="ctr"/>
                      <a:r>
                        <a:rPr lang="en-US" sz="1600" b="0" dirty="0">
                          <a:solidFill>
                            <a:schemeClr val="tx1"/>
                          </a:solidFill>
                          <a:latin typeface="+mn-lt"/>
                          <a:cs typeface="Arial" panose="020B0604020202020204" pitchFamily="34" charset="0"/>
                        </a:rPr>
                        <a:t>32220 (Outer Rim)</a:t>
                      </a:r>
                    </a:p>
                  </a:txBody>
                  <a:tcPr anchor="ctr">
                    <a:noFill/>
                  </a:tcPr>
                </a:tc>
                <a:tc>
                  <a:txBody>
                    <a:bodyPr/>
                    <a:lstStyle/>
                    <a:p>
                      <a:pPr algn="ctr"/>
                      <a:r>
                        <a:rPr lang="en-US" sz="1600" dirty="0">
                          <a:latin typeface="+mn-lt"/>
                          <a:cs typeface="Arial" panose="020B0604020202020204" pitchFamily="34" charset="0"/>
                        </a:rPr>
                        <a:t>44</a:t>
                      </a:r>
                    </a:p>
                  </a:txBody>
                  <a:tcPr anchor="ctr">
                    <a:noFill/>
                  </a:tcPr>
                </a:tc>
                <a:tc>
                  <a:txBody>
                    <a:bodyPr/>
                    <a:lstStyle/>
                    <a:p>
                      <a:pPr algn="ctr"/>
                      <a:r>
                        <a:rPr lang="en-US" sz="1600" dirty="0">
                          <a:latin typeface="+mn-lt"/>
                          <a:cs typeface="Arial" panose="020B0604020202020204" pitchFamily="34" charset="0"/>
                        </a:rPr>
                        <a:t>13,037</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cs typeface="Arial" panose="020B0604020202020204" pitchFamily="34" charset="0"/>
                        </a:rPr>
                        <a:t>3.38</a:t>
                      </a:r>
                    </a:p>
                  </a:txBody>
                  <a:tcPr anchor="ctr">
                    <a:noFill/>
                  </a:tcPr>
                </a:tc>
                <a:extLst>
                  <a:ext uri="{0D108BD9-81ED-4DB2-BD59-A6C34878D82A}">
                    <a16:rowId xmlns:a16="http://schemas.microsoft.com/office/drawing/2014/main" val="471274268"/>
                  </a:ext>
                </a:extLst>
              </a:tr>
              <a:tr h="367409">
                <a:tc>
                  <a:txBody>
                    <a:bodyPr/>
                    <a:lstStyle/>
                    <a:p>
                      <a:pPr algn="ctr"/>
                      <a:r>
                        <a:rPr lang="en-US" sz="1600" b="0" dirty="0">
                          <a:solidFill>
                            <a:schemeClr val="tx1"/>
                          </a:solidFill>
                          <a:latin typeface="+mn-lt"/>
                          <a:cs typeface="Arial" panose="020B0604020202020204" pitchFamily="34" charset="0"/>
                        </a:rPr>
                        <a:t>32211 (Arlington)</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109</a:t>
                      </a:r>
                    </a:p>
                  </a:txBody>
                  <a:tcPr anchor="ctr">
                    <a:solidFill>
                      <a:schemeClr val="accent2">
                        <a:lumMod val="60000"/>
                        <a:lumOff val="40000"/>
                      </a:schemeClr>
                    </a:solidFill>
                  </a:tcPr>
                </a:tc>
                <a:tc>
                  <a:txBody>
                    <a:bodyPr/>
                    <a:lstStyle/>
                    <a:p>
                      <a:pPr algn="ctr"/>
                      <a:r>
                        <a:rPr lang="en-US" sz="1600" dirty="0">
                          <a:latin typeface="+mn-lt"/>
                          <a:cs typeface="Arial" panose="020B0604020202020204" pitchFamily="34" charset="0"/>
                        </a:rPr>
                        <a:t>34,168</a:t>
                      </a:r>
                    </a:p>
                  </a:txBody>
                  <a:tcPr anchor="ct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cs typeface="Arial" panose="020B0604020202020204" pitchFamily="34" charset="0"/>
                        </a:rPr>
                        <a:t>3.19</a:t>
                      </a:r>
                    </a:p>
                  </a:txBody>
                  <a:tcPr anchor="ctr">
                    <a:solidFill>
                      <a:schemeClr val="accent2">
                        <a:lumMod val="60000"/>
                        <a:lumOff val="40000"/>
                      </a:schemeClr>
                    </a:solidFill>
                  </a:tcPr>
                </a:tc>
                <a:extLst>
                  <a:ext uri="{0D108BD9-81ED-4DB2-BD59-A6C34878D82A}">
                    <a16:rowId xmlns:a16="http://schemas.microsoft.com/office/drawing/2014/main" val="1366362982"/>
                  </a:ext>
                </a:extLst>
              </a:tr>
              <a:tr h="367409">
                <a:tc>
                  <a:txBody>
                    <a:bodyPr/>
                    <a:lstStyle/>
                    <a:p>
                      <a:pPr algn="ctr"/>
                      <a:r>
                        <a:rPr lang="en-US" sz="1600" b="0" dirty="0">
                          <a:solidFill>
                            <a:schemeClr val="tx1"/>
                          </a:solidFill>
                          <a:latin typeface="+mn-lt"/>
                          <a:cs typeface="Arial" panose="020B0604020202020204" pitchFamily="34" charset="0"/>
                        </a:rPr>
                        <a:t>32219 (Outer Rim)</a:t>
                      </a:r>
                    </a:p>
                  </a:txBody>
                  <a:tcPr anchor="ctr">
                    <a:noFill/>
                  </a:tcPr>
                </a:tc>
                <a:tc>
                  <a:txBody>
                    <a:bodyPr/>
                    <a:lstStyle/>
                    <a:p>
                      <a:pPr algn="ctr"/>
                      <a:r>
                        <a:rPr lang="en-US" sz="1600" dirty="0">
                          <a:latin typeface="+mn-lt"/>
                          <a:cs typeface="Arial" panose="020B0604020202020204" pitchFamily="34" charset="0"/>
                        </a:rPr>
                        <a:t>46</a:t>
                      </a:r>
                    </a:p>
                  </a:txBody>
                  <a:tcPr anchor="ctr">
                    <a:noFill/>
                  </a:tcPr>
                </a:tc>
                <a:tc>
                  <a:txBody>
                    <a:bodyPr/>
                    <a:lstStyle/>
                    <a:p>
                      <a:pPr algn="ctr"/>
                      <a:r>
                        <a:rPr lang="en-US" sz="1600" dirty="0">
                          <a:latin typeface="+mn-lt"/>
                          <a:cs typeface="Arial" panose="020B0604020202020204" pitchFamily="34" charset="0"/>
                        </a:rPr>
                        <a:t>14,474</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3.18</a:t>
                      </a:r>
                    </a:p>
                  </a:txBody>
                  <a:tcPr anchor="ctr">
                    <a:noFill/>
                  </a:tcPr>
                </a:tc>
                <a:extLst>
                  <a:ext uri="{0D108BD9-81ED-4DB2-BD59-A6C34878D82A}">
                    <a16:rowId xmlns:a16="http://schemas.microsoft.com/office/drawing/2014/main" val="60002362"/>
                  </a:ext>
                </a:extLst>
              </a:tr>
              <a:tr h="367409">
                <a:tc>
                  <a:txBody>
                    <a:bodyPr/>
                    <a:lstStyle/>
                    <a:p>
                      <a:pPr algn="r"/>
                      <a:r>
                        <a:rPr lang="en-US" sz="1600" b="1" dirty="0">
                          <a:solidFill>
                            <a:schemeClr val="bg1">
                              <a:lumMod val="50000"/>
                            </a:schemeClr>
                          </a:solidFill>
                        </a:rPr>
                        <a:t>TOTAL (Top 10)</a:t>
                      </a:r>
                      <a:endParaRPr lang="en-US" sz="1600" b="1" dirty="0">
                        <a:solidFill>
                          <a:schemeClr val="bg1">
                            <a:lumMod val="50000"/>
                          </a:schemeClr>
                        </a:solidFill>
                        <a:latin typeface="+mn-lt"/>
                        <a:cs typeface="Arial" panose="020B0604020202020204" pitchFamily="34" charset="0"/>
                      </a:endParaRPr>
                    </a:p>
                  </a:txBody>
                  <a:tcPr anchor="ctr">
                    <a:noFill/>
                  </a:tcPr>
                </a:tc>
                <a:tc>
                  <a:txBody>
                    <a:bodyPr/>
                    <a:lstStyle/>
                    <a:p>
                      <a:pPr algn="ctr"/>
                      <a:r>
                        <a:rPr lang="en-US" sz="1600" b="1" dirty="0">
                          <a:solidFill>
                            <a:schemeClr val="bg1">
                              <a:lumMod val="50000"/>
                            </a:schemeClr>
                          </a:solidFill>
                          <a:latin typeface="+mn-lt"/>
                          <a:cs typeface="Arial" panose="020B0604020202020204" pitchFamily="34" charset="0"/>
                        </a:rPr>
                        <a:t>873</a:t>
                      </a:r>
                    </a:p>
                  </a:txBody>
                  <a:tcPr anchor="ctr">
                    <a:noFill/>
                  </a:tcPr>
                </a:tc>
                <a:tc>
                  <a:txBody>
                    <a:bodyPr/>
                    <a:lstStyle/>
                    <a:p>
                      <a:pPr algn="ctr"/>
                      <a:endParaRPr lang="en-US" sz="1600" b="1" dirty="0">
                        <a:solidFill>
                          <a:schemeClr val="bg1">
                            <a:lumMod val="50000"/>
                          </a:schemeClr>
                        </a:solidFill>
                        <a:latin typeface="+mn-lt"/>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00B050"/>
                        </a:solidFill>
                        <a:latin typeface="+mn-lt"/>
                        <a:cs typeface="Arial" panose="020B0604020202020204" pitchFamily="34" charset="0"/>
                      </a:endParaRPr>
                    </a:p>
                  </a:txBody>
                  <a:tcPr anchor="ctr">
                    <a:solidFill>
                      <a:schemeClr val="bg2"/>
                    </a:solidFill>
                  </a:tcPr>
                </a:tc>
                <a:extLst>
                  <a:ext uri="{0D108BD9-81ED-4DB2-BD59-A6C34878D82A}">
                    <a16:rowId xmlns:a16="http://schemas.microsoft.com/office/drawing/2014/main" val="1484096097"/>
                  </a:ext>
                </a:extLst>
              </a:tr>
              <a:tr h="367409">
                <a:tc>
                  <a:txBody>
                    <a:bodyPr/>
                    <a:lstStyle/>
                    <a:p>
                      <a:pPr algn="r"/>
                      <a:r>
                        <a:rPr lang="en-US" sz="1600" b="1" dirty="0">
                          <a:solidFill>
                            <a:schemeClr val="tx1">
                              <a:lumMod val="65000"/>
                              <a:lumOff val="35000"/>
                            </a:schemeClr>
                          </a:solidFill>
                        </a:rPr>
                        <a:t>TOTAL (Other 24 Zips)</a:t>
                      </a:r>
                      <a:endParaRPr lang="en-US" sz="1600" b="1" dirty="0">
                        <a:solidFill>
                          <a:schemeClr val="tx1">
                            <a:lumMod val="65000"/>
                            <a:lumOff val="35000"/>
                          </a:schemeClr>
                        </a:solidFill>
                        <a:latin typeface="+mn-lt"/>
                        <a:cs typeface="Arial" panose="020B0604020202020204" pitchFamily="34" charset="0"/>
                      </a:endParaRPr>
                    </a:p>
                  </a:txBody>
                  <a:tcPr anchor="ctr"/>
                </a:tc>
                <a:tc>
                  <a:txBody>
                    <a:bodyPr/>
                    <a:lstStyle/>
                    <a:p>
                      <a:pPr algn="ctr"/>
                      <a:r>
                        <a:rPr lang="en-US" sz="1600" b="1" dirty="0">
                          <a:solidFill>
                            <a:schemeClr val="tx1">
                              <a:lumMod val="65000"/>
                              <a:lumOff val="35000"/>
                            </a:schemeClr>
                          </a:solidFill>
                          <a:latin typeface="+mn-lt"/>
                          <a:cs typeface="Arial" panose="020B0604020202020204" pitchFamily="34" charset="0"/>
                        </a:rPr>
                        <a:t>1,403</a:t>
                      </a:r>
                    </a:p>
                  </a:txBody>
                  <a:tcPr anchor="ctr"/>
                </a:tc>
                <a:tc>
                  <a:txBody>
                    <a:bodyPr/>
                    <a:lstStyle/>
                    <a:p>
                      <a:pPr algn="ctr"/>
                      <a:endParaRPr lang="en-US" sz="1600" b="1" dirty="0">
                        <a:solidFill>
                          <a:schemeClr val="tx1">
                            <a:lumMod val="65000"/>
                            <a:lumOff val="35000"/>
                          </a:schemeClr>
                        </a:solidFill>
                        <a:highlight>
                          <a:srgbClr val="FFFF00"/>
                        </a:highlight>
                        <a:latin typeface="+mn-lt"/>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highlight>
                          <a:srgbClr val="FFFF00"/>
                        </a:highlight>
                        <a:latin typeface="+mn-lt"/>
                        <a:cs typeface="Arial" panose="020B0604020202020204" pitchFamily="34" charset="0"/>
                      </a:endParaRPr>
                    </a:p>
                  </a:txBody>
                  <a:tcPr anchor="ctr">
                    <a:solidFill>
                      <a:schemeClr val="bg2"/>
                    </a:solidFill>
                  </a:tcPr>
                </a:tc>
                <a:extLst>
                  <a:ext uri="{0D108BD9-81ED-4DB2-BD59-A6C34878D82A}">
                    <a16:rowId xmlns:a16="http://schemas.microsoft.com/office/drawing/2014/main" val="3092787189"/>
                  </a:ext>
                </a:extLst>
              </a:tr>
              <a:tr h="367409">
                <a:tc>
                  <a:txBody>
                    <a:bodyPr/>
                    <a:lstStyle/>
                    <a:p>
                      <a:pPr algn="r"/>
                      <a:r>
                        <a:rPr lang="en-US" sz="1600" b="1" dirty="0">
                          <a:solidFill>
                            <a:schemeClr val="tx1"/>
                          </a:solidFill>
                        </a:rPr>
                        <a:t>TOTAL (All 34 Zips)</a:t>
                      </a:r>
                      <a:endParaRPr lang="en-US" sz="1600" b="1" dirty="0">
                        <a:solidFill>
                          <a:schemeClr val="tx1"/>
                        </a:solidFill>
                        <a:latin typeface="+mn-lt"/>
                        <a:cs typeface="Arial" panose="020B0604020202020204" pitchFamily="34" charset="0"/>
                      </a:endParaRPr>
                    </a:p>
                  </a:txBody>
                  <a:tcPr anchor="ctr"/>
                </a:tc>
                <a:tc>
                  <a:txBody>
                    <a:bodyPr/>
                    <a:lstStyle/>
                    <a:p>
                      <a:pPr algn="ctr"/>
                      <a:r>
                        <a:rPr lang="en-US" sz="1600" b="1" dirty="0">
                          <a:solidFill>
                            <a:schemeClr val="tx1"/>
                          </a:solidFill>
                          <a:latin typeface="+mn-lt"/>
                          <a:cs typeface="Arial" panose="020B0604020202020204" pitchFamily="34" charset="0"/>
                        </a:rPr>
                        <a:t>2,276</a:t>
                      </a:r>
                    </a:p>
                  </a:txBody>
                  <a:tcPr anchor="ctr"/>
                </a:tc>
                <a:tc>
                  <a:txBody>
                    <a:bodyPr/>
                    <a:lstStyle/>
                    <a:p>
                      <a:pPr algn="ctr"/>
                      <a:endParaRPr lang="en-US" sz="1600" b="1" dirty="0">
                        <a:solidFill>
                          <a:schemeClr val="tx1"/>
                        </a:solidFill>
                        <a:highlight>
                          <a:srgbClr val="FFFF00"/>
                        </a:highlight>
                        <a:latin typeface="+mn-lt"/>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00B050"/>
                        </a:solidFill>
                        <a:highlight>
                          <a:srgbClr val="FFFF00"/>
                        </a:highlight>
                        <a:latin typeface="+mn-lt"/>
                        <a:cs typeface="Arial" panose="020B0604020202020204" pitchFamily="34" charset="0"/>
                      </a:endParaRPr>
                    </a:p>
                  </a:txBody>
                  <a:tcPr anchor="ctr">
                    <a:solidFill>
                      <a:schemeClr val="bg2"/>
                    </a:solidFill>
                  </a:tcPr>
                </a:tc>
                <a:extLst>
                  <a:ext uri="{0D108BD9-81ED-4DB2-BD59-A6C34878D82A}">
                    <a16:rowId xmlns:a16="http://schemas.microsoft.com/office/drawing/2014/main" val="2530478515"/>
                  </a:ext>
                </a:extLst>
              </a:tr>
              <a:tr h="168787">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tx1"/>
                          </a:solidFill>
                        </a:rPr>
                        <a:t>Zip codes highlighted in </a:t>
                      </a:r>
                      <a:r>
                        <a:rPr lang="en-US" sz="1200" i="1" dirty="0">
                          <a:solidFill>
                            <a:schemeClr val="accent2">
                              <a:lumMod val="75000"/>
                            </a:schemeClr>
                          </a:solidFill>
                        </a:rPr>
                        <a:t>orange</a:t>
                      </a:r>
                      <a:r>
                        <a:rPr lang="en-US" sz="1200" i="1" dirty="0">
                          <a:solidFill>
                            <a:schemeClr val="tx1"/>
                          </a:solidFill>
                        </a:rPr>
                        <a:t> appear on both lists: Top 10 for Count </a:t>
                      </a:r>
                      <a:r>
                        <a:rPr lang="en-US" sz="1200" i="1" u="sng" dirty="0">
                          <a:solidFill>
                            <a:schemeClr val="tx1"/>
                          </a:solidFill>
                        </a:rPr>
                        <a:t>and</a:t>
                      </a:r>
                      <a:r>
                        <a:rPr lang="en-US" sz="1200" i="1" dirty="0">
                          <a:solidFill>
                            <a:schemeClr val="tx1"/>
                          </a:solidFill>
                        </a:rPr>
                        <a:t> Rate</a:t>
                      </a:r>
                      <a:endParaRPr lang="en-US" sz="1200" b="1" dirty="0">
                        <a:solidFill>
                          <a:schemeClr val="tx1"/>
                        </a:solidFill>
                        <a:latin typeface="+mn-lt"/>
                        <a:cs typeface="Arial" panose="020B0604020202020204" pitchFamily="34" charset="0"/>
                      </a:endParaRPr>
                    </a:p>
                  </a:txBody>
                  <a:tcPr anchor="ctr"/>
                </a:tc>
                <a:tc hMerge="1">
                  <a:txBody>
                    <a:bodyPr/>
                    <a:lstStyle/>
                    <a:p>
                      <a:pPr algn="ctr"/>
                      <a:endParaRPr lang="en-US" sz="1600" b="1" dirty="0">
                        <a:solidFill>
                          <a:schemeClr val="tx1"/>
                        </a:solidFill>
                        <a:latin typeface="+mn-lt"/>
                        <a:cs typeface="Arial" panose="020B0604020202020204" pitchFamily="34" charset="0"/>
                      </a:endParaRPr>
                    </a:p>
                  </a:txBody>
                  <a:tcPr anchor="ctr"/>
                </a:tc>
                <a:tc hMerge="1">
                  <a:txBody>
                    <a:bodyPr/>
                    <a:lstStyle/>
                    <a:p>
                      <a:pPr algn="ctr"/>
                      <a:endParaRPr lang="en-US" sz="1600" b="1" dirty="0">
                        <a:solidFill>
                          <a:schemeClr val="tx1"/>
                        </a:solidFill>
                        <a:latin typeface="+mn-lt"/>
                        <a:cs typeface="Arial" panose="020B0604020202020204" pitchFamily="34" charset="0"/>
                      </a:endParaRPr>
                    </a:p>
                  </a:txBody>
                  <a:tcPr anchor="ctr">
                    <a:solidFill>
                      <a:schemeClr val="bg1">
                        <a:lumMod val="8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rgbClr val="00B050"/>
                        </a:solidFill>
                        <a:highlight>
                          <a:srgbClr val="FFFF00"/>
                        </a:highlight>
                        <a:latin typeface="+mn-lt"/>
                        <a:cs typeface="Arial" panose="020B0604020202020204" pitchFamily="34" charset="0"/>
                      </a:endParaRPr>
                    </a:p>
                  </a:txBody>
                  <a:tcPr anchor="ctr">
                    <a:solidFill>
                      <a:schemeClr val="bg1">
                        <a:lumMod val="85000"/>
                      </a:schemeClr>
                    </a:solidFill>
                  </a:tcPr>
                </a:tc>
                <a:extLst>
                  <a:ext uri="{0D108BD9-81ED-4DB2-BD59-A6C34878D82A}">
                    <a16:rowId xmlns:a16="http://schemas.microsoft.com/office/drawing/2014/main" val="2764938484"/>
                  </a:ext>
                </a:extLst>
              </a:tr>
            </a:tbl>
          </a:graphicData>
        </a:graphic>
      </p:graphicFrame>
    </p:spTree>
    <p:extLst>
      <p:ext uri="{BB962C8B-B14F-4D97-AF65-F5344CB8AC3E}">
        <p14:creationId xmlns:p14="http://schemas.microsoft.com/office/powerpoint/2010/main" val="2283009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7E9B6F-E780-796C-1C38-6D8D39F21D74}"/>
              </a:ext>
            </a:extLst>
          </p:cNvPr>
          <p:cNvSpPr txBox="1">
            <a:spLocks/>
          </p:cNvSpPr>
          <p:nvPr/>
        </p:nvSpPr>
        <p:spPr>
          <a:xfrm>
            <a:off x="559205" y="365760"/>
            <a:ext cx="11076769" cy="12882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badi" panose="020B0604020104020204" pitchFamily="34" charset="0"/>
                <a:ea typeface="+mj-ea"/>
                <a:cs typeface="Arial" panose="020B0604020202020204" pitchFamily="34" charset="0"/>
              </a:rPr>
              <a:t>Opioid-Related Overdoses by Count and Rate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Abadi" panose="020B0604020104020204" pitchFamily="34" charset="0"/>
                <a:ea typeface="+mj-ea"/>
                <a:cs typeface="Arial" panose="020B0604020202020204" pitchFamily="34" charset="0"/>
              </a:rPr>
              <a:t>January 2023 - October 2023</a:t>
            </a:r>
          </a:p>
        </p:txBody>
      </p:sp>
      <p:pic>
        <p:nvPicPr>
          <p:cNvPr id="3" name="Picture 2">
            <a:extLst>
              <a:ext uri="{FF2B5EF4-FFF2-40B4-BE49-F238E27FC236}">
                <a16:creationId xmlns:a16="http://schemas.microsoft.com/office/drawing/2014/main" id="{CACD53EB-F0F3-9C53-8EBE-3A11637E7505}"/>
              </a:ext>
            </a:extLst>
          </p:cNvPr>
          <p:cNvPicPr>
            <a:picLocks noChangeAspect="1"/>
          </p:cNvPicPr>
          <p:nvPr/>
        </p:nvPicPr>
        <p:blipFill>
          <a:blip r:embed="rId2"/>
          <a:stretch>
            <a:fillRect/>
          </a:stretch>
        </p:blipFill>
        <p:spPr>
          <a:xfrm>
            <a:off x="772147" y="2344957"/>
            <a:ext cx="3851558" cy="3065526"/>
          </a:xfrm>
          <a:prstGeom prst="rect">
            <a:avLst/>
          </a:prstGeom>
        </p:spPr>
      </p:pic>
      <p:pic>
        <p:nvPicPr>
          <p:cNvPr id="5" name="Picture 4">
            <a:extLst>
              <a:ext uri="{FF2B5EF4-FFF2-40B4-BE49-F238E27FC236}">
                <a16:creationId xmlns:a16="http://schemas.microsoft.com/office/drawing/2014/main" id="{AEB76960-0406-0BCF-8F43-FA72D23D522B}"/>
              </a:ext>
            </a:extLst>
          </p:cNvPr>
          <p:cNvPicPr>
            <a:picLocks noChangeAspect="1"/>
          </p:cNvPicPr>
          <p:nvPr/>
        </p:nvPicPr>
        <p:blipFill>
          <a:blip r:embed="rId3"/>
          <a:stretch>
            <a:fillRect/>
          </a:stretch>
        </p:blipFill>
        <p:spPr>
          <a:xfrm>
            <a:off x="4623705" y="3429000"/>
            <a:ext cx="919005" cy="2133404"/>
          </a:xfrm>
          <a:prstGeom prst="rect">
            <a:avLst/>
          </a:prstGeom>
        </p:spPr>
      </p:pic>
      <p:pic>
        <p:nvPicPr>
          <p:cNvPr id="7" name="Picture 6">
            <a:extLst>
              <a:ext uri="{FF2B5EF4-FFF2-40B4-BE49-F238E27FC236}">
                <a16:creationId xmlns:a16="http://schemas.microsoft.com/office/drawing/2014/main" id="{B3CB30FC-573F-C7F1-6F9D-CB73F4E7E370}"/>
              </a:ext>
            </a:extLst>
          </p:cNvPr>
          <p:cNvPicPr>
            <a:picLocks noChangeAspect="1"/>
          </p:cNvPicPr>
          <p:nvPr/>
        </p:nvPicPr>
        <p:blipFill>
          <a:blip r:embed="rId4"/>
          <a:stretch>
            <a:fillRect/>
          </a:stretch>
        </p:blipFill>
        <p:spPr>
          <a:xfrm>
            <a:off x="6405301" y="2347243"/>
            <a:ext cx="3841743" cy="3063240"/>
          </a:xfrm>
          <a:prstGeom prst="rect">
            <a:avLst/>
          </a:prstGeom>
        </p:spPr>
      </p:pic>
      <p:pic>
        <p:nvPicPr>
          <p:cNvPr id="9" name="Picture 8">
            <a:extLst>
              <a:ext uri="{FF2B5EF4-FFF2-40B4-BE49-F238E27FC236}">
                <a16:creationId xmlns:a16="http://schemas.microsoft.com/office/drawing/2014/main" id="{A16EF753-308C-BF36-C425-5147C131DD73}"/>
              </a:ext>
            </a:extLst>
          </p:cNvPr>
          <p:cNvPicPr>
            <a:picLocks noChangeAspect="1"/>
          </p:cNvPicPr>
          <p:nvPr/>
        </p:nvPicPr>
        <p:blipFill>
          <a:blip r:embed="rId5"/>
          <a:stretch>
            <a:fillRect/>
          </a:stretch>
        </p:blipFill>
        <p:spPr>
          <a:xfrm>
            <a:off x="10247044" y="3437732"/>
            <a:ext cx="1435418" cy="2124672"/>
          </a:xfrm>
          <a:prstGeom prst="rect">
            <a:avLst/>
          </a:prstGeom>
        </p:spPr>
      </p:pic>
    </p:spTree>
    <p:extLst>
      <p:ext uri="{BB962C8B-B14F-4D97-AF65-F5344CB8AC3E}">
        <p14:creationId xmlns:p14="http://schemas.microsoft.com/office/powerpoint/2010/main" val="15723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1378944" y="326323"/>
          <a:ext cx="9392589" cy="357632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747446">
                  <a:extLst>
                    <a:ext uri="{9D8B030D-6E8A-4147-A177-3AD203B41FA5}">
                      <a16:colId xmlns:a16="http://schemas.microsoft.com/office/drawing/2014/main" val="2834286622"/>
                    </a:ext>
                  </a:extLst>
                </a:gridCol>
                <a:gridCol w="747446">
                  <a:extLst>
                    <a:ext uri="{9D8B030D-6E8A-4147-A177-3AD203B41FA5}">
                      <a16:colId xmlns:a16="http://schemas.microsoft.com/office/drawing/2014/main" val="3741638967"/>
                    </a:ext>
                  </a:extLst>
                </a:gridCol>
                <a:gridCol w="747446">
                  <a:extLst>
                    <a:ext uri="{9D8B030D-6E8A-4147-A177-3AD203B41FA5}">
                      <a16:colId xmlns:a16="http://schemas.microsoft.com/office/drawing/2014/main" val="1832429981"/>
                    </a:ext>
                  </a:extLst>
                </a:gridCol>
                <a:gridCol w="747446">
                  <a:extLst>
                    <a:ext uri="{9D8B030D-6E8A-4147-A177-3AD203B41FA5}">
                      <a16:colId xmlns:a16="http://schemas.microsoft.com/office/drawing/2014/main" val="315297790"/>
                    </a:ext>
                  </a:extLst>
                </a:gridCol>
                <a:gridCol w="747446">
                  <a:extLst>
                    <a:ext uri="{9D8B030D-6E8A-4147-A177-3AD203B41FA5}">
                      <a16:colId xmlns:a16="http://schemas.microsoft.com/office/drawing/2014/main" val="4025436151"/>
                    </a:ext>
                  </a:extLst>
                </a:gridCol>
                <a:gridCol w="747446">
                  <a:extLst>
                    <a:ext uri="{9D8B030D-6E8A-4147-A177-3AD203B41FA5}">
                      <a16:colId xmlns:a16="http://schemas.microsoft.com/office/drawing/2014/main" val="2321479475"/>
                    </a:ext>
                  </a:extLst>
                </a:gridCol>
                <a:gridCol w="747446">
                  <a:extLst>
                    <a:ext uri="{9D8B030D-6E8A-4147-A177-3AD203B41FA5}">
                      <a16:colId xmlns:a16="http://schemas.microsoft.com/office/drawing/2014/main" val="1226217120"/>
                    </a:ext>
                  </a:extLst>
                </a:gridCol>
                <a:gridCol w="747446">
                  <a:extLst>
                    <a:ext uri="{9D8B030D-6E8A-4147-A177-3AD203B41FA5}">
                      <a16:colId xmlns:a16="http://schemas.microsoft.com/office/drawing/2014/main" val="1386689584"/>
                    </a:ext>
                  </a:extLst>
                </a:gridCol>
                <a:gridCol w="747446">
                  <a:extLst>
                    <a:ext uri="{9D8B030D-6E8A-4147-A177-3AD203B41FA5}">
                      <a16:colId xmlns:a16="http://schemas.microsoft.com/office/drawing/2014/main" val="3305790669"/>
                    </a:ext>
                  </a:extLst>
                </a:gridCol>
                <a:gridCol w="1279629">
                  <a:extLst>
                    <a:ext uri="{9D8B030D-6E8A-4147-A177-3AD203B41FA5}">
                      <a16:colId xmlns:a16="http://schemas.microsoft.com/office/drawing/2014/main" val="2750239024"/>
                    </a:ext>
                  </a:extLst>
                </a:gridCol>
              </a:tblGrid>
              <a:tr h="370840">
                <a:tc gridSpan="11">
                  <a:txBody>
                    <a:bodyPr/>
                    <a:lstStyle/>
                    <a:p>
                      <a:pPr algn="ctr"/>
                      <a:r>
                        <a:rPr lang="en-US" b="1" dirty="0"/>
                        <a:t>% of Suspected Opioid-Related (O-R) Overdose (OD) Patients</a:t>
                      </a:r>
                    </a:p>
                  </a:txBody>
                  <a:tcPr>
                    <a:solidFill>
                      <a:schemeClr val="accent2">
                        <a:lumMod val="40000"/>
                        <a:lumOff val="6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2">
                        <a:lumMod val="40000"/>
                        <a:lumOff val="60000"/>
                      </a:schemeClr>
                    </a:solidFill>
                  </a:tcPr>
                </a:tc>
                <a:extLst>
                  <a:ext uri="{0D108BD9-81ED-4DB2-BD59-A6C34878D82A}">
                    <a16:rowId xmlns:a16="http://schemas.microsoft.com/office/drawing/2014/main" val="3022886274"/>
                  </a:ext>
                </a:extLst>
              </a:tr>
              <a:tr h="370840">
                <a:tc>
                  <a:txBody>
                    <a:bodyPr/>
                    <a:lstStyle/>
                    <a:p>
                      <a:pPr algn="ctr"/>
                      <a:r>
                        <a:rPr lang="en-US" b="1" dirty="0"/>
                        <a:t>Race/Year</a:t>
                      </a:r>
                    </a:p>
                  </a:txBody>
                  <a:tcPr/>
                </a:tc>
                <a:tc>
                  <a:txBody>
                    <a:bodyPr/>
                    <a:lstStyle/>
                    <a:p>
                      <a:pPr algn="ctr"/>
                      <a:r>
                        <a:rPr lang="en-US" b="1" dirty="0"/>
                        <a:t>2014</a:t>
                      </a:r>
                    </a:p>
                  </a:txBody>
                  <a:tcPr>
                    <a:solidFill>
                      <a:schemeClr val="accent6">
                        <a:lumMod val="20000"/>
                        <a:lumOff val="80000"/>
                      </a:schemeClr>
                    </a:solidFill>
                  </a:tcPr>
                </a:tc>
                <a:tc>
                  <a:txBody>
                    <a:bodyPr/>
                    <a:lstStyle/>
                    <a:p>
                      <a:pPr algn="ctr"/>
                      <a:r>
                        <a:rPr lang="en-US" b="1" dirty="0"/>
                        <a:t>2015</a:t>
                      </a:r>
                    </a:p>
                  </a:txBody>
                  <a:tcPr>
                    <a:solidFill>
                      <a:schemeClr val="accent6">
                        <a:lumMod val="20000"/>
                        <a:lumOff val="80000"/>
                      </a:schemeClr>
                    </a:solidFill>
                  </a:tcPr>
                </a:tc>
                <a:tc>
                  <a:txBody>
                    <a:bodyPr/>
                    <a:lstStyle/>
                    <a:p>
                      <a:pPr algn="ctr"/>
                      <a:r>
                        <a:rPr lang="en-US" b="1" dirty="0"/>
                        <a:t>2016</a:t>
                      </a:r>
                    </a:p>
                  </a:txBody>
                  <a:tcPr>
                    <a:solidFill>
                      <a:schemeClr val="accent6">
                        <a:lumMod val="20000"/>
                        <a:lumOff val="80000"/>
                      </a:schemeClr>
                    </a:solidFill>
                  </a:tcPr>
                </a:tc>
                <a:tc>
                  <a:txBody>
                    <a:bodyPr/>
                    <a:lstStyle/>
                    <a:p>
                      <a:pPr algn="ctr"/>
                      <a:r>
                        <a:rPr lang="en-US" b="1" dirty="0"/>
                        <a:t>2017</a:t>
                      </a:r>
                    </a:p>
                  </a:txBody>
                  <a:tcPr>
                    <a:solidFill>
                      <a:schemeClr val="accent6">
                        <a:lumMod val="20000"/>
                        <a:lumOff val="80000"/>
                      </a:schemeClr>
                    </a:solidFill>
                  </a:tcPr>
                </a:tc>
                <a:tc>
                  <a:txBody>
                    <a:bodyPr/>
                    <a:lstStyle/>
                    <a:p>
                      <a:pPr algn="ctr"/>
                      <a:r>
                        <a:rPr lang="en-US" b="1" dirty="0"/>
                        <a:t>2018</a:t>
                      </a:r>
                    </a:p>
                  </a:txBody>
                  <a:tcPr>
                    <a:solidFill>
                      <a:schemeClr val="accent6">
                        <a:lumMod val="20000"/>
                        <a:lumOff val="80000"/>
                      </a:schemeClr>
                    </a:solidFill>
                  </a:tcPr>
                </a:tc>
                <a:tc>
                  <a:txBody>
                    <a:bodyPr/>
                    <a:lstStyle/>
                    <a:p>
                      <a:pPr algn="ctr"/>
                      <a:r>
                        <a:rPr lang="en-US" b="1" dirty="0"/>
                        <a:t>2019</a:t>
                      </a:r>
                    </a:p>
                  </a:txBody>
                  <a:tcPr>
                    <a:solidFill>
                      <a:schemeClr val="accent5">
                        <a:lumMod val="20000"/>
                        <a:lumOff val="80000"/>
                      </a:schemeClr>
                    </a:solidFill>
                  </a:tcPr>
                </a:tc>
                <a:tc>
                  <a:txBody>
                    <a:bodyPr/>
                    <a:lstStyle/>
                    <a:p>
                      <a:pPr algn="ctr"/>
                      <a:r>
                        <a:rPr lang="en-US" b="1" dirty="0"/>
                        <a:t>2020</a:t>
                      </a:r>
                    </a:p>
                  </a:txBody>
                  <a:tcPr>
                    <a:solidFill>
                      <a:schemeClr val="accent5">
                        <a:lumMod val="20000"/>
                        <a:lumOff val="80000"/>
                      </a:schemeClr>
                    </a:solidFill>
                  </a:tcPr>
                </a:tc>
                <a:tc>
                  <a:txBody>
                    <a:bodyPr/>
                    <a:lstStyle/>
                    <a:p>
                      <a:pPr algn="ctr"/>
                      <a:r>
                        <a:rPr lang="en-US" b="1" dirty="0"/>
                        <a:t>2021</a:t>
                      </a:r>
                    </a:p>
                  </a:txBody>
                  <a:tcPr>
                    <a:solidFill>
                      <a:schemeClr val="accent5">
                        <a:lumMod val="20000"/>
                        <a:lumOff val="80000"/>
                      </a:schemeClr>
                    </a:solidFill>
                  </a:tcPr>
                </a:tc>
                <a:tc>
                  <a:txBody>
                    <a:bodyPr/>
                    <a:lstStyle/>
                    <a:p>
                      <a:pPr algn="ctr"/>
                      <a:r>
                        <a:rPr lang="en-US" b="1" dirty="0"/>
                        <a:t>2022</a:t>
                      </a:r>
                    </a:p>
                  </a:txBody>
                  <a:tcPr>
                    <a:solidFill>
                      <a:schemeClr val="accent5">
                        <a:lumMod val="20000"/>
                        <a:lumOff val="80000"/>
                      </a:schemeClr>
                    </a:solidFill>
                  </a:tcPr>
                </a:tc>
                <a:tc>
                  <a:txBody>
                    <a:bodyPr/>
                    <a:lstStyle/>
                    <a:p>
                      <a:pPr algn="ctr"/>
                      <a:r>
                        <a:rPr lang="en-US" b="1" dirty="0"/>
                        <a:t>2023 </a:t>
                      </a:r>
                    </a:p>
                    <a:p>
                      <a:pPr algn="ctr"/>
                      <a:r>
                        <a:rPr lang="en-US" b="1" dirty="0"/>
                        <a:t>(Jan-Oct)</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dirty="0"/>
                        <a:t>Black or African American</a:t>
                      </a:r>
                    </a:p>
                  </a:txBody>
                  <a:tcPr/>
                </a:tc>
                <a:tc>
                  <a:txBody>
                    <a:bodyPr/>
                    <a:lstStyle/>
                    <a:p>
                      <a:pPr algn="ctr"/>
                      <a:r>
                        <a:rPr lang="en-US" dirty="0"/>
                        <a:t>8%</a:t>
                      </a:r>
                    </a:p>
                  </a:txBody>
                  <a:tcPr anchor="ctr"/>
                </a:tc>
                <a:tc>
                  <a:txBody>
                    <a:bodyPr/>
                    <a:lstStyle/>
                    <a:p>
                      <a:pPr algn="ctr"/>
                      <a:r>
                        <a:rPr lang="en-US" dirty="0"/>
                        <a:t>8%</a:t>
                      </a:r>
                    </a:p>
                  </a:txBody>
                  <a:tcPr anchor="ctr"/>
                </a:tc>
                <a:tc>
                  <a:txBody>
                    <a:bodyPr/>
                    <a:lstStyle/>
                    <a:p>
                      <a:pPr algn="ctr"/>
                      <a:r>
                        <a:rPr lang="en-US" dirty="0"/>
                        <a:t>10%</a:t>
                      </a:r>
                    </a:p>
                  </a:txBody>
                  <a:tcPr anchor="ctr"/>
                </a:tc>
                <a:tc>
                  <a:txBody>
                    <a:bodyPr/>
                    <a:lstStyle/>
                    <a:p>
                      <a:pPr algn="ctr"/>
                      <a:r>
                        <a:rPr lang="en-US" dirty="0"/>
                        <a:t>9%</a:t>
                      </a:r>
                    </a:p>
                  </a:txBody>
                  <a:tcPr anchor="ctr"/>
                </a:tc>
                <a:tc>
                  <a:txBody>
                    <a:bodyPr/>
                    <a:lstStyle/>
                    <a:p>
                      <a:pPr algn="ctr"/>
                      <a:r>
                        <a:rPr lang="en-US" dirty="0"/>
                        <a:t>10%</a:t>
                      </a:r>
                    </a:p>
                  </a:txBody>
                  <a:tcPr anchor="ctr"/>
                </a:tc>
                <a:tc>
                  <a:txBody>
                    <a:bodyPr/>
                    <a:lstStyle/>
                    <a:p>
                      <a:pPr algn="ctr"/>
                      <a:r>
                        <a:rPr lang="en-US" dirty="0"/>
                        <a:t>11%</a:t>
                      </a:r>
                    </a:p>
                  </a:txBody>
                  <a:tcPr anchor="ctr"/>
                </a:tc>
                <a:tc>
                  <a:txBody>
                    <a:bodyPr/>
                    <a:lstStyle/>
                    <a:p>
                      <a:pPr algn="ctr"/>
                      <a:r>
                        <a:rPr lang="en-US" dirty="0"/>
                        <a:t>14%</a:t>
                      </a:r>
                    </a:p>
                  </a:txBody>
                  <a:tcPr anchor="ctr"/>
                </a:tc>
                <a:tc>
                  <a:txBody>
                    <a:bodyPr/>
                    <a:lstStyle/>
                    <a:p>
                      <a:pPr algn="ctr"/>
                      <a:r>
                        <a:rPr lang="en-US" dirty="0"/>
                        <a:t>18%</a:t>
                      </a:r>
                    </a:p>
                  </a:txBody>
                  <a:tcPr anchor="ctr">
                    <a:noFill/>
                  </a:tcPr>
                </a:tc>
                <a:tc>
                  <a:txBody>
                    <a:bodyPr/>
                    <a:lstStyle/>
                    <a:p>
                      <a:pPr algn="ctr"/>
                      <a:r>
                        <a:rPr lang="en-US" dirty="0"/>
                        <a:t>21%</a:t>
                      </a:r>
                    </a:p>
                  </a:txBody>
                  <a:tcPr anchor="ctr">
                    <a:noFill/>
                  </a:tcPr>
                </a:tc>
                <a:tc>
                  <a:txBody>
                    <a:bodyPr/>
                    <a:lstStyle/>
                    <a:p>
                      <a:pPr algn="ctr"/>
                      <a:r>
                        <a:rPr lang="en-US" dirty="0"/>
                        <a:t>22%</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Hispanic or Latino</a:t>
                      </a:r>
                    </a:p>
                  </a:txBody>
                  <a:tcP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4%</a:t>
                      </a:r>
                    </a:p>
                  </a:txBody>
                  <a:tcPr anchor="ctr"/>
                </a:tc>
                <a:tc>
                  <a:txBody>
                    <a:bodyPr/>
                    <a:lstStyle/>
                    <a:p>
                      <a:pPr algn="ctr"/>
                      <a:r>
                        <a:rPr lang="en-US" dirty="0"/>
                        <a:t>3%</a:t>
                      </a:r>
                    </a:p>
                  </a:txBody>
                  <a:tcPr anchor="ctr"/>
                </a:tc>
                <a:tc>
                  <a:txBody>
                    <a:bodyPr/>
                    <a:lstStyle/>
                    <a:p>
                      <a:pPr algn="ctr"/>
                      <a:r>
                        <a:rPr lang="en-US" dirty="0"/>
                        <a:t>4%</a:t>
                      </a:r>
                    </a:p>
                  </a:txBody>
                  <a:tcPr anchor="ctr"/>
                </a:tc>
                <a:tc>
                  <a:txBody>
                    <a:bodyPr/>
                    <a:lstStyle/>
                    <a:p>
                      <a:pPr algn="ctr"/>
                      <a:r>
                        <a:rPr lang="en-US" dirty="0"/>
                        <a:t>3%</a:t>
                      </a:r>
                    </a:p>
                  </a:txBody>
                  <a:tcPr anchor="ctr">
                    <a:noFill/>
                  </a:tcPr>
                </a:tc>
                <a:tc>
                  <a:txBody>
                    <a:bodyPr/>
                    <a:lstStyle/>
                    <a:p>
                      <a:pPr algn="ctr"/>
                      <a:r>
                        <a:rPr lang="en-US" dirty="0"/>
                        <a:t>5%</a:t>
                      </a:r>
                    </a:p>
                  </a:txBody>
                  <a:tcPr anchor="ctr">
                    <a:noFill/>
                  </a:tcPr>
                </a:tc>
                <a:tc>
                  <a:txBody>
                    <a:bodyPr/>
                    <a:lstStyle/>
                    <a:p>
                      <a:pPr algn="ctr"/>
                      <a:r>
                        <a:rPr lang="en-US" dirty="0"/>
                        <a:t>6%</a:t>
                      </a:r>
                    </a:p>
                  </a:txBody>
                  <a:tcPr anchor="ctr">
                    <a:noFill/>
                  </a:tcPr>
                </a:tc>
                <a:extLst>
                  <a:ext uri="{0D108BD9-81ED-4DB2-BD59-A6C34878D82A}">
                    <a16:rowId xmlns:a16="http://schemas.microsoft.com/office/drawing/2014/main" val="3805416702"/>
                  </a:ext>
                </a:extLst>
              </a:tr>
              <a:tr h="370840">
                <a:tc>
                  <a:txBody>
                    <a:bodyPr/>
                    <a:lstStyle/>
                    <a:p>
                      <a:pPr algn="ctr"/>
                      <a:r>
                        <a:rPr lang="en-US" b="1" dirty="0"/>
                        <a:t>Other/</a:t>
                      </a:r>
                    </a:p>
                    <a:p>
                      <a:pPr algn="ctr"/>
                      <a:r>
                        <a:rPr lang="en-US" b="1" dirty="0"/>
                        <a:t>Unknown</a:t>
                      </a:r>
                    </a:p>
                  </a:txBody>
                  <a:tcPr/>
                </a:tc>
                <a:tc>
                  <a:txBody>
                    <a:bodyPr/>
                    <a:lstStyle/>
                    <a:p>
                      <a:pPr algn="ctr"/>
                      <a:r>
                        <a:rPr lang="en-US" dirty="0"/>
                        <a:t>2%</a:t>
                      </a:r>
                    </a:p>
                  </a:txBody>
                  <a:tcPr anchor="ct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4%</a:t>
                      </a:r>
                    </a:p>
                  </a:txBody>
                  <a:tcPr anchor="ctr"/>
                </a:tc>
                <a:tc>
                  <a:txBody>
                    <a:bodyPr/>
                    <a:lstStyle/>
                    <a:p>
                      <a:pPr algn="ctr"/>
                      <a:r>
                        <a:rPr lang="en-US" dirty="0"/>
                        <a:t>3%</a:t>
                      </a:r>
                    </a:p>
                  </a:txBody>
                  <a:tcPr anchor="ctr"/>
                </a:tc>
                <a:tc>
                  <a:txBody>
                    <a:bodyPr/>
                    <a:lstStyle/>
                    <a:p>
                      <a:pPr algn="ctr"/>
                      <a:r>
                        <a:rPr lang="en-US" dirty="0"/>
                        <a:t>4%</a:t>
                      </a:r>
                    </a:p>
                  </a:txBody>
                  <a:tcPr anchor="ctr">
                    <a:noFill/>
                  </a:tcPr>
                </a:tc>
                <a:tc>
                  <a:txBody>
                    <a:bodyPr/>
                    <a:lstStyle/>
                    <a:p>
                      <a:pPr algn="ctr"/>
                      <a:r>
                        <a:rPr lang="en-US" dirty="0"/>
                        <a:t>2%</a:t>
                      </a:r>
                    </a:p>
                  </a:txBody>
                  <a:tcPr anchor="ctr">
                    <a:noFill/>
                  </a:tcPr>
                </a:tc>
                <a:tc>
                  <a:txBody>
                    <a:bodyPr/>
                    <a:lstStyle/>
                    <a:p>
                      <a:pPr algn="ctr"/>
                      <a:r>
                        <a:rPr lang="en-US" dirty="0"/>
                        <a:t>2%</a:t>
                      </a:r>
                    </a:p>
                  </a:txBody>
                  <a:tcPr anchor="ctr">
                    <a:noFill/>
                  </a:tcPr>
                </a:tc>
                <a:extLst>
                  <a:ext uri="{0D108BD9-81ED-4DB2-BD59-A6C34878D82A}">
                    <a16:rowId xmlns:a16="http://schemas.microsoft.com/office/drawing/2014/main" val="592979153"/>
                  </a:ext>
                </a:extLst>
              </a:tr>
              <a:tr h="370840">
                <a:tc>
                  <a:txBody>
                    <a:bodyPr/>
                    <a:lstStyle/>
                    <a:p>
                      <a:pPr algn="ctr"/>
                      <a:r>
                        <a:rPr lang="en-US" b="1" dirty="0"/>
                        <a:t>White</a:t>
                      </a:r>
                    </a:p>
                  </a:txBody>
                  <a:tcPr/>
                </a:tc>
                <a:tc>
                  <a:txBody>
                    <a:bodyPr/>
                    <a:lstStyle/>
                    <a:p>
                      <a:pPr algn="ctr"/>
                      <a:r>
                        <a:rPr lang="en-US" dirty="0"/>
                        <a:t>88%</a:t>
                      </a:r>
                    </a:p>
                  </a:txBody>
                  <a:tcPr anchor="ctr"/>
                </a:tc>
                <a:tc>
                  <a:txBody>
                    <a:bodyPr/>
                    <a:lstStyle/>
                    <a:p>
                      <a:pPr algn="ctr"/>
                      <a:r>
                        <a:rPr lang="en-US" dirty="0"/>
                        <a:t>87%</a:t>
                      </a:r>
                    </a:p>
                  </a:txBody>
                  <a:tcPr anchor="ctr"/>
                </a:tc>
                <a:tc>
                  <a:txBody>
                    <a:bodyPr/>
                    <a:lstStyle/>
                    <a:p>
                      <a:pPr algn="ctr"/>
                      <a:r>
                        <a:rPr lang="en-US" dirty="0"/>
                        <a:t>86%</a:t>
                      </a:r>
                    </a:p>
                  </a:txBody>
                  <a:tcPr anchor="ctr"/>
                </a:tc>
                <a:tc>
                  <a:txBody>
                    <a:bodyPr/>
                    <a:lstStyle/>
                    <a:p>
                      <a:pPr algn="ctr"/>
                      <a:r>
                        <a:rPr lang="en-US" dirty="0"/>
                        <a:t>84%</a:t>
                      </a:r>
                    </a:p>
                  </a:txBody>
                  <a:tcPr anchor="ctr"/>
                </a:tc>
                <a:tc>
                  <a:txBody>
                    <a:bodyPr/>
                    <a:lstStyle/>
                    <a:p>
                      <a:pPr algn="ctr"/>
                      <a:r>
                        <a:rPr lang="en-US" dirty="0"/>
                        <a:t>82%</a:t>
                      </a:r>
                    </a:p>
                  </a:txBody>
                  <a:tcPr anchor="ctr"/>
                </a:tc>
                <a:tc>
                  <a:txBody>
                    <a:bodyPr/>
                    <a:lstStyle/>
                    <a:p>
                      <a:pPr algn="ctr"/>
                      <a:r>
                        <a:rPr lang="en-US" dirty="0"/>
                        <a:t>82%</a:t>
                      </a:r>
                    </a:p>
                  </a:txBody>
                  <a:tcPr anchor="ctr"/>
                </a:tc>
                <a:tc>
                  <a:txBody>
                    <a:bodyPr/>
                    <a:lstStyle/>
                    <a:p>
                      <a:pPr algn="ctr"/>
                      <a:r>
                        <a:rPr lang="en-US" dirty="0"/>
                        <a:t>79%</a:t>
                      </a:r>
                    </a:p>
                  </a:txBody>
                  <a:tcPr anchor="ctr"/>
                </a:tc>
                <a:tc>
                  <a:txBody>
                    <a:bodyPr/>
                    <a:lstStyle/>
                    <a:p>
                      <a:pPr algn="ctr"/>
                      <a:r>
                        <a:rPr lang="en-US" dirty="0"/>
                        <a:t>75%</a:t>
                      </a:r>
                    </a:p>
                  </a:txBody>
                  <a:tcPr anchor="ctr">
                    <a:noFill/>
                  </a:tcPr>
                </a:tc>
                <a:tc>
                  <a:txBody>
                    <a:bodyPr/>
                    <a:lstStyle/>
                    <a:p>
                      <a:pPr algn="ctr"/>
                      <a:r>
                        <a:rPr lang="en-US" dirty="0"/>
                        <a:t>72%</a:t>
                      </a:r>
                    </a:p>
                  </a:txBody>
                  <a:tcPr anchor="ctr">
                    <a:noFill/>
                  </a:tcPr>
                </a:tc>
                <a:tc>
                  <a:txBody>
                    <a:bodyPr/>
                    <a:lstStyle/>
                    <a:p>
                      <a:pPr algn="ctr"/>
                      <a:r>
                        <a:rPr lang="en-US" dirty="0"/>
                        <a:t>70%</a:t>
                      </a:r>
                    </a:p>
                  </a:txBody>
                  <a:tcPr anchor="ctr">
                    <a:noFill/>
                  </a:tcPr>
                </a:tc>
                <a:extLst>
                  <a:ext uri="{0D108BD9-81ED-4DB2-BD59-A6C34878D82A}">
                    <a16:rowId xmlns:a16="http://schemas.microsoft.com/office/drawing/2014/main" val="1916674280"/>
                  </a:ext>
                </a:extLst>
              </a:tr>
            </a:tbl>
          </a:graphicData>
        </a:graphic>
      </p:graphicFrame>
      <p:graphicFrame>
        <p:nvGraphicFramePr>
          <p:cNvPr id="3" name="Table 4">
            <a:extLst>
              <a:ext uri="{FF2B5EF4-FFF2-40B4-BE49-F238E27FC236}">
                <a16:creationId xmlns:a16="http://schemas.microsoft.com/office/drawing/2014/main" id="{774AE90C-21A4-552F-2E25-FA2B17E0F3E2}"/>
              </a:ext>
            </a:extLst>
          </p:cNvPr>
          <p:cNvGraphicFramePr>
            <a:graphicFrameLocks noGrp="1"/>
          </p:cNvGraphicFramePr>
          <p:nvPr/>
        </p:nvGraphicFramePr>
        <p:xfrm>
          <a:off x="1378944" y="4168538"/>
          <a:ext cx="9434111" cy="175260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474004">
                  <a:extLst>
                    <a:ext uri="{9D8B030D-6E8A-4147-A177-3AD203B41FA5}">
                      <a16:colId xmlns:a16="http://schemas.microsoft.com/office/drawing/2014/main" val="1055398844"/>
                    </a:ext>
                  </a:extLst>
                </a:gridCol>
                <a:gridCol w="751350">
                  <a:extLst>
                    <a:ext uri="{9D8B030D-6E8A-4147-A177-3AD203B41FA5}">
                      <a16:colId xmlns:a16="http://schemas.microsoft.com/office/drawing/2014/main" val="2834286622"/>
                    </a:ext>
                  </a:extLst>
                </a:gridCol>
                <a:gridCol w="751350">
                  <a:extLst>
                    <a:ext uri="{9D8B030D-6E8A-4147-A177-3AD203B41FA5}">
                      <a16:colId xmlns:a16="http://schemas.microsoft.com/office/drawing/2014/main" val="3741638967"/>
                    </a:ext>
                  </a:extLst>
                </a:gridCol>
                <a:gridCol w="751350">
                  <a:extLst>
                    <a:ext uri="{9D8B030D-6E8A-4147-A177-3AD203B41FA5}">
                      <a16:colId xmlns:a16="http://schemas.microsoft.com/office/drawing/2014/main" val="1832429981"/>
                    </a:ext>
                  </a:extLst>
                </a:gridCol>
                <a:gridCol w="751350">
                  <a:extLst>
                    <a:ext uri="{9D8B030D-6E8A-4147-A177-3AD203B41FA5}">
                      <a16:colId xmlns:a16="http://schemas.microsoft.com/office/drawing/2014/main" val="315297790"/>
                    </a:ext>
                  </a:extLst>
                </a:gridCol>
                <a:gridCol w="751350">
                  <a:extLst>
                    <a:ext uri="{9D8B030D-6E8A-4147-A177-3AD203B41FA5}">
                      <a16:colId xmlns:a16="http://schemas.microsoft.com/office/drawing/2014/main" val="4025436151"/>
                    </a:ext>
                  </a:extLst>
                </a:gridCol>
                <a:gridCol w="751350">
                  <a:extLst>
                    <a:ext uri="{9D8B030D-6E8A-4147-A177-3AD203B41FA5}">
                      <a16:colId xmlns:a16="http://schemas.microsoft.com/office/drawing/2014/main" val="2321479475"/>
                    </a:ext>
                  </a:extLst>
                </a:gridCol>
                <a:gridCol w="751350">
                  <a:extLst>
                    <a:ext uri="{9D8B030D-6E8A-4147-A177-3AD203B41FA5}">
                      <a16:colId xmlns:a16="http://schemas.microsoft.com/office/drawing/2014/main" val="1226217120"/>
                    </a:ext>
                  </a:extLst>
                </a:gridCol>
                <a:gridCol w="751350">
                  <a:extLst>
                    <a:ext uri="{9D8B030D-6E8A-4147-A177-3AD203B41FA5}">
                      <a16:colId xmlns:a16="http://schemas.microsoft.com/office/drawing/2014/main" val="1386689584"/>
                    </a:ext>
                  </a:extLst>
                </a:gridCol>
                <a:gridCol w="751350">
                  <a:extLst>
                    <a:ext uri="{9D8B030D-6E8A-4147-A177-3AD203B41FA5}">
                      <a16:colId xmlns:a16="http://schemas.microsoft.com/office/drawing/2014/main" val="3305790669"/>
                    </a:ext>
                  </a:extLst>
                </a:gridCol>
                <a:gridCol w="1197957">
                  <a:extLst>
                    <a:ext uri="{9D8B030D-6E8A-4147-A177-3AD203B41FA5}">
                      <a16:colId xmlns:a16="http://schemas.microsoft.com/office/drawing/2014/main" val="520527164"/>
                    </a:ext>
                  </a:extLst>
                </a:gridCol>
              </a:tblGrid>
              <a:tr h="370840">
                <a:tc gridSpan="11">
                  <a:txBody>
                    <a:bodyPr/>
                    <a:lstStyle/>
                    <a:p>
                      <a:pPr algn="ctr"/>
                      <a:r>
                        <a:rPr lang="en-US" b="1" dirty="0"/>
                        <a:t>% of Suspected Opioid-Related (O-R) Overdose (OD) Patients</a:t>
                      </a:r>
                    </a:p>
                  </a:txBody>
                  <a:tcPr>
                    <a:solidFill>
                      <a:schemeClr val="accent4">
                        <a:lumMod val="60000"/>
                        <a:lumOff val="4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accent6">
                        <a:lumMod val="40000"/>
                        <a:lumOff val="60000"/>
                      </a:schemeClr>
                    </a:solidFill>
                  </a:tcPr>
                </a:tc>
                <a:extLst>
                  <a:ext uri="{0D108BD9-81ED-4DB2-BD59-A6C34878D82A}">
                    <a16:rowId xmlns:a16="http://schemas.microsoft.com/office/drawing/2014/main" val="3022886274"/>
                  </a:ext>
                </a:extLst>
              </a:tr>
              <a:tr h="370840">
                <a:tc>
                  <a:txBody>
                    <a:bodyPr/>
                    <a:lstStyle/>
                    <a:p>
                      <a:r>
                        <a:rPr lang="en-US" b="1" dirty="0"/>
                        <a:t>Gender/Year</a:t>
                      </a:r>
                    </a:p>
                  </a:txBody>
                  <a:tcPr/>
                </a:tc>
                <a:tc>
                  <a:txBody>
                    <a:bodyPr/>
                    <a:lstStyle/>
                    <a:p>
                      <a:pPr algn="ctr"/>
                      <a:r>
                        <a:rPr lang="en-US" b="1" dirty="0"/>
                        <a:t>2014</a:t>
                      </a:r>
                    </a:p>
                  </a:txBody>
                  <a:tcPr>
                    <a:solidFill>
                      <a:schemeClr val="accent6">
                        <a:lumMod val="20000"/>
                        <a:lumOff val="80000"/>
                      </a:schemeClr>
                    </a:solidFill>
                  </a:tcPr>
                </a:tc>
                <a:tc>
                  <a:txBody>
                    <a:bodyPr/>
                    <a:lstStyle/>
                    <a:p>
                      <a:pPr algn="ctr"/>
                      <a:r>
                        <a:rPr lang="en-US" b="1" dirty="0"/>
                        <a:t>2015</a:t>
                      </a:r>
                    </a:p>
                  </a:txBody>
                  <a:tcPr>
                    <a:solidFill>
                      <a:schemeClr val="accent6">
                        <a:lumMod val="20000"/>
                        <a:lumOff val="80000"/>
                      </a:schemeClr>
                    </a:solidFill>
                  </a:tcPr>
                </a:tc>
                <a:tc>
                  <a:txBody>
                    <a:bodyPr/>
                    <a:lstStyle/>
                    <a:p>
                      <a:pPr algn="ctr"/>
                      <a:r>
                        <a:rPr lang="en-US" b="1" dirty="0"/>
                        <a:t>2016</a:t>
                      </a:r>
                    </a:p>
                  </a:txBody>
                  <a:tcPr>
                    <a:solidFill>
                      <a:schemeClr val="accent6">
                        <a:lumMod val="20000"/>
                        <a:lumOff val="80000"/>
                      </a:schemeClr>
                    </a:solidFill>
                  </a:tcPr>
                </a:tc>
                <a:tc>
                  <a:txBody>
                    <a:bodyPr/>
                    <a:lstStyle/>
                    <a:p>
                      <a:pPr algn="ctr"/>
                      <a:r>
                        <a:rPr lang="en-US" b="1" dirty="0"/>
                        <a:t>2017</a:t>
                      </a:r>
                    </a:p>
                  </a:txBody>
                  <a:tcPr>
                    <a:solidFill>
                      <a:schemeClr val="accent6">
                        <a:lumMod val="20000"/>
                        <a:lumOff val="80000"/>
                      </a:schemeClr>
                    </a:solidFill>
                  </a:tcPr>
                </a:tc>
                <a:tc>
                  <a:txBody>
                    <a:bodyPr/>
                    <a:lstStyle/>
                    <a:p>
                      <a:pPr algn="ctr"/>
                      <a:r>
                        <a:rPr lang="en-US" b="1" dirty="0"/>
                        <a:t>2018</a:t>
                      </a:r>
                    </a:p>
                  </a:txBody>
                  <a:tcPr>
                    <a:solidFill>
                      <a:schemeClr val="accent6">
                        <a:lumMod val="20000"/>
                        <a:lumOff val="80000"/>
                      </a:schemeClr>
                    </a:solidFill>
                  </a:tcPr>
                </a:tc>
                <a:tc>
                  <a:txBody>
                    <a:bodyPr/>
                    <a:lstStyle/>
                    <a:p>
                      <a:pPr algn="ctr"/>
                      <a:r>
                        <a:rPr lang="en-US" b="1" dirty="0"/>
                        <a:t>2019</a:t>
                      </a:r>
                    </a:p>
                  </a:txBody>
                  <a:tcPr>
                    <a:solidFill>
                      <a:schemeClr val="accent5">
                        <a:lumMod val="20000"/>
                        <a:lumOff val="80000"/>
                      </a:schemeClr>
                    </a:solidFill>
                  </a:tcPr>
                </a:tc>
                <a:tc>
                  <a:txBody>
                    <a:bodyPr/>
                    <a:lstStyle/>
                    <a:p>
                      <a:pPr algn="ctr"/>
                      <a:r>
                        <a:rPr lang="en-US" b="1" dirty="0"/>
                        <a:t>2020</a:t>
                      </a:r>
                    </a:p>
                  </a:txBody>
                  <a:tcPr>
                    <a:solidFill>
                      <a:schemeClr val="accent5">
                        <a:lumMod val="20000"/>
                        <a:lumOff val="80000"/>
                      </a:schemeClr>
                    </a:solidFill>
                  </a:tcPr>
                </a:tc>
                <a:tc>
                  <a:txBody>
                    <a:bodyPr/>
                    <a:lstStyle/>
                    <a:p>
                      <a:pPr algn="ctr"/>
                      <a:r>
                        <a:rPr lang="en-US" b="1" dirty="0"/>
                        <a:t>2021</a:t>
                      </a:r>
                    </a:p>
                  </a:txBody>
                  <a:tcPr>
                    <a:solidFill>
                      <a:schemeClr val="accent5">
                        <a:lumMod val="20000"/>
                        <a:lumOff val="80000"/>
                      </a:schemeClr>
                    </a:solidFill>
                  </a:tcPr>
                </a:tc>
                <a:tc>
                  <a:txBody>
                    <a:bodyPr/>
                    <a:lstStyle/>
                    <a:p>
                      <a:pPr algn="ctr"/>
                      <a:r>
                        <a:rPr lang="en-US" b="1" dirty="0"/>
                        <a:t>2022</a:t>
                      </a:r>
                    </a:p>
                  </a:txBody>
                  <a:tcPr>
                    <a:solidFill>
                      <a:schemeClr val="accent5">
                        <a:lumMod val="20000"/>
                        <a:lumOff val="80000"/>
                      </a:schemeClr>
                    </a:solidFill>
                  </a:tcPr>
                </a:tc>
                <a:tc>
                  <a:txBody>
                    <a:bodyPr/>
                    <a:lstStyle/>
                    <a:p>
                      <a:pPr algn="ctr"/>
                      <a:r>
                        <a:rPr lang="en-US" b="1" dirty="0"/>
                        <a:t>2023 </a:t>
                      </a:r>
                    </a:p>
                    <a:p>
                      <a:pPr algn="ctr"/>
                      <a:r>
                        <a:rPr lang="en-US" b="1" dirty="0"/>
                        <a:t>(Jan-Oct)</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dirty="0"/>
                        <a:t>Male</a:t>
                      </a:r>
                    </a:p>
                  </a:txBody>
                  <a:tcPr/>
                </a:tc>
                <a:tc>
                  <a:txBody>
                    <a:bodyPr/>
                    <a:lstStyle/>
                    <a:p>
                      <a:pPr algn="ctr"/>
                      <a:r>
                        <a:rPr lang="en-US" dirty="0"/>
                        <a:t>53%</a:t>
                      </a:r>
                    </a:p>
                  </a:txBody>
                  <a:tcPr anchor="ctr"/>
                </a:tc>
                <a:tc>
                  <a:txBody>
                    <a:bodyPr/>
                    <a:lstStyle/>
                    <a:p>
                      <a:pPr algn="ctr"/>
                      <a:r>
                        <a:rPr lang="en-US" dirty="0"/>
                        <a:t>55%</a:t>
                      </a:r>
                    </a:p>
                  </a:txBody>
                  <a:tcPr anchor="ctr"/>
                </a:tc>
                <a:tc>
                  <a:txBody>
                    <a:bodyPr/>
                    <a:lstStyle/>
                    <a:p>
                      <a:pPr algn="ctr"/>
                      <a:r>
                        <a:rPr lang="en-US" dirty="0"/>
                        <a:t>64%</a:t>
                      </a:r>
                    </a:p>
                  </a:txBody>
                  <a:tcPr anchor="ctr"/>
                </a:tc>
                <a:tc>
                  <a:txBody>
                    <a:bodyPr/>
                    <a:lstStyle/>
                    <a:p>
                      <a:pPr algn="ctr"/>
                      <a:r>
                        <a:rPr lang="en-US" dirty="0"/>
                        <a:t>62%</a:t>
                      </a:r>
                    </a:p>
                  </a:txBody>
                  <a:tcPr anchor="ctr"/>
                </a:tc>
                <a:tc>
                  <a:txBody>
                    <a:bodyPr/>
                    <a:lstStyle/>
                    <a:p>
                      <a:pPr algn="ctr"/>
                      <a:r>
                        <a:rPr lang="en-US" dirty="0"/>
                        <a:t>61%</a:t>
                      </a:r>
                    </a:p>
                  </a:txBody>
                  <a:tcPr anchor="ctr"/>
                </a:tc>
                <a:tc>
                  <a:txBody>
                    <a:bodyPr/>
                    <a:lstStyle/>
                    <a:p>
                      <a:pPr algn="ctr"/>
                      <a:r>
                        <a:rPr lang="en-US" dirty="0"/>
                        <a:t>64%</a:t>
                      </a:r>
                    </a:p>
                  </a:txBody>
                  <a:tcPr anchor="ctr"/>
                </a:tc>
                <a:tc>
                  <a:txBody>
                    <a:bodyPr/>
                    <a:lstStyle/>
                    <a:p>
                      <a:pPr algn="ctr"/>
                      <a:r>
                        <a:rPr lang="en-US" dirty="0"/>
                        <a:t>66%</a:t>
                      </a:r>
                    </a:p>
                  </a:txBody>
                  <a:tcPr anchor="ctr"/>
                </a:tc>
                <a:tc>
                  <a:txBody>
                    <a:bodyPr/>
                    <a:lstStyle/>
                    <a:p>
                      <a:pPr algn="ctr"/>
                      <a:r>
                        <a:rPr lang="en-US" dirty="0"/>
                        <a:t>68%</a:t>
                      </a:r>
                    </a:p>
                  </a:txBody>
                  <a:tcPr anchor="ctr">
                    <a:noFill/>
                  </a:tcPr>
                </a:tc>
                <a:tc>
                  <a:txBody>
                    <a:bodyPr/>
                    <a:lstStyle/>
                    <a:p>
                      <a:pPr algn="ctr"/>
                      <a:r>
                        <a:rPr lang="en-US" dirty="0"/>
                        <a:t>66%</a:t>
                      </a:r>
                    </a:p>
                  </a:txBody>
                  <a:tcPr anchor="ctr">
                    <a:noFill/>
                  </a:tcPr>
                </a:tc>
                <a:tc>
                  <a:txBody>
                    <a:bodyPr/>
                    <a:lstStyle/>
                    <a:p>
                      <a:pPr algn="ctr"/>
                      <a:r>
                        <a:rPr lang="en-US" dirty="0"/>
                        <a:t>66%</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Female</a:t>
                      </a:r>
                    </a:p>
                  </a:txBody>
                  <a:tcPr/>
                </a:tc>
                <a:tc>
                  <a:txBody>
                    <a:bodyPr/>
                    <a:lstStyle/>
                    <a:p>
                      <a:pPr algn="ctr"/>
                      <a:r>
                        <a:rPr lang="en-US" dirty="0"/>
                        <a:t>47%</a:t>
                      </a:r>
                    </a:p>
                  </a:txBody>
                  <a:tcPr anchor="ctr"/>
                </a:tc>
                <a:tc>
                  <a:txBody>
                    <a:bodyPr/>
                    <a:lstStyle/>
                    <a:p>
                      <a:pPr algn="ctr"/>
                      <a:r>
                        <a:rPr lang="en-US" dirty="0"/>
                        <a:t>45%</a:t>
                      </a:r>
                    </a:p>
                  </a:txBody>
                  <a:tcPr anchor="ctr"/>
                </a:tc>
                <a:tc>
                  <a:txBody>
                    <a:bodyPr/>
                    <a:lstStyle/>
                    <a:p>
                      <a:pPr algn="ctr"/>
                      <a:r>
                        <a:rPr lang="en-US" dirty="0"/>
                        <a:t>36%</a:t>
                      </a:r>
                    </a:p>
                  </a:txBody>
                  <a:tcPr anchor="ctr"/>
                </a:tc>
                <a:tc>
                  <a:txBody>
                    <a:bodyPr/>
                    <a:lstStyle/>
                    <a:p>
                      <a:pPr algn="ctr"/>
                      <a:r>
                        <a:rPr lang="en-US" dirty="0"/>
                        <a:t>38%</a:t>
                      </a:r>
                    </a:p>
                  </a:txBody>
                  <a:tcPr anchor="ctr"/>
                </a:tc>
                <a:tc>
                  <a:txBody>
                    <a:bodyPr/>
                    <a:lstStyle/>
                    <a:p>
                      <a:pPr algn="ctr"/>
                      <a:r>
                        <a:rPr lang="en-US" dirty="0"/>
                        <a:t>39%</a:t>
                      </a:r>
                    </a:p>
                  </a:txBody>
                  <a:tcPr anchor="ctr"/>
                </a:tc>
                <a:tc>
                  <a:txBody>
                    <a:bodyPr/>
                    <a:lstStyle/>
                    <a:p>
                      <a:pPr algn="ctr"/>
                      <a:r>
                        <a:rPr lang="en-US" dirty="0"/>
                        <a:t>36%</a:t>
                      </a:r>
                    </a:p>
                  </a:txBody>
                  <a:tcPr anchor="ctr"/>
                </a:tc>
                <a:tc>
                  <a:txBody>
                    <a:bodyPr/>
                    <a:lstStyle/>
                    <a:p>
                      <a:pPr algn="ctr"/>
                      <a:r>
                        <a:rPr lang="en-US" dirty="0"/>
                        <a:t>34%</a:t>
                      </a:r>
                    </a:p>
                  </a:txBody>
                  <a:tcPr anchor="ctr"/>
                </a:tc>
                <a:tc>
                  <a:txBody>
                    <a:bodyPr/>
                    <a:lstStyle/>
                    <a:p>
                      <a:pPr algn="ctr"/>
                      <a:r>
                        <a:rPr lang="en-US" dirty="0"/>
                        <a:t>32%</a:t>
                      </a:r>
                    </a:p>
                  </a:txBody>
                  <a:tcPr anchor="ctr">
                    <a:noFill/>
                  </a:tcPr>
                </a:tc>
                <a:tc>
                  <a:txBody>
                    <a:bodyPr/>
                    <a:lstStyle/>
                    <a:p>
                      <a:pPr algn="ctr"/>
                      <a:r>
                        <a:rPr lang="en-US" dirty="0"/>
                        <a:t>34%</a:t>
                      </a:r>
                    </a:p>
                  </a:txBody>
                  <a:tcPr anchor="ctr">
                    <a:noFill/>
                  </a:tcPr>
                </a:tc>
                <a:tc>
                  <a:txBody>
                    <a:bodyPr/>
                    <a:lstStyle/>
                    <a:p>
                      <a:pPr algn="ctr"/>
                      <a:r>
                        <a:rPr lang="en-US" dirty="0"/>
                        <a:t>34%</a:t>
                      </a:r>
                    </a:p>
                  </a:txBody>
                  <a:tcPr anchor="ctr">
                    <a:noFill/>
                  </a:tcPr>
                </a:tc>
                <a:extLst>
                  <a:ext uri="{0D108BD9-81ED-4DB2-BD59-A6C34878D82A}">
                    <a16:rowId xmlns:a16="http://schemas.microsoft.com/office/drawing/2014/main" val="3805416702"/>
                  </a:ext>
                </a:extLst>
              </a:tr>
            </a:tbl>
          </a:graphicData>
        </a:graphic>
      </p:graphicFrame>
      <p:graphicFrame>
        <p:nvGraphicFramePr>
          <p:cNvPr id="4" name="Table 3">
            <a:extLst>
              <a:ext uri="{FF2B5EF4-FFF2-40B4-BE49-F238E27FC236}">
                <a16:creationId xmlns:a16="http://schemas.microsoft.com/office/drawing/2014/main" id="{B447D0B2-06DF-DFD7-F9EF-C21A661BAB0E}"/>
              </a:ext>
            </a:extLst>
          </p:cNvPr>
          <p:cNvGraphicFramePr>
            <a:graphicFrameLocks noGrp="1"/>
          </p:cNvGraphicFramePr>
          <p:nvPr/>
        </p:nvGraphicFramePr>
        <p:xfrm>
          <a:off x="1378944" y="6160837"/>
          <a:ext cx="2722974" cy="370840"/>
        </p:xfrm>
        <a:graphic>
          <a:graphicData uri="http://schemas.openxmlformats.org/drawingml/2006/table">
            <a:tbl>
              <a:tblPr firstRow="1" bandRow="1">
                <a:tableStyleId>{5C22544A-7EE6-4342-B048-85BDC9FD1C3A}</a:tableStyleId>
              </a:tblPr>
              <a:tblGrid>
                <a:gridCol w="1361487">
                  <a:extLst>
                    <a:ext uri="{9D8B030D-6E8A-4147-A177-3AD203B41FA5}">
                      <a16:colId xmlns:a16="http://schemas.microsoft.com/office/drawing/2014/main" val="614524038"/>
                    </a:ext>
                  </a:extLst>
                </a:gridCol>
                <a:gridCol w="1361487">
                  <a:extLst>
                    <a:ext uri="{9D8B030D-6E8A-4147-A177-3AD203B41FA5}">
                      <a16:colId xmlns:a16="http://schemas.microsoft.com/office/drawing/2014/main" val="1198098328"/>
                    </a:ext>
                  </a:extLst>
                </a:gridCol>
              </a:tblGrid>
              <a:tr h="370840">
                <a:tc>
                  <a:txBody>
                    <a:bodyPr/>
                    <a:lstStyle/>
                    <a:p>
                      <a:pPr algn="ctr"/>
                      <a:r>
                        <a:rPr lang="en-US" dirty="0">
                          <a:solidFill>
                            <a:schemeClr val="tx1"/>
                          </a:solidFill>
                        </a:rPr>
                        <a:t>Old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New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21303334"/>
                  </a:ext>
                </a:extLst>
              </a:tr>
            </a:tbl>
          </a:graphicData>
        </a:graphic>
      </p:graphicFrame>
    </p:spTree>
    <p:extLst>
      <p:ext uri="{BB962C8B-B14F-4D97-AF65-F5344CB8AC3E}">
        <p14:creationId xmlns:p14="http://schemas.microsoft.com/office/powerpoint/2010/main" val="1111013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D7FA103C-B267-192E-3592-C7C66494330A}"/>
              </a:ext>
            </a:extLst>
          </p:cNvPr>
          <p:cNvGraphicFramePr>
            <a:graphicFrameLocks noGrp="1"/>
          </p:cNvGraphicFramePr>
          <p:nvPr/>
        </p:nvGraphicFramePr>
        <p:xfrm>
          <a:off x="379370" y="1030108"/>
          <a:ext cx="11433260" cy="418084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385946">
                  <a:extLst>
                    <a:ext uri="{9D8B030D-6E8A-4147-A177-3AD203B41FA5}">
                      <a16:colId xmlns:a16="http://schemas.microsoft.com/office/drawing/2014/main" val="1055398844"/>
                    </a:ext>
                  </a:extLst>
                </a:gridCol>
                <a:gridCol w="986003">
                  <a:extLst>
                    <a:ext uri="{9D8B030D-6E8A-4147-A177-3AD203B41FA5}">
                      <a16:colId xmlns:a16="http://schemas.microsoft.com/office/drawing/2014/main" val="2834286622"/>
                    </a:ext>
                  </a:extLst>
                </a:gridCol>
                <a:gridCol w="986003">
                  <a:extLst>
                    <a:ext uri="{9D8B030D-6E8A-4147-A177-3AD203B41FA5}">
                      <a16:colId xmlns:a16="http://schemas.microsoft.com/office/drawing/2014/main" val="3741638967"/>
                    </a:ext>
                  </a:extLst>
                </a:gridCol>
                <a:gridCol w="986003">
                  <a:extLst>
                    <a:ext uri="{9D8B030D-6E8A-4147-A177-3AD203B41FA5}">
                      <a16:colId xmlns:a16="http://schemas.microsoft.com/office/drawing/2014/main" val="1832429981"/>
                    </a:ext>
                  </a:extLst>
                </a:gridCol>
                <a:gridCol w="986003">
                  <a:extLst>
                    <a:ext uri="{9D8B030D-6E8A-4147-A177-3AD203B41FA5}">
                      <a16:colId xmlns:a16="http://schemas.microsoft.com/office/drawing/2014/main" val="315297790"/>
                    </a:ext>
                  </a:extLst>
                </a:gridCol>
                <a:gridCol w="986003">
                  <a:extLst>
                    <a:ext uri="{9D8B030D-6E8A-4147-A177-3AD203B41FA5}">
                      <a16:colId xmlns:a16="http://schemas.microsoft.com/office/drawing/2014/main" val="4025436151"/>
                    </a:ext>
                  </a:extLst>
                </a:gridCol>
                <a:gridCol w="986003">
                  <a:extLst>
                    <a:ext uri="{9D8B030D-6E8A-4147-A177-3AD203B41FA5}">
                      <a16:colId xmlns:a16="http://schemas.microsoft.com/office/drawing/2014/main" val="2321479475"/>
                    </a:ext>
                  </a:extLst>
                </a:gridCol>
                <a:gridCol w="986003">
                  <a:extLst>
                    <a:ext uri="{9D8B030D-6E8A-4147-A177-3AD203B41FA5}">
                      <a16:colId xmlns:a16="http://schemas.microsoft.com/office/drawing/2014/main" val="1226217120"/>
                    </a:ext>
                  </a:extLst>
                </a:gridCol>
                <a:gridCol w="986003">
                  <a:extLst>
                    <a:ext uri="{9D8B030D-6E8A-4147-A177-3AD203B41FA5}">
                      <a16:colId xmlns:a16="http://schemas.microsoft.com/office/drawing/2014/main" val="1386689584"/>
                    </a:ext>
                  </a:extLst>
                </a:gridCol>
                <a:gridCol w="986003">
                  <a:extLst>
                    <a:ext uri="{9D8B030D-6E8A-4147-A177-3AD203B41FA5}">
                      <a16:colId xmlns:a16="http://schemas.microsoft.com/office/drawing/2014/main" val="3305790669"/>
                    </a:ext>
                  </a:extLst>
                </a:gridCol>
                <a:gridCol w="1173287">
                  <a:extLst>
                    <a:ext uri="{9D8B030D-6E8A-4147-A177-3AD203B41FA5}">
                      <a16:colId xmlns:a16="http://schemas.microsoft.com/office/drawing/2014/main" val="655724705"/>
                    </a:ext>
                  </a:extLst>
                </a:gridCol>
              </a:tblGrid>
              <a:tr h="370840">
                <a:tc gridSpan="11">
                  <a:txBody>
                    <a:bodyPr/>
                    <a:lstStyle/>
                    <a:p>
                      <a:pPr algn="ctr"/>
                      <a:r>
                        <a:rPr lang="en-US" b="1" dirty="0"/>
                        <a:t>% of Suspected Opioid-Related (O-R) Overdose (OD) Patients</a:t>
                      </a:r>
                    </a:p>
                  </a:txBody>
                  <a:tcPr>
                    <a:solidFill>
                      <a:schemeClr val="accent3">
                        <a:lumMod val="40000"/>
                        <a:lumOff val="60000"/>
                      </a:schemeClr>
                    </a:solidFill>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tc>
                <a:tc hMerge="1">
                  <a:txBody>
                    <a:bodyPr/>
                    <a:lstStyle/>
                    <a:p>
                      <a:pPr algn="ctr"/>
                      <a:endParaRPr lang="en-US" b="1" dirty="0"/>
                    </a:p>
                  </a:txBody>
                  <a:tcPr>
                    <a:solidFill>
                      <a:schemeClr val="tx2">
                        <a:lumMod val="20000"/>
                        <a:lumOff val="80000"/>
                      </a:schemeClr>
                    </a:solidFill>
                  </a:tcPr>
                </a:tc>
                <a:extLst>
                  <a:ext uri="{0D108BD9-81ED-4DB2-BD59-A6C34878D82A}">
                    <a16:rowId xmlns:a16="http://schemas.microsoft.com/office/drawing/2014/main" val="3022886274"/>
                  </a:ext>
                </a:extLst>
              </a:tr>
              <a:tr h="370840">
                <a:tc>
                  <a:txBody>
                    <a:bodyPr/>
                    <a:lstStyle/>
                    <a:p>
                      <a:pPr algn="ctr"/>
                      <a:r>
                        <a:rPr lang="en-US" b="1" dirty="0"/>
                        <a:t>Age Range</a:t>
                      </a:r>
                    </a:p>
                  </a:txBody>
                  <a:tcPr/>
                </a:tc>
                <a:tc>
                  <a:txBody>
                    <a:bodyPr/>
                    <a:lstStyle/>
                    <a:p>
                      <a:pPr algn="ctr"/>
                      <a:r>
                        <a:rPr lang="en-US" b="1" dirty="0"/>
                        <a:t>2014</a:t>
                      </a:r>
                    </a:p>
                  </a:txBody>
                  <a:tcPr>
                    <a:solidFill>
                      <a:schemeClr val="accent6">
                        <a:lumMod val="20000"/>
                        <a:lumOff val="80000"/>
                      </a:schemeClr>
                    </a:solidFill>
                  </a:tcPr>
                </a:tc>
                <a:tc>
                  <a:txBody>
                    <a:bodyPr/>
                    <a:lstStyle/>
                    <a:p>
                      <a:pPr algn="ctr"/>
                      <a:r>
                        <a:rPr lang="en-US" b="1" dirty="0"/>
                        <a:t>2015</a:t>
                      </a:r>
                    </a:p>
                  </a:txBody>
                  <a:tcPr>
                    <a:solidFill>
                      <a:schemeClr val="accent6">
                        <a:lumMod val="20000"/>
                        <a:lumOff val="80000"/>
                      </a:schemeClr>
                    </a:solidFill>
                  </a:tcPr>
                </a:tc>
                <a:tc>
                  <a:txBody>
                    <a:bodyPr/>
                    <a:lstStyle/>
                    <a:p>
                      <a:pPr algn="ctr"/>
                      <a:r>
                        <a:rPr lang="en-US" b="1" dirty="0"/>
                        <a:t>2016</a:t>
                      </a:r>
                    </a:p>
                  </a:txBody>
                  <a:tcPr>
                    <a:solidFill>
                      <a:schemeClr val="accent6">
                        <a:lumMod val="20000"/>
                        <a:lumOff val="80000"/>
                      </a:schemeClr>
                    </a:solidFill>
                  </a:tcPr>
                </a:tc>
                <a:tc>
                  <a:txBody>
                    <a:bodyPr/>
                    <a:lstStyle/>
                    <a:p>
                      <a:pPr algn="ctr"/>
                      <a:r>
                        <a:rPr lang="en-US" b="1" dirty="0"/>
                        <a:t>2017</a:t>
                      </a:r>
                    </a:p>
                  </a:txBody>
                  <a:tcPr>
                    <a:solidFill>
                      <a:schemeClr val="accent6">
                        <a:lumMod val="20000"/>
                        <a:lumOff val="80000"/>
                      </a:schemeClr>
                    </a:solidFill>
                  </a:tcPr>
                </a:tc>
                <a:tc>
                  <a:txBody>
                    <a:bodyPr/>
                    <a:lstStyle/>
                    <a:p>
                      <a:pPr algn="ctr"/>
                      <a:r>
                        <a:rPr lang="en-US" b="1" dirty="0"/>
                        <a:t>2018</a:t>
                      </a:r>
                    </a:p>
                  </a:txBody>
                  <a:tcPr>
                    <a:solidFill>
                      <a:schemeClr val="accent6">
                        <a:lumMod val="20000"/>
                        <a:lumOff val="80000"/>
                      </a:schemeClr>
                    </a:solidFill>
                  </a:tcPr>
                </a:tc>
                <a:tc>
                  <a:txBody>
                    <a:bodyPr/>
                    <a:lstStyle/>
                    <a:p>
                      <a:pPr algn="ctr"/>
                      <a:r>
                        <a:rPr lang="en-US" b="1" dirty="0"/>
                        <a:t>2019</a:t>
                      </a:r>
                    </a:p>
                  </a:txBody>
                  <a:tcPr>
                    <a:solidFill>
                      <a:schemeClr val="accent5">
                        <a:lumMod val="20000"/>
                        <a:lumOff val="80000"/>
                      </a:schemeClr>
                    </a:solidFill>
                  </a:tcPr>
                </a:tc>
                <a:tc>
                  <a:txBody>
                    <a:bodyPr/>
                    <a:lstStyle/>
                    <a:p>
                      <a:pPr algn="ctr"/>
                      <a:r>
                        <a:rPr lang="en-US" b="1" dirty="0"/>
                        <a:t>2020</a:t>
                      </a:r>
                    </a:p>
                  </a:txBody>
                  <a:tcPr>
                    <a:solidFill>
                      <a:schemeClr val="accent5">
                        <a:lumMod val="20000"/>
                        <a:lumOff val="80000"/>
                      </a:schemeClr>
                    </a:solidFill>
                  </a:tcPr>
                </a:tc>
                <a:tc>
                  <a:txBody>
                    <a:bodyPr/>
                    <a:lstStyle/>
                    <a:p>
                      <a:pPr algn="ctr"/>
                      <a:r>
                        <a:rPr lang="en-US" b="1" dirty="0"/>
                        <a:t>2021</a:t>
                      </a:r>
                    </a:p>
                  </a:txBody>
                  <a:tcPr>
                    <a:solidFill>
                      <a:schemeClr val="accent5">
                        <a:lumMod val="20000"/>
                        <a:lumOff val="80000"/>
                      </a:schemeClr>
                    </a:solidFill>
                  </a:tcPr>
                </a:tc>
                <a:tc>
                  <a:txBody>
                    <a:bodyPr/>
                    <a:lstStyle/>
                    <a:p>
                      <a:pPr algn="ctr"/>
                      <a:r>
                        <a:rPr lang="en-US" b="1" dirty="0"/>
                        <a:t>2022</a:t>
                      </a:r>
                    </a:p>
                  </a:txBody>
                  <a:tcPr>
                    <a:solidFill>
                      <a:schemeClr val="accent5">
                        <a:lumMod val="20000"/>
                        <a:lumOff val="80000"/>
                      </a:schemeClr>
                    </a:solidFill>
                  </a:tcPr>
                </a:tc>
                <a:tc>
                  <a:txBody>
                    <a:bodyPr/>
                    <a:lstStyle/>
                    <a:p>
                      <a:pPr algn="ctr"/>
                      <a:r>
                        <a:rPr lang="en-US" b="1" dirty="0"/>
                        <a:t>2023 </a:t>
                      </a:r>
                    </a:p>
                    <a:p>
                      <a:pPr algn="ctr"/>
                      <a:r>
                        <a:rPr lang="en-US" b="1" dirty="0"/>
                        <a:t>(Jan-Oct)</a:t>
                      </a:r>
                    </a:p>
                  </a:txBody>
                  <a:tcPr>
                    <a:solidFill>
                      <a:schemeClr val="accent5">
                        <a:lumMod val="20000"/>
                        <a:lumOff val="80000"/>
                      </a:schemeClr>
                    </a:solidFill>
                  </a:tcPr>
                </a:tc>
                <a:extLst>
                  <a:ext uri="{0D108BD9-81ED-4DB2-BD59-A6C34878D82A}">
                    <a16:rowId xmlns:a16="http://schemas.microsoft.com/office/drawing/2014/main" val="3835843301"/>
                  </a:ext>
                </a:extLst>
              </a:tr>
              <a:tr h="370840">
                <a:tc>
                  <a:txBody>
                    <a:bodyPr/>
                    <a:lstStyle/>
                    <a:p>
                      <a:pPr algn="ctr"/>
                      <a:r>
                        <a:rPr lang="en-US" b="1" dirty="0"/>
                        <a:t>19 or younger</a:t>
                      </a:r>
                    </a:p>
                  </a:txBody>
                  <a:tcPr/>
                </a:tc>
                <a:tc>
                  <a:txBody>
                    <a:bodyPr/>
                    <a:lstStyle/>
                    <a:p>
                      <a:pPr algn="ctr"/>
                      <a:r>
                        <a:rPr lang="en-US" dirty="0"/>
                        <a:t>6%</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1%</a:t>
                      </a:r>
                    </a:p>
                  </a:txBody>
                  <a:tcPr anchor="ctr"/>
                </a:tc>
                <a:tc>
                  <a:txBody>
                    <a:bodyPr/>
                    <a:lstStyle/>
                    <a:p>
                      <a:pPr algn="ctr"/>
                      <a:r>
                        <a:rPr lang="en-US" dirty="0"/>
                        <a:t>1%</a:t>
                      </a:r>
                    </a:p>
                  </a:txBody>
                  <a:tcPr anchor="ctr">
                    <a:noFill/>
                  </a:tcPr>
                </a:tc>
                <a:tc>
                  <a:txBody>
                    <a:bodyPr/>
                    <a:lstStyle/>
                    <a:p>
                      <a:pPr algn="ctr"/>
                      <a:r>
                        <a:rPr lang="en-US" dirty="0"/>
                        <a:t>2%</a:t>
                      </a:r>
                    </a:p>
                  </a:txBody>
                  <a:tcPr anchor="ctr">
                    <a:noFill/>
                  </a:tcPr>
                </a:tc>
                <a:tc>
                  <a:txBody>
                    <a:bodyPr/>
                    <a:lstStyle/>
                    <a:p>
                      <a:pPr algn="ctr"/>
                      <a:r>
                        <a:rPr lang="en-US" dirty="0"/>
                        <a:t>1%</a:t>
                      </a:r>
                    </a:p>
                  </a:txBody>
                  <a:tcPr anchor="ctr">
                    <a:noFill/>
                  </a:tcPr>
                </a:tc>
                <a:extLst>
                  <a:ext uri="{0D108BD9-81ED-4DB2-BD59-A6C34878D82A}">
                    <a16:rowId xmlns:a16="http://schemas.microsoft.com/office/drawing/2014/main" val="3615209484"/>
                  </a:ext>
                </a:extLst>
              </a:tr>
              <a:tr h="370840">
                <a:tc>
                  <a:txBody>
                    <a:bodyPr/>
                    <a:lstStyle/>
                    <a:p>
                      <a:pPr algn="ctr"/>
                      <a:r>
                        <a:rPr lang="en-US" b="1" dirty="0"/>
                        <a:t>20-29</a:t>
                      </a:r>
                    </a:p>
                  </a:txBody>
                  <a:tcPr/>
                </a:tc>
                <a:tc>
                  <a:txBody>
                    <a:bodyPr/>
                    <a:lstStyle/>
                    <a:p>
                      <a:pPr algn="ctr"/>
                      <a:r>
                        <a:rPr lang="en-US" b="1" dirty="0">
                          <a:solidFill>
                            <a:srgbClr val="FF0000"/>
                          </a:solidFill>
                        </a:rPr>
                        <a:t>26%</a:t>
                      </a:r>
                    </a:p>
                  </a:txBody>
                  <a:tcPr anchor="ctr"/>
                </a:tc>
                <a:tc>
                  <a:txBody>
                    <a:bodyPr/>
                    <a:lstStyle/>
                    <a:p>
                      <a:pPr algn="ctr"/>
                      <a:r>
                        <a:rPr lang="en-US" b="1" dirty="0">
                          <a:solidFill>
                            <a:srgbClr val="FF0000"/>
                          </a:solidFill>
                        </a:rPr>
                        <a:t>30%</a:t>
                      </a:r>
                    </a:p>
                  </a:txBody>
                  <a:tcPr anchor="ctr"/>
                </a:tc>
                <a:tc>
                  <a:txBody>
                    <a:bodyPr/>
                    <a:lstStyle/>
                    <a:p>
                      <a:pPr algn="ctr"/>
                      <a:r>
                        <a:rPr lang="en-US" dirty="0"/>
                        <a:t>30%</a:t>
                      </a:r>
                    </a:p>
                  </a:txBody>
                  <a:tcPr anchor="ctr"/>
                </a:tc>
                <a:tc>
                  <a:txBody>
                    <a:bodyPr/>
                    <a:lstStyle/>
                    <a:p>
                      <a:pPr algn="ctr"/>
                      <a:r>
                        <a:rPr lang="en-US" dirty="0"/>
                        <a:t>26%</a:t>
                      </a:r>
                    </a:p>
                  </a:txBody>
                  <a:tcPr anchor="ctr"/>
                </a:tc>
                <a:tc>
                  <a:txBody>
                    <a:bodyPr/>
                    <a:lstStyle/>
                    <a:p>
                      <a:pPr algn="ctr"/>
                      <a:r>
                        <a:rPr lang="en-US" dirty="0"/>
                        <a:t>26%</a:t>
                      </a:r>
                    </a:p>
                  </a:txBody>
                  <a:tcPr anchor="ctr"/>
                </a:tc>
                <a:tc>
                  <a:txBody>
                    <a:bodyPr/>
                    <a:lstStyle/>
                    <a:p>
                      <a:pPr algn="ctr"/>
                      <a:r>
                        <a:rPr lang="en-US" dirty="0"/>
                        <a:t>21%</a:t>
                      </a:r>
                    </a:p>
                  </a:txBody>
                  <a:tcPr anchor="ctr"/>
                </a:tc>
                <a:tc>
                  <a:txBody>
                    <a:bodyPr/>
                    <a:lstStyle/>
                    <a:p>
                      <a:pPr algn="ctr"/>
                      <a:r>
                        <a:rPr lang="en-US" dirty="0"/>
                        <a:t>20%</a:t>
                      </a:r>
                    </a:p>
                  </a:txBody>
                  <a:tcPr anchor="ctr"/>
                </a:tc>
                <a:tc>
                  <a:txBody>
                    <a:bodyPr/>
                    <a:lstStyle/>
                    <a:p>
                      <a:pPr algn="ctr"/>
                      <a:r>
                        <a:rPr lang="en-US" dirty="0"/>
                        <a:t>15%</a:t>
                      </a:r>
                    </a:p>
                  </a:txBody>
                  <a:tcPr anchor="ctr">
                    <a:noFill/>
                  </a:tcPr>
                </a:tc>
                <a:tc>
                  <a:txBody>
                    <a:bodyPr/>
                    <a:lstStyle/>
                    <a:p>
                      <a:pPr algn="ctr"/>
                      <a:r>
                        <a:rPr lang="en-US" dirty="0"/>
                        <a:t>14%</a:t>
                      </a:r>
                    </a:p>
                  </a:txBody>
                  <a:tcPr anchor="ctr">
                    <a:noFill/>
                  </a:tcPr>
                </a:tc>
                <a:tc>
                  <a:txBody>
                    <a:bodyPr/>
                    <a:lstStyle/>
                    <a:p>
                      <a:pPr algn="ctr"/>
                      <a:r>
                        <a:rPr lang="en-US" dirty="0"/>
                        <a:t>14%</a:t>
                      </a:r>
                    </a:p>
                  </a:txBody>
                  <a:tcPr anchor="ctr">
                    <a:noFill/>
                  </a:tcPr>
                </a:tc>
                <a:extLst>
                  <a:ext uri="{0D108BD9-81ED-4DB2-BD59-A6C34878D82A}">
                    <a16:rowId xmlns:a16="http://schemas.microsoft.com/office/drawing/2014/main" val="3805416702"/>
                  </a:ext>
                </a:extLst>
              </a:tr>
              <a:tr h="370840">
                <a:tc>
                  <a:txBody>
                    <a:bodyPr/>
                    <a:lstStyle/>
                    <a:p>
                      <a:pPr algn="ctr"/>
                      <a:r>
                        <a:rPr lang="en-US" b="1" dirty="0"/>
                        <a:t>30-39</a:t>
                      </a:r>
                    </a:p>
                  </a:txBody>
                  <a:tcPr/>
                </a:tc>
                <a:tc>
                  <a:txBody>
                    <a:bodyPr/>
                    <a:lstStyle/>
                    <a:p>
                      <a:pPr algn="ctr"/>
                      <a:r>
                        <a:rPr lang="en-US" dirty="0"/>
                        <a:t>23%</a:t>
                      </a:r>
                    </a:p>
                  </a:txBody>
                  <a:tcPr anchor="ctr"/>
                </a:tc>
                <a:tc>
                  <a:txBody>
                    <a:bodyPr/>
                    <a:lstStyle/>
                    <a:p>
                      <a:pPr algn="ctr"/>
                      <a:r>
                        <a:rPr lang="en-US" dirty="0"/>
                        <a:t>27%</a:t>
                      </a:r>
                    </a:p>
                  </a:txBody>
                  <a:tcPr anchor="ctr"/>
                </a:tc>
                <a:tc>
                  <a:txBody>
                    <a:bodyPr/>
                    <a:lstStyle/>
                    <a:p>
                      <a:pPr algn="ctr"/>
                      <a:r>
                        <a:rPr lang="en-US" b="1" dirty="0">
                          <a:solidFill>
                            <a:srgbClr val="FF0000"/>
                          </a:solidFill>
                        </a:rPr>
                        <a:t>33%</a:t>
                      </a:r>
                    </a:p>
                  </a:txBody>
                  <a:tcPr anchor="ctr"/>
                </a:tc>
                <a:tc>
                  <a:txBody>
                    <a:bodyPr/>
                    <a:lstStyle/>
                    <a:p>
                      <a:pPr algn="ctr"/>
                      <a:r>
                        <a:rPr lang="en-US" b="1" dirty="0">
                          <a:solidFill>
                            <a:srgbClr val="FF0000"/>
                          </a:solidFill>
                        </a:rPr>
                        <a:t>36%</a:t>
                      </a:r>
                    </a:p>
                  </a:txBody>
                  <a:tcPr anchor="ctr"/>
                </a:tc>
                <a:tc>
                  <a:txBody>
                    <a:bodyPr/>
                    <a:lstStyle/>
                    <a:p>
                      <a:pPr algn="ctr"/>
                      <a:r>
                        <a:rPr lang="en-US" b="1" dirty="0">
                          <a:solidFill>
                            <a:srgbClr val="FF0000"/>
                          </a:solidFill>
                        </a:rPr>
                        <a:t>37%</a:t>
                      </a:r>
                    </a:p>
                  </a:txBody>
                  <a:tcPr anchor="ctr"/>
                </a:tc>
                <a:tc>
                  <a:txBody>
                    <a:bodyPr/>
                    <a:lstStyle/>
                    <a:p>
                      <a:pPr algn="ctr"/>
                      <a:r>
                        <a:rPr lang="en-US" b="1" dirty="0">
                          <a:solidFill>
                            <a:srgbClr val="FF0000"/>
                          </a:solidFill>
                        </a:rPr>
                        <a:t>35%</a:t>
                      </a:r>
                    </a:p>
                  </a:txBody>
                  <a:tcPr anchor="ctr"/>
                </a:tc>
                <a:tc>
                  <a:txBody>
                    <a:bodyPr/>
                    <a:lstStyle/>
                    <a:p>
                      <a:pPr algn="ctr"/>
                      <a:r>
                        <a:rPr lang="en-US" b="1" dirty="0">
                          <a:solidFill>
                            <a:srgbClr val="FF0000"/>
                          </a:solidFill>
                        </a:rPr>
                        <a:t>35%</a:t>
                      </a:r>
                    </a:p>
                  </a:txBody>
                  <a:tcPr anchor="ctr"/>
                </a:tc>
                <a:tc>
                  <a:txBody>
                    <a:bodyPr/>
                    <a:lstStyle/>
                    <a:p>
                      <a:pPr algn="ctr"/>
                      <a:r>
                        <a:rPr lang="en-US" b="1" dirty="0">
                          <a:solidFill>
                            <a:srgbClr val="FF0000"/>
                          </a:solidFill>
                        </a:rPr>
                        <a:t>36%</a:t>
                      </a:r>
                    </a:p>
                  </a:txBody>
                  <a:tcPr anchor="ctr">
                    <a:noFill/>
                  </a:tcPr>
                </a:tc>
                <a:tc>
                  <a:txBody>
                    <a:bodyPr/>
                    <a:lstStyle/>
                    <a:p>
                      <a:pPr algn="ctr"/>
                      <a:r>
                        <a:rPr lang="en-US" b="1" dirty="0">
                          <a:solidFill>
                            <a:srgbClr val="FF0000"/>
                          </a:solidFill>
                        </a:rPr>
                        <a:t>32%</a:t>
                      </a:r>
                    </a:p>
                  </a:txBody>
                  <a:tcPr anchor="ctr">
                    <a:noFill/>
                  </a:tcPr>
                </a:tc>
                <a:tc>
                  <a:txBody>
                    <a:bodyPr/>
                    <a:lstStyle/>
                    <a:p>
                      <a:pPr algn="ctr"/>
                      <a:r>
                        <a:rPr lang="en-US" b="1" dirty="0">
                          <a:solidFill>
                            <a:srgbClr val="FF0000"/>
                          </a:solidFill>
                        </a:rPr>
                        <a:t>32%</a:t>
                      </a:r>
                    </a:p>
                  </a:txBody>
                  <a:tcPr anchor="ctr">
                    <a:noFill/>
                  </a:tcPr>
                </a:tc>
                <a:extLst>
                  <a:ext uri="{0D108BD9-81ED-4DB2-BD59-A6C34878D82A}">
                    <a16:rowId xmlns:a16="http://schemas.microsoft.com/office/drawing/2014/main" val="592979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40-49</a:t>
                      </a:r>
                    </a:p>
                  </a:txBody>
                  <a:tcPr/>
                </a:tc>
                <a:tc>
                  <a:txBody>
                    <a:bodyPr/>
                    <a:lstStyle/>
                    <a:p>
                      <a:pPr algn="ctr"/>
                      <a:r>
                        <a:rPr lang="en-US" dirty="0"/>
                        <a:t>18%</a:t>
                      </a:r>
                    </a:p>
                  </a:txBody>
                  <a:tcPr anchor="ctr"/>
                </a:tc>
                <a:tc>
                  <a:txBody>
                    <a:bodyPr/>
                    <a:lstStyle/>
                    <a:p>
                      <a:pPr algn="ctr"/>
                      <a:r>
                        <a:rPr lang="en-US" dirty="0"/>
                        <a:t>17%</a:t>
                      </a:r>
                    </a:p>
                  </a:txBody>
                  <a:tcPr anchor="ctr"/>
                </a:tc>
                <a:tc>
                  <a:txBody>
                    <a:bodyPr/>
                    <a:lstStyle/>
                    <a:p>
                      <a:pPr algn="ctr"/>
                      <a:r>
                        <a:rPr lang="en-US" dirty="0"/>
                        <a:t>17%</a:t>
                      </a:r>
                    </a:p>
                  </a:txBody>
                  <a:tcPr anchor="ctr"/>
                </a:tc>
                <a:tc>
                  <a:txBody>
                    <a:bodyPr/>
                    <a:lstStyle/>
                    <a:p>
                      <a:pPr algn="ctr"/>
                      <a:r>
                        <a:rPr lang="en-US" dirty="0"/>
                        <a:t>18%</a:t>
                      </a:r>
                    </a:p>
                  </a:txBody>
                  <a:tcPr anchor="ctr"/>
                </a:tc>
                <a:tc>
                  <a:txBody>
                    <a:bodyPr/>
                    <a:lstStyle/>
                    <a:p>
                      <a:pPr algn="ctr"/>
                      <a:r>
                        <a:rPr lang="en-US" dirty="0"/>
                        <a:t>17%</a:t>
                      </a:r>
                    </a:p>
                  </a:txBody>
                  <a:tcPr anchor="ctr"/>
                </a:tc>
                <a:tc>
                  <a:txBody>
                    <a:bodyPr/>
                    <a:lstStyle/>
                    <a:p>
                      <a:pPr algn="ctr"/>
                      <a:r>
                        <a:rPr lang="en-US" dirty="0"/>
                        <a:t>22%</a:t>
                      </a:r>
                    </a:p>
                  </a:txBody>
                  <a:tcPr anchor="ctr"/>
                </a:tc>
                <a:tc>
                  <a:txBody>
                    <a:bodyPr/>
                    <a:lstStyle/>
                    <a:p>
                      <a:pPr algn="ctr"/>
                      <a:r>
                        <a:rPr lang="en-US" dirty="0"/>
                        <a:t>21%</a:t>
                      </a:r>
                    </a:p>
                  </a:txBody>
                  <a:tcPr anchor="ctr"/>
                </a:tc>
                <a:tc>
                  <a:txBody>
                    <a:bodyPr/>
                    <a:lstStyle/>
                    <a:p>
                      <a:pPr algn="ctr"/>
                      <a:r>
                        <a:rPr lang="en-US" dirty="0"/>
                        <a:t>23%</a:t>
                      </a:r>
                    </a:p>
                  </a:txBody>
                  <a:tcPr anchor="ctr">
                    <a:noFill/>
                  </a:tcPr>
                </a:tc>
                <a:tc>
                  <a:txBody>
                    <a:bodyPr/>
                    <a:lstStyle/>
                    <a:p>
                      <a:pPr algn="ctr"/>
                      <a:r>
                        <a:rPr lang="en-US" dirty="0"/>
                        <a:t>24%</a:t>
                      </a:r>
                    </a:p>
                  </a:txBody>
                  <a:tcPr anchor="ctr">
                    <a:noFill/>
                  </a:tcPr>
                </a:tc>
                <a:tc>
                  <a:txBody>
                    <a:bodyPr/>
                    <a:lstStyle/>
                    <a:p>
                      <a:pPr algn="ctr"/>
                      <a:r>
                        <a:rPr lang="en-US" dirty="0"/>
                        <a:t>25%</a:t>
                      </a:r>
                    </a:p>
                  </a:txBody>
                  <a:tcPr anchor="ctr">
                    <a:noFill/>
                  </a:tcPr>
                </a:tc>
                <a:extLst>
                  <a:ext uri="{0D108BD9-81ED-4DB2-BD59-A6C34878D82A}">
                    <a16:rowId xmlns:a16="http://schemas.microsoft.com/office/drawing/2014/main" val="522271482"/>
                  </a:ext>
                </a:extLst>
              </a:tr>
              <a:tr h="370840">
                <a:tc>
                  <a:txBody>
                    <a:bodyPr/>
                    <a:lstStyle/>
                    <a:p>
                      <a:pPr algn="ctr"/>
                      <a:r>
                        <a:rPr lang="en-US" b="1" dirty="0"/>
                        <a:t>50-59</a:t>
                      </a:r>
                    </a:p>
                  </a:txBody>
                  <a:tcPr/>
                </a:tc>
                <a:tc>
                  <a:txBody>
                    <a:bodyPr/>
                    <a:lstStyle/>
                    <a:p>
                      <a:pPr algn="ctr"/>
                      <a:r>
                        <a:rPr lang="en-US" dirty="0"/>
                        <a:t>17%</a:t>
                      </a:r>
                    </a:p>
                  </a:txBody>
                  <a:tcPr anchor="ctr"/>
                </a:tc>
                <a:tc>
                  <a:txBody>
                    <a:bodyPr/>
                    <a:lstStyle/>
                    <a:p>
                      <a:pPr algn="ctr"/>
                      <a:r>
                        <a:rPr lang="en-US" dirty="0"/>
                        <a:t>15%</a:t>
                      </a:r>
                    </a:p>
                  </a:txBody>
                  <a:tcPr anchor="ctr"/>
                </a:tc>
                <a:tc>
                  <a:txBody>
                    <a:bodyPr/>
                    <a:lstStyle/>
                    <a:p>
                      <a:pPr algn="ctr"/>
                      <a:r>
                        <a:rPr lang="en-US" dirty="0"/>
                        <a:t>12%</a:t>
                      </a:r>
                    </a:p>
                  </a:txBody>
                  <a:tcPr anchor="ctr"/>
                </a:tc>
                <a:tc>
                  <a:txBody>
                    <a:bodyPr/>
                    <a:lstStyle/>
                    <a:p>
                      <a:pPr algn="ctr"/>
                      <a:r>
                        <a:rPr lang="en-US" dirty="0"/>
                        <a:t>12%</a:t>
                      </a:r>
                    </a:p>
                  </a:txBody>
                  <a:tcPr anchor="ctr"/>
                </a:tc>
                <a:tc>
                  <a:txBody>
                    <a:bodyPr/>
                    <a:lstStyle/>
                    <a:p>
                      <a:pPr algn="ctr"/>
                      <a:r>
                        <a:rPr lang="en-US" dirty="0"/>
                        <a:t>11%</a:t>
                      </a:r>
                    </a:p>
                  </a:txBody>
                  <a:tcPr anchor="ctr"/>
                </a:tc>
                <a:tc>
                  <a:txBody>
                    <a:bodyPr/>
                    <a:lstStyle/>
                    <a:p>
                      <a:pPr algn="ctr"/>
                      <a:r>
                        <a:rPr lang="en-US" dirty="0"/>
                        <a:t>12%</a:t>
                      </a:r>
                    </a:p>
                  </a:txBody>
                  <a:tcPr anchor="ctr"/>
                </a:tc>
                <a:tc>
                  <a:txBody>
                    <a:bodyPr/>
                    <a:lstStyle/>
                    <a:p>
                      <a:pPr algn="ctr"/>
                      <a:r>
                        <a:rPr lang="en-US" dirty="0"/>
                        <a:t>13%</a:t>
                      </a:r>
                    </a:p>
                  </a:txBody>
                  <a:tcPr anchor="ctr"/>
                </a:tc>
                <a:tc>
                  <a:txBody>
                    <a:bodyPr/>
                    <a:lstStyle/>
                    <a:p>
                      <a:pPr algn="ctr"/>
                      <a:r>
                        <a:rPr lang="en-US" dirty="0"/>
                        <a:t>14%</a:t>
                      </a:r>
                    </a:p>
                  </a:txBody>
                  <a:tcPr anchor="ctr">
                    <a:noFill/>
                  </a:tcPr>
                </a:tc>
                <a:tc>
                  <a:txBody>
                    <a:bodyPr/>
                    <a:lstStyle/>
                    <a:p>
                      <a:pPr algn="ctr"/>
                      <a:r>
                        <a:rPr lang="en-US" dirty="0"/>
                        <a:t>15%</a:t>
                      </a:r>
                    </a:p>
                  </a:txBody>
                  <a:tcPr anchor="ctr">
                    <a:noFill/>
                  </a:tcPr>
                </a:tc>
                <a:tc>
                  <a:txBody>
                    <a:bodyPr/>
                    <a:lstStyle/>
                    <a:p>
                      <a:pPr algn="ctr"/>
                      <a:r>
                        <a:rPr lang="en-US" dirty="0"/>
                        <a:t>15%</a:t>
                      </a:r>
                    </a:p>
                  </a:txBody>
                  <a:tcPr anchor="ctr">
                    <a:noFill/>
                  </a:tcPr>
                </a:tc>
                <a:extLst>
                  <a:ext uri="{0D108BD9-81ED-4DB2-BD59-A6C34878D82A}">
                    <a16:rowId xmlns:a16="http://schemas.microsoft.com/office/drawing/2014/main" val="2594189289"/>
                  </a:ext>
                </a:extLst>
              </a:tr>
              <a:tr h="370840">
                <a:tc>
                  <a:txBody>
                    <a:bodyPr/>
                    <a:lstStyle/>
                    <a:p>
                      <a:pPr algn="ctr"/>
                      <a:r>
                        <a:rPr lang="en-US" b="1" dirty="0"/>
                        <a:t>60-69</a:t>
                      </a:r>
                    </a:p>
                  </a:txBody>
                  <a:tcPr/>
                </a:tc>
                <a:tc>
                  <a:txBody>
                    <a:bodyPr/>
                    <a:lstStyle/>
                    <a:p>
                      <a:pPr algn="ctr"/>
                      <a:r>
                        <a:rPr lang="en-US" dirty="0"/>
                        <a:t>6%</a:t>
                      </a:r>
                    </a:p>
                  </a:txBody>
                  <a:tcPr anchor="ctr"/>
                </a:tc>
                <a:tc>
                  <a:txBody>
                    <a:bodyPr/>
                    <a:lstStyle/>
                    <a:p>
                      <a:pPr algn="ctr"/>
                      <a:r>
                        <a:rPr lang="en-US" dirty="0"/>
                        <a:t>6%</a:t>
                      </a:r>
                    </a:p>
                  </a:txBody>
                  <a:tcPr anchor="ctr"/>
                </a:tc>
                <a:tc>
                  <a:txBody>
                    <a:bodyPr/>
                    <a:lstStyle/>
                    <a:p>
                      <a:pPr algn="ctr"/>
                      <a:r>
                        <a:rPr lang="en-US" dirty="0"/>
                        <a:t>5%</a:t>
                      </a:r>
                    </a:p>
                  </a:txBody>
                  <a:tcPr anchor="ctr"/>
                </a:tc>
                <a:tc>
                  <a:txBody>
                    <a:bodyPr/>
                    <a:lstStyle/>
                    <a:p>
                      <a:pPr algn="ctr"/>
                      <a:r>
                        <a:rPr lang="en-US" dirty="0"/>
                        <a:t>5%</a:t>
                      </a:r>
                    </a:p>
                  </a:txBody>
                  <a:tcPr anchor="ctr"/>
                </a:tc>
                <a:tc>
                  <a:txBody>
                    <a:bodyPr/>
                    <a:lstStyle/>
                    <a:p>
                      <a:pPr algn="ctr"/>
                      <a:r>
                        <a:rPr lang="en-US" dirty="0"/>
                        <a:t>5%</a:t>
                      </a:r>
                    </a:p>
                  </a:txBody>
                  <a:tcPr anchor="ctr"/>
                </a:tc>
                <a:tc>
                  <a:txBody>
                    <a:bodyPr/>
                    <a:lstStyle/>
                    <a:p>
                      <a:pPr algn="ctr"/>
                      <a:r>
                        <a:rPr lang="en-US" dirty="0"/>
                        <a:t>6%</a:t>
                      </a:r>
                    </a:p>
                  </a:txBody>
                  <a:tcPr anchor="ctr"/>
                </a:tc>
                <a:tc>
                  <a:txBody>
                    <a:bodyPr/>
                    <a:lstStyle/>
                    <a:p>
                      <a:pPr algn="ctr"/>
                      <a:r>
                        <a:rPr lang="en-US" dirty="0"/>
                        <a:t>7%</a:t>
                      </a:r>
                    </a:p>
                  </a:txBody>
                  <a:tcPr anchor="ctr"/>
                </a:tc>
                <a:tc>
                  <a:txBody>
                    <a:bodyPr/>
                    <a:lstStyle/>
                    <a:p>
                      <a:pPr algn="ctr"/>
                      <a:r>
                        <a:rPr lang="en-US" dirty="0"/>
                        <a:t>9%</a:t>
                      </a:r>
                    </a:p>
                  </a:txBody>
                  <a:tcPr anchor="ctr">
                    <a:noFill/>
                  </a:tcPr>
                </a:tc>
                <a:tc>
                  <a:txBody>
                    <a:bodyPr/>
                    <a:lstStyle/>
                    <a:p>
                      <a:pPr algn="ctr"/>
                      <a:r>
                        <a:rPr lang="en-US" dirty="0"/>
                        <a:t>10%</a:t>
                      </a:r>
                    </a:p>
                  </a:txBody>
                  <a:tcPr anchor="ctr">
                    <a:noFill/>
                  </a:tcPr>
                </a:tc>
                <a:tc>
                  <a:txBody>
                    <a:bodyPr/>
                    <a:lstStyle/>
                    <a:p>
                      <a:pPr algn="ctr"/>
                      <a:r>
                        <a:rPr lang="en-US" dirty="0"/>
                        <a:t>10%</a:t>
                      </a:r>
                    </a:p>
                  </a:txBody>
                  <a:tcPr anchor="ctr">
                    <a:noFill/>
                  </a:tcPr>
                </a:tc>
                <a:extLst>
                  <a:ext uri="{0D108BD9-81ED-4DB2-BD59-A6C34878D82A}">
                    <a16:rowId xmlns:a16="http://schemas.microsoft.com/office/drawing/2014/main" val="1679920798"/>
                  </a:ext>
                </a:extLst>
              </a:tr>
              <a:tr h="370840">
                <a:tc>
                  <a:txBody>
                    <a:bodyPr/>
                    <a:lstStyle/>
                    <a:p>
                      <a:pPr algn="ctr"/>
                      <a:r>
                        <a:rPr lang="en-US" b="1" dirty="0"/>
                        <a:t>70 or older</a:t>
                      </a:r>
                    </a:p>
                  </a:txBody>
                  <a:tcP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1%</a:t>
                      </a:r>
                    </a:p>
                  </a:txBody>
                  <a:tcPr anchor="ctr"/>
                </a:tc>
                <a:tc>
                  <a:txBody>
                    <a:bodyPr/>
                    <a:lstStyle/>
                    <a:p>
                      <a:pPr algn="ctr"/>
                      <a:r>
                        <a:rPr lang="en-US" dirty="0"/>
                        <a:t>1%</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tc>
                <a:tc>
                  <a:txBody>
                    <a:bodyPr/>
                    <a:lstStyle/>
                    <a:p>
                      <a:pPr algn="ctr"/>
                      <a:r>
                        <a:rPr lang="en-US" dirty="0"/>
                        <a:t>2%</a:t>
                      </a:r>
                    </a:p>
                  </a:txBody>
                  <a:tcPr anchor="ctr">
                    <a:noFill/>
                  </a:tcPr>
                </a:tc>
                <a:tc>
                  <a:txBody>
                    <a:bodyPr/>
                    <a:lstStyle/>
                    <a:p>
                      <a:pPr algn="ctr"/>
                      <a:r>
                        <a:rPr lang="en-US" dirty="0"/>
                        <a:t>3%</a:t>
                      </a:r>
                    </a:p>
                  </a:txBody>
                  <a:tcPr anchor="ctr">
                    <a:noFill/>
                  </a:tcPr>
                </a:tc>
                <a:tc>
                  <a:txBody>
                    <a:bodyPr/>
                    <a:lstStyle/>
                    <a:p>
                      <a:pPr algn="ctr"/>
                      <a:r>
                        <a:rPr lang="en-US" dirty="0"/>
                        <a:t>3%</a:t>
                      </a:r>
                    </a:p>
                  </a:txBody>
                  <a:tcPr anchor="ctr">
                    <a:noFill/>
                  </a:tcPr>
                </a:tc>
                <a:extLst>
                  <a:ext uri="{0D108BD9-81ED-4DB2-BD59-A6C34878D82A}">
                    <a16:rowId xmlns:a16="http://schemas.microsoft.com/office/drawing/2014/main" val="2437832724"/>
                  </a:ext>
                </a:extLst>
              </a:tr>
              <a:tr h="271749">
                <a:tc gridSpan="11">
                  <a:txBody>
                    <a:bodyPr/>
                    <a:lstStyle/>
                    <a:p>
                      <a:pPr algn="l"/>
                      <a:r>
                        <a:rPr lang="en-US" sz="1400" b="0" i="1" dirty="0"/>
                        <a:t>Some years add up to 99% or 101% due to rounding</a:t>
                      </a:r>
                    </a:p>
                  </a:txBody>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noFill/>
                  </a:tcPr>
                </a:tc>
                <a:tc hMerge="1">
                  <a:txBody>
                    <a:bodyPr/>
                    <a:lstStyle/>
                    <a:p>
                      <a:pPr algn="ctr"/>
                      <a:endParaRPr lang="en-US" dirty="0"/>
                    </a:p>
                  </a:txBody>
                  <a:tcPr anchor="ctr">
                    <a:noFill/>
                  </a:tcPr>
                </a:tc>
                <a:tc hMerge="1">
                  <a:txBody>
                    <a:bodyPr/>
                    <a:lstStyle/>
                    <a:p>
                      <a:pPr algn="l"/>
                      <a:endParaRPr lang="en-US" sz="1400" b="0" i="1" dirty="0"/>
                    </a:p>
                  </a:txBody>
                  <a:tcPr/>
                </a:tc>
                <a:extLst>
                  <a:ext uri="{0D108BD9-81ED-4DB2-BD59-A6C34878D82A}">
                    <a16:rowId xmlns:a16="http://schemas.microsoft.com/office/drawing/2014/main" val="2086233712"/>
                  </a:ext>
                </a:extLst>
              </a:tr>
            </a:tbl>
          </a:graphicData>
        </a:graphic>
      </p:graphicFrame>
      <p:graphicFrame>
        <p:nvGraphicFramePr>
          <p:cNvPr id="3" name="Table 2">
            <a:extLst>
              <a:ext uri="{FF2B5EF4-FFF2-40B4-BE49-F238E27FC236}">
                <a16:creationId xmlns:a16="http://schemas.microsoft.com/office/drawing/2014/main" id="{43476BC4-EAB4-F70F-AB0C-72C134FA786D}"/>
              </a:ext>
            </a:extLst>
          </p:cNvPr>
          <p:cNvGraphicFramePr>
            <a:graphicFrameLocks noGrp="1"/>
          </p:cNvGraphicFramePr>
          <p:nvPr/>
        </p:nvGraphicFramePr>
        <p:xfrm>
          <a:off x="379370" y="5457052"/>
          <a:ext cx="2722974" cy="370840"/>
        </p:xfrm>
        <a:graphic>
          <a:graphicData uri="http://schemas.openxmlformats.org/drawingml/2006/table">
            <a:tbl>
              <a:tblPr firstRow="1" bandRow="1">
                <a:tableStyleId>{5C22544A-7EE6-4342-B048-85BDC9FD1C3A}</a:tableStyleId>
              </a:tblPr>
              <a:tblGrid>
                <a:gridCol w="1361487">
                  <a:extLst>
                    <a:ext uri="{9D8B030D-6E8A-4147-A177-3AD203B41FA5}">
                      <a16:colId xmlns:a16="http://schemas.microsoft.com/office/drawing/2014/main" val="614524038"/>
                    </a:ext>
                  </a:extLst>
                </a:gridCol>
                <a:gridCol w="1361487">
                  <a:extLst>
                    <a:ext uri="{9D8B030D-6E8A-4147-A177-3AD203B41FA5}">
                      <a16:colId xmlns:a16="http://schemas.microsoft.com/office/drawing/2014/main" val="1198098328"/>
                    </a:ext>
                  </a:extLst>
                </a:gridCol>
              </a:tblGrid>
              <a:tr h="370840">
                <a:tc>
                  <a:txBody>
                    <a:bodyPr/>
                    <a:lstStyle/>
                    <a:p>
                      <a:pPr algn="ctr"/>
                      <a:r>
                        <a:rPr lang="en-US" dirty="0">
                          <a:solidFill>
                            <a:schemeClr val="tx1"/>
                          </a:solidFill>
                        </a:rPr>
                        <a:t>Old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New Query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21303334"/>
                  </a:ext>
                </a:extLst>
              </a:tr>
            </a:tbl>
          </a:graphicData>
        </a:graphic>
      </p:graphicFrame>
    </p:spTree>
    <p:extLst>
      <p:ext uri="{BB962C8B-B14F-4D97-AF65-F5344CB8AC3E}">
        <p14:creationId xmlns:p14="http://schemas.microsoft.com/office/powerpoint/2010/main" val="495335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311147" y="365760"/>
            <a:ext cx="7569706" cy="1288238"/>
          </a:xfrm>
        </p:spPr>
        <p:txBody>
          <a:bodyPr anchor="ctr">
            <a:normAutofit/>
          </a:bodyPr>
          <a:lstStyle/>
          <a:p>
            <a:pPr algn="ctr"/>
            <a:r>
              <a:rPr lang="en-US" b="1" dirty="0">
                <a:effectLst>
                  <a:outerShdw blurRad="38100" dist="38100" dir="2700000" algn="tl">
                    <a:srgbClr val="000000">
                      <a:alpha val="43137"/>
                    </a:srgbClr>
                  </a:outerShdw>
                </a:effectLst>
                <a:latin typeface="Abadi"/>
              </a:rPr>
              <a:t>October 2023 Snapshot</a:t>
            </a:r>
          </a:p>
        </p:txBody>
      </p:sp>
      <p:sp>
        <p:nvSpPr>
          <p:cNvPr id="3" name="Content Placeholder 2"/>
          <p:cNvSpPr>
            <a:spLocks noGrp="1"/>
          </p:cNvSpPr>
          <p:nvPr>
            <p:ph idx="1"/>
          </p:nvPr>
        </p:nvSpPr>
        <p:spPr>
          <a:xfrm>
            <a:off x="2165568" y="1653998"/>
            <a:ext cx="7860863" cy="4432967"/>
          </a:xfrm>
        </p:spPr>
        <p:txBody>
          <a:bodyPr anchor="t">
            <a:noAutofit/>
          </a:bodyPr>
          <a:lstStyle/>
          <a:p>
            <a:r>
              <a:rPr lang="en-US" sz="2400" dirty="0"/>
              <a:t>232 opioid-related overdose patients across 232 opioid-related incidents</a:t>
            </a:r>
          </a:p>
          <a:p>
            <a:pPr lvl="1"/>
            <a:r>
              <a:rPr lang="en-US" dirty="0"/>
              <a:t>6% </a:t>
            </a:r>
            <a:r>
              <a:rPr lang="en-US" b="1" dirty="0">
                <a:solidFill>
                  <a:srgbClr val="92D050"/>
                </a:solidFill>
              </a:rPr>
              <a:t>decrease</a:t>
            </a:r>
            <a:r>
              <a:rPr lang="en-US" dirty="0"/>
              <a:t> compared to October 2022</a:t>
            </a:r>
          </a:p>
          <a:p>
            <a:pPr lvl="1"/>
            <a:r>
              <a:rPr lang="en-US" dirty="0"/>
              <a:t>7% </a:t>
            </a:r>
            <a:r>
              <a:rPr lang="en-US" b="1" dirty="0">
                <a:solidFill>
                  <a:srgbClr val="FF0000"/>
                </a:solidFill>
              </a:rPr>
              <a:t>increase</a:t>
            </a:r>
            <a:r>
              <a:rPr lang="en-US" dirty="0"/>
              <a:t> compared to September 2023</a:t>
            </a:r>
          </a:p>
          <a:p>
            <a:r>
              <a:rPr lang="en-US" sz="2400" dirty="0"/>
              <a:t>Top zip code - 32218</a:t>
            </a:r>
          </a:p>
          <a:p>
            <a:pPr lvl="1"/>
            <a:r>
              <a:rPr lang="en-US" dirty="0"/>
              <a:t>18 patients (8%)</a:t>
            </a:r>
          </a:p>
          <a:p>
            <a:r>
              <a:rPr lang="en-US" sz="2400" dirty="0"/>
              <a:t>72% male; 28% female</a:t>
            </a:r>
          </a:p>
          <a:p>
            <a:r>
              <a:rPr lang="en-US" sz="2400" dirty="0"/>
              <a:t>70% white; 19% black/AA; 11% other</a:t>
            </a:r>
          </a:p>
          <a:p>
            <a:r>
              <a:rPr lang="en-US" sz="2400" dirty="0"/>
              <a:t>30% between ages 40-49</a:t>
            </a:r>
          </a:p>
          <a:p>
            <a:r>
              <a:rPr lang="en-US" sz="2400" dirty="0"/>
              <a:t>55% residence; 22% roadway; 9% business or hotel; 14% other</a:t>
            </a:r>
          </a:p>
        </p:txBody>
      </p:sp>
    </p:spTree>
    <p:extLst>
      <p:ext uri="{BB962C8B-B14F-4D97-AF65-F5344CB8AC3E}">
        <p14:creationId xmlns:p14="http://schemas.microsoft.com/office/powerpoint/2010/main" val="375385655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5274D-086C-44BA-90EC-762D5107BD76}"/>
              </a:ext>
            </a:extLst>
          </p:cNvPr>
          <p:cNvSpPr>
            <a:spLocks noGrp="1"/>
          </p:cNvSpPr>
          <p:nvPr>
            <p:ph type="title"/>
          </p:nvPr>
        </p:nvSpPr>
        <p:spPr>
          <a:xfrm>
            <a:off x="838200" y="0"/>
            <a:ext cx="10515600" cy="1325563"/>
          </a:xfrm>
        </p:spPr>
        <p:txBody>
          <a:bodyPr>
            <a:normAutofit/>
          </a:bodyPr>
          <a:lstStyle/>
          <a:p>
            <a:pPr algn="ctr"/>
            <a:r>
              <a:rPr lang="en-US" sz="3200" b="1" i="0" dirty="0">
                <a:solidFill>
                  <a:schemeClr val="accent5">
                    <a:lumMod val="50000"/>
                  </a:schemeClr>
                </a:solidFill>
                <a:effectLst>
                  <a:outerShdw blurRad="38100" dist="38100" dir="2700000" algn="tl">
                    <a:srgbClr val="000000">
                      <a:alpha val="43137"/>
                    </a:srgbClr>
                  </a:outerShdw>
                </a:effectLst>
                <a:latin typeface="Abadi" panose="020B0604020104020204" pitchFamily="34" charset="0"/>
              </a:rPr>
              <a:t>Bystander Narcan Use Prior to Arrival (PTA) of JFRD</a:t>
            </a:r>
          </a:p>
        </p:txBody>
      </p:sp>
      <p:graphicFrame>
        <p:nvGraphicFramePr>
          <p:cNvPr id="6" name="Content Placeholder 5">
            <a:extLst>
              <a:ext uri="{FF2B5EF4-FFF2-40B4-BE49-F238E27FC236}">
                <a16:creationId xmlns:a16="http://schemas.microsoft.com/office/drawing/2014/main" id="{98B847EE-C543-4217-B4EF-BDFF31C3FA68}"/>
              </a:ext>
            </a:extLst>
          </p:cNvPr>
          <p:cNvGraphicFramePr>
            <a:graphicFrameLocks noGrp="1"/>
          </p:cNvGraphicFramePr>
          <p:nvPr>
            <p:ph idx="1"/>
          </p:nvPr>
        </p:nvGraphicFramePr>
        <p:xfrm>
          <a:off x="1797815" y="1145473"/>
          <a:ext cx="8596370" cy="2804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4">
            <a:extLst>
              <a:ext uri="{FF2B5EF4-FFF2-40B4-BE49-F238E27FC236}">
                <a16:creationId xmlns:a16="http://schemas.microsoft.com/office/drawing/2014/main" id="{C13DB4BD-454C-45AC-BFA8-1BE385BEE783}"/>
              </a:ext>
            </a:extLst>
          </p:cNvPr>
          <p:cNvGraphicFramePr>
            <a:graphicFrameLocks/>
          </p:cNvGraphicFramePr>
          <p:nvPr/>
        </p:nvGraphicFramePr>
        <p:xfrm>
          <a:off x="2487920" y="4037980"/>
          <a:ext cx="7216160" cy="2468880"/>
        </p:xfrm>
        <a:graphic>
          <a:graphicData uri="http://schemas.openxmlformats.org/drawingml/2006/table">
            <a:tbl>
              <a:tblPr firstRow="1" bandRow="1">
                <a:tableStyleId>{74C1A8A3-306A-4EB7-A6B1-4F7E0EB9C5D6}</a:tableStyleId>
              </a:tblPr>
              <a:tblGrid>
                <a:gridCol w="1695308">
                  <a:extLst>
                    <a:ext uri="{9D8B030D-6E8A-4147-A177-3AD203B41FA5}">
                      <a16:colId xmlns:a16="http://schemas.microsoft.com/office/drawing/2014/main" val="3407725222"/>
                    </a:ext>
                  </a:extLst>
                </a:gridCol>
                <a:gridCol w="1380213">
                  <a:extLst>
                    <a:ext uri="{9D8B030D-6E8A-4147-A177-3AD203B41FA5}">
                      <a16:colId xmlns:a16="http://schemas.microsoft.com/office/drawing/2014/main" val="3975016978"/>
                    </a:ext>
                  </a:extLst>
                </a:gridCol>
                <a:gridCol w="1380213">
                  <a:extLst>
                    <a:ext uri="{9D8B030D-6E8A-4147-A177-3AD203B41FA5}">
                      <a16:colId xmlns:a16="http://schemas.microsoft.com/office/drawing/2014/main" val="1998064667"/>
                    </a:ext>
                  </a:extLst>
                </a:gridCol>
                <a:gridCol w="1380213">
                  <a:extLst>
                    <a:ext uri="{9D8B030D-6E8A-4147-A177-3AD203B41FA5}">
                      <a16:colId xmlns:a16="http://schemas.microsoft.com/office/drawing/2014/main" val="921143158"/>
                    </a:ext>
                  </a:extLst>
                </a:gridCol>
                <a:gridCol w="1380213">
                  <a:extLst>
                    <a:ext uri="{9D8B030D-6E8A-4147-A177-3AD203B41FA5}">
                      <a16:colId xmlns:a16="http://schemas.microsoft.com/office/drawing/2014/main" val="2691864210"/>
                    </a:ext>
                  </a:extLst>
                </a:gridCol>
              </a:tblGrid>
              <a:tr h="312645">
                <a:tc>
                  <a:txBody>
                    <a:bodyPr/>
                    <a:lstStyle/>
                    <a:p>
                      <a:endParaRPr lang="en-US" sz="14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2019-2020</a:t>
                      </a:r>
                    </a:p>
                  </a:txBody>
                  <a:tcPr/>
                </a:tc>
                <a:tc>
                  <a:txBody>
                    <a:bodyPr/>
                    <a:lstStyle/>
                    <a:p>
                      <a:pPr algn="ctr"/>
                      <a:r>
                        <a:rPr lang="en-US" sz="1600" dirty="0">
                          <a:latin typeface="Arial" panose="020B0604020202020204" pitchFamily="34" charset="0"/>
                          <a:cs typeface="Arial" panose="020B0604020202020204" pitchFamily="34" charset="0"/>
                        </a:rPr>
                        <a:t>2020-2021</a:t>
                      </a:r>
                    </a:p>
                  </a:txBody>
                  <a:tcPr/>
                </a:tc>
                <a:tc>
                  <a:txBody>
                    <a:bodyPr/>
                    <a:lstStyle/>
                    <a:p>
                      <a:pPr algn="ctr"/>
                      <a:r>
                        <a:rPr lang="en-US" sz="1600" dirty="0">
                          <a:latin typeface="Arial" panose="020B0604020202020204" pitchFamily="34" charset="0"/>
                          <a:cs typeface="Arial" panose="020B0604020202020204" pitchFamily="34" charset="0"/>
                        </a:rPr>
                        <a:t>2021-2022</a:t>
                      </a:r>
                    </a:p>
                  </a:txBody>
                  <a:tcPr/>
                </a:tc>
                <a:tc>
                  <a:txBody>
                    <a:bodyPr/>
                    <a:lstStyle/>
                    <a:p>
                      <a:pPr algn="ctr"/>
                      <a:r>
                        <a:rPr lang="en-US" sz="1600" dirty="0">
                          <a:latin typeface="Arial" panose="020B0604020202020204" pitchFamily="34" charset="0"/>
                          <a:cs typeface="Arial" panose="020B0604020202020204" pitchFamily="34" charset="0"/>
                        </a:rPr>
                        <a:t>2022-2023</a:t>
                      </a:r>
                    </a:p>
                    <a:p>
                      <a:pPr algn="ctr"/>
                      <a:r>
                        <a:rPr lang="en-US" sz="1600" dirty="0">
                          <a:latin typeface="Arial" panose="020B0604020202020204" pitchFamily="34" charset="0"/>
                          <a:cs typeface="Arial" panose="020B0604020202020204" pitchFamily="34" charset="0"/>
                        </a:rPr>
                        <a:t>(Jan-Oct)</a:t>
                      </a:r>
                    </a:p>
                  </a:txBody>
                  <a:tcPr/>
                </a:tc>
                <a:extLst>
                  <a:ext uri="{0D108BD9-81ED-4DB2-BD59-A6C34878D82A}">
                    <a16:rowId xmlns:a16="http://schemas.microsoft.com/office/drawing/2014/main" val="2083506841"/>
                  </a:ext>
                </a:extLst>
              </a:tr>
              <a:tr h="771739">
                <a:tc>
                  <a:txBody>
                    <a:bodyPr/>
                    <a:lstStyle/>
                    <a:p>
                      <a:pPr algn="r"/>
                      <a:r>
                        <a:rPr lang="en-US" sz="1600" dirty="0">
                          <a:latin typeface="Arial" panose="020B0604020202020204" pitchFamily="34" charset="0"/>
                          <a:cs typeface="Arial" panose="020B0604020202020204" pitchFamily="34" charset="0"/>
                        </a:rPr>
                        <a:t>% Change in Opioid-Related OD Calls</a:t>
                      </a:r>
                    </a:p>
                  </a:txBody>
                  <a:tcPr/>
                </a:tc>
                <a:tc>
                  <a:txBody>
                    <a:bodyPr/>
                    <a:lstStyle/>
                    <a:p>
                      <a:pPr algn="ctr"/>
                      <a:r>
                        <a:rPr lang="en-US" sz="1600" b="1" dirty="0">
                          <a:solidFill>
                            <a:srgbClr val="FF0000"/>
                          </a:solidFill>
                          <a:latin typeface="Arial" panose="020B0604020202020204" pitchFamily="34" charset="0"/>
                          <a:cs typeface="Arial" panose="020B0604020202020204" pitchFamily="34" charset="0"/>
                        </a:rPr>
                        <a:t>+24%</a:t>
                      </a:r>
                    </a:p>
                  </a:txBody>
                  <a:tcPr anchor="ctr"/>
                </a:tc>
                <a:tc>
                  <a:txBody>
                    <a:bodyPr/>
                    <a:lstStyle/>
                    <a:p>
                      <a:pPr algn="ctr"/>
                      <a:r>
                        <a:rPr lang="en-US" sz="1600" b="1" dirty="0">
                          <a:solidFill>
                            <a:srgbClr val="FF6600"/>
                          </a:solidFill>
                          <a:latin typeface="Arial" panose="020B0604020202020204" pitchFamily="34" charset="0"/>
                          <a:cs typeface="Arial" panose="020B0604020202020204" pitchFamily="34" charset="0"/>
                        </a:rPr>
                        <a:t>+2%</a:t>
                      </a:r>
                    </a:p>
                  </a:txBody>
                  <a:tcPr anchor="ctr"/>
                </a:tc>
                <a:tc>
                  <a:txBody>
                    <a:bodyPr/>
                    <a:lstStyle/>
                    <a:p>
                      <a:pPr algn="ctr"/>
                      <a:r>
                        <a:rPr lang="en-US" sz="1600" b="1" dirty="0">
                          <a:solidFill>
                            <a:srgbClr val="00B050"/>
                          </a:solidFill>
                          <a:latin typeface="Arial" panose="020B0604020202020204" pitchFamily="34" charset="0"/>
                          <a:cs typeface="Arial" panose="020B0604020202020204" pitchFamily="34" charset="0"/>
                        </a:rPr>
                        <a:t>-14%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B050"/>
                          </a:solidFill>
                          <a:latin typeface="Arial" panose="020B0604020202020204" pitchFamily="34" charset="0"/>
                          <a:cs typeface="Arial" panose="020B0604020202020204" pitchFamily="34" charset="0"/>
                        </a:rPr>
                        <a:t>-13%</a:t>
                      </a:r>
                    </a:p>
                  </a:txBody>
                  <a:tcPr anchor="ctr"/>
                </a:tc>
                <a:extLst>
                  <a:ext uri="{0D108BD9-81ED-4DB2-BD59-A6C34878D82A}">
                    <a16:rowId xmlns:a16="http://schemas.microsoft.com/office/drawing/2014/main" val="462485849"/>
                  </a:ext>
                </a:extLst>
              </a:tr>
              <a:tr h="771739">
                <a:tc>
                  <a:txBody>
                    <a:bodyPr/>
                    <a:lstStyle/>
                    <a:p>
                      <a:pPr algn="r"/>
                      <a:r>
                        <a:rPr lang="en-US" sz="1600" dirty="0">
                          <a:latin typeface="Arial" panose="020B0604020202020204" pitchFamily="34" charset="0"/>
                          <a:cs typeface="Arial" panose="020B0604020202020204" pitchFamily="34" charset="0"/>
                        </a:rPr>
                        <a:t>% Change in Use of NARCAN PTA by Bystanders</a:t>
                      </a:r>
                    </a:p>
                  </a:txBody>
                  <a:tcPr/>
                </a:tc>
                <a:tc>
                  <a:txBody>
                    <a:bodyPr/>
                    <a:lstStyle/>
                    <a:p>
                      <a:pPr algn="ctr"/>
                      <a:r>
                        <a:rPr lang="en-US" sz="1600" b="1" dirty="0">
                          <a:solidFill>
                            <a:srgbClr val="00B050"/>
                          </a:solidFill>
                          <a:latin typeface="Arial" panose="020B0604020202020204" pitchFamily="34" charset="0"/>
                          <a:cs typeface="Arial" panose="020B0604020202020204" pitchFamily="34" charset="0"/>
                        </a:rPr>
                        <a:t>+59%</a:t>
                      </a:r>
                    </a:p>
                  </a:txBody>
                  <a:tcPr anchor="ctr"/>
                </a:tc>
                <a:tc>
                  <a:txBody>
                    <a:bodyPr/>
                    <a:lstStyle/>
                    <a:p>
                      <a:pPr algn="ctr"/>
                      <a:r>
                        <a:rPr lang="en-US" sz="1600" b="1" dirty="0">
                          <a:solidFill>
                            <a:srgbClr val="00B050"/>
                          </a:solidFill>
                          <a:latin typeface="Arial" panose="020B0604020202020204" pitchFamily="34" charset="0"/>
                          <a:cs typeface="Arial" panose="020B0604020202020204" pitchFamily="34" charset="0"/>
                        </a:rPr>
                        <a:t>+79%</a:t>
                      </a:r>
                    </a:p>
                  </a:txBody>
                  <a:tcPr anchor="ctr"/>
                </a:tc>
                <a:tc>
                  <a:txBody>
                    <a:bodyPr/>
                    <a:lstStyle/>
                    <a:p>
                      <a:pPr algn="ctr"/>
                      <a:r>
                        <a:rPr lang="en-US" sz="1600" b="1" dirty="0">
                          <a:solidFill>
                            <a:srgbClr val="00B050"/>
                          </a:solidFill>
                          <a:latin typeface="Arial" panose="020B0604020202020204" pitchFamily="34" charset="0"/>
                          <a:cs typeface="Arial" panose="020B0604020202020204" pitchFamily="34" charset="0"/>
                        </a:rPr>
                        <a:t>+5%</a:t>
                      </a:r>
                    </a:p>
                  </a:txBody>
                  <a:tcPr anchor="ctr"/>
                </a:tc>
                <a:tc>
                  <a:txBody>
                    <a:bodyPr/>
                    <a:lstStyle/>
                    <a:p>
                      <a:pPr algn="ctr"/>
                      <a:r>
                        <a:rPr lang="en-US" sz="1600" b="1" dirty="0">
                          <a:solidFill>
                            <a:srgbClr val="00B050"/>
                          </a:solidFill>
                          <a:latin typeface="Arial" panose="020B0604020202020204" pitchFamily="34" charset="0"/>
                          <a:cs typeface="Arial" panose="020B0604020202020204" pitchFamily="34" charset="0"/>
                        </a:rPr>
                        <a:t>+30%</a:t>
                      </a:r>
                    </a:p>
                  </a:txBody>
                  <a:tcPr anchor="ctr"/>
                </a:tc>
                <a:extLst>
                  <a:ext uri="{0D108BD9-81ED-4DB2-BD59-A6C34878D82A}">
                    <a16:rowId xmlns:a16="http://schemas.microsoft.com/office/drawing/2014/main" val="1512855603"/>
                  </a:ext>
                </a:extLst>
              </a:tr>
            </a:tbl>
          </a:graphicData>
        </a:graphic>
      </p:graphicFrame>
    </p:spTree>
    <p:extLst>
      <p:ext uri="{BB962C8B-B14F-4D97-AF65-F5344CB8AC3E}">
        <p14:creationId xmlns:p14="http://schemas.microsoft.com/office/powerpoint/2010/main" val="3233321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 electronic circuit board in blue colour">
            <a:extLst>
              <a:ext uri="{FF2B5EF4-FFF2-40B4-BE49-F238E27FC236}">
                <a16:creationId xmlns:a16="http://schemas.microsoft.com/office/drawing/2014/main" id="{7CB9F1A9-ED30-23E3-54B0-6DB37B939845}"/>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36091EF-34DC-99DD-D4BA-2265398FA67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Expanding Membership – Circuit 4 Partners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115827"/>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C352501-0461-4E34-9CDB-F8EF130F390D}"/>
              </a:ext>
            </a:extLst>
          </p:cNvPr>
          <p:cNvSpPr>
            <a:spLocks noGrp="1"/>
          </p:cNvSpPr>
          <p:nvPr>
            <p:ph type="title"/>
          </p:nvPr>
        </p:nvSpPr>
        <p:spPr>
          <a:xfrm>
            <a:off x="705110" y="900631"/>
            <a:ext cx="3888526" cy="1800526"/>
          </a:xfrm>
        </p:spPr>
        <p:txBody>
          <a:bodyPr>
            <a:normAutofit/>
          </a:bodyPr>
          <a:lstStyle/>
          <a:p>
            <a:r>
              <a:rPr lang="en-US" sz="4200" b="1" i="0" dirty="0">
                <a:solidFill>
                  <a:schemeClr val="accent2"/>
                </a:solidFill>
                <a:effectLst>
                  <a:outerShdw blurRad="38100" dist="38100" dir="2700000" algn="tl">
                    <a:srgbClr val="000000">
                      <a:alpha val="43137"/>
                    </a:srgbClr>
                  </a:outerShdw>
                </a:effectLst>
                <a:latin typeface="Abadi" panose="020B0604020104020204" pitchFamily="34" charset="0"/>
              </a:rPr>
              <a:t>Contact Me</a:t>
            </a:r>
          </a:p>
        </p:txBody>
      </p:sp>
      <p:sp>
        <p:nvSpPr>
          <p:cNvPr id="3" name="Content Placeholder 2">
            <a:extLst>
              <a:ext uri="{FF2B5EF4-FFF2-40B4-BE49-F238E27FC236}">
                <a16:creationId xmlns:a16="http://schemas.microsoft.com/office/drawing/2014/main" id="{CC74C39E-43F0-4903-A646-B698C6EFF306}"/>
              </a:ext>
            </a:extLst>
          </p:cNvPr>
          <p:cNvSpPr>
            <a:spLocks noGrp="1"/>
          </p:cNvSpPr>
          <p:nvPr>
            <p:ph idx="1"/>
          </p:nvPr>
        </p:nvSpPr>
        <p:spPr>
          <a:xfrm>
            <a:off x="705110" y="1879387"/>
            <a:ext cx="4154711" cy="3820019"/>
          </a:xfrm>
        </p:spPr>
        <p:txBody>
          <a:bodyPr anchor="ctr">
            <a:normAutofit/>
          </a:bodyPr>
          <a:lstStyle/>
          <a:p>
            <a:pPr marL="0" indent="0">
              <a:buNone/>
            </a:pPr>
            <a:r>
              <a:rPr lang="en-US" sz="2200" b="1" dirty="0">
                <a:latin typeface="Calibri" panose="020F0502020204030204" pitchFamily="34" charset="0"/>
                <a:cs typeface="Calibri" panose="020F0502020204030204" pitchFamily="34" charset="0"/>
              </a:rPr>
              <a:t>Laura Viafora Ray, MPH, CPH</a:t>
            </a:r>
          </a:p>
          <a:p>
            <a:pPr marL="0" indent="0">
              <a:buNone/>
            </a:pPr>
            <a:r>
              <a:rPr lang="en-US" sz="2200" i="1" dirty="0">
                <a:latin typeface="Calibri" panose="020F0502020204030204" pitchFamily="34" charset="0"/>
                <a:cs typeface="Calibri" panose="020F0502020204030204" pitchFamily="34" charset="0"/>
              </a:rPr>
              <a:t>Program Coordinator - Opioid Abatement</a:t>
            </a:r>
          </a:p>
          <a:p>
            <a:pPr marL="0" indent="0">
              <a:buNone/>
            </a:pPr>
            <a:r>
              <a:rPr lang="en-US" sz="2200" dirty="0">
                <a:latin typeface="Calibri" panose="020F0502020204030204" pitchFamily="34" charset="0"/>
                <a:cs typeface="Calibri" panose="020F0502020204030204" pitchFamily="34" charset="0"/>
              </a:rPr>
              <a:t>Office: (904) 255-7730</a:t>
            </a:r>
          </a:p>
          <a:p>
            <a:pPr marL="0" indent="0">
              <a:buNone/>
            </a:pPr>
            <a:r>
              <a:rPr lang="en-US" sz="2200" dirty="0">
                <a:latin typeface="Calibri" panose="020F0502020204030204" pitchFamily="34" charset="0"/>
                <a:cs typeface="Calibri" panose="020F0502020204030204" pitchFamily="34" charset="0"/>
              </a:rPr>
              <a:t>Cell: (904) 575-0495</a:t>
            </a:r>
          </a:p>
          <a:p>
            <a:pPr marL="0" indent="0">
              <a:buNone/>
            </a:pPr>
            <a:r>
              <a:rPr lang="en-US" sz="2200" dirty="0">
                <a:latin typeface="Calibri" panose="020F0502020204030204" pitchFamily="34" charset="0"/>
                <a:cs typeface="Calibri" panose="020F0502020204030204" pitchFamily="34" charset="0"/>
              </a:rPr>
              <a:t>Email: </a:t>
            </a:r>
            <a:r>
              <a:rPr lang="en-US" sz="2200" dirty="0">
                <a:solidFill>
                  <a:schemeClr val="accent2">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lvray@coj.net</a:t>
            </a:r>
            <a:r>
              <a:rPr lang="en-US" sz="2200" dirty="0">
                <a:solidFill>
                  <a:schemeClr val="accent2">
                    <a:lumMod val="75000"/>
                  </a:schemeClr>
                </a:solidFill>
                <a:latin typeface="Calibri" panose="020F0502020204030204" pitchFamily="34" charset="0"/>
                <a:cs typeface="Calibri" panose="020F0502020204030204" pitchFamily="34" charset="0"/>
              </a:rPr>
              <a:t> </a:t>
            </a:r>
          </a:p>
          <a:p>
            <a:pPr marL="0" indent="0">
              <a:buNone/>
            </a:pPr>
            <a:r>
              <a:rPr lang="en-US" sz="2200" dirty="0">
                <a:latin typeface="Calibri" panose="020F0502020204030204" pitchFamily="34" charset="0"/>
                <a:cs typeface="Calibri" panose="020F0502020204030204" pitchFamily="34" charset="0"/>
              </a:rPr>
              <a:t>Connect on LinkedIn</a:t>
            </a:r>
            <a:endParaRPr lang="en-US" sz="2200" dirty="0"/>
          </a:p>
        </p:txBody>
      </p:sp>
      <p:pic>
        <p:nvPicPr>
          <p:cNvPr id="6" name="Picture 5" descr="A picture containing person, human face, smile, clothing&#10;&#10;Description automatically generated">
            <a:extLst>
              <a:ext uri="{FF2B5EF4-FFF2-40B4-BE49-F238E27FC236}">
                <a16:creationId xmlns:a16="http://schemas.microsoft.com/office/drawing/2014/main" id="{E3F9D749-C394-EE80-3188-F91E68AB6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861" y="890990"/>
            <a:ext cx="3384014" cy="50760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4363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12" name="Rectangle 11">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5" name="Content Placeholder 4" descr="Abstract background of mesh on pink">
            <a:extLst>
              <a:ext uri="{FF2B5EF4-FFF2-40B4-BE49-F238E27FC236}">
                <a16:creationId xmlns:a16="http://schemas.microsoft.com/office/drawing/2014/main" id="{E87F13DC-A946-4489-AC17-88226D2966C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5708"/>
          <a:stretch/>
        </p:blipFill>
        <p:spPr>
          <a:xfrm>
            <a:off x="3068" y="0"/>
            <a:ext cx="12188932" cy="6857990"/>
          </a:xfrm>
          <a:prstGeom prst="rect">
            <a:avLst/>
          </a:prstGeom>
        </p:spPr>
      </p:pic>
      <p:sp>
        <p:nvSpPr>
          <p:cNvPr id="14" name="Rectangle 13">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AF206AE-9BCF-416A-849F-4D90280A7A47}"/>
              </a:ext>
            </a:extLst>
          </p:cNvPr>
          <p:cNvSpPr>
            <a:spLocks noGrp="1"/>
          </p:cNvSpPr>
          <p:nvPr>
            <p:ph type="title"/>
          </p:nvPr>
        </p:nvSpPr>
        <p:spPr>
          <a:xfrm>
            <a:off x="1524000" y="2321805"/>
            <a:ext cx="9144000" cy="2214391"/>
          </a:xfrm>
        </p:spPr>
        <p:txBody>
          <a:bodyPr vert="horz" lIns="91440" tIns="45720" rIns="91440" bIns="45720" rtlCol="0" anchor="ctr">
            <a:normAutofit/>
          </a:bodyPr>
          <a:lstStyle/>
          <a:p>
            <a:pPr algn="ctr"/>
            <a:r>
              <a:rPr lang="en-US" sz="6000" b="1" i="0" dirty="0">
                <a:solidFill>
                  <a:schemeClr val="bg1"/>
                </a:solidFill>
                <a:effectLst>
                  <a:outerShdw blurRad="38100" dist="38100" dir="2700000" algn="tl">
                    <a:srgbClr val="000000">
                      <a:alpha val="43137"/>
                    </a:srgbClr>
                  </a:outerShdw>
                </a:effectLst>
                <a:latin typeface="Abadi" panose="020B0604020104020204" pitchFamily="34" charset="0"/>
              </a:rPr>
              <a:t>COJ Opioid Abatement Program Update</a:t>
            </a:r>
          </a:p>
        </p:txBody>
      </p:sp>
    </p:spTree>
    <p:extLst>
      <p:ext uri="{BB962C8B-B14F-4D97-AF65-F5344CB8AC3E}">
        <p14:creationId xmlns:p14="http://schemas.microsoft.com/office/powerpoint/2010/main" val="845452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FD14-E874-5458-FD24-F238548C7385}"/>
              </a:ext>
            </a:extLst>
          </p:cNvPr>
          <p:cNvSpPr>
            <a:spLocks noGrp="1"/>
          </p:cNvSpPr>
          <p:nvPr>
            <p:ph type="title"/>
          </p:nvPr>
        </p:nvSpPr>
        <p:spPr/>
        <p:txBody>
          <a:bodyPr>
            <a:normAutofit/>
          </a:bodyPr>
          <a:lstStyle/>
          <a:p>
            <a:pPr algn="ctr"/>
            <a:r>
              <a:rPr lang="en-US" sz="4400" b="1" i="0" dirty="0">
                <a:solidFill>
                  <a:schemeClr val="tx1">
                    <a:lumMod val="75000"/>
                    <a:lumOff val="25000"/>
                  </a:schemeClr>
                </a:solidFill>
                <a:effectLst>
                  <a:outerShdw blurRad="38100" dist="38100" dir="2700000" algn="tl">
                    <a:srgbClr val="000000">
                      <a:alpha val="43137"/>
                    </a:srgbClr>
                  </a:outerShdw>
                </a:effectLst>
                <a:latin typeface="Abadi" panose="020B0604020104020204" pitchFamily="34" charset="0"/>
              </a:rPr>
              <a:t>Opioid Abatement Update</a:t>
            </a:r>
          </a:p>
        </p:txBody>
      </p:sp>
      <p:sp>
        <p:nvSpPr>
          <p:cNvPr id="3" name="Content Placeholder 2">
            <a:extLst>
              <a:ext uri="{FF2B5EF4-FFF2-40B4-BE49-F238E27FC236}">
                <a16:creationId xmlns:a16="http://schemas.microsoft.com/office/drawing/2014/main" id="{B2756497-6089-C535-E408-4D35BD7F455C}"/>
              </a:ext>
            </a:extLst>
          </p:cNvPr>
          <p:cNvSpPr>
            <a:spLocks noGrp="1"/>
          </p:cNvSpPr>
          <p:nvPr>
            <p:ph idx="1"/>
          </p:nvPr>
        </p:nvSpPr>
        <p:spPr/>
        <p:txBody>
          <a:bodyPr/>
          <a:lstStyle/>
          <a:p>
            <a:pPr fontAlgn="base"/>
            <a:r>
              <a:rPr lang="en-US" b="1" dirty="0">
                <a:solidFill>
                  <a:srgbClr val="12232A"/>
                </a:solidFill>
                <a:latin typeface="Arial" panose="020B0604020202020204" pitchFamily="34" charset="0"/>
              </a:rPr>
              <a:t>FY 23-24 Opioid Settlement Proceeds Grants (OSPG) Application Cycle</a:t>
            </a:r>
          </a:p>
          <a:p>
            <a:pPr fontAlgn="base"/>
            <a:r>
              <a:rPr lang="en-US" b="1" dirty="0">
                <a:solidFill>
                  <a:srgbClr val="12232A"/>
                </a:solidFill>
                <a:latin typeface="Arial" panose="020B0604020202020204" pitchFamily="34" charset="0"/>
              </a:rPr>
              <a:t>Next Opioid &amp; Substance Use Disorder (OSUD) Grants Committee Meeting</a:t>
            </a:r>
          </a:p>
          <a:p>
            <a:pPr lvl="1" fontAlgn="base"/>
            <a:r>
              <a:rPr lang="en-US" b="0" i="0" dirty="0">
                <a:solidFill>
                  <a:srgbClr val="12232A"/>
                </a:solidFill>
                <a:effectLst/>
                <a:latin typeface="Arial" panose="020B0604020202020204" pitchFamily="34" charset="0"/>
              </a:rPr>
              <a:t>Monday, December 4</a:t>
            </a:r>
            <a:r>
              <a:rPr lang="en-US" b="0" i="0" baseline="30000" dirty="0">
                <a:solidFill>
                  <a:srgbClr val="12232A"/>
                </a:solidFill>
                <a:effectLst/>
                <a:latin typeface="Arial" panose="020B0604020202020204" pitchFamily="34" charset="0"/>
              </a:rPr>
              <a:t>th</a:t>
            </a:r>
            <a:r>
              <a:rPr lang="en-US" b="0" i="0" dirty="0">
                <a:solidFill>
                  <a:srgbClr val="12232A"/>
                </a:solidFill>
                <a:effectLst/>
                <a:latin typeface="Arial" panose="020B0604020202020204" pitchFamily="34" charset="0"/>
              </a:rPr>
              <a:t> </a:t>
            </a:r>
            <a:r>
              <a:rPr lang="en-US" dirty="0">
                <a:solidFill>
                  <a:srgbClr val="12232A"/>
                </a:solidFill>
                <a:latin typeface="Arial" panose="020B0604020202020204" pitchFamily="34" charset="0"/>
              </a:rPr>
              <a:t>at 2:00 PM at City Hall (Lynwood Roberts Room)</a:t>
            </a:r>
            <a:r>
              <a:rPr lang="en-US" b="0" i="0" dirty="0">
                <a:solidFill>
                  <a:srgbClr val="12232A"/>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102738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a:ea typeface="+mn-ea"/>
              <a:cs typeface="+mn-cs"/>
            </a:endParaRPr>
          </a:p>
        </p:txBody>
      </p:sp>
      <p:sp useBgFill="1">
        <p:nvSpPr>
          <p:cNvPr id="20" name="Rectangle 19">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2" name="Freeform: Shape 21">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47FE031D-DACF-F176-8600-004790B183F7}"/>
              </a:ext>
            </a:extLst>
          </p:cNvPr>
          <p:cNvSpPr>
            <a:spLocks noGrp="1"/>
          </p:cNvSpPr>
          <p:nvPr>
            <p:ph type="title"/>
          </p:nvPr>
        </p:nvSpPr>
        <p:spPr>
          <a:xfrm>
            <a:off x="671100" y="795234"/>
            <a:ext cx="4620584" cy="4567137"/>
          </a:xfrm>
        </p:spPr>
        <p:txBody>
          <a:bodyPr vert="horz" lIns="91440" tIns="45720" rIns="91440" bIns="45720" rtlCol="0" anchor="ctr">
            <a:normAutofit/>
          </a:bodyPr>
          <a:lstStyle/>
          <a:p>
            <a:r>
              <a:rPr lang="en-US" sz="4800" b="1" i="0" dirty="0">
                <a:solidFill>
                  <a:schemeClr val="tx1">
                    <a:lumMod val="75000"/>
                    <a:lumOff val="25000"/>
                  </a:schemeClr>
                </a:solidFill>
                <a:effectLst>
                  <a:outerShdw blurRad="38100" dist="38100" dir="2700000" algn="tl">
                    <a:srgbClr val="000000">
                      <a:alpha val="43137"/>
                    </a:srgbClr>
                  </a:outerShdw>
                </a:effectLst>
                <a:latin typeface="Abadi" panose="020B0604020104020204" pitchFamily="34" charset="0"/>
              </a:rPr>
              <a:t>Opioid Abatement Program Staff</a:t>
            </a:r>
          </a:p>
        </p:txBody>
      </p:sp>
      <p:pic>
        <p:nvPicPr>
          <p:cNvPr id="13" name="Picture 12">
            <a:extLst>
              <a:ext uri="{FF2B5EF4-FFF2-40B4-BE49-F238E27FC236}">
                <a16:creationId xmlns:a16="http://schemas.microsoft.com/office/drawing/2014/main" id="{C840CD36-C89D-1AF9-4578-064AD43E0082}"/>
              </a:ext>
            </a:extLst>
          </p:cNvPr>
          <p:cNvPicPr>
            <a:picLocks noChangeAspect="1"/>
          </p:cNvPicPr>
          <p:nvPr/>
        </p:nvPicPr>
        <p:blipFill>
          <a:blip r:embed="rId3"/>
          <a:stretch>
            <a:fillRect/>
          </a:stretch>
        </p:blipFill>
        <p:spPr>
          <a:xfrm>
            <a:off x="6096000" y="1003530"/>
            <a:ext cx="5952075" cy="4850940"/>
          </a:xfrm>
          <a:prstGeom prst="rect">
            <a:avLst/>
          </a:prstGeom>
        </p:spPr>
      </p:pic>
      <p:sp>
        <p:nvSpPr>
          <p:cNvPr id="3" name="Slide Number Placeholder 2">
            <a:extLst>
              <a:ext uri="{FF2B5EF4-FFF2-40B4-BE49-F238E27FC236}">
                <a16:creationId xmlns:a16="http://schemas.microsoft.com/office/drawing/2014/main" id="{36A1986B-208D-DB26-B515-B1004AAA70D6}"/>
              </a:ext>
            </a:extLst>
          </p:cNvPr>
          <p:cNvSpPr>
            <a:spLocks noGrp="1"/>
          </p:cNvSpPr>
          <p:nvPr>
            <p:ph type="sldNum" sz="quarter" idx="12"/>
          </p:nvPr>
        </p:nvSpPr>
        <p:spPr>
          <a:xfrm>
            <a:off x="10506140" y="6356350"/>
            <a:ext cx="84765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30EA680-D336-4FF7-8B7A-9848BB0A1C32}" type="slidenum">
              <a:rPr kumimoji="0" lang="en-US" sz="1200" b="0" i="0" u="none" strike="noStrike" kern="1200" cap="none" spc="0" normalizeH="0" baseline="0" noProof="0">
                <a:ln>
                  <a:noFill/>
                </a:ln>
                <a:solidFill>
                  <a:srgbClr val="000000">
                    <a:lumMod val="65000"/>
                    <a:lumOff val="35000"/>
                  </a:srgb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33</a:t>
            </a:fld>
            <a:endParaRPr kumimoji="0" lang="en-US" sz="1200" b="0" i="0" u="none" strike="noStrike" kern="1200" cap="none" spc="0" normalizeH="0" baseline="0" noProof="0">
              <a:ln>
                <a:noFill/>
              </a:ln>
              <a:solidFill>
                <a:srgbClr val="000000">
                  <a:lumMod val="65000"/>
                  <a:lumOff val="35000"/>
                </a:srgbClr>
              </a:solidFill>
              <a:effectLst/>
              <a:uLnTx/>
              <a:uFillTx/>
              <a:latin typeface="Century Gothic"/>
              <a:ea typeface="+mn-ea"/>
              <a:cs typeface="+mn-cs"/>
            </a:endParaRPr>
          </a:p>
        </p:txBody>
      </p:sp>
    </p:spTree>
    <p:extLst>
      <p:ext uri="{BB962C8B-B14F-4D97-AF65-F5344CB8AC3E}">
        <p14:creationId xmlns:p14="http://schemas.microsoft.com/office/powerpoint/2010/main" val="2209769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umin Pro"/>
              <a:ea typeface="+mn-ea"/>
              <a:cs typeface="+mn-cs"/>
            </a:endParaRPr>
          </a:p>
        </p:txBody>
      </p:sp>
      <p:sp>
        <p:nvSpPr>
          <p:cNvPr id="2" name="Title 1">
            <a:extLst>
              <a:ext uri="{FF2B5EF4-FFF2-40B4-BE49-F238E27FC236}">
                <a16:creationId xmlns:a16="http://schemas.microsoft.com/office/drawing/2014/main" id="{392680A3-EDF1-49A8-6965-C4C052E96C81}"/>
              </a:ext>
            </a:extLst>
          </p:cNvPr>
          <p:cNvSpPr txBox="1">
            <a:spLocks/>
          </p:cNvSpPr>
          <p:nvPr/>
        </p:nvSpPr>
        <p:spPr>
          <a:xfrm>
            <a:off x="2555631" y="1255325"/>
            <a:ext cx="7080738" cy="3974124"/>
          </a:xfr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5400" b="0" i="0" u="none" strike="noStrike" kern="1200" cap="none" spc="0" normalizeH="0" baseline="0" noProof="0">
                <a:ln>
                  <a:noFill/>
                </a:ln>
                <a:solidFill>
                  <a:srgbClr val="1B4971">
                    <a:lumMod val="95000"/>
                    <a:lumOff val="5000"/>
                  </a:srgbClr>
                </a:solidFill>
                <a:effectLst/>
                <a:uLnTx/>
                <a:uFillTx/>
                <a:latin typeface="Merriweather"/>
                <a:ea typeface="+mj-ea"/>
                <a:cs typeface="+mj-cs"/>
              </a:rPr>
            </a:br>
            <a:r>
              <a:rPr kumimoji="0" lang="en-US" sz="5400" b="0" i="0" u="none" strike="noStrike" kern="1200" cap="none" spc="0" normalizeH="0" baseline="0" noProof="0">
                <a:ln>
                  <a:noFill/>
                </a:ln>
                <a:solidFill>
                  <a:srgbClr val="1B4971">
                    <a:lumMod val="95000"/>
                    <a:lumOff val="5000"/>
                  </a:srgbClr>
                </a:solidFill>
                <a:effectLst/>
                <a:uLnTx/>
                <a:uFillTx/>
                <a:latin typeface="Merriweather"/>
                <a:ea typeface="+mj-ea"/>
                <a:cs typeface="+mj-cs"/>
              </a:rPr>
              <a:t>Vanessa Salmo</a:t>
            </a:r>
          </a:p>
          <a:p>
            <a:pPr lvl="0" algn="ctr">
              <a:spcAft>
                <a:spcPts val="600"/>
              </a:spcAft>
            </a:pPr>
            <a:endParaRPr lang="en-US" sz="4000">
              <a:solidFill>
                <a:srgbClr val="1B4971">
                  <a:lumMod val="95000"/>
                  <a:lumOff val="5000"/>
                </a:srgbClr>
              </a:solidFill>
            </a:endParaRPr>
          </a:p>
          <a:p>
            <a:pPr lvl="0" algn="ctr">
              <a:spcAft>
                <a:spcPts val="600"/>
              </a:spcAft>
            </a:pPr>
            <a:r>
              <a:rPr lang="en-US" sz="4000">
                <a:solidFill>
                  <a:srgbClr val="1B4971">
                    <a:lumMod val="95000"/>
                    <a:lumOff val="5000"/>
                  </a:srgbClr>
                </a:solidFill>
              </a:rPr>
              <a:t>Director of </a:t>
            </a:r>
          </a:p>
          <a:p>
            <a:pPr lvl="0" algn="ctr">
              <a:spcAft>
                <a:spcPts val="600"/>
              </a:spcAft>
            </a:pPr>
            <a:r>
              <a:rPr lang="en-US" sz="4000">
                <a:solidFill>
                  <a:srgbClr val="1B4971">
                    <a:lumMod val="95000"/>
                    <a:lumOff val="5000"/>
                  </a:srgbClr>
                </a:solidFill>
                <a:latin typeface="Merriweather"/>
              </a:rPr>
              <a:t>Epidemiology &amp; Evaluation</a:t>
            </a:r>
          </a:p>
          <a:p>
            <a:pPr lvl="0" algn="ctr">
              <a:spcAft>
                <a:spcPts val="600"/>
              </a:spcAft>
            </a:pPr>
            <a:r>
              <a:rPr kumimoji="0" lang="en-US" sz="4000" b="0" i="0" u="none" strike="noStrike" kern="1200" cap="none" spc="0" normalizeH="0" baseline="0" noProof="0">
                <a:ln>
                  <a:noFill/>
                </a:ln>
                <a:solidFill>
                  <a:srgbClr val="1B4971">
                    <a:lumMod val="95000"/>
                    <a:lumOff val="5000"/>
                  </a:srgbClr>
                </a:solidFill>
                <a:effectLst/>
                <a:uLnTx/>
                <a:uFillTx/>
                <a:latin typeface="Merriweather"/>
                <a:ea typeface="+mj-ea"/>
                <a:cs typeface="+mj-cs"/>
              </a:rPr>
              <a:t>CCA</a:t>
            </a:r>
          </a:p>
        </p:txBody>
      </p:sp>
    </p:spTree>
    <p:extLst>
      <p:ext uri="{BB962C8B-B14F-4D97-AF65-F5344CB8AC3E}">
        <p14:creationId xmlns:p14="http://schemas.microsoft.com/office/powerpoint/2010/main" val="3397755543"/>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4B9C2D-C9D6-D453-4A82-DBBCD4A7040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What are adverse childhood experiences?</a:t>
            </a:r>
          </a:p>
        </p:txBody>
      </p:sp>
      <p:pic>
        <p:nvPicPr>
          <p:cNvPr id="7" name="Content Placeholder 6">
            <a:extLst>
              <a:ext uri="{FF2B5EF4-FFF2-40B4-BE49-F238E27FC236}">
                <a16:creationId xmlns:a16="http://schemas.microsoft.com/office/drawing/2014/main" id="{88FD2A33-471B-9991-D448-0EB1BBF5EAC0}"/>
              </a:ext>
            </a:extLst>
          </p:cNvPr>
          <p:cNvPicPr>
            <a:picLocks noGrp="1" noChangeAspect="1"/>
          </p:cNvPicPr>
          <p:nvPr>
            <p:ph idx="1"/>
          </p:nvPr>
        </p:nvPicPr>
        <p:blipFill>
          <a:blip r:embed="rId3"/>
          <a:stretch>
            <a:fillRect/>
          </a:stretch>
        </p:blipFill>
        <p:spPr>
          <a:xfrm>
            <a:off x="4378725" y="517381"/>
            <a:ext cx="7538173" cy="5823238"/>
          </a:xfrm>
          <a:prstGeom prst="rect">
            <a:avLst/>
          </a:prstGeom>
        </p:spPr>
      </p:pic>
    </p:spTree>
    <p:extLst>
      <p:ext uri="{BB962C8B-B14F-4D97-AF65-F5344CB8AC3E}">
        <p14:creationId xmlns:p14="http://schemas.microsoft.com/office/powerpoint/2010/main" val="131876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C948-5C72-9F86-3AEA-6BC48D359D2D}"/>
              </a:ext>
            </a:extLst>
          </p:cNvPr>
          <p:cNvSpPr>
            <a:spLocks noGrp="1"/>
          </p:cNvSpPr>
          <p:nvPr>
            <p:ph type="title"/>
          </p:nvPr>
        </p:nvSpPr>
        <p:spPr/>
        <p:txBody>
          <a:bodyPr/>
          <a:lstStyle/>
          <a:p>
            <a:pPr algn="ctr"/>
            <a:r>
              <a:rPr lang="en-US" b="1" dirty="0"/>
              <a:t>National Snapshot</a:t>
            </a:r>
          </a:p>
        </p:txBody>
      </p:sp>
      <p:graphicFrame>
        <p:nvGraphicFramePr>
          <p:cNvPr id="4" name="Content Placeholder 3">
            <a:extLst>
              <a:ext uri="{FF2B5EF4-FFF2-40B4-BE49-F238E27FC236}">
                <a16:creationId xmlns:a16="http://schemas.microsoft.com/office/drawing/2014/main" id="{53F85EDA-1707-1B7A-2A7B-E3D91F9412F6}"/>
              </a:ext>
            </a:extLst>
          </p:cNvPr>
          <p:cNvGraphicFramePr>
            <a:graphicFrameLocks noGrp="1"/>
          </p:cNvGraphicFramePr>
          <p:nvPr>
            <p:ph idx="1"/>
          </p:nvPr>
        </p:nvGraphicFramePr>
        <p:xfrm>
          <a:off x="-628651" y="1374775"/>
          <a:ext cx="13106401"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9EDC16D-DC16-5DD0-563A-47C248CEBC3F}"/>
              </a:ext>
            </a:extLst>
          </p:cNvPr>
          <p:cNvSpPr txBox="1"/>
          <p:nvPr/>
        </p:nvSpPr>
        <p:spPr>
          <a:xfrm>
            <a:off x="7465454" y="6492875"/>
            <a:ext cx="4513943"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pple-system"/>
                <a:ea typeface="+mn-ea"/>
                <a:cs typeface="+mn-cs"/>
              </a:rPr>
              <a:t>Centers for Disease Control and Prevention (CDC)</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325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5748C83A-9A2E-7C87-6AAD-F908F0D2C7AF}"/>
              </a:ext>
            </a:extLst>
          </p:cNvPr>
          <p:cNvPicPr>
            <a:picLocks noGrp="1" noChangeAspect="1"/>
          </p:cNvPicPr>
          <p:nvPr>
            <p:ph idx="1"/>
          </p:nvPr>
        </p:nvPicPr>
        <p:blipFill>
          <a:blip r:embed="rId3"/>
          <a:stretch>
            <a:fillRect/>
          </a:stretch>
        </p:blipFill>
        <p:spPr>
          <a:xfrm>
            <a:off x="4229099" y="262372"/>
            <a:ext cx="7543369" cy="3541401"/>
          </a:xfrm>
        </p:spPr>
      </p:pic>
      <p:pic>
        <p:nvPicPr>
          <p:cNvPr id="7" name="Picture 6">
            <a:extLst>
              <a:ext uri="{FF2B5EF4-FFF2-40B4-BE49-F238E27FC236}">
                <a16:creationId xmlns:a16="http://schemas.microsoft.com/office/drawing/2014/main" id="{CCA46160-16E4-8551-936C-29A191B261AA}"/>
              </a:ext>
            </a:extLst>
          </p:cNvPr>
          <p:cNvPicPr>
            <a:picLocks noChangeAspect="1"/>
          </p:cNvPicPr>
          <p:nvPr/>
        </p:nvPicPr>
        <p:blipFill>
          <a:blip r:embed="rId4"/>
          <a:stretch>
            <a:fillRect/>
          </a:stretch>
        </p:blipFill>
        <p:spPr>
          <a:xfrm>
            <a:off x="4229100" y="3803773"/>
            <a:ext cx="7543368" cy="2827616"/>
          </a:xfrm>
          <a:prstGeom prst="rect">
            <a:avLst/>
          </a:prstGeom>
        </p:spPr>
      </p:pic>
      <p:sp>
        <p:nvSpPr>
          <p:cNvPr id="2" name="Title 1">
            <a:extLst>
              <a:ext uri="{FF2B5EF4-FFF2-40B4-BE49-F238E27FC236}">
                <a16:creationId xmlns:a16="http://schemas.microsoft.com/office/drawing/2014/main" id="{680DF36C-1816-A7A0-CAD1-F9C296405D0E}"/>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algn="ctr"/>
            <a:r>
              <a:rPr lang="en-US" sz="3200" b="1" kern="1200" dirty="0">
                <a:solidFill>
                  <a:srgbClr val="FFFFFF"/>
                </a:solidFill>
                <a:latin typeface="+mj-lt"/>
                <a:ea typeface="+mj-ea"/>
                <a:cs typeface="+mj-cs"/>
              </a:rPr>
              <a:t>Historical Comparison – 2010 BRFSS</a:t>
            </a:r>
          </a:p>
        </p:txBody>
      </p:sp>
      <p:sp>
        <p:nvSpPr>
          <p:cNvPr id="9" name="Flowchart: Card 8">
            <a:extLst>
              <a:ext uri="{FF2B5EF4-FFF2-40B4-BE49-F238E27FC236}">
                <a16:creationId xmlns:a16="http://schemas.microsoft.com/office/drawing/2014/main" id="{F683F587-7BBE-6E4B-E130-722C93D165F8}"/>
              </a:ext>
            </a:extLst>
          </p:cNvPr>
          <p:cNvSpPr/>
          <p:nvPr/>
        </p:nvSpPr>
        <p:spPr>
          <a:xfrm>
            <a:off x="1101849" y="4051300"/>
            <a:ext cx="2312883" cy="2120900"/>
          </a:xfrm>
          <a:prstGeom prst="flowChartPunchedCard">
            <a:avLst/>
          </a:prstGeom>
          <a:solidFill>
            <a:srgbClr val="325C5E"/>
          </a:solidFill>
          <a:ln>
            <a:solidFill>
              <a:srgbClr val="1673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ple-system"/>
                <a:ea typeface="+mn-ea"/>
                <a:cs typeface="+mn-cs"/>
              </a:rPr>
              <a:t>At least 1 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ple-system"/>
                <a:ea typeface="+mn-ea"/>
                <a:cs typeface="+mn-cs"/>
              </a:rPr>
              <a:t>50% of Floridians in 2010</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row: Up 9">
            <a:extLst>
              <a:ext uri="{FF2B5EF4-FFF2-40B4-BE49-F238E27FC236}">
                <a16:creationId xmlns:a16="http://schemas.microsoft.com/office/drawing/2014/main" id="{085AB7BF-8498-0CBC-2C9D-FB2562415506}"/>
              </a:ext>
            </a:extLst>
          </p:cNvPr>
          <p:cNvSpPr/>
          <p:nvPr/>
        </p:nvSpPr>
        <p:spPr>
          <a:xfrm>
            <a:off x="893040" y="3457575"/>
            <a:ext cx="2730500" cy="2727325"/>
          </a:xfrm>
          <a:prstGeom prst="upArrow">
            <a:avLst/>
          </a:prstGeom>
          <a:solidFill>
            <a:srgbClr val="325C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19% increase (2021)</a:t>
            </a:r>
          </a:p>
        </p:txBody>
      </p:sp>
    </p:spTree>
    <p:extLst>
      <p:ext uri="{BB962C8B-B14F-4D97-AF65-F5344CB8AC3E}">
        <p14:creationId xmlns:p14="http://schemas.microsoft.com/office/powerpoint/2010/main" val="239893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31" presetClass="exit" presetSubtype="0" fill="hold" grpId="0" nodeType="withEffect">
                                  <p:stCondLst>
                                    <p:cond delay="0"/>
                                  </p:stCondLst>
                                  <p:childTnLst>
                                    <p:anim calcmode="lin" valueType="num">
                                      <p:cBhvr>
                                        <p:cTn id="10" dur="1000"/>
                                        <p:tgtEl>
                                          <p:spTgt spid="9"/>
                                        </p:tgtEl>
                                        <p:attrNameLst>
                                          <p:attrName>ppt_w</p:attrName>
                                        </p:attrNameLst>
                                      </p:cBhvr>
                                      <p:tavLst>
                                        <p:tav tm="0">
                                          <p:val>
                                            <p:strVal val="ppt_w"/>
                                          </p:val>
                                        </p:tav>
                                        <p:tav tm="100000">
                                          <p:val>
                                            <p:fltVal val="0"/>
                                          </p:val>
                                        </p:tav>
                                      </p:tavLst>
                                    </p:anim>
                                    <p:anim calcmode="lin" valueType="num">
                                      <p:cBhvr>
                                        <p:cTn id="11" dur="1000"/>
                                        <p:tgtEl>
                                          <p:spTgt spid="9"/>
                                        </p:tgtEl>
                                        <p:attrNameLst>
                                          <p:attrName>ppt_h</p:attrName>
                                        </p:attrNameLst>
                                      </p:cBhvr>
                                      <p:tavLst>
                                        <p:tav tm="0">
                                          <p:val>
                                            <p:strVal val="ppt_h"/>
                                          </p:val>
                                        </p:tav>
                                        <p:tav tm="100000">
                                          <p:val>
                                            <p:fltVal val="0"/>
                                          </p:val>
                                        </p:tav>
                                      </p:tavLst>
                                    </p:anim>
                                    <p:anim calcmode="lin" valueType="num">
                                      <p:cBhvr>
                                        <p:cTn id="12" dur="1000"/>
                                        <p:tgtEl>
                                          <p:spTgt spid="9"/>
                                        </p:tgtEl>
                                        <p:attrNameLst>
                                          <p:attrName>style.rotation</p:attrName>
                                        </p:attrNameLst>
                                      </p:cBhvr>
                                      <p:tavLst>
                                        <p:tav tm="0">
                                          <p:val>
                                            <p:fltVal val="0"/>
                                          </p:val>
                                        </p:tav>
                                        <p:tav tm="100000">
                                          <p:val>
                                            <p:fltVal val="90"/>
                                          </p:val>
                                        </p:tav>
                                      </p:tavLst>
                                    </p:anim>
                                    <p:animEffect transition="out" filter="fade">
                                      <p:cBhvr>
                                        <p:cTn id="13" dur="1000"/>
                                        <p:tgtEl>
                                          <p:spTgt spid="9"/>
                                        </p:tgtEl>
                                      </p:cBhvr>
                                    </p:animEffect>
                                    <p:set>
                                      <p:cBhvr>
                                        <p:cTn id="14"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36F459-0B7A-3113-9FBC-ED88059DF214}"/>
              </a:ext>
            </a:extLst>
          </p:cNvPr>
          <p:cNvSpPr>
            <a:spLocks noGrp="1"/>
          </p:cNvSpPr>
          <p:nvPr>
            <p:ph type="title"/>
          </p:nvPr>
        </p:nvSpPr>
        <p:spPr>
          <a:xfrm>
            <a:off x="429768" y="411480"/>
            <a:ext cx="11201400" cy="1106424"/>
          </a:xfrm>
          <a:prstGeom prst="ellipse">
            <a:avLst/>
          </a:prstGeom>
        </p:spPr>
        <p:txBody>
          <a:bodyPr vert="horz" lIns="91440" tIns="45720" rIns="91440" bIns="45720" rtlCol="0">
            <a:normAutofit/>
          </a:bodyPr>
          <a:lstStyle/>
          <a:p>
            <a:r>
              <a:rPr lang="en-US" sz="3600" b="1" kern="1200" dirty="0">
                <a:latin typeface="+mj-lt"/>
                <a:ea typeface="+mj-ea"/>
                <a:cs typeface="+mj-cs"/>
              </a:rPr>
              <a:t>Florida Snapshot</a:t>
            </a:r>
            <a:endParaRPr lang="en-US" sz="3600" kern="1200" dirty="0">
              <a:latin typeface="+mj-lt"/>
              <a:ea typeface="+mj-ea"/>
              <a:cs typeface="+mj-cs"/>
            </a:endParaRPr>
          </a:p>
        </p:txBody>
      </p:sp>
      <p:sp>
        <p:nvSpPr>
          <p:cNvPr id="30" name="Rectangle 29">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Rectangle 31">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ontent Placeholder 30">
            <a:extLst>
              <a:ext uri="{FF2B5EF4-FFF2-40B4-BE49-F238E27FC236}">
                <a16:creationId xmlns:a16="http://schemas.microsoft.com/office/drawing/2014/main" id="{FFDBC45C-A312-3B18-5E13-6F1478A40A79}"/>
              </a:ext>
            </a:extLst>
          </p:cNvPr>
          <p:cNvSpPr>
            <a:spLocks noGrp="1"/>
          </p:cNvSpPr>
          <p:nvPr>
            <p:ph idx="1"/>
          </p:nvPr>
        </p:nvSpPr>
        <p:spPr>
          <a:xfrm>
            <a:off x="7675305" y="2002526"/>
            <a:ext cx="3955424" cy="3959352"/>
          </a:xfrm>
        </p:spPr>
        <p:txBody>
          <a:bodyPr anchor="ctr">
            <a:normAutofit/>
          </a:bodyPr>
          <a:lstStyle/>
          <a:p>
            <a:pPr>
              <a:lnSpc>
                <a:spcPct val="100000"/>
              </a:lnSpc>
              <a:spcBef>
                <a:spcPts val="0"/>
              </a:spcBef>
              <a:defRPr/>
            </a:pPr>
            <a:r>
              <a:rPr lang="en-US" sz="1800" dirty="0"/>
              <a:t>69% of adults experienced at least one ACE in 2021</a:t>
            </a:r>
          </a:p>
          <a:p>
            <a:pPr lvl="1">
              <a:lnSpc>
                <a:spcPct val="100000"/>
              </a:lnSpc>
              <a:spcBef>
                <a:spcPts val="0"/>
              </a:spcBef>
              <a:defRPr/>
            </a:pPr>
            <a:r>
              <a:rPr lang="en-US" sz="1800" dirty="0"/>
              <a:t>3.8% increase since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a:lnSpc>
                <a:spcPct val="100000"/>
              </a:lnSpc>
              <a:spcBef>
                <a:spcPts val="0"/>
              </a:spcBef>
              <a:defRPr/>
            </a:pPr>
            <a:r>
              <a:rPr lang="en-US" sz="1800" dirty="0"/>
              <a:t>22.2% of adults experienced 4+ ACEs</a:t>
            </a:r>
          </a:p>
          <a:p>
            <a:pPr lvl="1">
              <a:lnSpc>
                <a:spcPct val="100000"/>
              </a:lnSpc>
              <a:spcBef>
                <a:spcPts val="0"/>
              </a:spcBef>
              <a:defRPr/>
            </a:pPr>
            <a:r>
              <a:rPr lang="en-US" sz="1800" dirty="0"/>
              <a:t>2.1% increase since 2019</a:t>
            </a:r>
          </a:p>
          <a:p>
            <a:r>
              <a:rPr lang="en-US" sz="1800" dirty="0"/>
              <a:t>Although there appears to have been a decrease in 2020, this is likely an anomaly attributed to barriers with survey administration due to the COVID-19 pandemic. </a:t>
            </a:r>
          </a:p>
        </p:txBody>
      </p:sp>
      <p:pic>
        <p:nvPicPr>
          <p:cNvPr id="12" name="Picture 11">
            <a:extLst>
              <a:ext uri="{FF2B5EF4-FFF2-40B4-BE49-F238E27FC236}">
                <a16:creationId xmlns:a16="http://schemas.microsoft.com/office/drawing/2014/main" id="{9D2ABC06-A823-48C4-BD99-08D113B07F9D}"/>
              </a:ext>
            </a:extLst>
          </p:cNvPr>
          <p:cNvPicPr>
            <a:picLocks noChangeAspect="1"/>
          </p:cNvPicPr>
          <p:nvPr/>
        </p:nvPicPr>
        <p:blipFill>
          <a:blip r:embed="rId3"/>
          <a:stretch>
            <a:fillRect/>
          </a:stretch>
        </p:blipFill>
        <p:spPr>
          <a:xfrm>
            <a:off x="332500" y="1929384"/>
            <a:ext cx="6842917" cy="4089124"/>
          </a:xfrm>
          <a:prstGeom prst="rect">
            <a:avLst/>
          </a:prstGeom>
        </p:spPr>
      </p:pic>
      <p:sp>
        <p:nvSpPr>
          <p:cNvPr id="17" name="TextBox 16">
            <a:extLst>
              <a:ext uri="{FF2B5EF4-FFF2-40B4-BE49-F238E27FC236}">
                <a16:creationId xmlns:a16="http://schemas.microsoft.com/office/drawing/2014/main" id="{4A2A5DD0-1E3D-1BC0-690B-0C847075201C}"/>
              </a:ext>
            </a:extLst>
          </p:cNvPr>
          <p:cNvSpPr txBox="1"/>
          <p:nvPr/>
        </p:nvSpPr>
        <p:spPr>
          <a:xfrm>
            <a:off x="6030468" y="6429988"/>
            <a:ext cx="6096000"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pple-system"/>
                <a:ea typeface="+mn-ea"/>
                <a:cs typeface="+mn-cs"/>
              </a:rPr>
              <a:t>Florida Behavioral Risk Factor Surveillance System (BRFSS)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527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65F3F85-3881-911C-32A8-BC40FC2567AA}"/>
              </a:ext>
            </a:extLst>
          </p:cNvPr>
          <p:cNvSpPr/>
          <p:nvPr/>
        </p:nvSpPr>
        <p:spPr>
          <a:xfrm>
            <a:off x="940444" y="245671"/>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36.4% </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A Parent or Adult in Their Home Swore at Them, Insulted Them or Put Them Down Before Age 18</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7F09C7AA-CE41-5060-DEBB-072A168BAC44}"/>
              </a:ext>
            </a:extLst>
          </p:cNvPr>
          <p:cNvSpPr/>
          <p:nvPr/>
        </p:nvSpPr>
        <p:spPr>
          <a:xfrm>
            <a:off x="4463060" y="245671"/>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a:solidFill>
            <a:srgbClr val="AABE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31.3%</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Their Parents Divorced or Separated Before Age 18</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AA414899-20DC-7131-A190-372FB11E025A}"/>
              </a:ext>
            </a:extLst>
          </p:cNvPr>
          <p:cNvSpPr/>
          <p:nvPr/>
        </p:nvSpPr>
        <p:spPr>
          <a:xfrm>
            <a:off x="7985676" y="245671"/>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a:solidFill>
            <a:srgbClr val="ED279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30.2%</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Their Parents or Adults in Their Home Ever Hit, Beat, Kicked or Physically Hurt Them in Any Way Before Age 18</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0E06468-6CE7-D864-C4C3-B48A3796BE73}"/>
              </a:ext>
            </a:extLst>
          </p:cNvPr>
          <p:cNvSpPr/>
          <p:nvPr/>
        </p:nvSpPr>
        <p:spPr>
          <a:xfrm>
            <a:off x="940444" y="4705633"/>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a:solidFill>
            <a:srgbClr val="1673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13.6%</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Living With Anyone Who Used Illegal Street Drugs or Who Abused Prescription Medications Before Age 18</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D08B3C8-4BEA-1717-85EB-6EE0E90AFF2A}"/>
              </a:ext>
            </a:extLst>
          </p:cNvPr>
          <p:cNvSpPr/>
          <p:nvPr/>
        </p:nvSpPr>
        <p:spPr>
          <a:xfrm>
            <a:off x="4463060" y="4690903"/>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a:solidFill>
            <a:srgbClr val="AABE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12.9%</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Anyone at Least Five Years Older Than Them or an Adult Ever Touched Them Sexually Before Age 18</a:t>
            </a:r>
          </a:p>
        </p:txBody>
      </p:sp>
      <p:sp>
        <p:nvSpPr>
          <p:cNvPr id="13" name="Freeform: Shape 12">
            <a:extLst>
              <a:ext uri="{FF2B5EF4-FFF2-40B4-BE49-F238E27FC236}">
                <a16:creationId xmlns:a16="http://schemas.microsoft.com/office/drawing/2014/main" id="{2CD96648-1C5B-699F-F2A9-0DB434E0F80B}"/>
              </a:ext>
            </a:extLst>
          </p:cNvPr>
          <p:cNvSpPr/>
          <p:nvPr/>
        </p:nvSpPr>
        <p:spPr>
          <a:xfrm>
            <a:off x="7985676" y="4690903"/>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a:solidFill>
            <a:srgbClr val="ED279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10.2%</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Living With Anyone Who Served Time or Was Sentenced to Serve Time in a Prison, Jail or Correctional Facility Before Age 18</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71579F8-7662-CFB2-E737-3BE7BE107C1F}"/>
              </a:ext>
            </a:extLst>
          </p:cNvPr>
          <p:cNvSpPr txBox="1"/>
          <p:nvPr/>
        </p:nvSpPr>
        <p:spPr>
          <a:xfrm>
            <a:off x="2485490" y="2921168"/>
            <a:ext cx="71575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Calibri" panose="020F0502020204030204"/>
                <a:ea typeface="+mn-ea"/>
                <a:cs typeface="+mn-cs"/>
              </a:rPr>
              <a:t>RISK FACTORS</a:t>
            </a:r>
          </a:p>
        </p:txBody>
      </p:sp>
      <p:sp>
        <p:nvSpPr>
          <p:cNvPr id="18" name="Freeform: Shape 17">
            <a:extLst>
              <a:ext uri="{FF2B5EF4-FFF2-40B4-BE49-F238E27FC236}">
                <a16:creationId xmlns:a16="http://schemas.microsoft.com/office/drawing/2014/main" id="{C0B1BAEF-D889-F57E-7CF5-9800B639E6DD}"/>
              </a:ext>
            </a:extLst>
          </p:cNvPr>
          <p:cNvSpPr/>
          <p:nvPr/>
        </p:nvSpPr>
        <p:spPr>
          <a:xfrm>
            <a:off x="292744" y="2468287"/>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a:solidFill>
            <a:srgbClr val="ED279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24.7%</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Living With Anyone Who Was a Problem Drinker or Alcoholic Before Age 18</a:t>
            </a:r>
          </a:p>
        </p:txBody>
      </p:sp>
      <p:sp>
        <p:nvSpPr>
          <p:cNvPr id="19" name="Freeform: Shape 18">
            <a:extLst>
              <a:ext uri="{FF2B5EF4-FFF2-40B4-BE49-F238E27FC236}">
                <a16:creationId xmlns:a16="http://schemas.microsoft.com/office/drawing/2014/main" id="{A3A3F198-F671-F15B-3F2D-A4A27C73C3C9}"/>
              </a:ext>
            </a:extLst>
          </p:cNvPr>
          <p:cNvSpPr/>
          <p:nvPr/>
        </p:nvSpPr>
        <p:spPr>
          <a:xfrm>
            <a:off x="8633376" y="2468287"/>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a:solidFill>
            <a:srgbClr val="1673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17.5%</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Living With Anyone Who Was Depressed, Mentally Ill or Suicidal Before Age 18</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30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359883-897A-C59F-7230-3564522A1918}"/>
              </a:ext>
            </a:extLst>
          </p:cNvPr>
          <p:cNvSpPr txBox="1"/>
          <p:nvPr/>
        </p:nvSpPr>
        <p:spPr>
          <a:xfrm>
            <a:off x="5297762" y="329184"/>
            <a:ext cx="6251110"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latin typeface="+mj-lt"/>
                <a:ea typeface="+mj-ea"/>
                <a:cs typeface="+mj-cs"/>
              </a:rPr>
              <a:t>DEN Meetings</a:t>
            </a:r>
          </a:p>
        </p:txBody>
      </p:sp>
      <p:pic>
        <p:nvPicPr>
          <p:cNvPr id="24" name="Picture 4">
            <a:extLst>
              <a:ext uri="{FF2B5EF4-FFF2-40B4-BE49-F238E27FC236}">
                <a16:creationId xmlns:a16="http://schemas.microsoft.com/office/drawing/2014/main" id="{5795DACC-3CC9-925F-0CB1-417D77ADF4B6}"/>
              </a:ext>
            </a:extLst>
          </p:cNvPr>
          <p:cNvPicPr>
            <a:picLocks noChangeAspect="1"/>
          </p:cNvPicPr>
          <p:nvPr/>
        </p:nvPicPr>
        <p:blipFill rotWithShape="1">
          <a:blip r:embed="rId2"/>
          <a:srcRect l="30036" r="24632"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5A4BC9-0881-C9FD-D984-628F5F849B40}"/>
              </a:ext>
            </a:extLst>
          </p:cNvPr>
          <p:cNvSpPr txBox="1"/>
          <p:nvPr/>
        </p:nvSpPr>
        <p:spPr>
          <a:xfrm>
            <a:off x="5297762" y="2706624"/>
            <a:ext cx="6251110"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December – </a:t>
            </a:r>
            <a:r>
              <a:rPr lang="en-US" sz="2200" b="1" dirty="0">
                <a:solidFill>
                  <a:schemeClr val="accent2"/>
                </a:solidFill>
              </a:rPr>
              <a:t>NO MEETING</a:t>
            </a: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January – In Person</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February – Virtual </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March - </a:t>
            </a:r>
            <a:r>
              <a:rPr lang="en-US" sz="2200" b="1" dirty="0">
                <a:solidFill>
                  <a:schemeClr val="accent2"/>
                </a:solidFill>
              </a:rPr>
              <a:t>RDEN</a:t>
            </a:r>
          </a:p>
          <a:p>
            <a:pPr indent="-228600">
              <a:lnSpc>
                <a:spcPct val="90000"/>
              </a:lnSpc>
              <a:spcAft>
                <a:spcPts val="600"/>
              </a:spcAft>
              <a:buFont typeface="Arial" panose="020B0604020202020204" pitchFamily="34" charset="0"/>
              <a:buChar char="•"/>
            </a:pPr>
            <a:endParaRPr lang="en-US" sz="2200" b="1" dirty="0">
              <a:solidFill>
                <a:schemeClr val="accent2"/>
              </a:solidFill>
            </a:endParaRPr>
          </a:p>
        </p:txBody>
      </p:sp>
    </p:spTree>
    <p:extLst>
      <p:ext uri="{BB962C8B-B14F-4D97-AF65-F5344CB8AC3E}">
        <p14:creationId xmlns:p14="http://schemas.microsoft.com/office/powerpoint/2010/main" val="2552335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65F3F85-3881-911C-32A8-BC40FC2567AA}"/>
              </a:ext>
            </a:extLst>
          </p:cNvPr>
          <p:cNvSpPr/>
          <p:nvPr/>
        </p:nvSpPr>
        <p:spPr>
          <a:xfrm>
            <a:off x="2605136" y="2049187"/>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8.3% </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There Was an Adult in the Household Who Made Them Feel Safe and Protected a Little or Some of the Time</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7F09C7AA-CE41-5060-DEBB-072A168BAC44}"/>
              </a:ext>
            </a:extLst>
          </p:cNvPr>
          <p:cNvSpPr/>
          <p:nvPr/>
        </p:nvSpPr>
        <p:spPr>
          <a:xfrm>
            <a:off x="4463060" y="4271803"/>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a:solidFill>
            <a:srgbClr val="AABE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6.3%</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There Was an Adult in the Household Who Tried Hard to Make Sure Their Basic Needs Were Met a Little or Some of the Time </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AA414899-20DC-7131-A190-372FB11E025A}"/>
              </a:ext>
            </a:extLst>
          </p:cNvPr>
          <p:cNvSpPr/>
          <p:nvPr/>
        </p:nvSpPr>
        <p:spPr>
          <a:xfrm>
            <a:off x="6384487" y="2049187"/>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a:solidFill>
            <a:srgbClr val="ED279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87.6%</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There Was an Adult in the Household Who Made Them Feel Safe and Protected Most or All of the Time </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D0E06468-6CE7-D864-C4C3-B48A3796BE73}"/>
              </a:ext>
            </a:extLst>
          </p:cNvPr>
          <p:cNvSpPr/>
          <p:nvPr/>
        </p:nvSpPr>
        <p:spPr>
          <a:xfrm>
            <a:off x="940444" y="4271803"/>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a:solidFill>
            <a:srgbClr val="ED279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92.7%</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There Was an Adult in the Household Who Tried Hard to Make Sure Their Basic Needs Were Met Most or All of the Time</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CD96648-1C5B-699F-F2A9-0DB434E0F80B}"/>
              </a:ext>
            </a:extLst>
          </p:cNvPr>
          <p:cNvSpPr/>
          <p:nvPr/>
        </p:nvSpPr>
        <p:spPr>
          <a:xfrm>
            <a:off x="7985676" y="4271803"/>
            <a:ext cx="3202378" cy="1921426"/>
          </a:xfrm>
          <a:custGeom>
            <a:avLst/>
            <a:gdLst>
              <a:gd name="connsiteX0" fmla="*/ 0 w 3202378"/>
              <a:gd name="connsiteY0" fmla="*/ 0 h 1921426"/>
              <a:gd name="connsiteX1" fmla="*/ 3202378 w 3202378"/>
              <a:gd name="connsiteY1" fmla="*/ 0 h 1921426"/>
              <a:gd name="connsiteX2" fmla="*/ 3202378 w 3202378"/>
              <a:gd name="connsiteY2" fmla="*/ 1921426 h 1921426"/>
              <a:gd name="connsiteX3" fmla="*/ 0 w 3202378"/>
              <a:gd name="connsiteY3" fmla="*/ 1921426 h 1921426"/>
              <a:gd name="connsiteX4" fmla="*/ 0 w 3202378"/>
              <a:gd name="connsiteY4" fmla="*/ 0 h 192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378" h="1921426">
                <a:moveTo>
                  <a:pt x="0" y="0"/>
                </a:moveTo>
                <a:lnTo>
                  <a:pt x="3202378" y="0"/>
                </a:lnTo>
                <a:lnTo>
                  <a:pt x="3202378" y="1921426"/>
                </a:lnTo>
                <a:lnTo>
                  <a:pt x="0" y="1921426"/>
                </a:lnTo>
                <a:lnTo>
                  <a:pt x="0" y="0"/>
                </a:lnTo>
                <a:close/>
              </a:path>
            </a:pathLst>
          </a:custGeom>
          <a:solidFill>
            <a:srgbClr val="1673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Can having a caregiver who lives with SUD or mental illness be a protective factor?</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pple-system"/>
                <a:ea typeface="+mn-ea"/>
                <a:cs typeface="+mn-cs"/>
              </a:rPr>
              <a:t>ABSOLUTELY!</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71579F8-7662-CFB2-E737-3BE7BE107C1F}"/>
              </a:ext>
            </a:extLst>
          </p:cNvPr>
          <p:cNvSpPr txBox="1"/>
          <p:nvPr/>
        </p:nvSpPr>
        <p:spPr>
          <a:xfrm>
            <a:off x="0" y="377735"/>
            <a:ext cx="1219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8037"/>
                </a:solidFill>
                <a:effectLst/>
                <a:uLnTx/>
                <a:uFillTx/>
                <a:latin typeface="Calibri Light" panose="020F0302020204030204"/>
                <a:ea typeface="+mn-ea"/>
                <a:cs typeface="+mn-cs"/>
              </a:rPr>
              <a:t>PROTECTIVE FACTORS</a:t>
            </a:r>
          </a:p>
        </p:txBody>
      </p:sp>
    </p:spTree>
    <p:extLst>
      <p:ext uri="{BB962C8B-B14F-4D97-AF65-F5344CB8AC3E}">
        <p14:creationId xmlns:p14="http://schemas.microsoft.com/office/powerpoint/2010/main" val="2399708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8DE0-B4B0-7457-DD51-05CB1324AE4A}"/>
              </a:ext>
            </a:extLst>
          </p:cNvPr>
          <p:cNvSpPr>
            <a:spLocks noGrp="1"/>
          </p:cNvSpPr>
          <p:nvPr>
            <p:ph type="title"/>
          </p:nvPr>
        </p:nvSpPr>
        <p:spPr>
          <a:xfrm>
            <a:off x="25400" y="215982"/>
            <a:ext cx="12166600" cy="1325563"/>
          </a:xfrm>
        </p:spPr>
        <p:txBody>
          <a:bodyPr>
            <a:normAutofit/>
          </a:bodyPr>
          <a:lstStyle/>
          <a:p>
            <a:pPr algn="ctr"/>
            <a:r>
              <a:rPr lang="en-US" sz="4000" b="1" i="0" dirty="0">
                <a:solidFill>
                  <a:srgbClr val="333333"/>
                </a:solidFill>
                <a:effectLst/>
              </a:rPr>
              <a:t>Adults Who Have Experienced 1+ ACE (2021)</a:t>
            </a:r>
            <a:endParaRPr lang="en-US" sz="4000" b="1" dirty="0"/>
          </a:p>
        </p:txBody>
      </p:sp>
      <p:pic>
        <p:nvPicPr>
          <p:cNvPr id="15" name="Picture 14">
            <a:extLst>
              <a:ext uri="{FF2B5EF4-FFF2-40B4-BE49-F238E27FC236}">
                <a16:creationId xmlns:a16="http://schemas.microsoft.com/office/drawing/2014/main" id="{24186AD9-768A-0F32-F8FF-86C56A9F77C1}"/>
              </a:ext>
            </a:extLst>
          </p:cNvPr>
          <p:cNvPicPr>
            <a:picLocks noChangeAspect="1"/>
          </p:cNvPicPr>
          <p:nvPr/>
        </p:nvPicPr>
        <p:blipFill>
          <a:blip r:embed="rId3"/>
          <a:stretch>
            <a:fillRect/>
          </a:stretch>
        </p:blipFill>
        <p:spPr>
          <a:xfrm>
            <a:off x="298685" y="5379432"/>
            <a:ext cx="1002194" cy="984915"/>
          </a:xfrm>
          <a:prstGeom prst="rect">
            <a:avLst/>
          </a:prstGeom>
        </p:spPr>
      </p:pic>
      <p:sp>
        <p:nvSpPr>
          <p:cNvPr id="17" name="TextBox 16">
            <a:extLst>
              <a:ext uri="{FF2B5EF4-FFF2-40B4-BE49-F238E27FC236}">
                <a16:creationId xmlns:a16="http://schemas.microsoft.com/office/drawing/2014/main" id="{C1CA83F5-FCE0-E4EC-D9B1-9AC0D441586A}"/>
              </a:ext>
            </a:extLst>
          </p:cNvPr>
          <p:cNvSpPr txBox="1"/>
          <p:nvPr/>
        </p:nvSpPr>
        <p:spPr>
          <a:xfrm>
            <a:off x="1300879" y="5262985"/>
            <a:ext cx="3134564" cy="12016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highlight>
                  <a:srgbClr val="AABE52"/>
                </a:highlight>
                <a:uLnTx/>
                <a:uFillTx/>
                <a:latin typeface="SegoeUI-Bold"/>
                <a:ea typeface="+mn-ea"/>
                <a:cs typeface="+mn-cs"/>
              </a:rPr>
              <a:t>Less Than High School: 70.7%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uLnTx/>
                <a:uFillTx/>
                <a:latin typeface="SegoeUI-Bold"/>
                <a:ea typeface="+mn-ea"/>
                <a:cs typeface="+mn-cs"/>
              </a:rPr>
              <a:t>High School/GED: 68.5%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uLnTx/>
                <a:uFillTx/>
                <a:latin typeface="SegoeUI-Bold"/>
                <a:ea typeface="+mn-ea"/>
                <a:cs typeface="+mn-cs"/>
              </a:rPr>
              <a:t>More Than High School: 68.3%</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5BC48A97-3B58-F93F-7C6B-40C9EADF09B4}"/>
              </a:ext>
            </a:extLst>
          </p:cNvPr>
          <p:cNvPicPr>
            <a:picLocks noChangeAspect="1"/>
          </p:cNvPicPr>
          <p:nvPr/>
        </p:nvPicPr>
        <p:blipFill>
          <a:blip r:embed="rId4"/>
          <a:stretch>
            <a:fillRect/>
          </a:stretch>
        </p:blipFill>
        <p:spPr>
          <a:xfrm>
            <a:off x="8094736" y="5146634"/>
            <a:ext cx="757164" cy="1318027"/>
          </a:xfrm>
          <a:prstGeom prst="rect">
            <a:avLst/>
          </a:prstGeom>
        </p:spPr>
      </p:pic>
      <p:sp>
        <p:nvSpPr>
          <p:cNvPr id="20" name="TextBox 19">
            <a:extLst>
              <a:ext uri="{FF2B5EF4-FFF2-40B4-BE49-F238E27FC236}">
                <a16:creationId xmlns:a16="http://schemas.microsoft.com/office/drawing/2014/main" id="{1014DEC3-AFCA-F847-36FD-84D5F5BEDEF5}"/>
              </a:ext>
            </a:extLst>
          </p:cNvPr>
          <p:cNvSpPr txBox="1"/>
          <p:nvPr/>
        </p:nvSpPr>
        <p:spPr>
          <a:xfrm>
            <a:off x="8826500" y="5146634"/>
            <a:ext cx="2933700" cy="129400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63B42"/>
                </a:solidFill>
                <a:effectLst/>
                <a:highlight>
                  <a:srgbClr val="ED2793"/>
                </a:highlight>
                <a:uLnTx/>
                <a:uFillTx/>
                <a:latin typeface="SegoeUI-Bold"/>
                <a:ea typeface="+mn-ea"/>
                <a:cs typeface="+mn-cs"/>
              </a:rPr>
              <a:t>Less Than $25,000: 78.2%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63B42"/>
                </a:solidFill>
                <a:effectLst/>
                <a:uLnTx/>
                <a:uFillTx/>
                <a:latin typeface="SegoeUI-Bold"/>
                <a:ea typeface="+mn-ea"/>
                <a:cs typeface="+mn-cs"/>
              </a:rPr>
              <a:t>$50,000 or More: 70.5%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63B42"/>
                </a:solidFill>
                <a:effectLst/>
                <a:uLnTx/>
                <a:uFillTx/>
                <a:latin typeface="SegoeUI-Bold"/>
                <a:ea typeface="+mn-ea"/>
                <a:cs typeface="+mn-cs"/>
              </a:rPr>
              <a:t>$25,000-$49,999: 68.6%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C675EAAD-25F3-A495-D412-4F80A8E94887}"/>
              </a:ext>
            </a:extLst>
          </p:cNvPr>
          <p:cNvPicPr>
            <a:picLocks noChangeAspect="1"/>
          </p:cNvPicPr>
          <p:nvPr/>
        </p:nvPicPr>
        <p:blipFill>
          <a:blip r:embed="rId5"/>
          <a:stretch>
            <a:fillRect/>
          </a:stretch>
        </p:blipFill>
        <p:spPr>
          <a:xfrm>
            <a:off x="5542843" y="4650933"/>
            <a:ext cx="1339287" cy="1093296"/>
          </a:xfrm>
          <a:prstGeom prst="rect">
            <a:avLst/>
          </a:prstGeom>
        </p:spPr>
      </p:pic>
      <p:sp>
        <p:nvSpPr>
          <p:cNvPr id="29" name="TextBox 28">
            <a:extLst>
              <a:ext uri="{FF2B5EF4-FFF2-40B4-BE49-F238E27FC236}">
                <a16:creationId xmlns:a16="http://schemas.microsoft.com/office/drawing/2014/main" id="{289B0522-5D05-A83C-2E19-46ABD5DFB5D8}"/>
              </a:ext>
            </a:extLst>
          </p:cNvPr>
          <p:cNvSpPr txBox="1"/>
          <p:nvPr/>
        </p:nvSpPr>
        <p:spPr>
          <a:xfrm>
            <a:off x="4696120" y="5679510"/>
            <a:ext cx="3032734" cy="78515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highlight>
                  <a:srgbClr val="1673BA"/>
                </a:highlight>
                <a:uLnTx/>
                <a:uFillTx/>
                <a:latin typeface="SegoeUI-Bold"/>
                <a:ea typeface="+mn-ea"/>
                <a:cs typeface="+mn-cs"/>
              </a:rPr>
              <a:t>Not Married/Couple: 70.9%</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uLnTx/>
                <a:uFillTx/>
                <a:latin typeface="SegoeUI-Bold"/>
                <a:ea typeface="+mn-ea"/>
                <a:cs typeface="+mn-cs"/>
              </a:rPr>
              <a:t>Married/Couple: 67.7%</a:t>
            </a:r>
          </a:p>
        </p:txBody>
      </p:sp>
      <p:sp>
        <p:nvSpPr>
          <p:cNvPr id="10" name="TextBox 9">
            <a:extLst>
              <a:ext uri="{FF2B5EF4-FFF2-40B4-BE49-F238E27FC236}">
                <a16:creationId xmlns:a16="http://schemas.microsoft.com/office/drawing/2014/main" id="{48107D46-1129-09BC-F753-09F6F983FB69}"/>
              </a:ext>
            </a:extLst>
          </p:cNvPr>
          <p:cNvSpPr txBox="1"/>
          <p:nvPr/>
        </p:nvSpPr>
        <p:spPr>
          <a:xfrm>
            <a:off x="8473318" y="2951832"/>
            <a:ext cx="3134564" cy="12016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highlight>
                  <a:srgbClr val="FFFF00"/>
                </a:highlight>
                <a:uLnTx/>
                <a:uFillTx/>
                <a:latin typeface="SegoeUI-Bold"/>
                <a:ea typeface="+mn-ea"/>
                <a:cs typeface="+mn-cs"/>
              </a:rPr>
              <a:t>Ages 18-44: 77.0%</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uLnTx/>
                <a:uFillTx/>
                <a:latin typeface="SegoeUI-Bold"/>
                <a:ea typeface="+mn-ea"/>
                <a:cs typeface="+mn-cs"/>
              </a:rPr>
              <a:t>Ages 45-64: 71.5%</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uLnTx/>
                <a:uFillTx/>
                <a:latin typeface="SegoeUI-Bold"/>
                <a:ea typeface="+mn-ea"/>
                <a:cs typeface="+mn-cs"/>
              </a:rPr>
              <a:t>Ages 65 &amp; Older: 60.1%</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1C1C4AD-8F3A-05B4-A3BF-DCEC94E2111F}"/>
              </a:ext>
            </a:extLst>
          </p:cNvPr>
          <p:cNvPicPr>
            <a:picLocks noChangeAspect="1"/>
          </p:cNvPicPr>
          <p:nvPr/>
        </p:nvPicPr>
        <p:blipFill>
          <a:blip r:embed="rId6"/>
          <a:stretch>
            <a:fillRect/>
          </a:stretch>
        </p:blipFill>
        <p:spPr>
          <a:xfrm>
            <a:off x="9324258" y="1541545"/>
            <a:ext cx="1432684" cy="1379340"/>
          </a:xfrm>
          <a:prstGeom prst="rect">
            <a:avLst/>
          </a:prstGeom>
        </p:spPr>
      </p:pic>
      <p:pic>
        <p:nvPicPr>
          <p:cNvPr id="3" name="Content Placeholder 8">
            <a:extLst>
              <a:ext uri="{FF2B5EF4-FFF2-40B4-BE49-F238E27FC236}">
                <a16:creationId xmlns:a16="http://schemas.microsoft.com/office/drawing/2014/main" id="{3B8BDEFC-01CD-F099-2475-4729EC314601}"/>
              </a:ext>
            </a:extLst>
          </p:cNvPr>
          <p:cNvPicPr>
            <a:picLocks noGrp="1" noChangeAspect="1"/>
          </p:cNvPicPr>
          <p:nvPr>
            <p:ph idx="1"/>
          </p:nvPr>
        </p:nvPicPr>
        <p:blipFill>
          <a:blip r:embed="rId7"/>
          <a:stretch>
            <a:fillRect/>
          </a:stretch>
        </p:blipFill>
        <p:spPr>
          <a:xfrm>
            <a:off x="584118" y="1835337"/>
            <a:ext cx="7154128" cy="2521803"/>
          </a:xfrm>
        </p:spPr>
      </p:pic>
      <p:sp>
        <p:nvSpPr>
          <p:cNvPr id="4" name="TextBox 3">
            <a:extLst>
              <a:ext uri="{FF2B5EF4-FFF2-40B4-BE49-F238E27FC236}">
                <a16:creationId xmlns:a16="http://schemas.microsoft.com/office/drawing/2014/main" id="{C306FFBA-3CC1-94F8-3901-285B2053BA9E}"/>
              </a:ext>
            </a:extLst>
          </p:cNvPr>
          <p:cNvSpPr txBox="1"/>
          <p:nvPr/>
        </p:nvSpPr>
        <p:spPr>
          <a:xfrm>
            <a:off x="7567055" y="6488129"/>
            <a:ext cx="4513943"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pple-system"/>
                <a:ea typeface="+mn-ea"/>
                <a:cs typeface="+mn-cs"/>
              </a:rPr>
              <a:t>Florida Youth Substance Abuse Survey (FYSAS)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645CEF3E-6FE8-780D-EDB6-B0F5B236E0D4}"/>
              </a:ext>
            </a:extLst>
          </p:cNvPr>
          <p:cNvCxnSpPr>
            <a:cxnSpLocks/>
          </p:cNvCxnSpPr>
          <p:nvPr/>
        </p:nvCxnSpPr>
        <p:spPr>
          <a:xfrm flipV="1">
            <a:off x="6925692" y="1888784"/>
            <a:ext cx="0" cy="2937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4C9AC7E-32E4-9B06-1298-D3D6C6279CF0}"/>
              </a:ext>
            </a:extLst>
          </p:cNvPr>
          <p:cNvCxnSpPr>
            <a:cxnSpLocks/>
          </p:cNvCxnSpPr>
          <p:nvPr/>
        </p:nvCxnSpPr>
        <p:spPr>
          <a:xfrm flipV="1">
            <a:off x="6649828" y="2249526"/>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ED0A1A9-03CE-2286-BE0E-AD384D01C55F}"/>
              </a:ext>
            </a:extLst>
          </p:cNvPr>
          <p:cNvCxnSpPr>
            <a:cxnSpLocks/>
          </p:cNvCxnSpPr>
          <p:nvPr/>
        </p:nvCxnSpPr>
        <p:spPr>
          <a:xfrm>
            <a:off x="6211918" y="2639028"/>
            <a:ext cx="0" cy="28376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6DA6159-F0A5-3DE2-C51B-B90CC3596897}"/>
              </a:ext>
            </a:extLst>
          </p:cNvPr>
          <p:cNvCxnSpPr>
            <a:cxnSpLocks/>
          </p:cNvCxnSpPr>
          <p:nvPr/>
        </p:nvCxnSpPr>
        <p:spPr>
          <a:xfrm flipV="1">
            <a:off x="7493920" y="2998132"/>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85AD97-2231-B9CA-86C5-7571B6E9AA7A}"/>
              </a:ext>
            </a:extLst>
          </p:cNvPr>
          <p:cNvCxnSpPr>
            <a:cxnSpLocks/>
          </p:cNvCxnSpPr>
          <p:nvPr/>
        </p:nvCxnSpPr>
        <p:spPr>
          <a:xfrm flipV="1">
            <a:off x="6893964" y="3405173"/>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ABA9921-2F6C-3A67-4337-9B2C87D561D6}"/>
              </a:ext>
            </a:extLst>
          </p:cNvPr>
          <p:cNvCxnSpPr>
            <a:cxnSpLocks/>
          </p:cNvCxnSpPr>
          <p:nvPr/>
        </p:nvCxnSpPr>
        <p:spPr>
          <a:xfrm flipV="1">
            <a:off x="6826440" y="3777496"/>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074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8DE0-B4B0-7457-DD51-05CB1324AE4A}"/>
              </a:ext>
            </a:extLst>
          </p:cNvPr>
          <p:cNvSpPr>
            <a:spLocks noGrp="1"/>
          </p:cNvSpPr>
          <p:nvPr>
            <p:ph type="title"/>
          </p:nvPr>
        </p:nvSpPr>
        <p:spPr>
          <a:xfrm>
            <a:off x="25400" y="215982"/>
            <a:ext cx="12166600" cy="1325563"/>
          </a:xfrm>
        </p:spPr>
        <p:txBody>
          <a:bodyPr>
            <a:normAutofit/>
          </a:bodyPr>
          <a:lstStyle/>
          <a:p>
            <a:pPr algn="ctr"/>
            <a:r>
              <a:rPr lang="en-US" sz="4000" b="1" i="0" dirty="0">
                <a:solidFill>
                  <a:srgbClr val="333333"/>
                </a:solidFill>
                <a:effectLst/>
              </a:rPr>
              <a:t>Adults Who Have Experienced 4+ ACEs (2021)</a:t>
            </a:r>
            <a:endParaRPr lang="en-US" sz="4000" b="1" dirty="0"/>
          </a:p>
        </p:txBody>
      </p:sp>
      <p:pic>
        <p:nvPicPr>
          <p:cNvPr id="15" name="Picture 14">
            <a:extLst>
              <a:ext uri="{FF2B5EF4-FFF2-40B4-BE49-F238E27FC236}">
                <a16:creationId xmlns:a16="http://schemas.microsoft.com/office/drawing/2014/main" id="{24186AD9-768A-0F32-F8FF-86C56A9F77C1}"/>
              </a:ext>
            </a:extLst>
          </p:cNvPr>
          <p:cNvPicPr>
            <a:picLocks noChangeAspect="1"/>
          </p:cNvPicPr>
          <p:nvPr/>
        </p:nvPicPr>
        <p:blipFill>
          <a:blip r:embed="rId3"/>
          <a:stretch>
            <a:fillRect/>
          </a:stretch>
        </p:blipFill>
        <p:spPr>
          <a:xfrm>
            <a:off x="298685" y="5379432"/>
            <a:ext cx="1002194" cy="984915"/>
          </a:xfrm>
          <a:prstGeom prst="rect">
            <a:avLst/>
          </a:prstGeom>
        </p:spPr>
      </p:pic>
      <p:sp>
        <p:nvSpPr>
          <p:cNvPr id="17" name="TextBox 16">
            <a:extLst>
              <a:ext uri="{FF2B5EF4-FFF2-40B4-BE49-F238E27FC236}">
                <a16:creationId xmlns:a16="http://schemas.microsoft.com/office/drawing/2014/main" id="{C1CA83F5-FCE0-E4EC-D9B1-9AC0D441586A}"/>
              </a:ext>
            </a:extLst>
          </p:cNvPr>
          <p:cNvSpPr txBox="1"/>
          <p:nvPr/>
        </p:nvSpPr>
        <p:spPr>
          <a:xfrm>
            <a:off x="1300879" y="5262985"/>
            <a:ext cx="3134564" cy="12016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uLnTx/>
                <a:uFillTx/>
                <a:latin typeface="SegoeUI-Bold"/>
                <a:ea typeface="+mn-ea"/>
                <a:cs typeface="+mn-cs"/>
              </a:rPr>
              <a:t>Less Than High School: 23.1%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highlight>
                  <a:srgbClr val="AABE52"/>
                </a:highlight>
                <a:uLnTx/>
                <a:uFillTx/>
                <a:latin typeface="SegoeUI-Bold"/>
                <a:ea typeface="+mn-ea"/>
                <a:cs typeface="+mn-cs"/>
              </a:rPr>
              <a:t>High School/GED: 27.7%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uLnTx/>
                <a:uFillTx/>
                <a:latin typeface="SegoeUI-Bold"/>
                <a:ea typeface="+mn-ea"/>
                <a:cs typeface="+mn-cs"/>
              </a:rPr>
              <a:t>More Than High School: 21.1%</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5BC48A97-3B58-F93F-7C6B-40C9EADF09B4}"/>
              </a:ext>
            </a:extLst>
          </p:cNvPr>
          <p:cNvPicPr>
            <a:picLocks noChangeAspect="1"/>
          </p:cNvPicPr>
          <p:nvPr/>
        </p:nvPicPr>
        <p:blipFill>
          <a:blip r:embed="rId4"/>
          <a:stretch>
            <a:fillRect/>
          </a:stretch>
        </p:blipFill>
        <p:spPr>
          <a:xfrm>
            <a:off x="8094736" y="5146634"/>
            <a:ext cx="757164" cy="1318027"/>
          </a:xfrm>
          <a:prstGeom prst="rect">
            <a:avLst/>
          </a:prstGeom>
        </p:spPr>
      </p:pic>
      <p:sp>
        <p:nvSpPr>
          <p:cNvPr id="20" name="TextBox 19">
            <a:extLst>
              <a:ext uri="{FF2B5EF4-FFF2-40B4-BE49-F238E27FC236}">
                <a16:creationId xmlns:a16="http://schemas.microsoft.com/office/drawing/2014/main" id="{1014DEC3-AFCA-F847-36FD-84D5F5BEDEF5}"/>
              </a:ext>
            </a:extLst>
          </p:cNvPr>
          <p:cNvSpPr txBox="1"/>
          <p:nvPr/>
        </p:nvSpPr>
        <p:spPr>
          <a:xfrm>
            <a:off x="8826500" y="5146634"/>
            <a:ext cx="2933700" cy="171136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63B42"/>
                </a:solidFill>
                <a:effectLst/>
                <a:highlight>
                  <a:srgbClr val="ED2793"/>
                </a:highlight>
                <a:uLnTx/>
                <a:uFillTx/>
                <a:latin typeface="SegoeUI-Bold"/>
                <a:ea typeface="+mn-ea"/>
                <a:cs typeface="+mn-cs"/>
              </a:rPr>
              <a:t>Less Than $25,000: 26.5%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63B42"/>
                </a:solidFill>
                <a:effectLst/>
                <a:uLnTx/>
                <a:uFillTx/>
                <a:latin typeface="SegoeUI-Bold"/>
                <a:ea typeface="+mn-ea"/>
                <a:cs typeface="+mn-cs"/>
              </a:rPr>
              <a:t>$25,000-$49,999: 21.1%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63B42"/>
                </a:solidFill>
                <a:effectLst/>
                <a:uLnTx/>
                <a:uFillTx/>
                <a:latin typeface="SegoeUI-Bold"/>
                <a:ea typeface="+mn-ea"/>
                <a:cs typeface="+mn-cs"/>
              </a:rPr>
              <a:t>$50,000 or More: 23.9%</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C675EAAD-25F3-A495-D412-4F80A8E94887}"/>
              </a:ext>
            </a:extLst>
          </p:cNvPr>
          <p:cNvPicPr>
            <a:picLocks noChangeAspect="1"/>
          </p:cNvPicPr>
          <p:nvPr/>
        </p:nvPicPr>
        <p:blipFill>
          <a:blip r:embed="rId5"/>
          <a:stretch>
            <a:fillRect/>
          </a:stretch>
        </p:blipFill>
        <p:spPr>
          <a:xfrm>
            <a:off x="5542843" y="4650933"/>
            <a:ext cx="1339287" cy="1093296"/>
          </a:xfrm>
          <a:prstGeom prst="rect">
            <a:avLst/>
          </a:prstGeom>
        </p:spPr>
      </p:pic>
      <p:sp>
        <p:nvSpPr>
          <p:cNvPr id="29" name="TextBox 28">
            <a:extLst>
              <a:ext uri="{FF2B5EF4-FFF2-40B4-BE49-F238E27FC236}">
                <a16:creationId xmlns:a16="http://schemas.microsoft.com/office/drawing/2014/main" id="{289B0522-5D05-A83C-2E19-46ABD5DFB5D8}"/>
              </a:ext>
            </a:extLst>
          </p:cNvPr>
          <p:cNvSpPr txBox="1"/>
          <p:nvPr/>
        </p:nvSpPr>
        <p:spPr>
          <a:xfrm>
            <a:off x="4696120" y="5679510"/>
            <a:ext cx="3032734" cy="78515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uLnTx/>
                <a:uFillTx/>
                <a:latin typeface="SegoeUI-Bold"/>
                <a:ea typeface="+mn-ea"/>
                <a:cs typeface="+mn-cs"/>
              </a:rPr>
              <a:t>Not Married/Couple: 20.7%</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highlight>
                  <a:srgbClr val="1673BA"/>
                </a:highlight>
                <a:uLnTx/>
                <a:uFillTx/>
                <a:latin typeface="SegoeUI-Bold"/>
                <a:ea typeface="+mn-ea"/>
                <a:cs typeface="+mn-cs"/>
              </a:rPr>
              <a:t>Married/Couple: 24.5%</a:t>
            </a:r>
          </a:p>
        </p:txBody>
      </p:sp>
      <p:pic>
        <p:nvPicPr>
          <p:cNvPr id="6" name="Picture 5">
            <a:extLst>
              <a:ext uri="{FF2B5EF4-FFF2-40B4-BE49-F238E27FC236}">
                <a16:creationId xmlns:a16="http://schemas.microsoft.com/office/drawing/2014/main" id="{487E1904-407E-83F9-C306-8C791840B0A2}"/>
              </a:ext>
            </a:extLst>
          </p:cNvPr>
          <p:cNvPicPr>
            <a:picLocks noChangeAspect="1"/>
          </p:cNvPicPr>
          <p:nvPr/>
        </p:nvPicPr>
        <p:blipFill>
          <a:blip r:embed="rId6"/>
          <a:stretch>
            <a:fillRect/>
          </a:stretch>
        </p:blipFill>
        <p:spPr>
          <a:xfrm>
            <a:off x="157166" y="2137949"/>
            <a:ext cx="7778186" cy="2141951"/>
          </a:xfrm>
          <a:prstGeom prst="rect">
            <a:avLst/>
          </a:prstGeom>
        </p:spPr>
      </p:pic>
      <p:sp>
        <p:nvSpPr>
          <p:cNvPr id="10" name="TextBox 9">
            <a:extLst>
              <a:ext uri="{FF2B5EF4-FFF2-40B4-BE49-F238E27FC236}">
                <a16:creationId xmlns:a16="http://schemas.microsoft.com/office/drawing/2014/main" id="{48107D46-1129-09BC-F753-09F6F983FB69}"/>
              </a:ext>
            </a:extLst>
          </p:cNvPr>
          <p:cNvSpPr txBox="1"/>
          <p:nvPr/>
        </p:nvSpPr>
        <p:spPr>
          <a:xfrm>
            <a:off x="8473318" y="2951832"/>
            <a:ext cx="3134564" cy="12016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highlight>
                  <a:srgbClr val="FFFF00"/>
                </a:highlight>
                <a:uLnTx/>
                <a:uFillTx/>
                <a:latin typeface="SegoeUI-Bold"/>
                <a:ea typeface="+mn-ea"/>
                <a:cs typeface="+mn-cs"/>
              </a:rPr>
              <a:t>Ages 18-44: 33.6%</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uLnTx/>
                <a:uFillTx/>
                <a:latin typeface="SegoeUI-Bold"/>
                <a:ea typeface="+mn-ea"/>
                <a:cs typeface="+mn-cs"/>
              </a:rPr>
              <a:t>Ages 45-64: 24.4%</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B42"/>
                </a:solidFill>
                <a:effectLst/>
                <a:uLnTx/>
                <a:uFillTx/>
                <a:latin typeface="SegoeUI-Bold"/>
                <a:ea typeface="+mn-ea"/>
                <a:cs typeface="+mn-cs"/>
              </a:rPr>
              <a:t>Ages 65 &amp; Older: 11.2%</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1C1C4AD-8F3A-05B4-A3BF-DCEC94E2111F}"/>
              </a:ext>
            </a:extLst>
          </p:cNvPr>
          <p:cNvPicPr>
            <a:picLocks noChangeAspect="1"/>
          </p:cNvPicPr>
          <p:nvPr/>
        </p:nvPicPr>
        <p:blipFill>
          <a:blip r:embed="rId7"/>
          <a:stretch>
            <a:fillRect/>
          </a:stretch>
        </p:blipFill>
        <p:spPr>
          <a:xfrm>
            <a:off x="9324258" y="1541545"/>
            <a:ext cx="1432684" cy="1379340"/>
          </a:xfrm>
          <a:prstGeom prst="rect">
            <a:avLst/>
          </a:prstGeom>
        </p:spPr>
      </p:pic>
      <p:sp>
        <p:nvSpPr>
          <p:cNvPr id="13" name="TextBox 12">
            <a:extLst>
              <a:ext uri="{FF2B5EF4-FFF2-40B4-BE49-F238E27FC236}">
                <a16:creationId xmlns:a16="http://schemas.microsoft.com/office/drawing/2014/main" id="{7027F3E4-4698-D895-5E1D-928B4C786C6A}"/>
              </a:ext>
            </a:extLst>
          </p:cNvPr>
          <p:cNvSpPr txBox="1"/>
          <p:nvPr/>
        </p:nvSpPr>
        <p:spPr>
          <a:xfrm>
            <a:off x="7538026" y="6488129"/>
            <a:ext cx="4513943"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pple-system"/>
                <a:ea typeface="+mn-ea"/>
                <a:cs typeface="+mn-cs"/>
              </a:rPr>
              <a:t>Florida Youth Substance Abuse Survey (FYSAS)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B5BC5B29-2CE5-34BF-5D7E-148AB5A80ABE}"/>
              </a:ext>
            </a:extLst>
          </p:cNvPr>
          <p:cNvCxnSpPr>
            <a:cxnSpLocks/>
          </p:cNvCxnSpPr>
          <p:nvPr/>
        </p:nvCxnSpPr>
        <p:spPr>
          <a:xfrm flipV="1">
            <a:off x="7191907" y="2168501"/>
            <a:ext cx="0" cy="2937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E9E0A36-8155-58E7-003E-08EF61FB55F9}"/>
              </a:ext>
            </a:extLst>
          </p:cNvPr>
          <p:cNvCxnSpPr>
            <a:cxnSpLocks/>
          </p:cNvCxnSpPr>
          <p:nvPr/>
        </p:nvCxnSpPr>
        <p:spPr>
          <a:xfrm flipV="1">
            <a:off x="6950767" y="2492595"/>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4F32300-D63A-7B85-0F66-F3A7E82FBE72}"/>
              </a:ext>
            </a:extLst>
          </p:cNvPr>
          <p:cNvCxnSpPr>
            <a:cxnSpLocks/>
          </p:cNvCxnSpPr>
          <p:nvPr/>
        </p:nvCxnSpPr>
        <p:spPr>
          <a:xfrm>
            <a:off x="4443331" y="2844676"/>
            <a:ext cx="0" cy="28376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EC1B5E8-0D00-C360-B727-3AEEE6DD2389}"/>
              </a:ext>
            </a:extLst>
          </p:cNvPr>
          <p:cNvCxnSpPr>
            <a:cxnSpLocks/>
          </p:cNvCxnSpPr>
          <p:nvPr/>
        </p:nvCxnSpPr>
        <p:spPr>
          <a:xfrm flipV="1">
            <a:off x="7885363" y="3116863"/>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0E072DB-3C66-9856-43D1-AFDF96D91DB4}"/>
              </a:ext>
            </a:extLst>
          </p:cNvPr>
          <p:cNvCxnSpPr>
            <a:cxnSpLocks/>
          </p:cNvCxnSpPr>
          <p:nvPr/>
        </p:nvCxnSpPr>
        <p:spPr>
          <a:xfrm flipV="1">
            <a:off x="6417306" y="3454459"/>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BEC29C6-2BE5-2715-A0F5-88FD07F5E6B1}"/>
              </a:ext>
            </a:extLst>
          </p:cNvPr>
          <p:cNvCxnSpPr>
            <a:cxnSpLocks/>
          </p:cNvCxnSpPr>
          <p:nvPr/>
        </p:nvCxnSpPr>
        <p:spPr>
          <a:xfrm flipV="1">
            <a:off x="7414658" y="3748251"/>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233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DA4228-EB3D-E4E2-9402-8E4D1BBC616C}"/>
              </a:ext>
            </a:extLst>
          </p:cNvPr>
          <p:cNvSpPr>
            <a:spLocks noGrp="1"/>
          </p:cNvSpPr>
          <p:nvPr>
            <p:ph type="title"/>
          </p:nvPr>
        </p:nvSpPr>
        <p:spPr>
          <a:xfrm>
            <a:off x="643278" y="639520"/>
            <a:ext cx="3255095" cy="1719072"/>
          </a:xfrm>
          <a:prstGeom prst="ellipse">
            <a:avLst/>
          </a:prstGeom>
        </p:spPr>
        <p:txBody>
          <a:bodyPr vert="horz" lIns="91440" tIns="45720" rIns="91440" bIns="45720" rtlCol="0" anchor="b">
            <a:normAutofit/>
          </a:bodyPr>
          <a:lstStyle/>
          <a:p>
            <a:pPr algn="ctr"/>
            <a:r>
              <a:rPr lang="en-US" sz="3800" b="1" kern="1200" dirty="0">
                <a:solidFill>
                  <a:schemeClr val="tx1"/>
                </a:solidFill>
                <a:latin typeface="+mj-lt"/>
                <a:ea typeface="+mj-ea"/>
                <a:cs typeface="+mj-cs"/>
              </a:rPr>
              <a:t>County Snapshot</a:t>
            </a:r>
          </a:p>
        </p:txBody>
      </p:sp>
      <p:sp>
        <p:nvSpPr>
          <p:cNvPr id="1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E6B595B-6737-77B1-3158-6DB7D6D83914}"/>
              </a:ext>
            </a:extLst>
          </p:cNvPr>
          <p:cNvSpPr txBox="1"/>
          <p:nvPr/>
        </p:nvSpPr>
        <p:spPr>
          <a:xfrm>
            <a:off x="630936" y="2807208"/>
            <a:ext cx="4023360" cy="341071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2022, in Duval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County,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67.1%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High School Students Who Have Experienced at Least One ACE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can be compared to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67.2%</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statewide.</a:t>
            </a:r>
          </a:p>
        </p:txBody>
      </p:sp>
      <p:pic>
        <p:nvPicPr>
          <p:cNvPr id="4" name="Content Placeholder 3">
            <a:extLst>
              <a:ext uri="{FF2B5EF4-FFF2-40B4-BE49-F238E27FC236}">
                <a16:creationId xmlns:a16="http://schemas.microsoft.com/office/drawing/2014/main" id="{6D6E6312-89C2-1599-E80B-DB69CC1A15C9}"/>
              </a:ext>
            </a:extLst>
          </p:cNvPr>
          <p:cNvPicPr>
            <a:picLocks noGrp="1" noChangeAspect="1"/>
          </p:cNvPicPr>
          <p:nvPr>
            <p:ph idx="1"/>
          </p:nvPr>
        </p:nvPicPr>
        <p:blipFill>
          <a:blip r:embed="rId3"/>
          <a:stretch>
            <a:fillRect/>
          </a:stretch>
        </p:blipFill>
        <p:spPr>
          <a:xfrm>
            <a:off x="4552200" y="752355"/>
            <a:ext cx="7008864" cy="5274170"/>
          </a:xfrm>
          <a:prstGeom prst="rect">
            <a:avLst/>
          </a:prstGeom>
        </p:spPr>
      </p:pic>
      <p:sp>
        <p:nvSpPr>
          <p:cNvPr id="3" name="Flowchart: Card 2">
            <a:extLst>
              <a:ext uri="{FF2B5EF4-FFF2-40B4-BE49-F238E27FC236}">
                <a16:creationId xmlns:a16="http://schemas.microsoft.com/office/drawing/2014/main" id="{3102297F-F410-E031-D236-A3610F33337E}"/>
              </a:ext>
            </a:extLst>
          </p:cNvPr>
          <p:cNvSpPr/>
          <p:nvPr/>
        </p:nvSpPr>
        <p:spPr>
          <a:xfrm>
            <a:off x="227117" y="5412302"/>
            <a:ext cx="1671145" cy="1177159"/>
          </a:xfrm>
          <a:prstGeom prst="flowChartPunchedCard">
            <a:avLst/>
          </a:prstGeom>
          <a:solidFill>
            <a:srgbClr val="1673BA"/>
          </a:solidFill>
          <a:ln>
            <a:solidFill>
              <a:srgbClr val="1673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pple-system"/>
                <a:ea typeface="+mn-ea"/>
                <a:cs typeface="+mn-cs"/>
              </a:rPr>
              <a:t>Clay</a:t>
            </a: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r>
              <a:rPr kumimoji="0" lang="en-US" sz="2400" b="1" i="0" u="none" strike="noStrike" kern="1200" cap="none" spc="0" normalizeH="0" baseline="0" noProof="0" dirty="0">
                <a:ln>
                  <a:noFill/>
                </a:ln>
                <a:solidFill>
                  <a:srgbClr val="333333"/>
                </a:solidFill>
                <a:effectLst/>
                <a:uLnTx/>
                <a:uFillTx/>
                <a:latin typeface="-apple-system"/>
                <a:ea typeface="+mn-ea"/>
                <a:cs typeface="+mn-cs"/>
              </a:rPr>
              <a:t>73.2%</a:t>
            </a: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lowchart: Card 4">
            <a:extLst>
              <a:ext uri="{FF2B5EF4-FFF2-40B4-BE49-F238E27FC236}">
                <a16:creationId xmlns:a16="http://schemas.microsoft.com/office/drawing/2014/main" id="{6B67AB9F-F321-61B6-5028-8A161DE87C02}"/>
              </a:ext>
            </a:extLst>
          </p:cNvPr>
          <p:cNvSpPr/>
          <p:nvPr/>
        </p:nvSpPr>
        <p:spPr>
          <a:xfrm>
            <a:off x="2227228" y="5412302"/>
            <a:ext cx="1671145" cy="1177159"/>
          </a:xfrm>
          <a:prstGeom prst="flowChartPunchedCard">
            <a:avLst/>
          </a:prstGeom>
          <a:solidFill>
            <a:srgbClr val="ED2793"/>
          </a:solidFill>
          <a:ln>
            <a:solidFill>
              <a:srgbClr val="ED27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pple-system"/>
                <a:ea typeface="+mn-ea"/>
                <a:cs typeface="+mn-cs"/>
              </a:rPr>
              <a:t>Nassau</a:t>
            </a:r>
            <a:r>
              <a:rPr kumimoji="0" lang="en-US" sz="2400" b="0" i="0" u="none" strike="noStrike" kern="1200" cap="none" spc="0" normalizeH="0" baseline="0" noProof="0" dirty="0">
                <a:ln>
                  <a:noFill/>
                </a:ln>
                <a:solidFill>
                  <a:srgbClr val="333333"/>
                </a:solidFill>
                <a:effectLst/>
                <a:uLnTx/>
                <a:uFillTx/>
                <a:latin typeface="-apple-system"/>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pple-system"/>
                <a:ea typeface="+mn-ea"/>
                <a:cs typeface="+mn-cs"/>
              </a:rPr>
              <a:t>71.3%</a:t>
            </a: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lowchart: Card 6">
            <a:extLst>
              <a:ext uri="{FF2B5EF4-FFF2-40B4-BE49-F238E27FC236}">
                <a16:creationId xmlns:a16="http://schemas.microsoft.com/office/drawing/2014/main" id="{A8D00315-08CB-29E9-8930-68C1A3EB9DB9}"/>
              </a:ext>
            </a:extLst>
          </p:cNvPr>
          <p:cNvSpPr/>
          <p:nvPr/>
        </p:nvSpPr>
        <p:spPr>
          <a:xfrm>
            <a:off x="4309338" y="5412302"/>
            <a:ext cx="1671145" cy="1177159"/>
          </a:xfrm>
          <a:prstGeom prst="flowChartPunchedCard">
            <a:avLst/>
          </a:prstGeom>
          <a:solidFill>
            <a:srgbClr val="AABE52"/>
          </a:solidFill>
          <a:ln>
            <a:solidFill>
              <a:srgbClr val="AABE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pple-system"/>
                <a:ea typeface="+mn-ea"/>
                <a:cs typeface="+mn-cs"/>
              </a:rPr>
              <a:t>St. Johns</a:t>
            </a:r>
            <a:r>
              <a:rPr kumimoji="0" lang="en-US" sz="2400" b="0" i="0" u="none" strike="noStrike" kern="1200" cap="none" spc="0" normalizeH="0" baseline="0" noProof="0" dirty="0">
                <a:ln>
                  <a:noFill/>
                </a:ln>
                <a:solidFill>
                  <a:srgbClr val="333333"/>
                </a:solidFill>
                <a:effectLst/>
                <a:uLnTx/>
                <a:uFillTx/>
                <a:latin typeface="-apple-system"/>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r>
              <a:rPr kumimoji="0" lang="en-US" sz="2400" b="1" i="0" u="none" strike="noStrike" kern="1200" cap="none" spc="0" normalizeH="0" baseline="0" noProof="0" dirty="0">
                <a:ln>
                  <a:noFill/>
                </a:ln>
                <a:solidFill>
                  <a:srgbClr val="333333"/>
                </a:solidFill>
                <a:effectLst/>
                <a:uLnTx/>
                <a:uFillTx/>
                <a:latin typeface="-apple-system"/>
                <a:ea typeface="+mn-ea"/>
                <a:cs typeface="+mn-cs"/>
              </a:rPr>
              <a:t>62%</a:t>
            </a: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34AA373-73BF-D9CC-5D53-50C2C807A98D}"/>
              </a:ext>
            </a:extLst>
          </p:cNvPr>
          <p:cNvSpPr txBox="1"/>
          <p:nvPr/>
        </p:nvSpPr>
        <p:spPr>
          <a:xfrm>
            <a:off x="7450940" y="6419437"/>
            <a:ext cx="4513943"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pple-system"/>
                <a:ea typeface="+mn-ea"/>
                <a:cs typeface="+mn-cs"/>
              </a:rPr>
              <a:t>Florida Youth Substance Abuse Survey (FYSAS)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363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8DE0-B4B0-7457-DD51-05CB1324AE4A}"/>
              </a:ext>
            </a:extLst>
          </p:cNvPr>
          <p:cNvSpPr>
            <a:spLocks noGrp="1"/>
          </p:cNvSpPr>
          <p:nvPr>
            <p:ph type="title"/>
          </p:nvPr>
        </p:nvSpPr>
        <p:spPr>
          <a:xfrm>
            <a:off x="25400" y="215982"/>
            <a:ext cx="12166600" cy="1325563"/>
          </a:xfrm>
        </p:spPr>
        <p:txBody>
          <a:bodyPr>
            <a:normAutofit/>
          </a:bodyPr>
          <a:lstStyle/>
          <a:p>
            <a:pPr algn="ctr"/>
            <a:r>
              <a:rPr lang="en-US" sz="4000" b="1" i="0" dirty="0">
                <a:solidFill>
                  <a:srgbClr val="333333"/>
                </a:solidFill>
                <a:effectLst/>
              </a:rPr>
              <a:t>High School Students Have Experienced 1+ ACE (2022)</a:t>
            </a:r>
            <a:endParaRPr lang="en-US" sz="4000" b="1" dirty="0"/>
          </a:p>
        </p:txBody>
      </p:sp>
      <p:sp>
        <p:nvSpPr>
          <p:cNvPr id="4" name="TextBox 3">
            <a:extLst>
              <a:ext uri="{FF2B5EF4-FFF2-40B4-BE49-F238E27FC236}">
                <a16:creationId xmlns:a16="http://schemas.microsoft.com/office/drawing/2014/main" id="{C306FFBA-3CC1-94F8-3901-285B2053BA9E}"/>
              </a:ext>
            </a:extLst>
          </p:cNvPr>
          <p:cNvSpPr txBox="1"/>
          <p:nvPr/>
        </p:nvSpPr>
        <p:spPr>
          <a:xfrm>
            <a:off x="7567055" y="6488129"/>
            <a:ext cx="4513943"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pple-system"/>
                <a:ea typeface="+mn-ea"/>
                <a:cs typeface="+mn-cs"/>
              </a:rPr>
              <a:t>Florida Youth Substance Abuse Survey (FYSAS)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DF8EB695-2F73-EE57-4E8A-282697496576}"/>
              </a:ext>
            </a:extLst>
          </p:cNvPr>
          <p:cNvGrpSpPr/>
          <p:nvPr/>
        </p:nvGrpSpPr>
        <p:grpSpPr>
          <a:xfrm>
            <a:off x="1214056" y="2420506"/>
            <a:ext cx="9580349" cy="2190932"/>
            <a:chOff x="1214056" y="2420506"/>
            <a:chExt cx="9580349" cy="2190932"/>
          </a:xfrm>
        </p:grpSpPr>
        <p:pic>
          <p:nvPicPr>
            <p:cNvPr id="32" name="Content Placeholder 13">
              <a:extLst>
                <a:ext uri="{FF2B5EF4-FFF2-40B4-BE49-F238E27FC236}">
                  <a16:creationId xmlns:a16="http://schemas.microsoft.com/office/drawing/2014/main" id="{1174ADC4-ADBB-6729-5ED6-9F9E31A42F41}"/>
                </a:ext>
              </a:extLst>
            </p:cNvPr>
            <p:cNvPicPr>
              <a:picLocks noChangeAspect="1"/>
            </p:cNvPicPr>
            <p:nvPr/>
          </p:nvPicPr>
          <p:blipFill>
            <a:blip r:embed="rId3"/>
            <a:stretch>
              <a:fillRect/>
            </a:stretch>
          </p:blipFill>
          <p:spPr>
            <a:xfrm>
              <a:off x="1214056" y="2420506"/>
              <a:ext cx="9580349" cy="2190932"/>
            </a:xfrm>
            <a:prstGeom prst="rect">
              <a:avLst/>
            </a:prstGeom>
          </p:spPr>
        </p:pic>
        <p:cxnSp>
          <p:nvCxnSpPr>
            <p:cNvPr id="33" name="Straight Arrow Connector 32">
              <a:extLst>
                <a:ext uri="{FF2B5EF4-FFF2-40B4-BE49-F238E27FC236}">
                  <a16:creationId xmlns:a16="http://schemas.microsoft.com/office/drawing/2014/main" id="{DF4DF446-8099-3E1F-5921-E8912C361DF4}"/>
                </a:ext>
              </a:extLst>
            </p:cNvPr>
            <p:cNvCxnSpPr>
              <a:cxnSpLocks/>
            </p:cNvCxnSpPr>
            <p:nvPr/>
          </p:nvCxnSpPr>
          <p:spPr>
            <a:xfrm flipV="1">
              <a:off x="10771255" y="2455231"/>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1932350-E30A-BE52-D7B5-E5DA4310D531}"/>
                </a:ext>
              </a:extLst>
            </p:cNvPr>
            <p:cNvCxnSpPr>
              <a:cxnSpLocks/>
            </p:cNvCxnSpPr>
            <p:nvPr/>
          </p:nvCxnSpPr>
          <p:spPr>
            <a:xfrm>
              <a:off x="10771255" y="3168388"/>
              <a:ext cx="0" cy="28376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B84FD11-7C0C-A08F-B880-8CB6C95A0E8E}"/>
                </a:ext>
              </a:extLst>
            </p:cNvPr>
            <p:cNvCxnSpPr>
              <a:cxnSpLocks/>
            </p:cNvCxnSpPr>
            <p:nvPr/>
          </p:nvCxnSpPr>
          <p:spPr>
            <a:xfrm flipV="1">
              <a:off x="9453672" y="2804403"/>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47ABAA5-C3F7-61E5-37E0-31147CCAC158}"/>
                </a:ext>
              </a:extLst>
            </p:cNvPr>
            <p:cNvCxnSpPr>
              <a:cxnSpLocks/>
            </p:cNvCxnSpPr>
            <p:nvPr/>
          </p:nvCxnSpPr>
          <p:spPr>
            <a:xfrm flipV="1">
              <a:off x="9281981" y="3475300"/>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4E0E0DA-19DC-A968-82BD-36ADF05B76DF}"/>
                </a:ext>
              </a:extLst>
            </p:cNvPr>
            <p:cNvCxnSpPr>
              <a:cxnSpLocks/>
            </p:cNvCxnSpPr>
            <p:nvPr/>
          </p:nvCxnSpPr>
          <p:spPr>
            <a:xfrm>
              <a:off x="10368068" y="3861692"/>
              <a:ext cx="0" cy="28376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F6C64BD-70D6-1235-15D2-C984B7FC0B03}"/>
                </a:ext>
              </a:extLst>
            </p:cNvPr>
            <p:cNvCxnSpPr>
              <a:cxnSpLocks/>
            </p:cNvCxnSpPr>
            <p:nvPr/>
          </p:nvCxnSpPr>
          <p:spPr>
            <a:xfrm>
              <a:off x="9478743" y="4199288"/>
              <a:ext cx="0" cy="28376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pic>
        <p:nvPicPr>
          <p:cNvPr id="42" name="Picture 41">
            <a:extLst>
              <a:ext uri="{FF2B5EF4-FFF2-40B4-BE49-F238E27FC236}">
                <a16:creationId xmlns:a16="http://schemas.microsoft.com/office/drawing/2014/main" id="{8BD2CA8B-1F20-1FB6-C899-4B3950C0704E}"/>
              </a:ext>
            </a:extLst>
          </p:cNvPr>
          <p:cNvPicPr>
            <a:picLocks noChangeAspect="1"/>
          </p:cNvPicPr>
          <p:nvPr/>
        </p:nvPicPr>
        <p:blipFill>
          <a:blip r:embed="rId4"/>
          <a:stretch>
            <a:fillRect/>
          </a:stretch>
        </p:blipFill>
        <p:spPr>
          <a:xfrm>
            <a:off x="1420744" y="1454266"/>
            <a:ext cx="9470470" cy="4814851"/>
          </a:xfrm>
          <a:prstGeom prst="rect">
            <a:avLst/>
          </a:prstGeom>
        </p:spPr>
      </p:pic>
    </p:spTree>
    <p:extLst>
      <p:ext uri="{BB962C8B-B14F-4D97-AF65-F5344CB8AC3E}">
        <p14:creationId xmlns:p14="http://schemas.microsoft.com/office/powerpoint/2010/main" val="340708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1" presetClass="exit" presetSubtype="0" fill="hold" nodeType="withEffect">
                                  <p:stCondLst>
                                    <p:cond delay="0"/>
                                  </p:stCondLst>
                                  <p:childTnLst>
                                    <p:set>
                                      <p:cBhvr>
                                        <p:cTn id="9"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DA4228-EB3D-E4E2-9402-8E4D1BBC616C}"/>
              </a:ext>
            </a:extLst>
          </p:cNvPr>
          <p:cNvSpPr>
            <a:spLocks noGrp="1"/>
          </p:cNvSpPr>
          <p:nvPr>
            <p:ph type="title"/>
          </p:nvPr>
        </p:nvSpPr>
        <p:spPr>
          <a:xfrm>
            <a:off x="643278" y="639520"/>
            <a:ext cx="3255095" cy="1719072"/>
          </a:xfrm>
          <a:prstGeom prst="ellipse">
            <a:avLst/>
          </a:prstGeom>
        </p:spPr>
        <p:txBody>
          <a:bodyPr vert="horz" lIns="91440" tIns="45720" rIns="91440" bIns="45720" rtlCol="0" anchor="b">
            <a:normAutofit/>
          </a:bodyPr>
          <a:lstStyle/>
          <a:p>
            <a:pPr algn="ctr"/>
            <a:r>
              <a:rPr lang="en-US" sz="3800" b="1" kern="1200" dirty="0">
                <a:solidFill>
                  <a:schemeClr val="tx1"/>
                </a:solidFill>
                <a:latin typeface="+mj-lt"/>
                <a:ea typeface="+mj-ea"/>
                <a:cs typeface="+mj-cs"/>
              </a:rPr>
              <a:t>County Snapshot</a:t>
            </a:r>
          </a:p>
        </p:txBody>
      </p:sp>
      <p:sp>
        <p:nvSpPr>
          <p:cNvPr id="1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E6B595B-6737-77B1-3158-6DB7D6D83914}"/>
              </a:ext>
            </a:extLst>
          </p:cNvPr>
          <p:cNvSpPr txBox="1"/>
          <p:nvPr/>
        </p:nvSpPr>
        <p:spPr>
          <a:xfrm>
            <a:off x="630935" y="2807208"/>
            <a:ext cx="4077699" cy="341071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apple-system"/>
                <a:ea typeface="+mn-ea"/>
                <a:cs typeface="+mn-cs"/>
              </a:rPr>
              <a:t>In </a:t>
            </a:r>
            <a:r>
              <a:rPr kumimoji="0" lang="en-US" sz="2800" b="1" i="0" u="none" strike="noStrike" kern="1200" cap="none" spc="0" normalizeH="0" baseline="0" noProof="0" dirty="0">
                <a:ln>
                  <a:noFill/>
                </a:ln>
                <a:solidFill>
                  <a:srgbClr val="333333"/>
                </a:solidFill>
                <a:effectLst/>
                <a:uLnTx/>
                <a:uFillTx/>
                <a:latin typeface="-apple-system"/>
                <a:ea typeface="+mn-ea"/>
                <a:cs typeface="+mn-cs"/>
              </a:rPr>
              <a:t>2022, in Duval</a:t>
            </a:r>
            <a:r>
              <a:rPr kumimoji="0" lang="en-US" sz="2800" b="0" i="0" u="none" strike="noStrike" kern="1200" cap="none" spc="0" normalizeH="0" baseline="0" noProof="0" dirty="0">
                <a:ln>
                  <a:noFill/>
                </a:ln>
                <a:solidFill>
                  <a:srgbClr val="333333"/>
                </a:solidFill>
                <a:effectLst/>
                <a:uLnTx/>
                <a:uFillTx/>
                <a:latin typeface="-apple-system"/>
                <a:ea typeface="+mn-ea"/>
                <a:cs typeface="+mn-cs"/>
              </a:rPr>
              <a:t> County, </a:t>
            </a:r>
            <a:r>
              <a:rPr kumimoji="0" lang="en-US" sz="2800" b="1" i="0" u="none" strike="noStrike" kern="1200" cap="none" spc="0" normalizeH="0" baseline="0" noProof="0" dirty="0">
                <a:ln>
                  <a:noFill/>
                </a:ln>
                <a:solidFill>
                  <a:srgbClr val="333333"/>
                </a:solidFill>
                <a:effectLst/>
                <a:uLnTx/>
                <a:uFillTx/>
                <a:latin typeface="-apple-system"/>
                <a:ea typeface="+mn-ea"/>
                <a:cs typeface="+mn-cs"/>
              </a:rPr>
              <a:t>18.5%</a:t>
            </a:r>
            <a:r>
              <a:rPr kumimoji="0" lang="en-US" sz="2800" b="0" i="0" u="none" strike="noStrike" kern="1200" cap="none" spc="0" normalizeH="0" baseline="0" noProof="0" dirty="0">
                <a:ln>
                  <a:noFill/>
                </a:ln>
                <a:solidFill>
                  <a:srgbClr val="333333"/>
                </a:solidFill>
                <a:effectLst/>
                <a:uLnTx/>
                <a:uFillTx/>
                <a:latin typeface="-apple-system"/>
                <a:ea typeface="+mn-ea"/>
                <a:cs typeface="+mn-cs"/>
              </a:rPr>
              <a:t> of the </a:t>
            </a:r>
            <a:r>
              <a:rPr kumimoji="0" lang="en-US" sz="2800" b="1" i="0" u="none" strike="noStrike" kern="1200" cap="none" spc="0" normalizeH="0" baseline="0" noProof="0" dirty="0">
                <a:ln>
                  <a:noFill/>
                </a:ln>
                <a:solidFill>
                  <a:srgbClr val="333333"/>
                </a:solidFill>
                <a:effectLst/>
                <a:uLnTx/>
                <a:uFillTx/>
                <a:latin typeface="-apple-system"/>
                <a:ea typeface="+mn-ea"/>
                <a:cs typeface="+mn-cs"/>
              </a:rPr>
              <a:t>High School Students Who Have Experienced Four or More ACEs </a:t>
            </a:r>
            <a:r>
              <a:rPr kumimoji="0" lang="en-US" sz="2800" b="0" i="0" u="none" strike="noStrike" kern="1200" cap="none" spc="0" normalizeH="0" baseline="0" noProof="0" dirty="0">
                <a:ln>
                  <a:noFill/>
                </a:ln>
                <a:solidFill>
                  <a:srgbClr val="333333"/>
                </a:solidFill>
                <a:effectLst/>
                <a:uLnTx/>
                <a:uFillTx/>
                <a:latin typeface="-apple-system"/>
                <a:ea typeface="+mn-ea"/>
                <a:cs typeface="+mn-cs"/>
              </a:rPr>
              <a:t>can be compared to </a:t>
            </a:r>
            <a:r>
              <a:rPr kumimoji="0" lang="en-US" sz="2800" b="1" i="0" u="none" strike="noStrike" kern="1200" cap="none" spc="0" normalizeH="0" baseline="0" noProof="0" dirty="0">
                <a:ln>
                  <a:noFill/>
                </a:ln>
                <a:solidFill>
                  <a:srgbClr val="333333"/>
                </a:solidFill>
                <a:effectLst/>
                <a:uLnTx/>
                <a:uFillTx/>
                <a:latin typeface="-apple-system"/>
                <a:ea typeface="+mn-ea"/>
                <a:cs typeface="+mn-cs"/>
              </a:rPr>
              <a:t>21.4%</a:t>
            </a:r>
            <a:r>
              <a:rPr kumimoji="0" lang="en-US" sz="2800" b="0" i="0" u="none" strike="noStrike" kern="1200" cap="none" spc="0" normalizeH="0" baseline="0" noProof="0" dirty="0">
                <a:ln>
                  <a:noFill/>
                </a:ln>
                <a:solidFill>
                  <a:srgbClr val="333333"/>
                </a:solidFill>
                <a:effectLst/>
                <a:uLnTx/>
                <a:uFillTx/>
                <a:latin typeface="-apple-system"/>
                <a:ea typeface="+mn-ea"/>
                <a:cs typeface="+mn-cs"/>
              </a:rPr>
              <a:t> statewide.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7BDBC31-6A1E-0C48-18B3-6A87A669F408}"/>
              </a:ext>
            </a:extLst>
          </p:cNvPr>
          <p:cNvPicPr>
            <a:picLocks noChangeAspect="1"/>
          </p:cNvPicPr>
          <p:nvPr/>
        </p:nvPicPr>
        <p:blipFill>
          <a:blip r:embed="rId3"/>
          <a:stretch>
            <a:fillRect/>
          </a:stretch>
        </p:blipFill>
        <p:spPr>
          <a:xfrm>
            <a:off x="4541651" y="740431"/>
            <a:ext cx="7382896" cy="5377138"/>
          </a:xfrm>
          <a:prstGeom prst="rect">
            <a:avLst/>
          </a:prstGeom>
        </p:spPr>
      </p:pic>
      <p:sp>
        <p:nvSpPr>
          <p:cNvPr id="14" name="Flowchart: Card 13">
            <a:extLst>
              <a:ext uri="{FF2B5EF4-FFF2-40B4-BE49-F238E27FC236}">
                <a16:creationId xmlns:a16="http://schemas.microsoft.com/office/drawing/2014/main" id="{A956603B-37B7-CB06-3E65-AD53648C73D6}"/>
              </a:ext>
            </a:extLst>
          </p:cNvPr>
          <p:cNvSpPr/>
          <p:nvPr/>
        </p:nvSpPr>
        <p:spPr>
          <a:xfrm>
            <a:off x="227117" y="5412302"/>
            <a:ext cx="1671145" cy="1177159"/>
          </a:xfrm>
          <a:prstGeom prst="flowChartPunchedCard">
            <a:avLst/>
          </a:prstGeom>
          <a:solidFill>
            <a:srgbClr val="1673BA"/>
          </a:solidFill>
          <a:ln>
            <a:solidFill>
              <a:srgbClr val="1673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pple-system"/>
                <a:ea typeface="+mn-ea"/>
                <a:cs typeface="+mn-cs"/>
              </a:rPr>
              <a:t>Clay</a:t>
            </a: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r>
              <a:rPr kumimoji="0" lang="en-US" sz="2400" b="1" i="0" u="none" strike="noStrike" kern="1200" cap="none" spc="0" normalizeH="0" baseline="0" noProof="0" dirty="0">
                <a:ln>
                  <a:noFill/>
                </a:ln>
                <a:solidFill>
                  <a:srgbClr val="333333"/>
                </a:solidFill>
                <a:effectLst/>
                <a:uLnTx/>
                <a:uFillTx/>
                <a:latin typeface="-apple-system"/>
                <a:ea typeface="+mn-ea"/>
                <a:cs typeface="+mn-cs"/>
              </a:rPr>
              <a:t>26.2%</a:t>
            </a: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lowchart: Card 16">
            <a:extLst>
              <a:ext uri="{FF2B5EF4-FFF2-40B4-BE49-F238E27FC236}">
                <a16:creationId xmlns:a16="http://schemas.microsoft.com/office/drawing/2014/main" id="{CA2B159F-3442-C3F1-F678-8ED4613C60D9}"/>
              </a:ext>
            </a:extLst>
          </p:cNvPr>
          <p:cNvSpPr/>
          <p:nvPr/>
        </p:nvSpPr>
        <p:spPr>
          <a:xfrm>
            <a:off x="2227228" y="5412302"/>
            <a:ext cx="1671145" cy="1177159"/>
          </a:xfrm>
          <a:prstGeom prst="flowChartPunchedCard">
            <a:avLst/>
          </a:prstGeom>
          <a:solidFill>
            <a:srgbClr val="ED2793"/>
          </a:solidFill>
          <a:ln>
            <a:solidFill>
              <a:srgbClr val="ED27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pple-system"/>
                <a:ea typeface="+mn-ea"/>
                <a:cs typeface="+mn-cs"/>
              </a:rPr>
              <a:t>Nassau</a:t>
            </a:r>
            <a:r>
              <a:rPr kumimoji="0" lang="en-US" sz="2400" b="0" i="0" u="none" strike="noStrike" kern="1200" cap="none" spc="0" normalizeH="0" baseline="0" noProof="0" dirty="0">
                <a:ln>
                  <a:noFill/>
                </a:ln>
                <a:solidFill>
                  <a:srgbClr val="333333"/>
                </a:solidFill>
                <a:effectLst/>
                <a:uLnTx/>
                <a:uFillTx/>
                <a:latin typeface="-apple-system"/>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pple-system"/>
                <a:ea typeface="+mn-ea"/>
                <a:cs typeface="+mn-cs"/>
              </a:rPr>
              <a:t>23.9%</a:t>
            </a: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lowchart: Card 17">
            <a:extLst>
              <a:ext uri="{FF2B5EF4-FFF2-40B4-BE49-F238E27FC236}">
                <a16:creationId xmlns:a16="http://schemas.microsoft.com/office/drawing/2014/main" id="{E9DCE765-6B7A-5426-A7A1-35787A74A997}"/>
              </a:ext>
            </a:extLst>
          </p:cNvPr>
          <p:cNvSpPr/>
          <p:nvPr/>
        </p:nvSpPr>
        <p:spPr>
          <a:xfrm>
            <a:off x="4309338" y="5412302"/>
            <a:ext cx="1671145" cy="1177159"/>
          </a:xfrm>
          <a:prstGeom prst="flowChartPunchedCard">
            <a:avLst/>
          </a:prstGeom>
          <a:solidFill>
            <a:srgbClr val="AABE52"/>
          </a:solidFill>
          <a:ln>
            <a:solidFill>
              <a:srgbClr val="AABE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33333"/>
                </a:solidFill>
                <a:effectLst/>
                <a:uLnTx/>
                <a:uFillTx/>
                <a:latin typeface="-apple-system"/>
                <a:ea typeface="+mn-ea"/>
                <a:cs typeface="+mn-cs"/>
              </a:rPr>
              <a:t>St. Johns</a:t>
            </a:r>
            <a:r>
              <a:rPr kumimoji="0" lang="en-US" sz="2400" b="0" i="0" u="none" strike="noStrike" kern="1200" cap="none" spc="0" normalizeH="0" baseline="0" noProof="0" dirty="0">
                <a:ln>
                  <a:noFill/>
                </a:ln>
                <a:solidFill>
                  <a:srgbClr val="333333"/>
                </a:solidFill>
                <a:effectLst/>
                <a:uLnTx/>
                <a:uFillTx/>
                <a:latin typeface="-apple-system"/>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r>
              <a:rPr kumimoji="0" lang="en-US" sz="2400" b="1" i="0" u="none" strike="noStrike" kern="1200" cap="none" spc="0" normalizeH="0" baseline="0" noProof="0" dirty="0">
                <a:ln>
                  <a:noFill/>
                </a:ln>
                <a:solidFill>
                  <a:srgbClr val="333333"/>
                </a:solidFill>
                <a:effectLst/>
                <a:uLnTx/>
                <a:uFillTx/>
                <a:latin typeface="-apple-system"/>
                <a:ea typeface="+mn-ea"/>
                <a:cs typeface="+mn-cs"/>
              </a:rPr>
              <a:t>20.3%</a:t>
            </a:r>
            <a:r>
              <a:rPr kumimoji="0" lang="en-US" sz="2400" b="0" i="0" u="none" strike="noStrike" kern="1200" cap="none" spc="0" normalizeH="0" baseline="0" noProof="0" dirty="0">
                <a:ln>
                  <a:noFill/>
                </a:ln>
                <a:solidFill>
                  <a:srgbClr val="333333"/>
                </a:solidFill>
                <a:effectLst/>
                <a:uLnTx/>
                <a:uFillTx/>
                <a:latin typeface="-apple-system"/>
                <a:ea typeface="+mn-ea"/>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0868986-400A-8296-ADD3-22F3DFF451D9}"/>
              </a:ext>
            </a:extLst>
          </p:cNvPr>
          <p:cNvSpPr txBox="1"/>
          <p:nvPr/>
        </p:nvSpPr>
        <p:spPr>
          <a:xfrm>
            <a:off x="7450940" y="6419437"/>
            <a:ext cx="4513943"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pple-system"/>
                <a:ea typeface="+mn-ea"/>
                <a:cs typeface="+mn-cs"/>
              </a:rPr>
              <a:t>Florida Youth Substance Abuse Survey (FYSAS)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832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8DE0-B4B0-7457-DD51-05CB1324AE4A}"/>
              </a:ext>
            </a:extLst>
          </p:cNvPr>
          <p:cNvSpPr>
            <a:spLocks noGrp="1"/>
          </p:cNvSpPr>
          <p:nvPr>
            <p:ph type="title"/>
          </p:nvPr>
        </p:nvSpPr>
        <p:spPr>
          <a:xfrm>
            <a:off x="25400" y="215982"/>
            <a:ext cx="12166600" cy="1325563"/>
          </a:xfrm>
        </p:spPr>
        <p:txBody>
          <a:bodyPr>
            <a:normAutofit/>
          </a:bodyPr>
          <a:lstStyle/>
          <a:p>
            <a:pPr algn="ctr"/>
            <a:r>
              <a:rPr lang="en-US" sz="4000" b="1" i="0" dirty="0">
                <a:solidFill>
                  <a:srgbClr val="333333"/>
                </a:solidFill>
                <a:effectLst/>
              </a:rPr>
              <a:t>High School Students Who Have Experienced 4+ ACEs (2022)</a:t>
            </a:r>
            <a:endParaRPr lang="en-US" sz="4000" b="1" dirty="0"/>
          </a:p>
        </p:txBody>
      </p:sp>
      <p:sp>
        <p:nvSpPr>
          <p:cNvPr id="4" name="TextBox 3">
            <a:extLst>
              <a:ext uri="{FF2B5EF4-FFF2-40B4-BE49-F238E27FC236}">
                <a16:creationId xmlns:a16="http://schemas.microsoft.com/office/drawing/2014/main" id="{C306FFBA-3CC1-94F8-3901-285B2053BA9E}"/>
              </a:ext>
            </a:extLst>
          </p:cNvPr>
          <p:cNvSpPr txBox="1"/>
          <p:nvPr/>
        </p:nvSpPr>
        <p:spPr>
          <a:xfrm>
            <a:off x="7567055" y="6488129"/>
            <a:ext cx="4513943"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pple-system"/>
                <a:ea typeface="+mn-ea"/>
                <a:cs typeface="+mn-cs"/>
              </a:rPr>
              <a:t>Florida Youth Substance Abuse Survey (FYSAS)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835D259C-154E-AAA1-330A-FA7F3050EAAD}"/>
              </a:ext>
            </a:extLst>
          </p:cNvPr>
          <p:cNvGrpSpPr/>
          <p:nvPr/>
        </p:nvGrpSpPr>
        <p:grpSpPr>
          <a:xfrm>
            <a:off x="808530" y="2475769"/>
            <a:ext cx="10708280" cy="2415749"/>
            <a:chOff x="808530" y="2475769"/>
            <a:chExt cx="10708280" cy="2415749"/>
          </a:xfrm>
        </p:grpSpPr>
        <p:pic>
          <p:nvPicPr>
            <p:cNvPr id="7" name="Picture 6">
              <a:extLst>
                <a:ext uri="{FF2B5EF4-FFF2-40B4-BE49-F238E27FC236}">
                  <a16:creationId xmlns:a16="http://schemas.microsoft.com/office/drawing/2014/main" id="{59AE86AF-85CC-188A-B8D0-DE3749B728D8}"/>
                </a:ext>
              </a:extLst>
            </p:cNvPr>
            <p:cNvPicPr>
              <a:picLocks noChangeAspect="1"/>
            </p:cNvPicPr>
            <p:nvPr/>
          </p:nvPicPr>
          <p:blipFill>
            <a:blip r:embed="rId3"/>
            <a:stretch>
              <a:fillRect/>
            </a:stretch>
          </p:blipFill>
          <p:spPr>
            <a:xfrm>
              <a:off x="808530" y="2475769"/>
              <a:ext cx="10600339" cy="2415749"/>
            </a:xfrm>
            <a:prstGeom prst="rect">
              <a:avLst/>
            </a:prstGeom>
          </p:spPr>
        </p:pic>
        <p:cxnSp>
          <p:nvCxnSpPr>
            <p:cNvPr id="10" name="Straight Arrow Connector 9">
              <a:extLst>
                <a:ext uri="{FF2B5EF4-FFF2-40B4-BE49-F238E27FC236}">
                  <a16:creationId xmlns:a16="http://schemas.microsoft.com/office/drawing/2014/main" id="{AAB4CCF6-A932-1F5A-197B-54CE0C7CB2BC}"/>
                </a:ext>
              </a:extLst>
            </p:cNvPr>
            <p:cNvCxnSpPr>
              <a:cxnSpLocks/>
            </p:cNvCxnSpPr>
            <p:nvPr/>
          </p:nvCxnSpPr>
          <p:spPr>
            <a:xfrm flipV="1">
              <a:off x="6615102" y="2862985"/>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3D2C0D2-8F35-A592-E7D5-BCD353D67759}"/>
                </a:ext>
              </a:extLst>
            </p:cNvPr>
            <p:cNvCxnSpPr>
              <a:cxnSpLocks/>
            </p:cNvCxnSpPr>
            <p:nvPr/>
          </p:nvCxnSpPr>
          <p:spPr>
            <a:xfrm>
              <a:off x="9478318" y="3287119"/>
              <a:ext cx="0" cy="28376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EF68C61-786F-0C54-9A3C-F757F95BE70F}"/>
                </a:ext>
              </a:extLst>
            </p:cNvPr>
            <p:cNvCxnSpPr>
              <a:cxnSpLocks/>
            </p:cNvCxnSpPr>
            <p:nvPr/>
          </p:nvCxnSpPr>
          <p:spPr>
            <a:xfrm flipV="1">
              <a:off x="6894823" y="3651905"/>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F245CE3-A056-815B-505F-2C53CB0B959B}"/>
                </a:ext>
              </a:extLst>
            </p:cNvPr>
            <p:cNvCxnSpPr>
              <a:cxnSpLocks/>
            </p:cNvCxnSpPr>
            <p:nvPr/>
          </p:nvCxnSpPr>
          <p:spPr>
            <a:xfrm>
              <a:off x="9700166" y="4087701"/>
              <a:ext cx="0" cy="28376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2CD6543-5311-9173-5551-E0A983E17126}"/>
                </a:ext>
              </a:extLst>
            </p:cNvPr>
            <p:cNvCxnSpPr>
              <a:cxnSpLocks/>
            </p:cNvCxnSpPr>
            <p:nvPr/>
          </p:nvCxnSpPr>
          <p:spPr>
            <a:xfrm flipV="1">
              <a:off x="7820798" y="4462219"/>
              <a:ext cx="0" cy="29379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Equals 16">
              <a:extLst>
                <a:ext uri="{FF2B5EF4-FFF2-40B4-BE49-F238E27FC236}">
                  <a16:creationId xmlns:a16="http://schemas.microsoft.com/office/drawing/2014/main" id="{54AA3B1D-EAE9-B3BE-2AB7-453AC201A7C1}"/>
                </a:ext>
              </a:extLst>
            </p:cNvPr>
            <p:cNvSpPr/>
            <p:nvPr/>
          </p:nvSpPr>
          <p:spPr>
            <a:xfrm>
              <a:off x="11273742" y="2558005"/>
              <a:ext cx="243068" cy="185195"/>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0" name="Picture 19">
            <a:extLst>
              <a:ext uri="{FF2B5EF4-FFF2-40B4-BE49-F238E27FC236}">
                <a16:creationId xmlns:a16="http://schemas.microsoft.com/office/drawing/2014/main" id="{2B902058-A082-99FF-8238-DEB28BF1483E}"/>
              </a:ext>
            </a:extLst>
          </p:cNvPr>
          <p:cNvPicPr>
            <a:picLocks noChangeAspect="1"/>
          </p:cNvPicPr>
          <p:nvPr/>
        </p:nvPicPr>
        <p:blipFill>
          <a:blip r:embed="rId4"/>
          <a:stretch>
            <a:fillRect/>
          </a:stretch>
        </p:blipFill>
        <p:spPr>
          <a:xfrm>
            <a:off x="2101596" y="1526705"/>
            <a:ext cx="7988807" cy="4915124"/>
          </a:xfrm>
          <a:prstGeom prst="rect">
            <a:avLst/>
          </a:prstGeom>
        </p:spPr>
      </p:pic>
    </p:spTree>
    <p:extLst>
      <p:ext uri="{BB962C8B-B14F-4D97-AF65-F5344CB8AC3E}">
        <p14:creationId xmlns:p14="http://schemas.microsoft.com/office/powerpoint/2010/main" val="421214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 presetClass="exit" presetSubtype="0" fill="hold" nodeType="withEffect">
                                  <p:stCondLst>
                                    <p:cond delay="0"/>
                                  </p:stCondLst>
                                  <p:childTnLst>
                                    <p:set>
                                      <p:cBhvr>
                                        <p:cTn id="9"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4A2448-00DB-48AD-C821-6AE7BA61B630}"/>
              </a:ext>
            </a:extLst>
          </p:cNvPr>
          <p:cNvSpPr>
            <a:spLocks noGrp="1"/>
          </p:cNvSpPr>
          <p:nvPr>
            <p:ph type="title"/>
          </p:nvPr>
        </p:nvSpPr>
        <p:spPr>
          <a:xfrm>
            <a:off x="0" y="334863"/>
            <a:ext cx="6096000" cy="1325563"/>
          </a:xfrm>
        </p:spPr>
        <p:txBody>
          <a:bodyPr>
            <a:noAutofit/>
          </a:bodyPr>
          <a:lstStyle/>
          <a:p>
            <a:pPr algn="ctr"/>
            <a:r>
              <a:rPr lang="en-US" sz="3400" b="1" dirty="0"/>
              <a:t>Join the </a:t>
            </a:r>
            <a:br>
              <a:rPr lang="en-US" sz="3400" b="1" dirty="0"/>
            </a:br>
            <a:r>
              <a:rPr lang="en-US" sz="3400" b="1" dirty="0"/>
              <a:t>Northeast Florida ACE Alliance </a:t>
            </a:r>
            <a:br>
              <a:rPr lang="en-US" sz="3400" b="1" dirty="0"/>
            </a:br>
            <a:r>
              <a:rPr lang="en-US" sz="3400" b="1" dirty="0"/>
              <a:t>(NFAA)</a:t>
            </a:r>
          </a:p>
        </p:txBody>
      </p:sp>
      <p:sp>
        <p:nvSpPr>
          <p:cNvPr id="3" name="Content Placeholder 2">
            <a:extLst>
              <a:ext uri="{FF2B5EF4-FFF2-40B4-BE49-F238E27FC236}">
                <a16:creationId xmlns:a16="http://schemas.microsoft.com/office/drawing/2014/main" id="{D4D13A6A-AE89-7A90-4E34-648E2AD5AAF7}"/>
              </a:ext>
            </a:extLst>
          </p:cNvPr>
          <p:cNvSpPr>
            <a:spLocks noGrp="1"/>
          </p:cNvSpPr>
          <p:nvPr>
            <p:ph idx="1"/>
          </p:nvPr>
        </p:nvSpPr>
        <p:spPr>
          <a:xfrm>
            <a:off x="501903" y="2172316"/>
            <a:ext cx="5092194" cy="4351338"/>
          </a:xfrm>
        </p:spPr>
        <p:txBody>
          <a:bodyPr>
            <a:normAutofit/>
          </a:bodyPr>
          <a:lstStyle/>
          <a:p>
            <a:pPr marL="0" indent="0" algn="ctr">
              <a:buNone/>
            </a:pPr>
            <a:r>
              <a:rPr lang="en-US" b="1" dirty="0"/>
              <a:t>Next Meeting: </a:t>
            </a:r>
          </a:p>
          <a:p>
            <a:pPr marL="0" indent="0" algn="ctr">
              <a:buNone/>
            </a:pPr>
            <a:r>
              <a:rPr lang="en-US" dirty="0"/>
              <a:t>December 1, 2023 at 10am</a:t>
            </a:r>
          </a:p>
          <a:p>
            <a:pPr marL="0" indent="0" algn="ctr">
              <a:buNone/>
            </a:pPr>
            <a:endParaRPr lang="en-US" dirty="0"/>
          </a:p>
          <a:p>
            <a:pPr marL="0" indent="0" algn="ctr">
              <a:buNone/>
            </a:pPr>
            <a:r>
              <a:rPr lang="en-US" b="1" dirty="0"/>
              <a:t>Join Zoom Meeting:</a:t>
            </a:r>
          </a:p>
          <a:p>
            <a:pPr marL="0" indent="0" algn="ctr">
              <a:buNone/>
            </a:pPr>
            <a:r>
              <a:rPr lang="en-US" dirty="0">
                <a:hlinkClick r:id="rId3"/>
              </a:rPr>
              <a:t>https://us06web.zoom.us/j/85126718273?pwd=RDVMamFITFNZNGhtZmpmb0tDR2hzZz09</a:t>
            </a:r>
            <a:r>
              <a:rPr lang="en-US" dirty="0"/>
              <a:t>  </a:t>
            </a:r>
          </a:p>
          <a:p>
            <a:pPr marL="0" indent="0" algn="ctr">
              <a:buNone/>
            </a:pPr>
            <a:r>
              <a:rPr lang="en-US" b="1" dirty="0"/>
              <a:t>Meeting ID: </a:t>
            </a:r>
            <a:r>
              <a:rPr lang="en-US" dirty="0"/>
              <a:t>851 2671 8273</a:t>
            </a:r>
          </a:p>
          <a:p>
            <a:pPr marL="0" indent="0" algn="ctr">
              <a:buNone/>
            </a:pPr>
            <a:r>
              <a:rPr lang="en-US" b="1" dirty="0"/>
              <a:t>Passcode: </a:t>
            </a:r>
            <a:r>
              <a:rPr lang="en-US" dirty="0"/>
              <a:t>314773</a:t>
            </a:r>
          </a:p>
          <a:p>
            <a:pPr algn="ctr"/>
            <a:endParaRPr lang="en-US" dirty="0"/>
          </a:p>
        </p:txBody>
      </p:sp>
      <p:sp>
        <p:nvSpPr>
          <p:cNvPr id="18" name="Oval 1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Placeholder 3" descr="A person smiling at camera&#10;&#10;Description automatically generated">
            <a:extLst>
              <a:ext uri="{FF2B5EF4-FFF2-40B4-BE49-F238E27FC236}">
                <a16:creationId xmlns:a16="http://schemas.microsoft.com/office/drawing/2014/main" id="{118544AF-1B4F-C841-8C86-F6B2176E8D7B}"/>
              </a:ext>
            </a:extLst>
          </p:cNvPr>
          <p:cNvPicPr>
            <a:picLocks noChangeAspect="1"/>
          </p:cNvPicPr>
          <p:nvPr/>
        </p:nvPicPr>
        <p:blipFill rotWithShape="1">
          <a:blip r:embed="rId4">
            <a:extLst>
              <a:ext uri="{28A0092B-C50C-407E-A947-70E740481C1C}">
                <a14:useLocalDpi xmlns:a14="http://schemas.microsoft.com/office/drawing/2010/main" val="0"/>
              </a:ext>
            </a:extLst>
          </a:blip>
          <a:srcRect t="7308" r="3" b="15686"/>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0" name="Arc 1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logo with a butterfly">
            <a:extLst>
              <a:ext uri="{FF2B5EF4-FFF2-40B4-BE49-F238E27FC236}">
                <a16:creationId xmlns:a16="http://schemas.microsoft.com/office/drawing/2014/main" id="{2F198C2D-1354-6B57-EDF2-6852038693A1}"/>
              </a:ext>
            </a:extLst>
          </p:cNvPr>
          <p:cNvPicPr>
            <a:picLocks noChangeAspect="1"/>
          </p:cNvPicPr>
          <p:nvPr/>
        </p:nvPicPr>
        <p:blipFill rotWithShape="1">
          <a:blip r:embed="rId5">
            <a:extLst>
              <a:ext uri="{28A0092B-C50C-407E-A947-70E740481C1C}">
                <a14:useLocalDpi xmlns:a14="http://schemas.microsoft.com/office/drawing/2010/main" val="0"/>
              </a:ext>
            </a:extLst>
          </a:blip>
          <a:srcRect r="5" b="14536"/>
          <a:stretch/>
        </p:blipFill>
        <p:spPr>
          <a:xfrm>
            <a:off x="9540240" y="-402217"/>
            <a:ext cx="3275732" cy="279972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10" name="TextBox 9">
            <a:extLst>
              <a:ext uri="{FF2B5EF4-FFF2-40B4-BE49-F238E27FC236}">
                <a16:creationId xmlns:a16="http://schemas.microsoft.com/office/drawing/2014/main" id="{86CB586B-6CB0-A2C3-9ADF-12E02A35670B}"/>
              </a:ext>
            </a:extLst>
          </p:cNvPr>
          <p:cNvSpPr txBox="1"/>
          <p:nvPr/>
        </p:nvSpPr>
        <p:spPr>
          <a:xfrm>
            <a:off x="6535998" y="717628"/>
            <a:ext cx="3033433" cy="2215991"/>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B4971">
                    <a:lumMod val="60000"/>
                    <a:lumOff val="40000"/>
                  </a:srgbClr>
                </a:solidFill>
                <a:effectLst/>
                <a:uLnTx/>
                <a:uFillTx/>
                <a:latin typeface="Acumin Pro" panose="020B0604020202020204" charset="0"/>
                <a:ea typeface="+mn-ea"/>
                <a:cs typeface="+mn-cs"/>
              </a:rPr>
              <a:t>Dr. Lisa Merlo presenting Helping People Change Rather Than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B4971">
                    <a:lumMod val="60000"/>
                    <a:lumOff val="40000"/>
                  </a:srgbClr>
                </a:solidFill>
                <a:effectLst/>
                <a:uLnTx/>
                <a:uFillTx/>
                <a:latin typeface="Acumin Pro" panose="020B0604020202020204" charset="0"/>
                <a:ea typeface="+mn-ea"/>
                <a:cs typeface="+mn-cs"/>
              </a:rPr>
              <a:t>“Be Changed”—</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B4971">
                    <a:lumMod val="60000"/>
                    <a:lumOff val="40000"/>
                  </a:srgbClr>
                </a:solidFill>
                <a:effectLst/>
                <a:uLnTx/>
                <a:uFillTx/>
                <a:latin typeface="Acumin Pro" panose="020B0604020202020204" charset="0"/>
                <a:ea typeface="+mn-ea"/>
                <a:cs typeface="+mn-cs"/>
              </a:rPr>
              <a:t>An Introduction to Motivational Interviewing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4971"/>
              </a:solidFill>
              <a:effectLst/>
              <a:uLnTx/>
              <a:uFillTx/>
              <a:latin typeface="Acumin Pro"/>
              <a:ea typeface="+mn-ea"/>
              <a:cs typeface="+mn-cs"/>
            </a:endParaRPr>
          </a:p>
        </p:txBody>
      </p:sp>
    </p:spTree>
    <p:extLst>
      <p:ext uri="{BB962C8B-B14F-4D97-AF65-F5344CB8AC3E}">
        <p14:creationId xmlns:p14="http://schemas.microsoft.com/office/powerpoint/2010/main" val="2721688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Text&#10;&#10;Description automatically generated">
            <a:extLst>
              <a:ext uri="{FF2B5EF4-FFF2-40B4-BE49-F238E27FC236}">
                <a16:creationId xmlns:a16="http://schemas.microsoft.com/office/drawing/2014/main" id="{8645CC85-CF89-FB32-30C0-93948DC6E883}"/>
              </a:ext>
            </a:extLst>
          </p:cNvPr>
          <p:cNvPicPr>
            <a:picLocks noChangeAspect="1"/>
          </p:cNvPicPr>
          <p:nvPr/>
        </p:nvPicPr>
        <p:blipFill rotWithShape="1">
          <a:blip r:embed="rId3">
            <a:extLst>
              <a:ext uri="{28A0092B-C50C-407E-A947-70E740481C1C}">
                <a14:useLocalDpi xmlns:a14="http://schemas.microsoft.com/office/drawing/2010/main" val="0"/>
              </a:ext>
            </a:extLst>
          </a:blip>
          <a:srcRect t="1761" r="-1" b="-1"/>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4A2448-00DB-48AD-C821-6AE7BA61B630}"/>
              </a:ext>
            </a:extLst>
          </p:cNvPr>
          <p:cNvSpPr>
            <a:spLocks noGrp="1"/>
          </p:cNvSpPr>
          <p:nvPr>
            <p:ph type="title"/>
          </p:nvPr>
        </p:nvSpPr>
        <p:spPr>
          <a:xfrm>
            <a:off x="5771094" y="363348"/>
            <a:ext cx="5935785" cy="1559301"/>
          </a:xfrm>
        </p:spPr>
        <p:txBody>
          <a:bodyPr>
            <a:normAutofit/>
          </a:bodyPr>
          <a:lstStyle/>
          <a:p>
            <a:r>
              <a:rPr lang="en-US" sz="4000" b="1" dirty="0">
                <a:solidFill>
                  <a:srgbClr val="008037"/>
                </a:solidFill>
              </a:rPr>
              <a:t>New Year New NFAA</a:t>
            </a:r>
            <a:endParaRPr lang="en-US" sz="4000" dirty="0">
              <a:solidFill>
                <a:srgbClr val="008037"/>
              </a:solidFill>
            </a:endParaRPr>
          </a:p>
        </p:txBody>
      </p:sp>
      <p:sp>
        <p:nvSpPr>
          <p:cNvPr id="3" name="Content Placeholder 2">
            <a:extLst>
              <a:ext uri="{FF2B5EF4-FFF2-40B4-BE49-F238E27FC236}">
                <a16:creationId xmlns:a16="http://schemas.microsoft.com/office/drawing/2014/main" id="{D4D13A6A-AE89-7A90-4E34-648E2AD5AAF7}"/>
              </a:ext>
            </a:extLst>
          </p:cNvPr>
          <p:cNvSpPr>
            <a:spLocks noGrp="1"/>
          </p:cNvSpPr>
          <p:nvPr>
            <p:ph idx="1"/>
          </p:nvPr>
        </p:nvSpPr>
        <p:spPr>
          <a:xfrm>
            <a:off x="5555420" y="2265931"/>
            <a:ext cx="6367132" cy="4208653"/>
          </a:xfrm>
        </p:spPr>
        <p:txBody>
          <a:bodyPr anchor="ctr">
            <a:normAutofit/>
          </a:bodyPr>
          <a:lstStyle/>
          <a:p>
            <a:r>
              <a:rPr lang="en-US" dirty="0"/>
              <a:t>Membership</a:t>
            </a:r>
          </a:p>
          <a:p>
            <a:pPr lvl="1"/>
            <a:r>
              <a:rPr lang="en-US" dirty="0"/>
              <a:t>Current meeting schedule – </a:t>
            </a:r>
            <a:r>
              <a:rPr lang="en-US" sz="2400" dirty="0"/>
              <a:t>1st Friday 10am</a:t>
            </a:r>
          </a:p>
          <a:p>
            <a:pPr lvl="1"/>
            <a:r>
              <a:rPr lang="en-US" b="0" i="0" dirty="0">
                <a:effectLst/>
                <a:latin typeface="National 2"/>
              </a:rPr>
              <a:t>Survey: Link Below or QR Code</a:t>
            </a:r>
            <a:endParaRPr lang="en-US" b="0" i="0" dirty="0">
              <a:effectLst/>
              <a:latin typeface="National 2"/>
              <a:hlinkClick r:id="rId4" tooltip="Northeast Florida ACE Alliance (NFAA) 2024">
                <a:extLst>
                  <a:ext uri="{A12FA001-AC4F-418D-AE19-62706E023703}">
                    <ahyp:hlinkClr xmlns:ahyp="http://schemas.microsoft.com/office/drawing/2018/hyperlinkcolor" val="tx"/>
                  </a:ext>
                </a:extLst>
              </a:hlinkClick>
            </a:endParaRPr>
          </a:p>
          <a:p>
            <a:pPr lvl="2"/>
            <a:r>
              <a:rPr lang="en-US" b="0" i="0" u="sng" dirty="0">
                <a:solidFill>
                  <a:srgbClr val="0563C1"/>
                </a:solidFill>
                <a:effectLst/>
                <a:latin typeface="National 2"/>
                <a:hlinkClick r:id="rId4" tooltip="Northeast Florida ACE Alliance (NFAA) 2024">
                  <a:extLst>
                    <a:ext uri="{A12FA001-AC4F-418D-AE19-62706E023703}">
                      <ahyp:hlinkClr xmlns:ahyp="http://schemas.microsoft.com/office/drawing/2018/hyperlinkcolor" val="tx"/>
                    </a:ext>
                  </a:extLst>
                </a:hlinkClick>
              </a:rPr>
              <a:t>Northeast Florida ACE Alliance (NFAA) 2024</a:t>
            </a:r>
            <a:endParaRPr lang="en-US" dirty="0"/>
          </a:p>
          <a:p>
            <a:endParaRPr lang="en-US" dirty="0"/>
          </a:p>
          <a:p>
            <a:r>
              <a:rPr lang="en-US" dirty="0"/>
              <a:t>Your Voice Matters</a:t>
            </a:r>
          </a:p>
          <a:p>
            <a:pPr lvl="1"/>
            <a:r>
              <a:rPr lang="en-US" dirty="0"/>
              <a:t>Strategic Planning</a:t>
            </a:r>
          </a:p>
        </p:txBody>
      </p:sp>
      <p:pic>
        <p:nvPicPr>
          <p:cNvPr id="5" name="Picture 4">
            <a:extLst>
              <a:ext uri="{FF2B5EF4-FFF2-40B4-BE49-F238E27FC236}">
                <a16:creationId xmlns:a16="http://schemas.microsoft.com/office/drawing/2014/main" id="{656844A1-D5B4-B16F-D7B7-805FFF9E0182}"/>
              </a:ext>
            </a:extLst>
          </p:cNvPr>
          <p:cNvPicPr>
            <a:picLocks noChangeAspect="1"/>
          </p:cNvPicPr>
          <p:nvPr/>
        </p:nvPicPr>
        <p:blipFill rotWithShape="1">
          <a:blip r:embed="rId5"/>
          <a:srcRect l="19329" r="23207"/>
          <a:stretch/>
        </p:blipFill>
        <p:spPr>
          <a:xfrm>
            <a:off x="10266207" y="433132"/>
            <a:ext cx="1801569" cy="1417320"/>
          </a:xfrm>
          <a:prstGeom prst="rect">
            <a:avLst/>
          </a:prstGeom>
        </p:spPr>
      </p:pic>
      <p:pic>
        <p:nvPicPr>
          <p:cNvPr id="8" name="Picture 7">
            <a:extLst>
              <a:ext uri="{FF2B5EF4-FFF2-40B4-BE49-F238E27FC236}">
                <a16:creationId xmlns:a16="http://schemas.microsoft.com/office/drawing/2014/main" id="{8F109E9B-4D23-0CFF-DBE5-E82B76FC8B3A}"/>
              </a:ext>
            </a:extLst>
          </p:cNvPr>
          <p:cNvPicPr>
            <a:picLocks noChangeAspect="1"/>
          </p:cNvPicPr>
          <p:nvPr/>
        </p:nvPicPr>
        <p:blipFill rotWithShape="1">
          <a:blip r:embed="rId6"/>
          <a:srcRect l="28802" t="27063" r="28464" b="28380"/>
          <a:stretch/>
        </p:blipFill>
        <p:spPr>
          <a:xfrm>
            <a:off x="9942653" y="4753517"/>
            <a:ext cx="1979899" cy="2064349"/>
          </a:xfrm>
          <a:prstGeom prst="rect">
            <a:avLst/>
          </a:prstGeom>
        </p:spPr>
      </p:pic>
    </p:spTree>
    <p:extLst>
      <p:ext uri="{BB962C8B-B14F-4D97-AF65-F5344CB8AC3E}">
        <p14:creationId xmlns:p14="http://schemas.microsoft.com/office/powerpoint/2010/main" val="497161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B5FF-65AE-BCA8-89CE-FE6137148248}"/>
              </a:ext>
            </a:extLst>
          </p:cNvPr>
          <p:cNvSpPr>
            <a:spLocks noGrp="1"/>
          </p:cNvSpPr>
          <p:nvPr>
            <p:ph type="title"/>
          </p:nvPr>
        </p:nvSpPr>
        <p:spPr/>
        <p:txBody>
          <a:bodyPr>
            <a:normAutofit/>
          </a:bodyPr>
          <a:lstStyle/>
          <a:p>
            <a:pPr algn="ctr"/>
            <a:r>
              <a:rPr lang="en-US" sz="6000" b="1" dirty="0"/>
              <a:t>Tuesday @ 2pm – December 12th</a:t>
            </a:r>
          </a:p>
        </p:txBody>
      </p:sp>
      <p:sp>
        <p:nvSpPr>
          <p:cNvPr id="3" name="Content Placeholder 2">
            <a:extLst>
              <a:ext uri="{FF2B5EF4-FFF2-40B4-BE49-F238E27FC236}">
                <a16:creationId xmlns:a16="http://schemas.microsoft.com/office/drawing/2014/main" id="{39143FF3-E4B5-8EAD-AFBB-338BB043C3B0}"/>
              </a:ext>
            </a:extLst>
          </p:cNvPr>
          <p:cNvSpPr>
            <a:spLocks noGrp="1"/>
          </p:cNvSpPr>
          <p:nvPr>
            <p:ph idx="1"/>
          </p:nvPr>
        </p:nvSpPr>
        <p:spPr>
          <a:xfrm>
            <a:off x="4710896" y="4490978"/>
            <a:ext cx="6993887" cy="871042"/>
          </a:xfrm>
        </p:spPr>
        <p:txBody>
          <a:bodyPr/>
          <a:lstStyle/>
          <a:p>
            <a:pPr marL="0" indent="0">
              <a:buNone/>
            </a:pPr>
            <a:r>
              <a:rPr lang="en-US" dirty="0">
                <a:hlinkClick r:id="rId3"/>
              </a:rPr>
              <a:t>https://ccafl.adobeconnect.com/neprevention</a:t>
            </a:r>
            <a:r>
              <a:rPr lang="en-US" dirty="0"/>
              <a:t> </a:t>
            </a:r>
          </a:p>
        </p:txBody>
      </p:sp>
      <p:sp>
        <p:nvSpPr>
          <p:cNvPr id="4" name="Title 1">
            <a:extLst>
              <a:ext uri="{FF2B5EF4-FFF2-40B4-BE49-F238E27FC236}">
                <a16:creationId xmlns:a16="http://schemas.microsoft.com/office/drawing/2014/main" id="{F614DEBF-CB53-B499-70A4-72CCD8F4B626}"/>
              </a:ext>
            </a:extLst>
          </p:cNvPr>
          <p:cNvSpPr txBox="1">
            <a:spLocks/>
          </p:cNvSpPr>
          <p:nvPr/>
        </p:nvSpPr>
        <p:spPr>
          <a:xfrm>
            <a:off x="4522924" y="2109167"/>
            <a:ext cx="6033187" cy="11925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7030A0"/>
                </a:solidFill>
                <a:effectLst/>
                <a:uLnTx/>
                <a:uFillTx/>
                <a:latin typeface="Calibri Light" panose="020F0302020204030204"/>
                <a:ea typeface="+mj-ea"/>
                <a:cs typeface="+mj-cs"/>
              </a:rPr>
              <a:t>Emily’s Backpack</a:t>
            </a:r>
          </a:p>
        </p:txBody>
      </p:sp>
      <p:sp>
        <p:nvSpPr>
          <p:cNvPr id="5" name="Text Placeholder 2">
            <a:extLst>
              <a:ext uri="{FF2B5EF4-FFF2-40B4-BE49-F238E27FC236}">
                <a16:creationId xmlns:a16="http://schemas.microsoft.com/office/drawing/2014/main" id="{A3E3C843-762E-09AC-227E-5F42A878CBFE}"/>
              </a:ext>
            </a:extLst>
          </p:cNvPr>
          <p:cNvSpPr txBox="1">
            <a:spLocks/>
          </p:cNvSpPr>
          <p:nvPr/>
        </p:nvSpPr>
        <p:spPr>
          <a:xfrm>
            <a:off x="4710896" y="3301679"/>
            <a:ext cx="4861367" cy="8710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7030A0"/>
                </a:solidFill>
                <a:effectLst/>
                <a:uLnTx/>
                <a:uFillTx/>
                <a:latin typeface="Calibri" panose="020F0502020204030204"/>
                <a:ea typeface="+mn-ea"/>
                <a:cs typeface="+mn-cs"/>
              </a:rPr>
              <a:t>An exercise to understand ACEs</a:t>
            </a:r>
          </a:p>
        </p:txBody>
      </p:sp>
      <p:pic>
        <p:nvPicPr>
          <p:cNvPr id="6" name="Picture 4">
            <a:extLst>
              <a:ext uri="{FF2B5EF4-FFF2-40B4-BE49-F238E27FC236}">
                <a16:creationId xmlns:a16="http://schemas.microsoft.com/office/drawing/2014/main" id="{4F8DB1A8-4FE1-4676-1551-6F53EF82F7F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1831" y="2005051"/>
            <a:ext cx="3564202" cy="433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19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0B9C7DA-6CB7-B55E-247C-43BB7A8D9E95}"/>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200" kern="1200">
                <a:solidFill>
                  <a:schemeClr val="bg1"/>
                </a:solidFill>
                <a:latin typeface="+mj-lt"/>
                <a:ea typeface="+mj-ea"/>
                <a:cs typeface="+mj-cs"/>
              </a:rPr>
              <a:t>DATA &amp; INFORMATION SHARES </a:t>
            </a:r>
          </a:p>
        </p:txBody>
      </p:sp>
      <p:pic>
        <p:nvPicPr>
          <p:cNvPr id="18" name="Picture 17" descr="Magnifying glass showing decling performance">
            <a:extLst>
              <a:ext uri="{FF2B5EF4-FFF2-40B4-BE49-F238E27FC236}">
                <a16:creationId xmlns:a16="http://schemas.microsoft.com/office/drawing/2014/main" id="{326E51FC-7DBC-3858-1AA7-385AC4DABDAD}"/>
              </a:ext>
            </a:extLst>
          </p:cNvPr>
          <p:cNvPicPr>
            <a:picLocks noChangeAspect="1"/>
          </p:cNvPicPr>
          <p:nvPr/>
        </p:nvPicPr>
        <p:blipFill rotWithShape="1">
          <a:blip r:embed="rId2"/>
          <a:srcRect t="10861" r="2" b="23328"/>
          <a:stretch/>
        </p:blipFill>
        <p:spPr>
          <a:xfrm>
            <a:off x="1094605" y="1675227"/>
            <a:ext cx="10002790" cy="4394199"/>
          </a:xfrm>
          <a:prstGeom prst="rect">
            <a:avLst/>
          </a:prstGeom>
        </p:spPr>
      </p:pic>
    </p:spTree>
    <p:extLst>
      <p:ext uri="{BB962C8B-B14F-4D97-AF65-F5344CB8AC3E}">
        <p14:creationId xmlns:p14="http://schemas.microsoft.com/office/powerpoint/2010/main" val="1958384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B1BCD6-41E6-E513-6F47-D6A6A5EF68A7}"/>
              </a:ext>
            </a:extLst>
          </p:cNvPr>
          <p:cNvSpPr>
            <a:spLocks noGrp="1"/>
          </p:cNvSpPr>
          <p:nvPr>
            <p:ph type="title"/>
          </p:nvPr>
        </p:nvSpPr>
        <p:spPr>
          <a:xfrm>
            <a:off x="451751" y="500061"/>
            <a:ext cx="5120561" cy="2332039"/>
          </a:xfrm>
        </p:spPr>
        <p:txBody>
          <a:bodyPr>
            <a:normAutofit/>
          </a:bodyPr>
          <a:lstStyle/>
          <a:p>
            <a:pPr algn="ctr"/>
            <a:r>
              <a:rPr lang="en-US" sz="6000" b="1" dirty="0"/>
              <a:t>We are here to support you! </a:t>
            </a:r>
          </a:p>
        </p:txBody>
      </p:sp>
      <p:pic>
        <p:nvPicPr>
          <p:cNvPr id="9" name="Content Placeholder 8" descr="A black background with colorful text&#10;&#10;Description automatically generated">
            <a:extLst>
              <a:ext uri="{FF2B5EF4-FFF2-40B4-BE49-F238E27FC236}">
                <a16:creationId xmlns:a16="http://schemas.microsoft.com/office/drawing/2014/main" id="{E3C37E4D-D12E-B06F-CF3E-C4A53F5CF8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172576"/>
            <a:ext cx="4762500" cy="1943100"/>
          </a:xfrm>
        </p:spPr>
      </p:pic>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Placeholder 3">
            <a:extLst>
              <a:ext uri="{FF2B5EF4-FFF2-40B4-BE49-F238E27FC236}">
                <a16:creationId xmlns:a16="http://schemas.microsoft.com/office/drawing/2014/main" id="{2C7BF7FA-0CF4-0F00-C6A6-E7F5D846587B}"/>
              </a:ext>
            </a:extLst>
          </p:cNvPr>
          <p:cNvPicPr>
            <a:picLocks noChangeAspect="1"/>
          </p:cNvPicPr>
          <p:nvPr/>
        </p:nvPicPr>
        <p:blipFill>
          <a:blip r:embed="rId4">
            <a:extLst>
              <a:ext uri="{28A0092B-C50C-407E-A947-70E740481C1C}">
                <a14:useLocalDpi xmlns:a14="http://schemas.microsoft.com/office/drawing/2010/main" val="0"/>
              </a:ext>
            </a:extLst>
          </a:blip>
          <a:srcRect l="1597" r="1597"/>
          <a:stretch/>
        </p:blipFill>
        <p:spPr>
          <a:xfrm>
            <a:off x="7705361" y="2532856"/>
            <a:ext cx="4486639" cy="4318843"/>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1D71768-B515-001C-016D-A6DE4518B82B}"/>
              </a:ext>
            </a:extLst>
          </p:cNvPr>
          <p:cNvSpPr txBox="1"/>
          <p:nvPr/>
        </p:nvSpPr>
        <p:spPr>
          <a:xfrm>
            <a:off x="1232714" y="3536999"/>
            <a:ext cx="5567832" cy="2616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2793"/>
                </a:solidFill>
                <a:effectLst/>
                <a:uLnTx/>
                <a:uFillTx/>
                <a:latin typeface="Calibri" panose="020F0502020204030204"/>
                <a:ea typeface="+mn-ea"/>
                <a:cs typeface="+mn-cs"/>
              </a:rPr>
              <a:t>Vanessa Salmo, MPH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Epidemiology &amp; Evaluation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Community Coalition Alliance, Inc.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5"/>
              </a:rPr>
              <a:t>vsalmo@ccafl.org</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088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06327A-57B7-514A-4CA0-3BB988C4BA34}"/>
              </a:ext>
            </a:extLst>
          </p:cNvPr>
          <p:cNvSpPr txBox="1">
            <a:spLocks/>
          </p:cNvSpPr>
          <p:nvPr/>
        </p:nvSpPr>
        <p:spPr>
          <a:xfrm>
            <a:off x="274977" y="1382486"/>
            <a:ext cx="4063559" cy="409302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700">
                <a:solidFill>
                  <a:schemeClr val="accent1">
                    <a:lumMod val="75000"/>
                  </a:schemeClr>
                </a:solidFill>
              </a:rPr>
              <a:t>Subcommittees </a:t>
            </a:r>
          </a:p>
        </p:txBody>
      </p:sp>
      <p:graphicFrame>
        <p:nvGraphicFramePr>
          <p:cNvPr id="4" name="Content Placeholder 2">
            <a:extLst>
              <a:ext uri="{FF2B5EF4-FFF2-40B4-BE49-F238E27FC236}">
                <a16:creationId xmlns:a16="http://schemas.microsoft.com/office/drawing/2014/main" id="{8F8EF949-5591-765D-1940-BE57D33C5C7B}"/>
              </a:ext>
            </a:extLst>
          </p:cNvPr>
          <p:cNvGraphicFramePr>
            <a:graphicFrameLocks/>
          </p:cNvGraphicFramePr>
          <p:nvPr>
            <p:extLst>
              <p:ext uri="{D42A27DB-BD31-4B8C-83A1-F6EECF244321}">
                <p14:modId xmlns:p14="http://schemas.microsoft.com/office/powerpoint/2010/main" val="510492881"/>
              </p:ext>
            </p:extLst>
          </p:nvPr>
        </p:nvGraphicFramePr>
        <p:xfrm>
          <a:off x="4816578" y="1193557"/>
          <a:ext cx="6111868" cy="4823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7474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Icon&#10;&#10;Description automatically generated">
            <a:extLst>
              <a:ext uri="{FF2B5EF4-FFF2-40B4-BE49-F238E27FC236}">
                <a16:creationId xmlns:a16="http://schemas.microsoft.com/office/drawing/2014/main" id="{85FAD2CF-43DA-F539-ECFC-0D5CC7AE0928}"/>
              </a:ext>
            </a:extLst>
          </p:cNvPr>
          <p:cNvPicPr>
            <a:picLocks noGrp="1" noChangeAspect="1"/>
          </p:cNvPicPr>
          <p:nvPr>
            <p:ph type="pic" sz="quarter" idx="10"/>
          </p:nvPr>
        </p:nvPicPr>
        <p:blipFill rotWithShape="1">
          <a:blip r:embed="rId2" cstate="print">
            <a:alphaModFix amt="38000"/>
            <a:extLst>
              <a:ext uri="{28A0092B-C50C-407E-A947-70E740481C1C}">
                <a14:useLocalDpi xmlns:a14="http://schemas.microsoft.com/office/drawing/2010/main" val="0"/>
              </a:ext>
            </a:extLst>
          </a:blip>
          <a:srcRect l="14774" t="11804" r="14774" b="12733"/>
          <a:stretch/>
        </p:blipFill>
        <p:spPr>
          <a:xfrm>
            <a:off x="3281204" y="3531744"/>
            <a:ext cx="2683200" cy="2874024"/>
          </a:xfrm>
        </p:spPr>
      </p:pic>
      <p:sp>
        <p:nvSpPr>
          <p:cNvPr id="4" name="TextBox 3"/>
          <p:cNvSpPr txBox="1"/>
          <p:nvPr/>
        </p:nvSpPr>
        <p:spPr>
          <a:xfrm>
            <a:off x="932639" y="452232"/>
            <a:ext cx="6111673" cy="156966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1B4971"/>
                </a:solidFill>
                <a:effectLst/>
                <a:uLnTx/>
                <a:uFillTx/>
                <a:latin typeface="Acumin Pro"/>
                <a:ea typeface="+mn-ea"/>
                <a:cs typeface="+mn-cs"/>
              </a:rPr>
              <a:t>Thank You</a:t>
            </a:r>
          </a:p>
        </p:txBody>
      </p:sp>
      <p:sp>
        <p:nvSpPr>
          <p:cNvPr id="2" name="Pentagon 8">
            <a:extLst>
              <a:ext uri="{FF2B5EF4-FFF2-40B4-BE49-F238E27FC236}">
                <a16:creationId xmlns:a16="http://schemas.microsoft.com/office/drawing/2014/main" id="{AB264BEF-06F2-B77F-68EC-3F78793CEDBD}"/>
              </a:ext>
            </a:extLst>
          </p:cNvPr>
          <p:cNvSpPr/>
          <p:nvPr/>
        </p:nvSpPr>
        <p:spPr>
          <a:xfrm rot="10800000" flipV="1">
            <a:off x="11650156" y="411290"/>
            <a:ext cx="541843" cy="637583"/>
          </a:xfrm>
          <a:prstGeom prst="homePlat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971"/>
              </a:solidFill>
              <a:effectLst/>
              <a:uLnTx/>
              <a:uFillTx/>
              <a:latin typeface="Acumin Pro"/>
              <a:ea typeface="+mn-ea"/>
              <a:cs typeface="+mn-cs"/>
            </a:endParaRPr>
          </a:p>
        </p:txBody>
      </p:sp>
      <p:sp>
        <p:nvSpPr>
          <p:cNvPr id="6" name="TextBox 5">
            <a:extLst>
              <a:ext uri="{FF2B5EF4-FFF2-40B4-BE49-F238E27FC236}">
                <a16:creationId xmlns:a16="http://schemas.microsoft.com/office/drawing/2014/main" id="{F37D18BA-116F-5A3B-A91A-149829DA2BA1}"/>
              </a:ext>
            </a:extLst>
          </p:cNvPr>
          <p:cNvSpPr txBox="1"/>
          <p:nvPr/>
        </p:nvSpPr>
        <p:spPr>
          <a:xfrm>
            <a:off x="11746990" y="605224"/>
            <a:ext cx="348172"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C7F748C-CFBD-4A9B-ABC2-51681FF8D3DC}" type="slidenum">
              <a:rPr kumimoji="0" lang="en-US" sz="1100" b="0" i="0" u="none" strike="noStrike" kern="1200" cap="none" spc="0" normalizeH="0" baseline="0" noProof="0" smtClean="0">
                <a:ln>
                  <a:noFill/>
                </a:ln>
                <a:solidFill>
                  <a:srgbClr val="FFFFFF">
                    <a:lumMod val="95000"/>
                  </a:srgbClr>
                </a:solidFill>
                <a:effectLst/>
                <a:uLnTx/>
                <a:uFillTx/>
                <a:latin typeface="Acumin Pr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100" b="0" i="0" u="none" strike="noStrike" kern="1200" cap="none" spc="0" normalizeH="0" baseline="0" noProof="0">
              <a:ln>
                <a:noFill/>
              </a:ln>
              <a:solidFill>
                <a:srgbClr val="FFFFFF">
                  <a:lumMod val="95000"/>
                </a:srgbClr>
              </a:solidFill>
              <a:effectLst/>
              <a:uLnTx/>
              <a:uFillTx/>
              <a:latin typeface="Acumin Pro"/>
              <a:ea typeface="+mn-ea"/>
              <a:cs typeface="+mn-cs"/>
            </a:endParaRPr>
          </a:p>
        </p:txBody>
      </p:sp>
      <p:pic>
        <p:nvPicPr>
          <p:cNvPr id="7" name="Picture 6" descr="Diagram&#10;&#10;Description automatically generated">
            <a:extLst>
              <a:ext uri="{FF2B5EF4-FFF2-40B4-BE49-F238E27FC236}">
                <a16:creationId xmlns:a16="http://schemas.microsoft.com/office/drawing/2014/main" id="{921AC204-D144-5F17-B5BD-162D9CED9DA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7750329" y="3531744"/>
            <a:ext cx="2683200" cy="2683200"/>
          </a:xfrm>
          <a:prstGeom prst="rect">
            <a:avLst/>
          </a:prstGeom>
        </p:spPr>
      </p:pic>
      <p:sp>
        <p:nvSpPr>
          <p:cNvPr id="5" name="Content Placeholder 2">
            <a:extLst>
              <a:ext uri="{FF2B5EF4-FFF2-40B4-BE49-F238E27FC236}">
                <a16:creationId xmlns:a16="http://schemas.microsoft.com/office/drawing/2014/main" id="{A77CB8AC-C3BC-5535-F63B-F8B72ADDC134}"/>
              </a:ext>
            </a:extLst>
          </p:cNvPr>
          <p:cNvSpPr txBox="1">
            <a:spLocks/>
          </p:cNvSpPr>
          <p:nvPr/>
        </p:nvSpPr>
        <p:spPr>
          <a:xfrm>
            <a:off x="2021665" y="2410473"/>
            <a:ext cx="3199202" cy="2908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400"/>
              <a:t>Kathleen Roberts</a:t>
            </a:r>
          </a:p>
          <a:p>
            <a:pPr marL="0" indent="0">
              <a:buFont typeface="Arial" panose="020B0604020202020204" pitchFamily="34" charset="0"/>
              <a:buNone/>
            </a:pPr>
            <a:r>
              <a:rPr lang="en-US" sz="2400">
                <a:solidFill>
                  <a:schemeClr val="tx2"/>
                </a:solidFill>
                <a:hlinkClick r:id="rId4">
                  <a:extLst>
                    <a:ext uri="{A12FA001-AC4F-418D-AE19-62706E023703}">
                      <ahyp:hlinkClr xmlns:ahyp="http://schemas.microsoft.com/office/drawing/2018/hyperlinkcolor" val="tx"/>
                    </a:ext>
                  </a:extLst>
                </a:hlinkClick>
              </a:rPr>
              <a:t>KRoberts@ccafl.org</a:t>
            </a:r>
            <a:endParaRPr lang="en-US" sz="2400">
              <a:solidFill>
                <a:schemeClr val="tx2"/>
              </a:solidFill>
            </a:endParaRPr>
          </a:p>
        </p:txBody>
      </p:sp>
      <p:sp>
        <p:nvSpPr>
          <p:cNvPr id="8" name="Content Placeholder 2">
            <a:extLst>
              <a:ext uri="{FF2B5EF4-FFF2-40B4-BE49-F238E27FC236}">
                <a16:creationId xmlns:a16="http://schemas.microsoft.com/office/drawing/2014/main" id="{7B8712E3-5465-F19A-8C8F-227E279ABEDF}"/>
              </a:ext>
            </a:extLst>
          </p:cNvPr>
          <p:cNvSpPr txBox="1">
            <a:spLocks/>
          </p:cNvSpPr>
          <p:nvPr/>
        </p:nvSpPr>
        <p:spPr>
          <a:xfrm>
            <a:off x="6227597" y="2410473"/>
            <a:ext cx="3199202" cy="1495892"/>
          </a:xfrm>
          <a:prstGeom prst="rect">
            <a:avLst/>
          </a:prstGeom>
        </p:spPr>
        <p:txBody>
          <a:bodyPr vert="horz" lIns="91440" tIns="45720" rIns="91440" bIns="45720" rtlCol="0">
            <a:normAutofit/>
          </a:bodyPr>
          <a:lstStyle>
            <a:lvl1pPr marL="342900" indent="-342900">
              <a:spcBef>
                <a:spcPts val="1000"/>
              </a:spcBef>
              <a:spcAft>
                <a:spcPts val="0"/>
              </a:spcAft>
              <a:buClr>
                <a:schemeClr val="accent1"/>
              </a:buClr>
              <a:buSzPct val="80000"/>
              <a:buFont typeface="Wingdings" panose="05000000000000000000" pitchFamily="2" charset="2"/>
              <a:buChar char="v"/>
              <a:defRPr sz="2400">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42900" marR="0" lvl="0" indent="-34290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Char char="v"/>
              <a:tabLst/>
              <a:defRPr/>
            </a:pPr>
            <a:r>
              <a:rPr kumimoji="0" lang="en-US" sz="2400" b="0" i="0" u="none" strike="noStrike" kern="1200" cap="none" spc="0" normalizeH="0" baseline="0" noProof="0">
                <a:ln>
                  <a:noFill/>
                </a:ln>
                <a:solidFill>
                  <a:prstClr val="black">
                    <a:lumMod val="75000"/>
                    <a:lumOff val="25000"/>
                  </a:prstClr>
                </a:solidFill>
                <a:effectLst/>
                <a:uLnTx/>
                <a:uFillTx/>
                <a:latin typeface="Trebuchet MS" panose="020B0603020202020204"/>
                <a:ea typeface="+mn-ea"/>
                <a:cs typeface="+mn-cs"/>
              </a:rPr>
              <a:t>Deborah Babin</a:t>
            </a:r>
          </a:p>
          <a:p>
            <a:pPr marL="0" marR="0" lvl="0" indent="0" algn="l" defTabSz="457200" rtl="0" eaLnBrk="1" fontAlgn="auto" latinLnBrk="0" hangingPunct="1">
              <a:lnSpc>
                <a:spcPct val="100000"/>
              </a:lnSpc>
              <a:spcBef>
                <a:spcPts val="1000"/>
              </a:spcBef>
              <a:spcAft>
                <a:spcPts val="0"/>
              </a:spcAft>
              <a:buClr>
                <a:srgbClr val="0F6FC6"/>
              </a:buClr>
              <a:buSzPct val="80000"/>
              <a:buFont typeface="Wingdings" panose="05000000000000000000" pitchFamily="2" charset="2"/>
              <a:buNone/>
              <a:tabLst/>
              <a:defRPr/>
            </a:pPr>
            <a:r>
              <a:rPr kumimoji="0" lang="en-US" sz="2400" b="0" i="0" u="none" strike="noStrike" kern="1200" cap="none" spc="0" normalizeH="0" baseline="0" noProof="0">
                <a:ln>
                  <a:noFill/>
                </a:ln>
                <a:solidFill>
                  <a:srgbClr val="17406D"/>
                </a:solidFill>
                <a:effectLst/>
                <a:uLnTx/>
                <a:uFillTx/>
                <a:latin typeface="Trebuchet MS" panose="020B0603020202020204"/>
                <a:ea typeface="+mn-ea"/>
                <a:cs typeface="+mn-cs"/>
                <a:hlinkClick r:id="rId5">
                  <a:extLst>
                    <a:ext uri="{A12FA001-AC4F-418D-AE19-62706E023703}">
                      <ahyp:hlinkClr xmlns:ahyp="http://schemas.microsoft.com/office/drawing/2018/hyperlinkcolor" val="tx"/>
                    </a:ext>
                  </a:extLst>
                </a:hlinkClick>
              </a:rPr>
              <a:t>DBabin@nfhitda.org</a:t>
            </a:r>
            <a:endParaRPr kumimoji="0" lang="en-US" sz="2400" b="0" i="0" u="none" strike="noStrike" kern="1200" cap="none" spc="0" normalizeH="0" baseline="0" noProof="0">
              <a:ln>
                <a:noFill/>
              </a:ln>
              <a:solidFill>
                <a:srgbClr val="17406D"/>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9210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DFBFF5-B01A-FD07-2E17-3976C3DC8CEF}"/>
              </a:ext>
            </a:extLst>
          </p:cNvPr>
          <p:cNvSpPr txBox="1"/>
          <p:nvPr/>
        </p:nvSpPr>
        <p:spPr>
          <a:xfrm>
            <a:off x="391465" y="275303"/>
            <a:ext cx="6251110" cy="9225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latin typeface="+mj-lt"/>
                <a:ea typeface="+mj-ea"/>
                <a:cs typeface="+mj-cs"/>
              </a:rPr>
              <a:t>FYSAS 2023</a:t>
            </a:r>
          </a:p>
        </p:txBody>
      </p:sp>
      <p:sp>
        <p:nvSpPr>
          <p:cNvPr id="3" name="TextBox 2">
            <a:extLst>
              <a:ext uri="{FF2B5EF4-FFF2-40B4-BE49-F238E27FC236}">
                <a16:creationId xmlns:a16="http://schemas.microsoft.com/office/drawing/2014/main" id="{6A12D1C9-FBFA-EA62-739C-FAD55A2B4108}"/>
              </a:ext>
            </a:extLst>
          </p:cNvPr>
          <p:cNvSpPr txBox="1"/>
          <p:nvPr/>
        </p:nvSpPr>
        <p:spPr>
          <a:xfrm>
            <a:off x="5712867" y="1371602"/>
            <a:ext cx="5940509" cy="5093108"/>
          </a:xfrm>
          <a:prstGeom prst="rect">
            <a:avLst/>
          </a:prstGeom>
        </p:spPr>
        <p:txBody>
          <a:bodyPr vert="horz" lIns="91440" tIns="45720" rIns="91440" bIns="45720" rtlCol="0">
            <a:normAutofit fontScale="92500" lnSpcReduction="20000"/>
          </a:bodyPr>
          <a:lstStyle/>
          <a:p>
            <a:pPr indent="-228600">
              <a:lnSpc>
                <a:spcPct val="90000"/>
              </a:lnSpc>
              <a:spcAft>
                <a:spcPts val="600"/>
              </a:spcAft>
              <a:buFont typeface="Arial" panose="020B0604020202020204" pitchFamily="34" charset="0"/>
              <a:buChar char="•"/>
            </a:pPr>
            <a:r>
              <a:rPr lang="en-US" sz="2200" b="1" dirty="0">
                <a:solidFill>
                  <a:schemeClr val="tx2"/>
                </a:solidFill>
              </a:rPr>
              <a:t>33 counties selected – </a:t>
            </a:r>
            <a:r>
              <a:rPr lang="en-US" sz="2200" b="1" dirty="0">
                <a:solidFill>
                  <a:srgbClr val="F331E5"/>
                </a:solidFill>
              </a:rPr>
              <a:t>28</a:t>
            </a:r>
            <a:r>
              <a:rPr lang="en-US" sz="2200" b="1" dirty="0">
                <a:solidFill>
                  <a:schemeClr val="tx2"/>
                </a:solidFill>
              </a:rPr>
              <a:t> participated</a:t>
            </a:r>
          </a:p>
          <a:p>
            <a:pPr lvl="2" indent="-228600">
              <a:lnSpc>
                <a:spcPct val="90000"/>
              </a:lnSpc>
              <a:spcAft>
                <a:spcPts val="600"/>
              </a:spcAft>
              <a:buFont typeface="Arial" panose="020B0604020202020204" pitchFamily="34" charset="0"/>
              <a:buChar char="•"/>
            </a:pPr>
            <a:r>
              <a:rPr lang="en-US" sz="2200" b="1" dirty="0">
                <a:solidFill>
                  <a:schemeClr val="tx2"/>
                </a:solidFill>
              </a:rPr>
              <a:t>Sample Size: 9,101</a:t>
            </a:r>
          </a:p>
          <a:p>
            <a:pPr lvl="2" indent="-228600">
              <a:lnSpc>
                <a:spcPct val="90000"/>
              </a:lnSpc>
              <a:spcAft>
                <a:spcPts val="600"/>
              </a:spcAft>
              <a:buFont typeface="Arial" panose="020B0604020202020204" pitchFamily="34" charset="0"/>
              <a:buChar char="•"/>
            </a:pPr>
            <a:endParaRPr lang="en-US" sz="2200" b="1" dirty="0">
              <a:solidFill>
                <a:schemeClr val="tx2"/>
              </a:solidFill>
            </a:endParaRPr>
          </a:p>
          <a:p>
            <a:pPr indent="-228600">
              <a:lnSpc>
                <a:spcPct val="90000"/>
              </a:lnSpc>
              <a:spcAft>
                <a:spcPts val="600"/>
              </a:spcAft>
              <a:buFont typeface="Arial" panose="020B0604020202020204" pitchFamily="34" charset="0"/>
              <a:buChar char="•"/>
            </a:pPr>
            <a:r>
              <a:rPr lang="en-US" sz="2200" b="1" dirty="0">
                <a:solidFill>
                  <a:schemeClr val="tx2"/>
                </a:solidFill>
              </a:rPr>
              <a:t>Alcohol past 30 day use</a:t>
            </a:r>
          </a:p>
          <a:p>
            <a:pPr lvl="2" indent="-228600">
              <a:lnSpc>
                <a:spcPct val="90000"/>
              </a:lnSpc>
              <a:spcAft>
                <a:spcPts val="600"/>
              </a:spcAft>
              <a:buFont typeface="Arial" panose="020B0604020202020204" pitchFamily="34" charset="0"/>
              <a:buChar char="•"/>
            </a:pPr>
            <a:r>
              <a:rPr lang="en-US" sz="2200" b="1" dirty="0">
                <a:solidFill>
                  <a:schemeClr val="tx2"/>
                </a:solidFill>
              </a:rPr>
              <a:t>MS: </a:t>
            </a:r>
            <a:r>
              <a:rPr lang="en-US" sz="2200" b="1" dirty="0">
                <a:solidFill>
                  <a:srgbClr val="F331E5"/>
                </a:solidFill>
              </a:rPr>
              <a:t>7.4%</a:t>
            </a:r>
          </a:p>
          <a:p>
            <a:pPr lvl="3" indent="-228600">
              <a:lnSpc>
                <a:spcPct val="90000"/>
              </a:lnSpc>
              <a:spcAft>
                <a:spcPts val="600"/>
              </a:spcAft>
              <a:buFont typeface="Arial" panose="020B0604020202020204" pitchFamily="34" charset="0"/>
              <a:buChar char="•"/>
            </a:pPr>
            <a:r>
              <a:rPr lang="en-US" sz="2200" b="1" dirty="0">
                <a:solidFill>
                  <a:schemeClr val="tx2"/>
                </a:solidFill>
              </a:rPr>
              <a:t>Binge Drinking: 3.2%</a:t>
            </a:r>
          </a:p>
          <a:p>
            <a:pPr lvl="2" indent="-228600">
              <a:lnSpc>
                <a:spcPct val="90000"/>
              </a:lnSpc>
              <a:spcAft>
                <a:spcPts val="600"/>
              </a:spcAft>
              <a:buFont typeface="Arial" panose="020B0604020202020204" pitchFamily="34" charset="0"/>
              <a:buChar char="•"/>
            </a:pPr>
            <a:r>
              <a:rPr lang="en-US" sz="2200" b="1" dirty="0">
                <a:solidFill>
                  <a:schemeClr val="tx2"/>
                </a:solidFill>
              </a:rPr>
              <a:t>HS: </a:t>
            </a:r>
            <a:r>
              <a:rPr lang="en-US" sz="2200" b="1" dirty="0">
                <a:solidFill>
                  <a:srgbClr val="F331E5"/>
                </a:solidFill>
              </a:rPr>
              <a:t>13.8%</a:t>
            </a:r>
          </a:p>
          <a:p>
            <a:pPr lvl="3" indent="-228600">
              <a:lnSpc>
                <a:spcPct val="90000"/>
              </a:lnSpc>
              <a:spcAft>
                <a:spcPts val="600"/>
              </a:spcAft>
              <a:buFont typeface="Arial" panose="020B0604020202020204" pitchFamily="34" charset="0"/>
              <a:buChar char="•"/>
            </a:pPr>
            <a:r>
              <a:rPr lang="en-US" sz="2200" b="1" dirty="0">
                <a:solidFill>
                  <a:schemeClr val="tx2"/>
                </a:solidFill>
              </a:rPr>
              <a:t>Binge Drinking: 6.1%</a:t>
            </a:r>
          </a:p>
          <a:p>
            <a:pPr indent="-228600">
              <a:lnSpc>
                <a:spcPct val="90000"/>
              </a:lnSpc>
              <a:spcAft>
                <a:spcPts val="600"/>
              </a:spcAft>
              <a:buFont typeface="Arial" panose="020B0604020202020204" pitchFamily="34" charset="0"/>
              <a:buChar char="•"/>
            </a:pPr>
            <a:endParaRPr lang="en-US" sz="2200" b="1" dirty="0">
              <a:solidFill>
                <a:schemeClr val="tx2"/>
              </a:solidFill>
            </a:endParaRPr>
          </a:p>
          <a:p>
            <a:pPr indent="-228600">
              <a:lnSpc>
                <a:spcPct val="90000"/>
              </a:lnSpc>
              <a:spcAft>
                <a:spcPts val="600"/>
              </a:spcAft>
              <a:buFont typeface="Arial" panose="020B0604020202020204" pitchFamily="34" charset="0"/>
              <a:buChar char="•"/>
            </a:pPr>
            <a:r>
              <a:rPr lang="en-US" sz="2200" b="1" dirty="0">
                <a:solidFill>
                  <a:schemeClr val="tx2"/>
                </a:solidFill>
              </a:rPr>
              <a:t>Vaping past 30 day</a:t>
            </a:r>
          </a:p>
          <a:p>
            <a:pPr lvl="2" indent="-228600">
              <a:lnSpc>
                <a:spcPct val="90000"/>
              </a:lnSpc>
              <a:spcAft>
                <a:spcPts val="600"/>
              </a:spcAft>
              <a:buFont typeface="Arial" panose="020B0604020202020204" pitchFamily="34" charset="0"/>
              <a:buChar char="•"/>
            </a:pPr>
            <a:r>
              <a:rPr lang="en-US" sz="2200" b="1" dirty="0">
                <a:solidFill>
                  <a:schemeClr val="tx2"/>
                </a:solidFill>
              </a:rPr>
              <a:t>MS: 1 in 20 students</a:t>
            </a:r>
          </a:p>
          <a:p>
            <a:pPr lvl="2" indent="-228600">
              <a:lnSpc>
                <a:spcPct val="90000"/>
              </a:lnSpc>
              <a:spcAft>
                <a:spcPts val="600"/>
              </a:spcAft>
              <a:buFont typeface="Arial" panose="020B0604020202020204" pitchFamily="34" charset="0"/>
              <a:buChar char="•"/>
            </a:pPr>
            <a:r>
              <a:rPr lang="en-US" sz="2200" b="1" dirty="0">
                <a:solidFill>
                  <a:schemeClr val="tx2"/>
                </a:solidFill>
              </a:rPr>
              <a:t>HS: 8.4% Marijuana &amp; 3.7% Nicotine </a:t>
            </a:r>
          </a:p>
          <a:p>
            <a:pPr indent="-228600">
              <a:lnSpc>
                <a:spcPct val="90000"/>
              </a:lnSpc>
              <a:spcAft>
                <a:spcPts val="600"/>
              </a:spcAft>
              <a:buFont typeface="Arial" panose="020B0604020202020204" pitchFamily="34" charset="0"/>
              <a:buChar char="•"/>
            </a:pPr>
            <a:endParaRPr lang="en-US" sz="2200" b="1" dirty="0">
              <a:solidFill>
                <a:schemeClr val="tx2"/>
              </a:solidFill>
            </a:endParaRPr>
          </a:p>
          <a:p>
            <a:pPr indent="-228600">
              <a:lnSpc>
                <a:spcPct val="90000"/>
              </a:lnSpc>
              <a:spcAft>
                <a:spcPts val="600"/>
              </a:spcAft>
              <a:buFont typeface="Arial" panose="020B0604020202020204" pitchFamily="34" charset="0"/>
              <a:buChar char="•"/>
            </a:pPr>
            <a:r>
              <a:rPr lang="en-US" sz="2200" b="1" dirty="0">
                <a:solidFill>
                  <a:schemeClr val="tx2"/>
                </a:solidFill>
              </a:rPr>
              <a:t>Marijuana</a:t>
            </a:r>
          </a:p>
          <a:p>
            <a:pPr lvl="2" indent="-228600">
              <a:lnSpc>
                <a:spcPct val="90000"/>
              </a:lnSpc>
              <a:spcAft>
                <a:spcPts val="600"/>
              </a:spcAft>
              <a:buFont typeface="Arial" panose="020B0604020202020204" pitchFamily="34" charset="0"/>
              <a:buChar char="•"/>
            </a:pPr>
            <a:r>
              <a:rPr lang="en-US" sz="2200" b="1" dirty="0">
                <a:solidFill>
                  <a:schemeClr val="tx2"/>
                </a:solidFill>
              </a:rPr>
              <a:t>MS: 2.3%</a:t>
            </a:r>
          </a:p>
          <a:p>
            <a:pPr lvl="2" indent="-228600">
              <a:lnSpc>
                <a:spcPct val="90000"/>
              </a:lnSpc>
              <a:spcAft>
                <a:spcPts val="600"/>
              </a:spcAft>
              <a:buFont typeface="Arial" panose="020B0604020202020204" pitchFamily="34" charset="0"/>
              <a:buChar char="•"/>
            </a:pPr>
            <a:r>
              <a:rPr lang="en-US" sz="2200" b="1" dirty="0">
                <a:solidFill>
                  <a:schemeClr val="tx2"/>
                </a:solidFill>
              </a:rPr>
              <a:t>HS: </a:t>
            </a:r>
            <a:r>
              <a:rPr lang="en-US" sz="2200" b="1" dirty="0">
                <a:solidFill>
                  <a:srgbClr val="F331E5"/>
                </a:solidFill>
              </a:rPr>
              <a:t>10.2%</a:t>
            </a:r>
          </a:p>
          <a:p>
            <a:pPr indent="-228600">
              <a:lnSpc>
                <a:spcPct val="90000"/>
              </a:lnSpc>
              <a:spcAft>
                <a:spcPts val="600"/>
              </a:spcAft>
              <a:buFont typeface="Arial" panose="020B0604020202020204" pitchFamily="34" charset="0"/>
              <a:buChar char="•"/>
            </a:pPr>
            <a:endParaRPr lang="en-US" sz="2200" b="1" dirty="0">
              <a:solidFill>
                <a:schemeClr val="tx2"/>
              </a:solidFill>
            </a:endParaRPr>
          </a:p>
        </p:txBody>
      </p:sp>
      <p:pic>
        <p:nvPicPr>
          <p:cNvPr id="1026" name="Picture 2" descr="Florida Department of Children and Families">
            <a:extLst>
              <a:ext uri="{FF2B5EF4-FFF2-40B4-BE49-F238E27FC236}">
                <a16:creationId xmlns:a16="http://schemas.microsoft.com/office/drawing/2014/main" id="{A2275F37-301F-F544-80F4-635C32C5AA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24" y="1891173"/>
            <a:ext cx="4201346" cy="741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065083A-29EB-A4D3-C9F6-50C346CB62C2}"/>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74826" y="2866717"/>
            <a:ext cx="3169765" cy="267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478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AFDE1-E7DB-EE29-A009-D184275DCB40}"/>
              </a:ext>
            </a:extLst>
          </p:cNvPr>
          <p:cNvSpPr txBox="1"/>
          <p:nvPr/>
        </p:nvSpPr>
        <p:spPr>
          <a:xfrm>
            <a:off x="391464" y="275303"/>
            <a:ext cx="9470291" cy="922560"/>
          </a:xfrm>
          <a:prstGeom prst="rect">
            <a:avLst/>
          </a:prstGeom>
        </p:spPr>
        <p:txBody>
          <a:bodyPr vert="horz" lIns="91440" tIns="45720" rIns="91440" bIns="45720" rtlCol="0" anchor="b">
            <a:normAutofit fontScale="85000" lnSpcReduction="10000"/>
          </a:bodyPr>
          <a:lstStyle/>
          <a:p>
            <a:pPr>
              <a:lnSpc>
                <a:spcPct val="90000"/>
              </a:lnSpc>
              <a:spcBef>
                <a:spcPct val="0"/>
              </a:spcBef>
              <a:spcAft>
                <a:spcPts val="600"/>
              </a:spcAft>
            </a:pPr>
            <a:r>
              <a:rPr lang="en-US" sz="5400" b="1" dirty="0">
                <a:latin typeface="+mj-lt"/>
                <a:ea typeface="+mj-ea"/>
                <a:cs typeface="+mj-cs"/>
              </a:rPr>
              <a:t>FYSAS Showing </a:t>
            </a:r>
            <a:r>
              <a:rPr lang="en-US" sz="5400" b="1" dirty="0">
                <a:solidFill>
                  <a:srgbClr val="F331E5"/>
                </a:solidFill>
                <a:latin typeface="+mj-lt"/>
                <a:ea typeface="+mj-ea"/>
                <a:cs typeface="+mj-cs"/>
              </a:rPr>
              <a:t>Improvements</a:t>
            </a:r>
          </a:p>
        </p:txBody>
      </p:sp>
      <p:sp>
        <p:nvSpPr>
          <p:cNvPr id="3" name="TextBox 2">
            <a:extLst>
              <a:ext uri="{FF2B5EF4-FFF2-40B4-BE49-F238E27FC236}">
                <a16:creationId xmlns:a16="http://schemas.microsoft.com/office/drawing/2014/main" id="{E01E0F21-2C04-E87B-E6DB-C27CD4B1F97F}"/>
              </a:ext>
            </a:extLst>
          </p:cNvPr>
          <p:cNvSpPr txBox="1"/>
          <p:nvPr/>
        </p:nvSpPr>
        <p:spPr>
          <a:xfrm>
            <a:off x="2074607" y="1764892"/>
            <a:ext cx="9606116" cy="5093108"/>
          </a:xfrm>
          <a:prstGeom prst="rect">
            <a:avLst/>
          </a:prstGeom>
        </p:spPr>
        <p:txBody>
          <a:bodyPr vert="horz" lIns="91440" tIns="45720" rIns="91440" bIns="45720" rtlCol="0">
            <a:normAutofit/>
          </a:bodyPr>
          <a:lstStyle/>
          <a:p>
            <a:pPr>
              <a:lnSpc>
                <a:spcPct val="90000"/>
              </a:lnSpc>
              <a:spcAft>
                <a:spcPts val="600"/>
              </a:spcAft>
            </a:pPr>
            <a:r>
              <a:rPr lang="en-US" sz="2200" b="1" dirty="0">
                <a:solidFill>
                  <a:schemeClr val="tx2"/>
                </a:solidFill>
              </a:rPr>
              <a:t>2004 </a:t>
            </a:r>
          </a:p>
          <a:p>
            <a:pPr>
              <a:lnSpc>
                <a:spcPct val="90000"/>
              </a:lnSpc>
              <a:spcAft>
                <a:spcPts val="600"/>
              </a:spcAft>
            </a:pPr>
            <a:endParaRPr lang="en-US" sz="2200" b="1" dirty="0">
              <a:solidFill>
                <a:schemeClr val="tx2"/>
              </a:solidFill>
            </a:endParaRPr>
          </a:p>
          <a:p>
            <a:pPr indent="-228600">
              <a:lnSpc>
                <a:spcPct val="90000"/>
              </a:lnSpc>
              <a:spcAft>
                <a:spcPts val="600"/>
              </a:spcAft>
              <a:buFont typeface="Arial" panose="020B0604020202020204" pitchFamily="34" charset="0"/>
              <a:buChar char="•"/>
            </a:pPr>
            <a:r>
              <a:rPr lang="en-US" sz="2200" b="1" dirty="0">
                <a:solidFill>
                  <a:srgbClr val="F331E5"/>
                </a:solidFill>
              </a:rPr>
              <a:t>42%</a:t>
            </a:r>
            <a:r>
              <a:rPr lang="en-US" sz="2200" b="1" dirty="0">
                <a:solidFill>
                  <a:schemeClr val="tx2"/>
                </a:solidFill>
              </a:rPr>
              <a:t> of HS reported past 30 day Alcohol compared to </a:t>
            </a:r>
            <a:r>
              <a:rPr lang="en-US" sz="2200" b="1" dirty="0">
                <a:solidFill>
                  <a:srgbClr val="F331E5"/>
                </a:solidFill>
              </a:rPr>
              <a:t>13.8%</a:t>
            </a:r>
          </a:p>
          <a:p>
            <a:pPr indent="-228600">
              <a:lnSpc>
                <a:spcPct val="90000"/>
              </a:lnSpc>
              <a:spcAft>
                <a:spcPts val="600"/>
              </a:spcAft>
              <a:buFont typeface="Arial" panose="020B0604020202020204" pitchFamily="34" charset="0"/>
              <a:buChar char="•"/>
            </a:pPr>
            <a:r>
              <a:rPr lang="en-US" sz="2200" b="1" dirty="0">
                <a:solidFill>
                  <a:srgbClr val="F331E5"/>
                </a:solidFill>
              </a:rPr>
              <a:t>20.3%</a:t>
            </a:r>
            <a:r>
              <a:rPr lang="en-US" sz="2200" b="1" dirty="0">
                <a:solidFill>
                  <a:schemeClr val="tx2"/>
                </a:solidFill>
              </a:rPr>
              <a:t> of MS reported past 30 day Alcohol compared to </a:t>
            </a:r>
            <a:r>
              <a:rPr lang="en-US" sz="2200" b="1" dirty="0">
                <a:solidFill>
                  <a:srgbClr val="F331E5"/>
                </a:solidFill>
              </a:rPr>
              <a:t>7.4%</a:t>
            </a:r>
          </a:p>
          <a:p>
            <a:pPr indent="-228600">
              <a:lnSpc>
                <a:spcPct val="90000"/>
              </a:lnSpc>
              <a:spcAft>
                <a:spcPts val="600"/>
              </a:spcAft>
              <a:buFont typeface="Arial" panose="020B0604020202020204" pitchFamily="34" charset="0"/>
              <a:buChar char="•"/>
            </a:pPr>
            <a:endParaRPr lang="en-US" sz="2200" b="1" dirty="0">
              <a:solidFill>
                <a:schemeClr val="tx2"/>
              </a:solidFill>
            </a:endParaRPr>
          </a:p>
          <a:p>
            <a:pPr indent="-228600">
              <a:lnSpc>
                <a:spcPct val="90000"/>
              </a:lnSpc>
              <a:spcAft>
                <a:spcPts val="600"/>
              </a:spcAft>
              <a:buFont typeface="Arial" panose="020B0604020202020204" pitchFamily="34" charset="0"/>
              <a:buChar char="•"/>
            </a:pPr>
            <a:endParaRPr lang="en-US" sz="2200" b="1" dirty="0">
              <a:solidFill>
                <a:schemeClr val="tx2"/>
              </a:solidFill>
            </a:endParaRPr>
          </a:p>
          <a:p>
            <a:pPr indent="-228600">
              <a:lnSpc>
                <a:spcPct val="90000"/>
              </a:lnSpc>
              <a:spcAft>
                <a:spcPts val="600"/>
              </a:spcAft>
              <a:buFont typeface="Arial" panose="020B0604020202020204" pitchFamily="34" charset="0"/>
              <a:buChar char="•"/>
            </a:pPr>
            <a:r>
              <a:rPr lang="en-US" sz="2200" b="1" dirty="0">
                <a:solidFill>
                  <a:srgbClr val="F331E5"/>
                </a:solidFill>
              </a:rPr>
              <a:t>15%</a:t>
            </a:r>
            <a:r>
              <a:rPr lang="en-US" sz="2200" b="1" dirty="0">
                <a:solidFill>
                  <a:schemeClr val="tx2"/>
                </a:solidFill>
              </a:rPr>
              <a:t> of HS reported past 30 day Cigarette Use compared to </a:t>
            </a:r>
            <a:r>
              <a:rPr lang="en-US" sz="2200" b="1" dirty="0">
                <a:solidFill>
                  <a:srgbClr val="F331E5"/>
                </a:solidFill>
              </a:rPr>
              <a:t>1.2%</a:t>
            </a:r>
          </a:p>
          <a:p>
            <a:pPr indent="-228600">
              <a:lnSpc>
                <a:spcPct val="90000"/>
              </a:lnSpc>
              <a:spcAft>
                <a:spcPts val="600"/>
              </a:spcAft>
              <a:buFont typeface="Arial" panose="020B0604020202020204" pitchFamily="34" charset="0"/>
              <a:buChar char="•"/>
            </a:pPr>
            <a:r>
              <a:rPr lang="en-US" sz="2200" b="1" dirty="0">
                <a:solidFill>
                  <a:srgbClr val="F331E5"/>
                </a:solidFill>
              </a:rPr>
              <a:t>7.1%</a:t>
            </a:r>
            <a:r>
              <a:rPr lang="en-US" sz="2200" b="1" dirty="0">
                <a:solidFill>
                  <a:schemeClr val="tx2"/>
                </a:solidFill>
              </a:rPr>
              <a:t> of MS reported past 30 day Cigarette Use compared to </a:t>
            </a:r>
            <a:r>
              <a:rPr lang="en-US" sz="2200" b="1" dirty="0">
                <a:solidFill>
                  <a:srgbClr val="F331E5"/>
                </a:solidFill>
              </a:rPr>
              <a:t>1.3%</a:t>
            </a:r>
          </a:p>
          <a:p>
            <a:pPr indent="-228600">
              <a:lnSpc>
                <a:spcPct val="90000"/>
              </a:lnSpc>
              <a:spcAft>
                <a:spcPts val="600"/>
              </a:spcAft>
              <a:buFont typeface="Arial" panose="020B0604020202020204" pitchFamily="34" charset="0"/>
              <a:buChar char="•"/>
            </a:pPr>
            <a:endParaRPr lang="en-US" sz="2200" b="1" dirty="0">
              <a:solidFill>
                <a:schemeClr val="tx2"/>
              </a:solidFill>
            </a:endParaRPr>
          </a:p>
          <a:p>
            <a:pPr indent="-228600">
              <a:lnSpc>
                <a:spcPct val="90000"/>
              </a:lnSpc>
              <a:spcAft>
                <a:spcPts val="600"/>
              </a:spcAft>
              <a:buFont typeface="Arial" panose="020B0604020202020204" pitchFamily="34" charset="0"/>
              <a:buChar char="•"/>
            </a:pPr>
            <a:endParaRPr lang="en-US" sz="2200" b="1" dirty="0">
              <a:solidFill>
                <a:schemeClr val="tx2"/>
              </a:solidFill>
            </a:endParaRPr>
          </a:p>
          <a:p>
            <a:pPr indent="-228600">
              <a:lnSpc>
                <a:spcPct val="90000"/>
              </a:lnSpc>
              <a:spcAft>
                <a:spcPts val="600"/>
              </a:spcAft>
              <a:buFont typeface="Arial" panose="020B0604020202020204" pitchFamily="34" charset="0"/>
              <a:buChar char="•"/>
            </a:pPr>
            <a:endParaRPr lang="en-US" sz="2200" b="1" dirty="0">
              <a:solidFill>
                <a:schemeClr val="tx2"/>
              </a:solidFill>
            </a:endParaRPr>
          </a:p>
        </p:txBody>
      </p:sp>
    </p:spTree>
    <p:extLst>
      <p:ext uri="{BB962C8B-B14F-4D97-AF65-F5344CB8AC3E}">
        <p14:creationId xmlns:p14="http://schemas.microsoft.com/office/powerpoint/2010/main" val="68466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AFDE1-E7DB-EE29-A009-D184275DCB40}"/>
              </a:ext>
            </a:extLst>
          </p:cNvPr>
          <p:cNvSpPr txBox="1"/>
          <p:nvPr/>
        </p:nvSpPr>
        <p:spPr>
          <a:xfrm>
            <a:off x="391464" y="275303"/>
            <a:ext cx="9853749" cy="922560"/>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5400" b="1" dirty="0">
                <a:latin typeface="+mj-lt"/>
                <a:ea typeface="+mj-ea"/>
                <a:cs typeface="+mj-cs"/>
              </a:rPr>
              <a:t>FYSAS </a:t>
            </a:r>
            <a:r>
              <a:rPr lang="en-US" sz="5400" b="1" dirty="0">
                <a:solidFill>
                  <a:srgbClr val="F331E5"/>
                </a:solidFill>
                <a:latin typeface="+mj-lt"/>
                <a:ea typeface="+mj-ea"/>
                <a:cs typeface="+mj-cs"/>
              </a:rPr>
              <a:t>– Additional Products</a:t>
            </a:r>
          </a:p>
        </p:txBody>
      </p:sp>
      <p:sp>
        <p:nvSpPr>
          <p:cNvPr id="3" name="TextBox 2">
            <a:extLst>
              <a:ext uri="{FF2B5EF4-FFF2-40B4-BE49-F238E27FC236}">
                <a16:creationId xmlns:a16="http://schemas.microsoft.com/office/drawing/2014/main" id="{E01E0F21-2C04-E87B-E6DB-C27CD4B1F97F}"/>
              </a:ext>
            </a:extLst>
          </p:cNvPr>
          <p:cNvSpPr txBox="1"/>
          <p:nvPr/>
        </p:nvSpPr>
        <p:spPr>
          <a:xfrm>
            <a:off x="1228119" y="1986116"/>
            <a:ext cx="9282565" cy="406563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1" dirty="0">
                <a:solidFill>
                  <a:schemeClr val="tx2"/>
                </a:solidFill>
              </a:rPr>
              <a:t>Have you heard of Delta 8 or Delta 10 THC?</a:t>
            </a:r>
          </a:p>
          <a:p>
            <a:pPr lvl="1" indent="-228600">
              <a:lnSpc>
                <a:spcPct val="90000"/>
              </a:lnSpc>
              <a:spcAft>
                <a:spcPts val="600"/>
              </a:spcAft>
              <a:buFont typeface="Arial" panose="020B0604020202020204" pitchFamily="34" charset="0"/>
              <a:buChar char="•"/>
            </a:pPr>
            <a:r>
              <a:rPr lang="en-US" sz="2200" b="1" dirty="0">
                <a:solidFill>
                  <a:srgbClr val="F331E5"/>
                </a:solidFill>
              </a:rPr>
              <a:t>29%</a:t>
            </a:r>
            <a:r>
              <a:rPr lang="en-US" sz="2200" b="1" dirty="0">
                <a:solidFill>
                  <a:schemeClr val="tx2"/>
                </a:solidFill>
              </a:rPr>
              <a:t> of HS said “</a:t>
            </a:r>
            <a:r>
              <a:rPr lang="en-US" sz="2200" b="1" dirty="0">
                <a:solidFill>
                  <a:srgbClr val="F331E5"/>
                </a:solidFill>
              </a:rPr>
              <a:t>YES</a:t>
            </a:r>
            <a:r>
              <a:rPr lang="en-US" sz="2200" b="1" dirty="0">
                <a:solidFill>
                  <a:schemeClr val="tx2"/>
                </a:solidFill>
              </a:rPr>
              <a:t>”</a:t>
            </a:r>
          </a:p>
          <a:p>
            <a:pPr lvl="1" indent="-228600">
              <a:lnSpc>
                <a:spcPct val="90000"/>
              </a:lnSpc>
              <a:spcAft>
                <a:spcPts val="600"/>
              </a:spcAft>
              <a:buFont typeface="Arial" panose="020B0604020202020204" pitchFamily="34" charset="0"/>
              <a:buChar char="•"/>
            </a:pPr>
            <a:r>
              <a:rPr lang="en-US" sz="2200" b="1" dirty="0">
                <a:solidFill>
                  <a:srgbClr val="F331E5"/>
                </a:solidFill>
              </a:rPr>
              <a:t>9.5%</a:t>
            </a:r>
            <a:r>
              <a:rPr lang="en-US" sz="2200" b="1" dirty="0">
                <a:solidFill>
                  <a:schemeClr val="tx2"/>
                </a:solidFill>
              </a:rPr>
              <a:t> Students who reported using Delta 8 or Delta 10 (Lifetime)</a:t>
            </a:r>
          </a:p>
          <a:p>
            <a:pPr lvl="2" indent="-228600">
              <a:lnSpc>
                <a:spcPct val="90000"/>
              </a:lnSpc>
              <a:spcAft>
                <a:spcPts val="600"/>
              </a:spcAft>
              <a:buFont typeface="Arial" panose="020B0604020202020204" pitchFamily="34" charset="0"/>
              <a:buChar char="•"/>
            </a:pPr>
            <a:r>
              <a:rPr lang="en-US" sz="2200" b="1" dirty="0">
                <a:solidFill>
                  <a:schemeClr val="tx2"/>
                </a:solidFill>
              </a:rPr>
              <a:t>Compared to marijuana </a:t>
            </a:r>
            <a:r>
              <a:rPr lang="en-US" sz="2200" b="1" dirty="0">
                <a:solidFill>
                  <a:srgbClr val="F331E5"/>
                </a:solidFill>
              </a:rPr>
              <a:t>19.7%</a:t>
            </a:r>
            <a:r>
              <a:rPr lang="en-US" sz="2200" b="1" dirty="0">
                <a:solidFill>
                  <a:schemeClr val="tx2"/>
                </a:solidFill>
              </a:rPr>
              <a:t> (Lifetime)</a:t>
            </a:r>
          </a:p>
          <a:p>
            <a:pPr lvl="1" indent="-228600">
              <a:lnSpc>
                <a:spcPct val="90000"/>
              </a:lnSpc>
              <a:spcAft>
                <a:spcPts val="600"/>
              </a:spcAft>
              <a:buFont typeface="Arial" panose="020B0604020202020204" pitchFamily="34" charset="0"/>
              <a:buChar char="•"/>
            </a:pPr>
            <a:endParaRPr lang="en-US" sz="2200" b="1" dirty="0">
              <a:solidFill>
                <a:schemeClr val="tx2"/>
              </a:solidFill>
            </a:endParaRPr>
          </a:p>
          <a:p>
            <a:pPr indent="-228600">
              <a:lnSpc>
                <a:spcPct val="90000"/>
              </a:lnSpc>
              <a:spcAft>
                <a:spcPts val="600"/>
              </a:spcAft>
              <a:buFont typeface="Arial" panose="020B0604020202020204" pitchFamily="34" charset="0"/>
              <a:buChar char="•"/>
            </a:pPr>
            <a:r>
              <a:rPr lang="en-US" sz="2200" b="1" dirty="0">
                <a:solidFill>
                  <a:schemeClr val="tx2"/>
                </a:solidFill>
              </a:rPr>
              <a:t>Have you heard of Kratom?</a:t>
            </a:r>
          </a:p>
          <a:p>
            <a:pPr lvl="1" indent="-228600">
              <a:lnSpc>
                <a:spcPct val="90000"/>
              </a:lnSpc>
              <a:spcAft>
                <a:spcPts val="600"/>
              </a:spcAft>
              <a:buFont typeface="Arial" panose="020B0604020202020204" pitchFamily="34" charset="0"/>
              <a:buChar char="•"/>
            </a:pPr>
            <a:r>
              <a:rPr lang="en-US" sz="2200" b="1" dirty="0">
                <a:solidFill>
                  <a:srgbClr val="F331E5"/>
                </a:solidFill>
              </a:rPr>
              <a:t>8.8%</a:t>
            </a:r>
            <a:r>
              <a:rPr lang="en-US" sz="2200" b="1" dirty="0">
                <a:solidFill>
                  <a:schemeClr val="tx2"/>
                </a:solidFill>
              </a:rPr>
              <a:t> of HS said “</a:t>
            </a:r>
            <a:r>
              <a:rPr lang="en-US" sz="2200" b="1" dirty="0">
                <a:solidFill>
                  <a:srgbClr val="F331E5"/>
                </a:solidFill>
              </a:rPr>
              <a:t>YES</a:t>
            </a:r>
            <a:r>
              <a:rPr lang="en-US" sz="2200" b="1" dirty="0">
                <a:solidFill>
                  <a:schemeClr val="tx2"/>
                </a:solidFill>
              </a:rPr>
              <a:t>”</a:t>
            </a:r>
          </a:p>
          <a:p>
            <a:pPr lvl="1" indent="-228600">
              <a:lnSpc>
                <a:spcPct val="90000"/>
              </a:lnSpc>
              <a:spcAft>
                <a:spcPts val="600"/>
              </a:spcAft>
              <a:buFont typeface="Arial" panose="020B0604020202020204" pitchFamily="34" charset="0"/>
              <a:buChar char="•"/>
            </a:pPr>
            <a:r>
              <a:rPr lang="en-US" sz="2200" b="1" dirty="0">
                <a:solidFill>
                  <a:srgbClr val="F331E5"/>
                </a:solidFill>
              </a:rPr>
              <a:t>1.5%</a:t>
            </a:r>
            <a:r>
              <a:rPr lang="en-US" sz="2200" b="1" dirty="0">
                <a:solidFill>
                  <a:schemeClr val="tx2"/>
                </a:solidFill>
              </a:rPr>
              <a:t> Students who reported using Kratom (Lifetime)</a:t>
            </a:r>
          </a:p>
          <a:p>
            <a:pPr indent="-228600">
              <a:lnSpc>
                <a:spcPct val="90000"/>
              </a:lnSpc>
              <a:spcAft>
                <a:spcPts val="600"/>
              </a:spcAft>
              <a:buFont typeface="Arial" panose="020B0604020202020204" pitchFamily="34" charset="0"/>
              <a:buChar char="•"/>
            </a:pPr>
            <a:endParaRPr lang="en-US" sz="2200" b="1" dirty="0">
              <a:solidFill>
                <a:schemeClr val="tx2"/>
              </a:solidFill>
            </a:endParaRPr>
          </a:p>
        </p:txBody>
      </p:sp>
    </p:spTree>
    <p:extLst>
      <p:ext uri="{BB962C8B-B14F-4D97-AF65-F5344CB8AC3E}">
        <p14:creationId xmlns:p14="http://schemas.microsoft.com/office/powerpoint/2010/main" val="3252471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9AFDE1-E7DB-EE29-A009-D184275DCB40}"/>
              </a:ext>
            </a:extLst>
          </p:cNvPr>
          <p:cNvSpPr txBox="1"/>
          <p:nvPr/>
        </p:nvSpPr>
        <p:spPr>
          <a:xfrm>
            <a:off x="391464" y="275303"/>
            <a:ext cx="9853749" cy="922560"/>
          </a:xfrm>
          <a:prstGeom prst="rect">
            <a:avLst/>
          </a:prstGeom>
        </p:spPr>
        <p:txBody>
          <a:bodyPr vert="horz" lIns="91440" tIns="45720" rIns="91440" bIns="45720" rtlCol="0" anchor="b">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1B4971"/>
                </a:solidFill>
                <a:effectLst/>
                <a:uLnTx/>
                <a:uFillTx/>
                <a:latin typeface="Merriweather"/>
                <a:ea typeface="+mn-ea"/>
                <a:cs typeface="+mn-cs"/>
              </a:rPr>
              <a:t>FYSAS </a:t>
            </a:r>
            <a:r>
              <a:rPr kumimoji="0" lang="en-US" sz="5400" b="1" i="0" u="none" strike="noStrike" kern="1200" cap="none" spc="0" normalizeH="0" baseline="0" noProof="0" dirty="0">
                <a:ln>
                  <a:noFill/>
                </a:ln>
                <a:solidFill>
                  <a:srgbClr val="F331E5"/>
                </a:solidFill>
                <a:effectLst/>
                <a:uLnTx/>
                <a:uFillTx/>
                <a:latin typeface="Merriweather"/>
                <a:ea typeface="+mn-ea"/>
                <a:cs typeface="+mn-cs"/>
              </a:rPr>
              <a:t>– Campaign Awareness</a:t>
            </a:r>
          </a:p>
        </p:txBody>
      </p:sp>
      <p:sp>
        <p:nvSpPr>
          <p:cNvPr id="3" name="TextBox 2">
            <a:extLst>
              <a:ext uri="{FF2B5EF4-FFF2-40B4-BE49-F238E27FC236}">
                <a16:creationId xmlns:a16="http://schemas.microsoft.com/office/drawing/2014/main" id="{E01E0F21-2C04-E87B-E6DB-C27CD4B1F97F}"/>
              </a:ext>
            </a:extLst>
          </p:cNvPr>
          <p:cNvSpPr txBox="1"/>
          <p:nvPr/>
        </p:nvSpPr>
        <p:spPr>
          <a:xfrm>
            <a:off x="1228119" y="1986116"/>
            <a:ext cx="9282565" cy="4065637"/>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1B4971"/>
                </a:solidFill>
                <a:effectLst/>
                <a:uLnTx/>
                <a:uFillTx/>
                <a:latin typeface="Acumin Pro"/>
                <a:ea typeface="+mn-ea"/>
                <a:cs typeface="+mn-cs"/>
              </a:rPr>
              <a:t>Have you heard of </a:t>
            </a:r>
            <a:r>
              <a:rPr kumimoji="0" lang="en-US" sz="2200" b="1" i="0" u="none" strike="noStrike" kern="1200" cap="none" spc="0" normalizeH="0" baseline="0" noProof="0" dirty="0">
                <a:ln>
                  <a:noFill/>
                </a:ln>
                <a:solidFill>
                  <a:srgbClr val="F331E5"/>
                </a:solidFill>
                <a:effectLst/>
                <a:uLnTx/>
                <a:uFillTx/>
                <a:latin typeface="Acumin Pro"/>
                <a:ea typeface="+mn-ea"/>
                <a:cs typeface="+mn-cs"/>
              </a:rPr>
              <a:t>One Pill Can Kill</a:t>
            </a:r>
            <a:r>
              <a:rPr kumimoji="0" lang="en-US" sz="2200" b="1" i="0" u="none" strike="noStrike" kern="1200" cap="none" spc="0" normalizeH="0" baseline="0" noProof="0" dirty="0">
                <a:ln>
                  <a:noFill/>
                </a:ln>
                <a:solidFill>
                  <a:srgbClr val="1B4971"/>
                </a:solidFill>
                <a:effectLst/>
                <a:uLnTx/>
                <a:uFillTx/>
                <a:latin typeface="Acumin Pro"/>
                <a:ea typeface="+mn-ea"/>
                <a:cs typeface="+mn-cs"/>
              </a:rPr>
              <a:t>?</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331E5"/>
                </a:solidFill>
                <a:effectLst/>
                <a:uLnTx/>
                <a:uFillTx/>
                <a:latin typeface="Acumin Pro"/>
                <a:ea typeface="+mn-ea"/>
                <a:cs typeface="+mn-cs"/>
              </a:rPr>
              <a:t>32.9%</a:t>
            </a:r>
            <a:r>
              <a:rPr kumimoji="0" lang="en-US" sz="2200" b="1" i="0" u="none" strike="noStrike" kern="1200" cap="none" spc="0" normalizeH="0" baseline="0" noProof="0" dirty="0">
                <a:ln>
                  <a:noFill/>
                </a:ln>
                <a:solidFill>
                  <a:srgbClr val="1B4971"/>
                </a:solidFill>
                <a:effectLst/>
                <a:uLnTx/>
                <a:uFillTx/>
                <a:latin typeface="Acumin Pro"/>
                <a:ea typeface="+mn-ea"/>
                <a:cs typeface="+mn-cs"/>
              </a:rPr>
              <a:t> of HS and MS said “</a:t>
            </a:r>
            <a:r>
              <a:rPr kumimoji="0" lang="en-US" sz="2200" b="1" i="0" u="none" strike="noStrike" kern="1200" cap="none" spc="0" normalizeH="0" baseline="0" noProof="0" dirty="0">
                <a:ln>
                  <a:noFill/>
                </a:ln>
                <a:solidFill>
                  <a:srgbClr val="F331E5"/>
                </a:solidFill>
                <a:effectLst/>
                <a:uLnTx/>
                <a:uFillTx/>
                <a:latin typeface="Acumin Pro"/>
                <a:ea typeface="+mn-ea"/>
                <a:cs typeface="+mn-cs"/>
              </a:rPr>
              <a:t>YES</a:t>
            </a:r>
            <a:r>
              <a:rPr kumimoji="0" lang="en-US" sz="2200" b="1" i="0" u="none" strike="noStrike" kern="1200" cap="none" spc="0" normalizeH="0" baseline="0" noProof="0" dirty="0">
                <a:ln>
                  <a:noFill/>
                </a:ln>
                <a:solidFill>
                  <a:srgbClr val="1B4971"/>
                </a:solidFill>
                <a:effectLst/>
                <a:uLnTx/>
                <a:uFillTx/>
                <a:latin typeface="Acumin Pro"/>
                <a:ea typeface="+mn-ea"/>
                <a:cs typeface="+mn-cs"/>
              </a:rPr>
              <a:t>”</a:t>
            </a:r>
          </a:p>
          <a:p>
            <a:pPr lvl="2" indent="-228600">
              <a:lnSpc>
                <a:spcPct val="90000"/>
              </a:lnSpc>
              <a:spcAft>
                <a:spcPts val="600"/>
              </a:spcAft>
              <a:buFont typeface="Arial" panose="020B0604020202020204" pitchFamily="34" charset="0"/>
              <a:buChar char="•"/>
            </a:pPr>
            <a:r>
              <a:rPr lang="en-US" sz="2200" b="1" dirty="0">
                <a:solidFill>
                  <a:srgbClr val="1B4971"/>
                </a:solidFill>
                <a:latin typeface="Acumin Pro"/>
              </a:rPr>
              <a:t>Black Students: 28.2%</a:t>
            </a:r>
          </a:p>
          <a:p>
            <a:pPr lvl="2" indent="-228600">
              <a:lnSpc>
                <a:spcPct val="90000"/>
              </a:lnSpc>
              <a:spcAft>
                <a:spcPts val="600"/>
              </a:spcAft>
              <a:buFont typeface="Arial" panose="020B0604020202020204" pitchFamily="34" charset="0"/>
              <a:buChar char="•"/>
            </a:pPr>
            <a:r>
              <a:rPr lang="en-US" sz="2200" b="1" dirty="0">
                <a:solidFill>
                  <a:srgbClr val="1B4971"/>
                </a:solidFill>
                <a:latin typeface="Acumin Pro"/>
              </a:rPr>
              <a:t>White Students: 37%</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1B4971"/>
              </a:solidFill>
              <a:effectLst/>
              <a:uLnTx/>
              <a:uFillTx/>
              <a:latin typeface="Acumin Pro"/>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1B4971"/>
                </a:solidFill>
                <a:effectLst/>
                <a:uLnTx/>
                <a:uFillTx/>
                <a:latin typeface="Acumin Pro"/>
                <a:ea typeface="+mn-ea"/>
                <a:cs typeface="+mn-cs"/>
              </a:rPr>
              <a:t>Are you likely to use the crisis line 988?</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F331E5"/>
                </a:solidFill>
                <a:effectLst/>
                <a:uLnTx/>
                <a:uFillTx/>
                <a:latin typeface="Acumin Pro"/>
                <a:ea typeface="+mn-ea"/>
                <a:cs typeface="+mn-cs"/>
              </a:rPr>
              <a:t>16%</a:t>
            </a:r>
            <a:r>
              <a:rPr kumimoji="0" lang="en-US" sz="2200" b="1" i="0" u="none" strike="noStrike" kern="1200" cap="none" spc="0" normalizeH="0" baseline="0" noProof="0" dirty="0">
                <a:ln>
                  <a:noFill/>
                </a:ln>
                <a:solidFill>
                  <a:srgbClr val="1B4971"/>
                </a:solidFill>
                <a:effectLst/>
                <a:uLnTx/>
                <a:uFillTx/>
                <a:latin typeface="Acumin Pro"/>
                <a:ea typeface="+mn-ea"/>
                <a:cs typeface="+mn-cs"/>
              </a:rPr>
              <a:t> of students said “</a:t>
            </a:r>
            <a:r>
              <a:rPr kumimoji="0" lang="en-US" sz="2200" b="1" i="0" u="none" strike="noStrike" kern="1200" cap="none" spc="0" normalizeH="0" baseline="0" noProof="0" dirty="0">
                <a:ln>
                  <a:noFill/>
                </a:ln>
                <a:solidFill>
                  <a:srgbClr val="F331E5"/>
                </a:solidFill>
                <a:effectLst/>
                <a:uLnTx/>
                <a:uFillTx/>
                <a:latin typeface="Acumin Pro"/>
                <a:ea typeface="+mn-ea"/>
                <a:cs typeface="+mn-cs"/>
              </a:rPr>
              <a:t>YES</a:t>
            </a:r>
            <a:r>
              <a:rPr kumimoji="0" lang="en-US" sz="2200" b="1" i="0" u="none" strike="noStrike" kern="1200" cap="none" spc="0" normalizeH="0" baseline="0" noProof="0" dirty="0">
                <a:ln>
                  <a:noFill/>
                </a:ln>
                <a:solidFill>
                  <a:srgbClr val="1B4971"/>
                </a:solidFill>
                <a:effectLst/>
                <a:uLnTx/>
                <a:uFillTx/>
                <a:latin typeface="Acumin Pro"/>
                <a:ea typeface="+mn-ea"/>
                <a:cs typeface="+mn-cs"/>
              </a:rPr>
              <a:t>”</a:t>
            </a:r>
          </a:p>
          <a:p>
            <a:pPr lvl="2" indent="-228600">
              <a:lnSpc>
                <a:spcPct val="90000"/>
              </a:lnSpc>
              <a:spcAft>
                <a:spcPts val="600"/>
              </a:spcAft>
              <a:buFont typeface="Arial" panose="020B0604020202020204" pitchFamily="34" charset="0"/>
              <a:buChar char="•"/>
            </a:pPr>
            <a:r>
              <a:rPr kumimoji="0" lang="en-US" sz="2200" b="1" i="0" u="none" strike="noStrike" kern="1200" cap="none" spc="0" normalizeH="0" baseline="0" noProof="0" dirty="0">
                <a:ln>
                  <a:noFill/>
                </a:ln>
                <a:solidFill>
                  <a:srgbClr val="F331E5"/>
                </a:solidFill>
                <a:effectLst/>
                <a:uLnTx/>
                <a:uFillTx/>
                <a:latin typeface="Acumin Pro"/>
                <a:ea typeface="+mn-ea"/>
                <a:cs typeface="+mn-cs"/>
              </a:rPr>
              <a:t>12.5%</a:t>
            </a:r>
            <a:r>
              <a:rPr kumimoji="0" lang="en-US" sz="2200" b="1" i="0" u="none" strike="noStrike" kern="1200" cap="none" spc="0" normalizeH="0" baseline="0" noProof="0" dirty="0">
                <a:ln>
                  <a:noFill/>
                </a:ln>
                <a:solidFill>
                  <a:srgbClr val="1B4971"/>
                </a:solidFill>
                <a:effectLst/>
                <a:uLnTx/>
                <a:uFillTx/>
                <a:latin typeface="Acumin Pro"/>
                <a:ea typeface="+mn-ea"/>
                <a:cs typeface="+mn-cs"/>
              </a:rPr>
              <a:t> Of Female Students</a:t>
            </a:r>
          </a:p>
          <a:p>
            <a:pPr lvl="2" indent="-228600">
              <a:lnSpc>
                <a:spcPct val="90000"/>
              </a:lnSpc>
              <a:spcAft>
                <a:spcPts val="600"/>
              </a:spcAft>
              <a:buFont typeface="Arial" panose="020B0604020202020204" pitchFamily="34" charset="0"/>
              <a:buChar char="•"/>
            </a:pPr>
            <a:r>
              <a:rPr kumimoji="0" lang="en-US" sz="2200" b="1" i="0" u="none" strike="noStrike" kern="1200" cap="none" spc="0" normalizeH="0" baseline="0" noProof="0" dirty="0">
                <a:ln>
                  <a:noFill/>
                </a:ln>
                <a:solidFill>
                  <a:srgbClr val="F331E5"/>
                </a:solidFill>
                <a:effectLst/>
                <a:uLnTx/>
                <a:uFillTx/>
                <a:latin typeface="Acumin Pro"/>
                <a:ea typeface="+mn-ea"/>
                <a:cs typeface="+mn-cs"/>
              </a:rPr>
              <a:t>19.6%</a:t>
            </a:r>
            <a:r>
              <a:rPr kumimoji="0" lang="en-US" sz="2200" b="1" i="0" u="none" strike="noStrike" kern="1200" cap="none" spc="0" normalizeH="0" baseline="0" noProof="0" dirty="0">
                <a:ln>
                  <a:noFill/>
                </a:ln>
                <a:solidFill>
                  <a:srgbClr val="1B4971"/>
                </a:solidFill>
                <a:effectLst/>
                <a:uLnTx/>
                <a:uFillTx/>
                <a:latin typeface="Acumin Pro"/>
                <a:ea typeface="+mn-ea"/>
                <a:cs typeface="+mn-cs"/>
              </a:rPr>
              <a:t> Of Male Students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1B4971"/>
              </a:solidFill>
              <a:effectLst/>
              <a:uLnTx/>
              <a:uFillTx/>
              <a:latin typeface="Acumin Pro"/>
              <a:ea typeface="+mn-ea"/>
              <a:cs typeface="+mn-cs"/>
            </a:endParaRPr>
          </a:p>
        </p:txBody>
      </p:sp>
    </p:spTree>
    <p:extLst>
      <p:ext uri="{BB962C8B-B14F-4D97-AF65-F5344CB8AC3E}">
        <p14:creationId xmlns:p14="http://schemas.microsoft.com/office/powerpoint/2010/main" val="9452070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5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FF0066"/>
      </a:accent4>
      <a:accent5>
        <a:srgbClr val="7CCA62"/>
      </a:accent5>
      <a:accent6>
        <a:srgbClr val="A5C249"/>
      </a:accent6>
      <a:hlink>
        <a:srgbClr val="F49100"/>
      </a:hlink>
      <a:folHlink>
        <a:srgbClr val="85DFD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BrushVTI">
  <a:themeElements>
    <a:clrScheme name="AnalogousFromLightSeed_2SEEDS">
      <a:dk1>
        <a:srgbClr val="000000"/>
      </a:dk1>
      <a:lt1>
        <a:srgbClr val="FFFFFF"/>
      </a:lt1>
      <a:dk2>
        <a:srgbClr val="41242B"/>
      </a:dk2>
      <a:lt2>
        <a:srgbClr val="E2E8E7"/>
      </a:lt2>
      <a:accent1>
        <a:srgbClr val="EE6EC2"/>
      </a:accent1>
      <a:accent2>
        <a:srgbClr val="EB4E73"/>
      </a:accent2>
      <a:accent3>
        <a:srgbClr val="EE856E"/>
      </a:accent3>
      <a:accent4>
        <a:srgbClr val="33B980"/>
      </a:accent4>
      <a:accent5>
        <a:srgbClr val="38B3B2"/>
      </a:accent5>
      <a:accent6>
        <a:srgbClr val="4EABEB"/>
      </a:accent6>
      <a:hlink>
        <a:srgbClr val="568F81"/>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4.xml><?xml version="1.0" encoding="utf-8"?>
<a:theme xmlns:a="http://schemas.openxmlformats.org/drawingml/2006/main" name="3_Office Theme">
  <a:themeElements>
    <a:clrScheme name="CCA">
      <a:dk1>
        <a:srgbClr val="1B4971"/>
      </a:dk1>
      <a:lt1>
        <a:srgbClr val="FFFFFF"/>
      </a:lt1>
      <a:dk2>
        <a:srgbClr val="1B4971"/>
      </a:dk2>
      <a:lt2>
        <a:srgbClr val="E7E6E6"/>
      </a:lt2>
      <a:accent1>
        <a:srgbClr val="4472C4"/>
      </a:accent1>
      <a:accent2>
        <a:srgbClr val="ED3293"/>
      </a:accent2>
      <a:accent3>
        <a:srgbClr val="A5A5A5"/>
      </a:accent3>
      <a:accent4>
        <a:srgbClr val="FFC000"/>
      </a:accent4>
      <a:accent5>
        <a:srgbClr val="5B9BD5"/>
      </a:accent5>
      <a:accent6>
        <a:srgbClr val="70AD47"/>
      </a:accent6>
      <a:hlink>
        <a:srgbClr val="ED3293"/>
      </a:hlink>
      <a:folHlink>
        <a:srgbClr val="AABE52"/>
      </a:folHlink>
    </a:clrScheme>
    <a:fontScheme name="CCA">
      <a:majorFont>
        <a:latin typeface="Merriweather"/>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ra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5_Office Theme">
  <a:themeElements>
    <a:clrScheme name="Custom 3">
      <a:dk1>
        <a:srgbClr val="325379"/>
      </a:dk1>
      <a:lt1>
        <a:srgbClr val="FFFFFF"/>
      </a:lt1>
      <a:dk2>
        <a:srgbClr val="76ADC1"/>
      </a:dk2>
      <a:lt2>
        <a:srgbClr val="E7E6E6"/>
      </a:lt2>
      <a:accent1>
        <a:srgbClr val="F3C108"/>
      </a:accent1>
      <a:accent2>
        <a:srgbClr val="BBBBCE"/>
      </a:accent2>
      <a:accent3>
        <a:srgbClr val="488286"/>
      </a:accent3>
      <a:accent4>
        <a:srgbClr val="BFCDE0"/>
      </a:accent4>
      <a:accent5>
        <a:srgbClr val="5D5D80"/>
      </a:accent5>
      <a:accent6>
        <a:srgbClr val="BCD3DE"/>
      </a:accent6>
      <a:hlink>
        <a:srgbClr val="3C596C"/>
      </a:hlink>
      <a:folHlink>
        <a:srgbClr val="48828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B9C7DD88DE7A47B2514608F884E17D" ma:contentTypeVersion="16" ma:contentTypeDescription="Create a new document." ma:contentTypeScope="" ma:versionID="0156d38cbe6647f709ae845a5f9c2d77">
  <xsd:schema xmlns:xsd="http://www.w3.org/2001/XMLSchema" xmlns:xs="http://www.w3.org/2001/XMLSchema" xmlns:p="http://schemas.microsoft.com/office/2006/metadata/properties" xmlns:ns2="b88c4c9b-7dba-4821-b87f-3c90f2716426" xmlns:ns3="c47f6a8f-2645-48f5-81b9-f14189acc4a8" targetNamespace="http://schemas.microsoft.com/office/2006/metadata/properties" ma:root="true" ma:fieldsID="85ffd77de387829720a6b4d5eb2aa291" ns2:_="" ns3:_="">
    <xsd:import namespace="b88c4c9b-7dba-4821-b87f-3c90f2716426"/>
    <xsd:import namespace="c47f6a8f-2645-48f5-81b9-f14189acc4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c4c9b-7dba-4821-b87f-3c90f2716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b4dcced-9187-4096-a7e3-76d4f2ed2a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7f6a8f-2645-48f5-81b9-f14189acc4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21be050-1d0f-4e08-a5b0-50474f5165a0}" ma:internalName="TaxCatchAll" ma:showField="CatchAllData" ma:web="c47f6a8f-2645-48f5-81b9-f14189acc4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88c4c9b-7dba-4821-b87f-3c90f2716426">
      <Terms xmlns="http://schemas.microsoft.com/office/infopath/2007/PartnerControls"/>
    </lcf76f155ced4ddcb4097134ff3c332f>
    <TaxCatchAll xmlns="c47f6a8f-2645-48f5-81b9-f14189acc4a8" xsi:nil="true"/>
  </documentManagement>
</p:properties>
</file>

<file path=customXml/itemProps1.xml><?xml version="1.0" encoding="utf-8"?>
<ds:datastoreItem xmlns:ds="http://schemas.openxmlformats.org/officeDocument/2006/customXml" ds:itemID="{04EEC9BD-3560-42F9-9371-405D217036BE}"/>
</file>

<file path=customXml/itemProps2.xml><?xml version="1.0" encoding="utf-8"?>
<ds:datastoreItem xmlns:ds="http://schemas.openxmlformats.org/officeDocument/2006/customXml" ds:itemID="{07098618-A572-4C0E-AC34-F131C50F1A3A}"/>
</file>

<file path=customXml/itemProps3.xml><?xml version="1.0" encoding="utf-8"?>
<ds:datastoreItem xmlns:ds="http://schemas.openxmlformats.org/officeDocument/2006/customXml" ds:itemID="{132FE06E-F50B-451D-8405-98F6B56FE6A3}"/>
</file>

<file path=docProps/app.xml><?xml version="1.0" encoding="utf-8"?>
<Properties xmlns="http://schemas.openxmlformats.org/officeDocument/2006/extended-properties" xmlns:vt="http://schemas.openxmlformats.org/officeDocument/2006/docPropsVTypes">
  <TotalTime>380</TotalTime>
  <Words>4822</Words>
  <Application>Microsoft Office PowerPoint</Application>
  <PresentationFormat>Widescreen</PresentationFormat>
  <Paragraphs>737</Paragraphs>
  <Slides>52</Slides>
  <Notes>29</Notes>
  <HiddenSlides>0</HiddenSlides>
  <MMClips>0</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52</vt:i4>
      </vt:variant>
    </vt:vector>
  </HeadingPairs>
  <TitlesOfParts>
    <vt:vector size="81" baseType="lpstr">
      <vt:lpstr>Abadi</vt:lpstr>
      <vt:lpstr>Acumin Pro</vt:lpstr>
      <vt:lpstr>-apple-system</vt:lpstr>
      <vt:lpstr>Arial</vt:lpstr>
      <vt:lpstr>Calibri</vt:lpstr>
      <vt:lpstr>Calibri Light</vt:lpstr>
      <vt:lpstr>Century Gothic</vt:lpstr>
      <vt:lpstr>Corbel</vt:lpstr>
      <vt:lpstr>Courier New</vt:lpstr>
      <vt:lpstr>Droid Sans</vt:lpstr>
      <vt:lpstr>Elephant</vt:lpstr>
      <vt:lpstr>Georgia</vt:lpstr>
      <vt:lpstr>Helvetica Neue Light</vt:lpstr>
      <vt:lpstr>Merriweather</vt:lpstr>
      <vt:lpstr>National 2</vt:lpstr>
      <vt:lpstr>Open Sans</vt:lpstr>
      <vt:lpstr>Roboto</vt:lpstr>
      <vt:lpstr>SegoeUI-Bold</vt:lpstr>
      <vt:lpstr>Trebuchet MS</vt:lpstr>
      <vt:lpstr>Wingdings</vt:lpstr>
      <vt:lpstr>Wingdings 2</vt:lpstr>
      <vt:lpstr>Wingdings 3</vt:lpstr>
      <vt:lpstr>Facet</vt:lpstr>
      <vt:lpstr>BrushVTI</vt:lpstr>
      <vt:lpstr>Ocean 16x9</vt:lpstr>
      <vt:lpstr>3_Office Theme</vt:lpstr>
      <vt:lpstr>Frame</vt:lpstr>
      <vt:lpstr>5_Office Theme</vt:lpstr>
      <vt:lpstr>Office Theme</vt:lpstr>
      <vt:lpstr>Duval DEN</vt:lpstr>
      <vt:lpstr>Today’s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ORS Team Updates</vt:lpstr>
      <vt:lpstr>PowerPoint Presentation</vt:lpstr>
      <vt:lpstr>PowerPoint Presentation</vt:lpstr>
      <vt:lpstr>Laura Viafora Ray - JFRD</vt:lpstr>
      <vt:lpstr>Overdose Data Surveillance &amp; Trends in Jacksonville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October 2023 Snapshot</vt:lpstr>
      <vt:lpstr>Bystander Narcan Use Prior to Arrival (PTA) of JFRD</vt:lpstr>
      <vt:lpstr>Contact Me</vt:lpstr>
      <vt:lpstr>COJ Opioid Abatement Program Update</vt:lpstr>
      <vt:lpstr>Opioid Abatement Update</vt:lpstr>
      <vt:lpstr>Opioid Abatement Program Staff</vt:lpstr>
      <vt:lpstr>PowerPoint Presentation</vt:lpstr>
      <vt:lpstr>What are adverse childhood experiences?</vt:lpstr>
      <vt:lpstr>National Snapshot</vt:lpstr>
      <vt:lpstr>Historical Comparison – 2010 BRFSS</vt:lpstr>
      <vt:lpstr>Florida Snapshot</vt:lpstr>
      <vt:lpstr>PowerPoint Presentation</vt:lpstr>
      <vt:lpstr>PowerPoint Presentation</vt:lpstr>
      <vt:lpstr>Adults Who Have Experienced 1+ ACE (2021)</vt:lpstr>
      <vt:lpstr>Adults Who Have Experienced 4+ ACEs (2021)</vt:lpstr>
      <vt:lpstr>County Snapshot</vt:lpstr>
      <vt:lpstr>High School Students Have Experienced 1+ ACE (2022)</vt:lpstr>
      <vt:lpstr>County Snapshot</vt:lpstr>
      <vt:lpstr>High School Students Who Have Experienced 4+ ACEs (2022)</vt:lpstr>
      <vt:lpstr>Join the  Northeast Florida ACE Alliance  (NFAA)</vt:lpstr>
      <vt:lpstr>New Year New NFAA</vt:lpstr>
      <vt:lpstr>Tuesday @ 2pm – December 12th</vt:lpstr>
      <vt:lpstr>We are here to support you!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Duval DEN</dc:title>
  <dc:creator>Kathleen Roberts</dc:creator>
  <cp:lastModifiedBy>Kathleen Roberts</cp:lastModifiedBy>
  <cp:revision>3</cp:revision>
  <dcterms:created xsi:type="dcterms:W3CDTF">2021-05-26T13:40:08Z</dcterms:created>
  <dcterms:modified xsi:type="dcterms:W3CDTF">2023-11-28T21:28:36Z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BF87EC6E-6063-49D7-A86E-702387AE6E5D</vt:lpwstr>
  </property>
  <property fmtid="{D5CDD505-2E9C-101B-9397-08002B2CF9AE}" pid="3" name="ArticulatePath">
    <vt:lpwstr>https://netorgft1969033-my.sharepoint.com/personal/director_ccafl_org/Documents/Kathleen HP ENVY 3x60 Files Backup/Documents/Monthly Calls/Duval DEN_6.23.21</vt:lpwstr>
  </property>
  <property fmtid="{D5CDD505-2E9C-101B-9397-08002B2CF9AE}" pid="4" name="ContentTypeId">
    <vt:lpwstr>0x0101001EB9C7DD88DE7A47B2514608F884E17D</vt:lpwstr>
  </property>
</Properties>
</file>