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5" r:id="rId2"/>
    <p:sldMasterId id="2147483731" r:id="rId3"/>
    <p:sldMasterId id="2147483764" r:id="rId4"/>
    <p:sldMasterId id="2147483778" r:id="rId5"/>
    <p:sldMasterId id="2147483791" r:id="rId6"/>
    <p:sldMasterId id="2147483807" r:id="rId7"/>
    <p:sldMasterId id="2147483828" r:id="rId8"/>
  </p:sldMasterIdLst>
  <p:notesMasterIdLst>
    <p:notesMasterId r:id="rId50"/>
  </p:notesMasterIdLst>
  <p:sldIdLst>
    <p:sldId id="735" r:id="rId9"/>
    <p:sldId id="527" r:id="rId10"/>
    <p:sldId id="3495" r:id="rId11"/>
    <p:sldId id="3480" r:id="rId12"/>
    <p:sldId id="3496" r:id="rId13"/>
    <p:sldId id="3497" r:id="rId14"/>
    <p:sldId id="3498" r:id="rId15"/>
    <p:sldId id="3499" r:id="rId16"/>
    <p:sldId id="3486" r:id="rId17"/>
    <p:sldId id="926" r:id="rId18"/>
    <p:sldId id="976" r:id="rId19"/>
    <p:sldId id="3491" r:id="rId20"/>
    <p:sldId id="3492" r:id="rId21"/>
    <p:sldId id="637" r:id="rId22"/>
    <p:sldId id="333" r:id="rId23"/>
    <p:sldId id="276" r:id="rId24"/>
    <p:sldId id="346" r:id="rId25"/>
    <p:sldId id="347" r:id="rId26"/>
    <p:sldId id="353" r:id="rId27"/>
    <p:sldId id="354" r:id="rId28"/>
    <p:sldId id="348" r:id="rId29"/>
    <p:sldId id="349" r:id="rId30"/>
    <p:sldId id="351" r:id="rId31"/>
    <p:sldId id="256" r:id="rId32"/>
    <p:sldId id="339" r:id="rId33"/>
    <p:sldId id="350" r:id="rId34"/>
    <p:sldId id="261" r:id="rId35"/>
    <p:sldId id="321" r:id="rId36"/>
    <p:sldId id="271" r:id="rId37"/>
    <p:sldId id="3494" r:id="rId38"/>
    <p:sldId id="362" r:id="rId39"/>
    <p:sldId id="361" r:id="rId40"/>
    <p:sldId id="367" r:id="rId41"/>
    <p:sldId id="364" r:id="rId42"/>
    <p:sldId id="359" r:id="rId43"/>
    <p:sldId id="358" r:id="rId44"/>
    <p:sldId id="356" r:id="rId45"/>
    <p:sldId id="3493" r:id="rId46"/>
    <p:sldId id="3455" r:id="rId47"/>
    <p:sldId id="3488" r:id="rId48"/>
    <p:sldId id="305"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D064B-BA91-C350-864D-029EEB0DCB70}" name="Nicholson, Kiersten" initials="NK" userId="S::knicholson@CDCFoundation.org::4b397f48-29e9-40de-b498-dd6153477991" providerId="AD"/>
  <p188:author id="{C0229F53-3C5C-D316-CFDB-48B83D39F0AB}" name="Nelson, Pierce" initials="NP" userId="S::pnelson@cdcfoundation.org::8cc3f724-fc4f-480c-8630-3e90596cf7de" providerId="AD"/>
  <p188:author id="{9B06EC80-6B7F-5866-F1E5-694E228CCCD9}" name="Brittany Brown" initials="BB" userId="Brittany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E42B"/>
    <a:srgbClr val="FE9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8F670-D978-4EE2-B648-62CA3C052EF6}" v="33" dt="2023-05-24T04:12:58.0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648"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ustomXml" Target="../customXml/item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60"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Roberts" userId="7c8317de-eecb-4eb8-975c-c2035dc2ed42" providerId="ADAL" clId="{0CF8F670-D978-4EE2-B648-62CA3C052EF6}"/>
    <pc:docChg chg="custSel addSld delSld modSld sldOrd">
      <pc:chgData name="Kathleen Roberts" userId="7c8317de-eecb-4eb8-975c-c2035dc2ed42" providerId="ADAL" clId="{0CF8F670-D978-4EE2-B648-62CA3C052EF6}" dt="2023-05-24T04:15:15.997" v="505"/>
      <pc:docMkLst>
        <pc:docMk/>
      </pc:docMkLst>
      <pc:sldChg chg="del">
        <pc:chgData name="Kathleen Roberts" userId="7c8317de-eecb-4eb8-975c-c2035dc2ed42" providerId="ADAL" clId="{0CF8F670-D978-4EE2-B648-62CA3C052EF6}" dt="2023-05-24T03:04:59.203" v="63" actId="47"/>
        <pc:sldMkLst>
          <pc:docMk/>
          <pc:sldMk cId="429596668" sldId="256"/>
        </pc:sldMkLst>
      </pc:sldChg>
      <pc:sldChg chg="delSp add del mod">
        <pc:chgData name="Kathleen Roberts" userId="7c8317de-eecb-4eb8-975c-c2035dc2ed42" providerId="ADAL" clId="{0CF8F670-D978-4EE2-B648-62CA3C052EF6}" dt="2023-05-24T04:14:58.029" v="501" actId="47"/>
        <pc:sldMkLst>
          <pc:docMk/>
          <pc:sldMk cId="95992585" sldId="257"/>
        </pc:sldMkLst>
        <pc:picChg chg="del">
          <ac:chgData name="Kathleen Roberts" userId="7c8317de-eecb-4eb8-975c-c2035dc2ed42" providerId="ADAL" clId="{0CF8F670-D978-4EE2-B648-62CA3C052EF6}" dt="2023-05-24T03:47:47.706" v="165" actId="21"/>
          <ac:picMkLst>
            <pc:docMk/>
            <pc:sldMk cId="95992585" sldId="257"/>
            <ac:picMk id="2" creationId="{B86FF1FA-CD3D-4E00-B030-EF88CB23CCBA}"/>
          </ac:picMkLst>
        </pc:picChg>
      </pc:sldChg>
      <pc:sldChg chg="del">
        <pc:chgData name="Kathleen Roberts" userId="7c8317de-eecb-4eb8-975c-c2035dc2ed42" providerId="ADAL" clId="{0CF8F670-D978-4EE2-B648-62CA3C052EF6}" dt="2023-05-24T03:04:59.203" v="63" actId="47"/>
        <pc:sldMkLst>
          <pc:docMk/>
          <pc:sldMk cId="968053127" sldId="261"/>
        </pc:sldMkLst>
      </pc:sldChg>
      <pc:sldChg chg="del">
        <pc:chgData name="Kathleen Roberts" userId="7c8317de-eecb-4eb8-975c-c2035dc2ed42" providerId="ADAL" clId="{0CF8F670-D978-4EE2-B648-62CA3C052EF6}" dt="2023-05-24T03:04:59.203" v="63" actId="47"/>
        <pc:sldMkLst>
          <pc:docMk/>
          <pc:sldMk cId="684363905" sldId="271"/>
        </pc:sldMkLst>
      </pc:sldChg>
      <pc:sldChg chg="del">
        <pc:chgData name="Kathleen Roberts" userId="7c8317de-eecb-4eb8-975c-c2035dc2ed42" providerId="ADAL" clId="{0CF8F670-D978-4EE2-B648-62CA3C052EF6}" dt="2023-05-24T03:04:59.203" v="63" actId="47"/>
        <pc:sldMkLst>
          <pc:docMk/>
          <pc:sldMk cId="52614698" sldId="276"/>
        </pc:sldMkLst>
      </pc:sldChg>
      <pc:sldChg chg="del">
        <pc:chgData name="Kathleen Roberts" userId="7c8317de-eecb-4eb8-975c-c2035dc2ed42" providerId="ADAL" clId="{0CF8F670-D978-4EE2-B648-62CA3C052EF6}" dt="2023-05-24T03:04:59.203" v="63" actId="47"/>
        <pc:sldMkLst>
          <pc:docMk/>
          <pc:sldMk cId="151239923" sldId="279"/>
        </pc:sldMkLst>
      </pc:sldChg>
      <pc:sldChg chg="del">
        <pc:chgData name="Kathleen Roberts" userId="7c8317de-eecb-4eb8-975c-c2035dc2ed42" providerId="ADAL" clId="{0CF8F670-D978-4EE2-B648-62CA3C052EF6}" dt="2023-05-24T03:04:59.203" v="63" actId="47"/>
        <pc:sldMkLst>
          <pc:docMk/>
          <pc:sldMk cId="1930723061" sldId="321"/>
        </pc:sldMkLst>
      </pc:sldChg>
      <pc:sldChg chg="del">
        <pc:chgData name="Kathleen Roberts" userId="7c8317de-eecb-4eb8-975c-c2035dc2ed42" providerId="ADAL" clId="{0CF8F670-D978-4EE2-B648-62CA3C052EF6}" dt="2023-05-24T03:04:59.203" v="63" actId="47"/>
        <pc:sldMkLst>
          <pc:docMk/>
          <pc:sldMk cId="4286484665" sldId="333"/>
        </pc:sldMkLst>
      </pc:sldChg>
      <pc:sldChg chg="del">
        <pc:chgData name="Kathleen Roberts" userId="7c8317de-eecb-4eb8-975c-c2035dc2ed42" providerId="ADAL" clId="{0CF8F670-D978-4EE2-B648-62CA3C052EF6}" dt="2023-05-24T03:04:59.203" v="63" actId="47"/>
        <pc:sldMkLst>
          <pc:docMk/>
          <pc:sldMk cId="2642117461" sldId="346"/>
        </pc:sldMkLst>
      </pc:sldChg>
      <pc:sldChg chg="del">
        <pc:chgData name="Kathleen Roberts" userId="7c8317de-eecb-4eb8-975c-c2035dc2ed42" providerId="ADAL" clId="{0CF8F670-D978-4EE2-B648-62CA3C052EF6}" dt="2023-05-24T03:04:59.203" v="63" actId="47"/>
        <pc:sldMkLst>
          <pc:docMk/>
          <pc:sldMk cId="1885988852" sldId="350"/>
        </pc:sldMkLst>
      </pc:sldChg>
      <pc:sldChg chg="del">
        <pc:chgData name="Kathleen Roberts" userId="7c8317de-eecb-4eb8-975c-c2035dc2ed42" providerId="ADAL" clId="{0CF8F670-D978-4EE2-B648-62CA3C052EF6}" dt="2023-05-24T03:04:59.203" v="63" actId="47"/>
        <pc:sldMkLst>
          <pc:docMk/>
          <pc:sldMk cId="4115728346" sldId="351"/>
        </pc:sldMkLst>
      </pc:sldChg>
      <pc:sldChg chg="del">
        <pc:chgData name="Kathleen Roberts" userId="7c8317de-eecb-4eb8-975c-c2035dc2ed42" providerId="ADAL" clId="{0CF8F670-D978-4EE2-B648-62CA3C052EF6}" dt="2023-05-24T03:04:59.203" v="63" actId="47"/>
        <pc:sldMkLst>
          <pc:docMk/>
          <pc:sldMk cId="3363410157" sldId="352"/>
        </pc:sldMkLst>
      </pc:sldChg>
      <pc:sldChg chg="del">
        <pc:chgData name="Kathleen Roberts" userId="7c8317de-eecb-4eb8-975c-c2035dc2ed42" providerId="ADAL" clId="{0CF8F670-D978-4EE2-B648-62CA3C052EF6}" dt="2023-05-24T03:04:59.203" v="63" actId="47"/>
        <pc:sldMkLst>
          <pc:docMk/>
          <pc:sldMk cId="532023849" sldId="353"/>
        </pc:sldMkLst>
      </pc:sldChg>
      <pc:sldChg chg="addSp delSp modSp add del mod">
        <pc:chgData name="Kathleen Roberts" userId="7c8317de-eecb-4eb8-975c-c2035dc2ed42" providerId="ADAL" clId="{0CF8F670-D978-4EE2-B648-62CA3C052EF6}" dt="2023-05-24T03:06:59.388" v="68" actId="47"/>
        <pc:sldMkLst>
          <pc:docMk/>
          <pc:sldMk cId="1384477502" sldId="659"/>
        </pc:sldMkLst>
        <pc:spChg chg="del">
          <ac:chgData name="Kathleen Roberts" userId="7c8317de-eecb-4eb8-975c-c2035dc2ed42" providerId="ADAL" clId="{0CF8F670-D978-4EE2-B648-62CA3C052EF6}" dt="2023-05-24T03:06:53.320" v="66" actId="21"/>
          <ac:spMkLst>
            <pc:docMk/>
            <pc:sldMk cId="1384477502" sldId="659"/>
            <ac:spMk id="2" creationId="{38696B49-E54E-47B1-8A8C-209910F53EF9}"/>
          </ac:spMkLst>
        </pc:spChg>
        <pc:spChg chg="add mod">
          <ac:chgData name="Kathleen Roberts" userId="7c8317de-eecb-4eb8-975c-c2035dc2ed42" providerId="ADAL" clId="{0CF8F670-D978-4EE2-B648-62CA3C052EF6}" dt="2023-05-24T03:06:53.320" v="66" actId="21"/>
          <ac:spMkLst>
            <pc:docMk/>
            <pc:sldMk cId="1384477502" sldId="659"/>
            <ac:spMk id="4" creationId="{CA00A08B-1C56-BFDE-A7DB-8A37BED6D42C}"/>
          </ac:spMkLst>
        </pc:spChg>
      </pc:sldChg>
      <pc:sldChg chg="modSp">
        <pc:chgData name="Kathleen Roberts" userId="7c8317de-eecb-4eb8-975c-c2035dc2ed42" providerId="ADAL" clId="{0CF8F670-D978-4EE2-B648-62CA3C052EF6}" dt="2023-05-24T02:56:20.132" v="3" actId="20577"/>
        <pc:sldMkLst>
          <pc:docMk/>
          <pc:sldMk cId="509427187" sldId="735"/>
        </pc:sldMkLst>
        <pc:spChg chg="mod">
          <ac:chgData name="Kathleen Roberts" userId="7c8317de-eecb-4eb8-975c-c2035dc2ed42" providerId="ADAL" clId="{0CF8F670-D978-4EE2-B648-62CA3C052EF6}" dt="2023-05-24T02:56:20.132" v="3" actId="20577"/>
          <ac:spMkLst>
            <pc:docMk/>
            <pc:sldMk cId="509427187" sldId="735"/>
            <ac:spMk id="3" creationId="{00000000-0000-0000-0000-000000000000}"/>
          </ac:spMkLst>
        </pc:spChg>
      </pc:sldChg>
      <pc:sldChg chg="addSp delSp modSp mod">
        <pc:chgData name="Kathleen Roberts" userId="7c8317de-eecb-4eb8-975c-c2035dc2ed42" providerId="ADAL" clId="{0CF8F670-D978-4EE2-B648-62CA3C052EF6}" dt="2023-05-24T03:01:13.813" v="23" actId="14100"/>
        <pc:sldMkLst>
          <pc:docMk/>
          <pc:sldMk cId="1586131141" sldId="976"/>
        </pc:sldMkLst>
        <pc:picChg chg="del">
          <ac:chgData name="Kathleen Roberts" userId="7c8317de-eecb-4eb8-975c-c2035dc2ed42" providerId="ADAL" clId="{0CF8F670-D978-4EE2-B648-62CA3C052EF6}" dt="2023-05-24T02:57:30.837" v="12" actId="478"/>
          <ac:picMkLst>
            <pc:docMk/>
            <pc:sldMk cId="1586131141" sldId="976"/>
            <ac:picMk id="3" creationId="{837DB0DB-4762-B528-CB16-BD298D6DA942}"/>
          </ac:picMkLst>
        </pc:picChg>
        <pc:picChg chg="add mod modCrop">
          <ac:chgData name="Kathleen Roberts" userId="7c8317de-eecb-4eb8-975c-c2035dc2ed42" providerId="ADAL" clId="{0CF8F670-D978-4EE2-B648-62CA3C052EF6}" dt="2023-05-24T03:01:13.813" v="23" actId="14100"/>
          <ac:picMkLst>
            <pc:docMk/>
            <pc:sldMk cId="1586131141" sldId="976"/>
            <ac:picMk id="4" creationId="{FE4B81C4-E269-A4BD-D9B2-BBDC3B968C99}"/>
          </ac:picMkLst>
        </pc:picChg>
      </pc:sldChg>
      <pc:sldChg chg="del">
        <pc:chgData name="Kathleen Roberts" userId="7c8317de-eecb-4eb8-975c-c2035dc2ed42" providerId="ADAL" clId="{0CF8F670-D978-4EE2-B648-62CA3C052EF6}" dt="2023-05-24T02:57:19.264" v="11" actId="47"/>
        <pc:sldMkLst>
          <pc:docMk/>
          <pc:sldMk cId="3387471394" sldId="977"/>
        </pc:sldMkLst>
      </pc:sldChg>
      <pc:sldChg chg="del">
        <pc:chgData name="Kathleen Roberts" userId="7c8317de-eecb-4eb8-975c-c2035dc2ed42" providerId="ADAL" clId="{0CF8F670-D978-4EE2-B648-62CA3C052EF6}" dt="2023-05-24T03:04:45.931" v="61" actId="47"/>
        <pc:sldMkLst>
          <pc:docMk/>
          <pc:sldMk cId="4096775115" sldId="995"/>
        </pc:sldMkLst>
      </pc:sldChg>
      <pc:sldChg chg="del">
        <pc:chgData name="Kathleen Roberts" userId="7c8317de-eecb-4eb8-975c-c2035dc2ed42" providerId="ADAL" clId="{0CF8F670-D978-4EE2-B648-62CA3C052EF6}" dt="2023-05-24T03:04:47.302" v="62" actId="47"/>
        <pc:sldMkLst>
          <pc:docMk/>
          <pc:sldMk cId="973646176" sldId="996"/>
        </pc:sldMkLst>
      </pc:sldChg>
      <pc:sldChg chg="del">
        <pc:chgData name="Kathleen Roberts" userId="7c8317de-eecb-4eb8-975c-c2035dc2ed42" providerId="ADAL" clId="{0CF8F670-D978-4EE2-B648-62CA3C052EF6}" dt="2023-05-24T03:04:44.779" v="60" actId="47"/>
        <pc:sldMkLst>
          <pc:docMk/>
          <pc:sldMk cId="972340003" sldId="997"/>
        </pc:sldMkLst>
      </pc:sldChg>
      <pc:sldChg chg="del">
        <pc:chgData name="Kathleen Roberts" userId="7c8317de-eecb-4eb8-975c-c2035dc2ed42" providerId="ADAL" clId="{0CF8F670-D978-4EE2-B648-62CA3C052EF6}" dt="2023-05-24T02:57:11.224" v="10" actId="47"/>
        <pc:sldMkLst>
          <pc:docMk/>
          <pc:sldMk cId="1877700862" sldId="1035"/>
        </pc:sldMkLst>
      </pc:sldChg>
      <pc:sldChg chg="del">
        <pc:chgData name="Kathleen Roberts" userId="7c8317de-eecb-4eb8-975c-c2035dc2ed42" providerId="ADAL" clId="{0CF8F670-D978-4EE2-B648-62CA3C052EF6}" dt="2023-05-24T03:04:42.857" v="58" actId="47"/>
        <pc:sldMkLst>
          <pc:docMk/>
          <pc:sldMk cId="441091331" sldId="3475"/>
        </pc:sldMkLst>
      </pc:sldChg>
      <pc:sldChg chg="del">
        <pc:chgData name="Kathleen Roberts" userId="7c8317de-eecb-4eb8-975c-c2035dc2ed42" providerId="ADAL" clId="{0CF8F670-D978-4EE2-B648-62CA3C052EF6}" dt="2023-05-24T03:04:43.802" v="59" actId="47"/>
        <pc:sldMkLst>
          <pc:docMk/>
          <pc:sldMk cId="1377547948" sldId="3476"/>
        </pc:sldMkLst>
      </pc:sldChg>
      <pc:sldChg chg="del">
        <pc:chgData name="Kathleen Roberts" userId="7c8317de-eecb-4eb8-975c-c2035dc2ed42" providerId="ADAL" clId="{0CF8F670-D978-4EE2-B648-62CA3C052EF6}" dt="2023-05-24T03:04:40.821" v="56" actId="47"/>
        <pc:sldMkLst>
          <pc:docMk/>
          <pc:sldMk cId="2186813249" sldId="3477"/>
        </pc:sldMkLst>
      </pc:sldChg>
      <pc:sldChg chg="del">
        <pc:chgData name="Kathleen Roberts" userId="7c8317de-eecb-4eb8-975c-c2035dc2ed42" providerId="ADAL" clId="{0CF8F670-D978-4EE2-B648-62CA3C052EF6}" dt="2023-05-24T03:04:41.501" v="57" actId="47"/>
        <pc:sldMkLst>
          <pc:docMk/>
          <pc:sldMk cId="1699825727" sldId="3478"/>
        </pc:sldMkLst>
      </pc:sldChg>
      <pc:sldChg chg="ord">
        <pc:chgData name="Kathleen Roberts" userId="7c8317de-eecb-4eb8-975c-c2035dc2ed42" providerId="ADAL" clId="{0CF8F670-D978-4EE2-B648-62CA3C052EF6}" dt="2023-05-24T04:15:15.997" v="505"/>
        <pc:sldMkLst>
          <pc:docMk/>
          <pc:sldMk cId="1958384504" sldId="3480"/>
        </pc:sldMkLst>
      </pc:sldChg>
      <pc:sldChg chg="del">
        <pc:chgData name="Kathleen Roberts" userId="7c8317de-eecb-4eb8-975c-c2035dc2ed42" providerId="ADAL" clId="{0CF8F670-D978-4EE2-B648-62CA3C052EF6}" dt="2023-05-24T02:56:45.536" v="4" actId="47"/>
        <pc:sldMkLst>
          <pc:docMk/>
          <pc:sldMk cId="4024376291" sldId="3481"/>
        </pc:sldMkLst>
      </pc:sldChg>
      <pc:sldChg chg="del">
        <pc:chgData name="Kathleen Roberts" userId="7c8317de-eecb-4eb8-975c-c2035dc2ed42" providerId="ADAL" clId="{0CF8F670-D978-4EE2-B648-62CA3C052EF6}" dt="2023-05-24T02:56:53.542" v="5" actId="47"/>
        <pc:sldMkLst>
          <pc:docMk/>
          <pc:sldMk cId="3852980880" sldId="3482"/>
        </pc:sldMkLst>
      </pc:sldChg>
      <pc:sldChg chg="del">
        <pc:chgData name="Kathleen Roberts" userId="7c8317de-eecb-4eb8-975c-c2035dc2ed42" providerId="ADAL" clId="{0CF8F670-D978-4EE2-B648-62CA3C052EF6}" dt="2023-05-24T02:56:57.002" v="6" actId="47"/>
        <pc:sldMkLst>
          <pc:docMk/>
          <pc:sldMk cId="2570743015" sldId="3483"/>
        </pc:sldMkLst>
      </pc:sldChg>
      <pc:sldChg chg="del">
        <pc:chgData name="Kathleen Roberts" userId="7c8317de-eecb-4eb8-975c-c2035dc2ed42" providerId="ADAL" clId="{0CF8F670-D978-4EE2-B648-62CA3C052EF6}" dt="2023-05-24T02:57:02.037" v="8" actId="47"/>
        <pc:sldMkLst>
          <pc:docMk/>
          <pc:sldMk cId="1906125366" sldId="3484"/>
        </pc:sldMkLst>
      </pc:sldChg>
      <pc:sldChg chg="del">
        <pc:chgData name="Kathleen Roberts" userId="7c8317de-eecb-4eb8-975c-c2035dc2ed42" providerId="ADAL" clId="{0CF8F670-D978-4EE2-B648-62CA3C052EF6}" dt="2023-05-24T02:57:03.220" v="9" actId="47"/>
        <pc:sldMkLst>
          <pc:docMk/>
          <pc:sldMk cId="1511446198" sldId="3485"/>
        </pc:sldMkLst>
      </pc:sldChg>
      <pc:sldChg chg="modSp">
        <pc:chgData name="Kathleen Roberts" userId="7c8317de-eecb-4eb8-975c-c2035dc2ed42" providerId="ADAL" clId="{0CF8F670-D978-4EE2-B648-62CA3C052EF6}" dt="2023-05-24T03:07:57.385" v="73" actId="1076"/>
        <pc:sldMkLst>
          <pc:docMk/>
          <pc:sldMk cId="1444023445" sldId="3486"/>
        </pc:sldMkLst>
        <pc:picChg chg="mod">
          <ac:chgData name="Kathleen Roberts" userId="7c8317de-eecb-4eb8-975c-c2035dc2ed42" providerId="ADAL" clId="{0CF8F670-D978-4EE2-B648-62CA3C052EF6}" dt="2023-05-24T03:07:57.385" v="73" actId="1076"/>
          <ac:picMkLst>
            <pc:docMk/>
            <pc:sldMk cId="1444023445" sldId="3486"/>
            <ac:picMk id="4" creationId="{044A6369-798B-B7F5-13AC-DD5BE631F725}"/>
          </ac:picMkLst>
        </pc:picChg>
      </pc:sldChg>
      <pc:sldChg chg="del">
        <pc:chgData name="Kathleen Roberts" userId="7c8317de-eecb-4eb8-975c-c2035dc2ed42" providerId="ADAL" clId="{0CF8F670-D978-4EE2-B648-62CA3C052EF6}" dt="2023-05-24T03:04:35.804" v="53" actId="47"/>
        <pc:sldMkLst>
          <pc:docMk/>
          <pc:sldMk cId="3063938252" sldId="3487"/>
        </pc:sldMkLst>
      </pc:sldChg>
      <pc:sldChg chg="del">
        <pc:chgData name="Kathleen Roberts" userId="7c8317de-eecb-4eb8-975c-c2035dc2ed42" providerId="ADAL" clId="{0CF8F670-D978-4EE2-B648-62CA3C052EF6}" dt="2023-05-24T03:04:39.748" v="55" actId="47"/>
        <pc:sldMkLst>
          <pc:docMk/>
          <pc:sldMk cId="1821774911" sldId="3489"/>
        </pc:sldMkLst>
      </pc:sldChg>
      <pc:sldChg chg="del">
        <pc:chgData name="Kathleen Roberts" userId="7c8317de-eecb-4eb8-975c-c2035dc2ed42" providerId="ADAL" clId="{0CF8F670-D978-4EE2-B648-62CA3C052EF6}" dt="2023-05-24T03:04:38.072" v="54" actId="47"/>
        <pc:sldMkLst>
          <pc:docMk/>
          <pc:sldMk cId="2081422495" sldId="3490"/>
        </pc:sldMkLst>
      </pc:sldChg>
      <pc:sldChg chg="addSp delSp modSp mod">
        <pc:chgData name="Kathleen Roberts" userId="7c8317de-eecb-4eb8-975c-c2035dc2ed42" providerId="ADAL" clId="{0CF8F670-D978-4EE2-B648-62CA3C052EF6}" dt="2023-05-24T03:03:28.672" v="43" actId="1076"/>
        <pc:sldMkLst>
          <pc:docMk/>
          <pc:sldMk cId="2152121026" sldId="3491"/>
        </pc:sldMkLst>
        <pc:picChg chg="add mod modCrop">
          <ac:chgData name="Kathleen Roberts" userId="7c8317de-eecb-4eb8-975c-c2035dc2ed42" providerId="ADAL" clId="{0CF8F670-D978-4EE2-B648-62CA3C052EF6}" dt="2023-05-24T03:03:28.672" v="43" actId="1076"/>
          <ac:picMkLst>
            <pc:docMk/>
            <pc:sldMk cId="2152121026" sldId="3491"/>
            <ac:picMk id="3" creationId="{D88AFF7D-0F60-947C-E9C6-6133FAF5EDA4}"/>
          </ac:picMkLst>
        </pc:picChg>
        <pc:picChg chg="del">
          <ac:chgData name="Kathleen Roberts" userId="7c8317de-eecb-4eb8-975c-c2035dc2ed42" providerId="ADAL" clId="{0CF8F670-D978-4EE2-B648-62CA3C052EF6}" dt="2023-05-24T03:01:28.854" v="24" actId="478"/>
          <ac:picMkLst>
            <pc:docMk/>
            <pc:sldMk cId="2152121026" sldId="3491"/>
            <ac:picMk id="4" creationId="{FE4B81C4-E269-A4BD-D9B2-BBDC3B968C99}"/>
          </ac:picMkLst>
        </pc:picChg>
        <pc:picChg chg="add mod modCrop">
          <ac:chgData name="Kathleen Roberts" userId="7c8317de-eecb-4eb8-975c-c2035dc2ed42" providerId="ADAL" clId="{0CF8F670-D978-4EE2-B648-62CA3C052EF6}" dt="2023-05-24T03:03:02.949" v="38" actId="1076"/>
          <ac:picMkLst>
            <pc:docMk/>
            <pc:sldMk cId="2152121026" sldId="3491"/>
            <ac:picMk id="6" creationId="{68B59E8C-6284-E46E-5881-4675B84E25BB}"/>
          </ac:picMkLst>
        </pc:picChg>
      </pc:sldChg>
      <pc:sldChg chg="del">
        <pc:chgData name="Kathleen Roberts" userId="7c8317de-eecb-4eb8-975c-c2035dc2ed42" providerId="ADAL" clId="{0CF8F670-D978-4EE2-B648-62CA3C052EF6}" dt="2023-05-24T02:56:59.679" v="7" actId="47"/>
        <pc:sldMkLst>
          <pc:docMk/>
          <pc:sldMk cId="3054335544" sldId="3491"/>
        </pc:sldMkLst>
      </pc:sldChg>
      <pc:sldChg chg="add del">
        <pc:chgData name="Kathleen Roberts" userId="7c8317de-eecb-4eb8-975c-c2035dc2ed42" providerId="ADAL" clId="{0CF8F670-D978-4EE2-B648-62CA3C052EF6}" dt="2023-05-24T03:01:34.759" v="26"/>
        <pc:sldMkLst>
          <pc:docMk/>
          <pc:sldMk cId="2144236972" sldId="3492"/>
        </pc:sldMkLst>
      </pc:sldChg>
      <pc:sldChg chg="addSp delSp modSp mod">
        <pc:chgData name="Kathleen Roberts" userId="7c8317de-eecb-4eb8-975c-c2035dc2ed42" providerId="ADAL" clId="{0CF8F670-D978-4EE2-B648-62CA3C052EF6}" dt="2023-05-24T03:04:26.417" v="52" actId="1076"/>
        <pc:sldMkLst>
          <pc:docMk/>
          <pc:sldMk cId="3842416330" sldId="3492"/>
        </pc:sldMkLst>
        <pc:picChg chg="del">
          <ac:chgData name="Kathleen Roberts" userId="7c8317de-eecb-4eb8-975c-c2035dc2ed42" providerId="ADAL" clId="{0CF8F670-D978-4EE2-B648-62CA3C052EF6}" dt="2023-05-24T03:03:42.123" v="44" actId="478"/>
          <ac:picMkLst>
            <pc:docMk/>
            <pc:sldMk cId="3842416330" sldId="3492"/>
            <ac:picMk id="3" creationId="{D88AFF7D-0F60-947C-E9C6-6133FAF5EDA4}"/>
          </ac:picMkLst>
        </pc:picChg>
        <pc:picChg chg="add mod modCrop">
          <ac:chgData name="Kathleen Roberts" userId="7c8317de-eecb-4eb8-975c-c2035dc2ed42" providerId="ADAL" clId="{0CF8F670-D978-4EE2-B648-62CA3C052EF6}" dt="2023-05-24T03:04:26.417" v="52" actId="1076"/>
          <ac:picMkLst>
            <pc:docMk/>
            <pc:sldMk cId="3842416330" sldId="3492"/>
            <ac:picMk id="4" creationId="{1CE7A1BB-C2FF-3AC0-658E-7D9FEE5C0B80}"/>
          </ac:picMkLst>
        </pc:picChg>
      </pc:sldChg>
      <pc:sldChg chg="addSp modSp new mod ord setBg setClrOvrMap">
        <pc:chgData name="Kathleen Roberts" userId="7c8317de-eecb-4eb8-975c-c2035dc2ed42" providerId="ADAL" clId="{0CF8F670-D978-4EE2-B648-62CA3C052EF6}" dt="2023-05-24T03:07:30.153" v="71" actId="26606"/>
        <pc:sldMkLst>
          <pc:docMk/>
          <pc:sldMk cId="3370178888" sldId="3494"/>
        </pc:sldMkLst>
        <pc:spChg chg="add mod">
          <ac:chgData name="Kathleen Roberts" userId="7c8317de-eecb-4eb8-975c-c2035dc2ed42" providerId="ADAL" clId="{0CF8F670-D978-4EE2-B648-62CA3C052EF6}" dt="2023-05-24T03:07:30.153" v="71" actId="26606"/>
          <ac:spMkLst>
            <pc:docMk/>
            <pc:sldMk cId="3370178888" sldId="3494"/>
            <ac:spMk id="2" creationId="{392680A3-EDF1-49A8-6965-C4C052E96C81}"/>
          </ac:spMkLst>
        </pc:spChg>
        <pc:spChg chg="add">
          <ac:chgData name="Kathleen Roberts" userId="7c8317de-eecb-4eb8-975c-c2035dc2ed42" providerId="ADAL" clId="{0CF8F670-D978-4EE2-B648-62CA3C052EF6}" dt="2023-05-24T03:07:30.153" v="71" actId="26606"/>
          <ac:spMkLst>
            <pc:docMk/>
            <pc:sldMk cId="3370178888" sldId="3494"/>
            <ac:spMk id="7" creationId="{66B332A4-D438-4773-A77F-5ED49A448D9D}"/>
          </ac:spMkLst>
        </pc:spChg>
        <pc:spChg chg="add">
          <ac:chgData name="Kathleen Roberts" userId="7c8317de-eecb-4eb8-975c-c2035dc2ed42" providerId="ADAL" clId="{0CF8F670-D978-4EE2-B648-62CA3C052EF6}" dt="2023-05-24T03:07:30.153" v="71" actId="26606"/>
          <ac:spMkLst>
            <pc:docMk/>
            <pc:sldMk cId="3370178888" sldId="3494"/>
            <ac:spMk id="9" creationId="{DF9AD32D-FF05-44F4-BD4D-9CEE89B71EB9}"/>
          </ac:spMkLst>
        </pc:spChg>
      </pc:sldChg>
      <pc:sldChg chg="addSp modSp new mod setBg setClrOvrMap">
        <pc:chgData name="Kathleen Roberts" userId="7c8317de-eecb-4eb8-975c-c2035dc2ed42" providerId="ADAL" clId="{0CF8F670-D978-4EE2-B648-62CA3C052EF6}" dt="2023-05-24T03:13:43.943" v="120" actId="26606"/>
        <pc:sldMkLst>
          <pc:docMk/>
          <pc:sldMk cId="882115827" sldId="3495"/>
        </pc:sldMkLst>
        <pc:spChg chg="add mod">
          <ac:chgData name="Kathleen Roberts" userId="7c8317de-eecb-4eb8-975c-c2035dc2ed42" providerId="ADAL" clId="{0CF8F670-D978-4EE2-B648-62CA3C052EF6}" dt="2023-05-24T03:13:43.943" v="120" actId="26606"/>
          <ac:spMkLst>
            <pc:docMk/>
            <pc:sldMk cId="882115827" sldId="3495"/>
            <ac:spMk id="2" creationId="{636091EF-34DC-99DD-D4BA-2265398FA677}"/>
          </ac:spMkLst>
        </pc:spChg>
        <pc:spChg chg="add">
          <ac:chgData name="Kathleen Roberts" userId="7c8317de-eecb-4eb8-975c-c2035dc2ed42" providerId="ADAL" clId="{0CF8F670-D978-4EE2-B648-62CA3C052EF6}" dt="2023-05-24T03:13:43.943" v="120" actId="26606"/>
          <ac:spMkLst>
            <pc:docMk/>
            <pc:sldMk cId="882115827" sldId="3495"/>
            <ac:spMk id="8" creationId="{0671A8AE-40A1-4631-A6B8-581AFF065482}"/>
          </ac:spMkLst>
        </pc:spChg>
        <pc:spChg chg="add">
          <ac:chgData name="Kathleen Roberts" userId="7c8317de-eecb-4eb8-975c-c2035dc2ed42" providerId="ADAL" clId="{0CF8F670-D978-4EE2-B648-62CA3C052EF6}" dt="2023-05-24T03:13:43.943" v="120" actId="26606"/>
          <ac:spMkLst>
            <pc:docMk/>
            <pc:sldMk cId="882115827" sldId="3495"/>
            <ac:spMk id="10" creationId="{AB58EF07-17C2-48CF-ABB0-EEF1F17CB8F0}"/>
          </ac:spMkLst>
        </pc:spChg>
        <pc:spChg chg="add">
          <ac:chgData name="Kathleen Roberts" userId="7c8317de-eecb-4eb8-975c-c2035dc2ed42" providerId="ADAL" clId="{0CF8F670-D978-4EE2-B648-62CA3C052EF6}" dt="2023-05-24T03:13:43.943" v="120" actId="26606"/>
          <ac:spMkLst>
            <pc:docMk/>
            <pc:sldMk cId="882115827" sldId="3495"/>
            <ac:spMk id="12" creationId="{AF2F604E-43BE-4DC3-B983-E071523364F8}"/>
          </ac:spMkLst>
        </pc:spChg>
        <pc:spChg chg="add">
          <ac:chgData name="Kathleen Roberts" userId="7c8317de-eecb-4eb8-975c-c2035dc2ed42" providerId="ADAL" clId="{0CF8F670-D978-4EE2-B648-62CA3C052EF6}" dt="2023-05-24T03:13:43.943" v="120" actId="26606"/>
          <ac:spMkLst>
            <pc:docMk/>
            <pc:sldMk cId="882115827" sldId="3495"/>
            <ac:spMk id="14" creationId="{08C9B587-E65E-4B52-B37C-ABEBB6E87928}"/>
          </ac:spMkLst>
        </pc:spChg>
        <pc:picChg chg="add">
          <ac:chgData name="Kathleen Roberts" userId="7c8317de-eecb-4eb8-975c-c2035dc2ed42" providerId="ADAL" clId="{0CF8F670-D978-4EE2-B648-62CA3C052EF6}" dt="2023-05-24T03:13:43.943" v="120" actId="26606"/>
          <ac:picMkLst>
            <pc:docMk/>
            <pc:sldMk cId="882115827" sldId="3495"/>
            <ac:picMk id="4" creationId="{7CB9F1A9-ED30-23E3-54B0-6DB37B939845}"/>
          </ac:picMkLst>
        </pc:picChg>
      </pc:sldChg>
      <pc:sldChg chg="addSp modSp new mod setBg">
        <pc:chgData name="Kathleen Roberts" userId="7c8317de-eecb-4eb8-975c-c2035dc2ed42" providerId="ADAL" clId="{0CF8F670-D978-4EE2-B648-62CA3C052EF6}" dt="2023-05-24T03:31:45.303" v="162" actId="14100"/>
        <pc:sldMkLst>
          <pc:docMk/>
          <pc:sldMk cId="2929229936" sldId="3496"/>
        </pc:sldMkLst>
        <pc:spChg chg="add mod">
          <ac:chgData name="Kathleen Roberts" userId="7c8317de-eecb-4eb8-975c-c2035dc2ed42" providerId="ADAL" clId="{0CF8F670-D978-4EE2-B648-62CA3C052EF6}" dt="2023-05-24T03:31:25.609" v="158" actId="26606"/>
          <ac:spMkLst>
            <pc:docMk/>
            <pc:sldMk cId="2929229936" sldId="3496"/>
            <ac:spMk id="4" creationId="{489596BC-FC95-0909-4B90-BFDB94F79EDD}"/>
          </ac:spMkLst>
        </pc:spChg>
        <pc:spChg chg="add">
          <ac:chgData name="Kathleen Roberts" userId="7c8317de-eecb-4eb8-975c-c2035dc2ed42" providerId="ADAL" clId="{0CF8F670-D978-4EE2-B648-62CA3C052EF6}" dt="2023-05-24T03:31:25.609" v="158" actId="26606"/>
          <ac:spMkLst>
            <pc:docMk/>
            <pc:sldMk cId="2929229936" sldId="3496"/>
            <ac:spMk id="9" creationId="{D12DDE76-C203-4047-9998-63900085B5E8}"/>
          </ac:spMkLst>
        </pc:spChg>
        <pc:picChg chg="add mod ord modCrop">
          <ac:chgData name="Kathleen Roberts" userId="7c8317de-eecb-4eb8-975c-c2035dc2ed42" providerId="ADAL" clId="{0CF8F670-D978-4EE2-B648-62CA3C052EF6}" dt="2023-05-24T03:31:45.303" v="162" actId="14100"/>
          <ac:picMkLst>
            <pc:docMk/>
            <pc:sldMk cId="2929229936" sldId="3496"/>
            <ac:picMk id="3" creationId="{64D66467-BC1A-5E8D-F6EC-7A07C1736C19}"/>
          </ac:picMkLst>
        </pc:picChg>
      </pc:sldChg>
      <pc:sldChg chg="addSp modSp new mod">
        <pc:chgData name="Kathleen Roberts" userId="7c8317de-eecb-4eb8-975c-c2035dc2ed42" providerId="ADAL" clId="{0CF8F670-D978-4EE2-B648-62CA3C052EF6}" dt="2023-05-24T03:48:42.349" v="177" actId="14100"/>
        <pc:sldMkLst>
          <pc:docMk/>
          <pc:sldMk cId="2094773295" sldId="3497"/>
        </pc:sldMkLst>
        <pc:picChg chg="add mod modCrop">
          <ac:chgData name="Kathleen Roberts" userId="7c8317de-eecb-4eb8-975c-c2035dc2ed42" providerId="ADAL" clId="{0CF8F670-D978-4EE2-B648-62CA3C052EF6}" dt="2023-05-24T03:48:42.349" v="177" actId="14100"/>
          <ac:picMkLst>
            <pc:docMk/>
            <pc:sldMk cId="2094773295" sldId="3497"/>
            <ac:picMk id="2" creationId="{67F131C6-2DB7-7E26-2A75-777C03355868}"/>
          </ac:picMkLst>
        </pc:picChg>
      </pc:sldChg>
      <pc:sldChg chg="addSp modSp add mod">
        <pc:chgData name="Kathleen Roberts" userId="7c8317de-eecb-4eb8-975c-c2035dc2ed42" providerId="ADAL" clId="{0CF8F670-D978-4EE2-B648-62CA3C052EF6}" dt="2023-05-24T03:50:07.123" v="186" actId="14100"/>
        <pc:sldMkLst>
          <pc:docMk/>
          <pc:sldMk cId="1710794536" sldId="3498"/>
        </pc:sldMkLst>
        <pc:picChg chg="mod modCrop">
          <ac:chgData name="Kathleen Roberts" userId="7c8317de-eecb-4eb8-975c-c2035dc2ed42" providerId="ADAL" clId="{0CF8F670-D978-4EE2-B648-62CA3C052EF6}" dt="2023-05-24T03:50:07.123" v="186" actId="14100"/>
          <ac:picMkLst>
            <pc:docMk/>
            <pc:sldMk cId="1710794536" sldId="3498"/>
            <ac:picMk id="2" creationId="{67F131C6-2DB7-7E26-2A75-777C03355868}"/>
          </ac:picMkLst>
        </pc:picChg>
        <pc:picChg chg="add mod modCrop">
          <ac:chgData name="Kathleen Roberts" userId="7c8317de-eecb-4eb8-975c-c2035dc2ed42" providerId="ADAL" clId="{0CF8F670-D978-4EE2-B648-62CA3C052EF6}" dt="2023-05-24T03:50:02.323" v="185" actId="1076"/>
          <ac:picMkLst>
            <pc:docMk/>
            <pc:sldMk cId="1710794536" sldId="3498"/>
            <ac:picMk id="3" creationId="{DD57E41B-03DD-E4FE-C1CF-EB514C472772}"/>
          </ac:picMkLst>
        </pc:picChg>
      </pc:sldChg>
      <pc:sldChg chg="addSp modSp new mod">
        <pc:chgData name="Kathleen Roberts" userId="7c8317de-eecb-4eb8-975c-c2035dc2ed42" providerId="ADAL" clId="{0CF8F670-D978-4EE2-B648-62CA3C052EF6}" dt="2023-05-24T04:13:18.213" v="500"/>
        <pc:sldMkLst>
          <pc:docMk/>
          <pc:sldMk cId="2637614726" sldId="3499"/>
        </pc:sldMkLst>
        <pc:spChg chg="add mod">
          <ac:chgData name="Kathleen Roberts" userId="7c8317de-eecb-4eb8-975c-c2035dc2ed42" providerId="ADAL" clId="{0CF8F670-D978-4EE2-B648-62CA3C052EF6}" dt="2023-05-24T04:13:18.213" v="500"/>
          <ac:spMkLst>
            <pc:docMk/>
            <pc:sldMk cId="2637614726" sldId="3499"/>
            <ac:spMk id="3" creationId="{D718F98A-AA0E-C25C-AD1B-940B44B13E72}"/>
          </ac:spMkLst>
        </pc:spChg>
        <pc:graphicFrameChg chg="add mod modGraphic">
          <ac:chgData name="Kathleen Roberts" userId="7c8317de-eecb-4eb8-975c-c2035dc2ed42" providerId="ADAL" clId="{0CF8F670-D978-4EE2-B648-62CA3C052EF6}" dt="2023-05-24T04:12:45.129" v="498" actId="20577"/>
          <ac:graphicFrameMkLst>
            <pc:docMk/>
            <pc:sldMk cId="2637614726" sldId="3499"/>
            <ac:graphicFrameMk id="2" creationId="{E07C1A04-3DA4-3179-700D-80BA2AF2A7CC}"/>
          </ac:graphicFrameMkLst>
        </pc:graphicFrameChg>
      </pc:sldChg>
      <pc:sldMasterChg chg="delSldLayout">
        <pc:chgData name="Kathleen Roberts" userId="7c8317de-eecb-4eb8-975c-c2035dc2ed42" providerId="ADAL" clId="{0CF8F670-D978-4EE2-B648-62CA3C052EF6}" dt="2023-05-24T04:14:58.029" v="501" actId="47"/>
        <pc:sldMasterMkLst>
          <pc:docMk/>
          <pc:sldMasterMk cId="393721518" sldId="2147483807"/>
        </pc:sldMasterMkLst>
        <pc:sldLayoutChg chg="del">
          <pc:chgData name="Kathleen Roberts" userId="7c8317de-eecb-4eb8-975c-c2035dc2ed42" providerId="ADAL" clId="{0CF8F670-D978-4EE2-B648-62CA3C052EF6}" dt="2023-05-24T04:14:58.029" v="501" actId="47"/>
          <pc:sldLayoutMkLst>
            <pc:docMk/>
            <pc:sldMasterMk cId="393721518" sldId="2147483807"/>
            <pc:sldLayoutMk cId="1778528209" sldId="2147483827"/>
          </pc:sldLayoutMkLst>
        </pc:sldLayoutChg>
        <pc:sldLayoutChg chg="del">
          <pc:chgData name="Kathleen Roberts" userId="7c8317de-eecb-4eb8-975c-c2035dc2ed42" providerId="ADAL" clId="{0CF8F670-D978-4EE2-B648-62CA3C052EF6}" dt="2023-05-24T03:06:59.388" v="68" actId="47"/>
          <pc:sldLayoutMkLst>
            <pc:docMk/>
            <pc:sldMasterMk cId="393721518" sldId="2147483807"/>
            <pc:sldLayoutMk cId="2683733259" sldId="214748384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homasLW\Documents\OD2A\2019-2022%20Duval%20All%20Drug%20and%20Homelessness%20ED%20Visits%202%2028%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Narcan Use PTA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fld id="{5CD58A77-555A-4B86-9728-0892DF5E2B61}"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031-43EB-8205-CA8D072424D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lumMod val="50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c:v>
                </c:pt>
                <c:pt idx="1">
                  <c:v>2019</c:v>
                </c:pt>
                <c:pt idx="2">
                  <c:v>2020</c:v>
                </c:pt>
                <c:pt idx="3">
                  <c:v>2021</c:v>
                </c:pt>
                <c:pt idx="4">
                  <c:v>2022</c:v>
                </c:pt>
                <c:pt idx="5">
                  <c:v>2023 (Jan-Apr)</c:v>
                </c:pt>
              </c:strCache>
            </c:strRef>
          </c:cat>
          <c:val>
            <c:numRef>
              <c:f>Sheet1!$B$2:$B$7</c:f>
              <c:numCache>
                <c:formatCode>General</c:formatCode>
                <c:ptCount val="6"/>
                <c:pt idx="0">
                  <c:v>35</c:v>
                </c:pt>
                <c:pt idx="1">
                  <c:v>102</c:v>
                </c:pt>
                <c:pt idx="2">
                  <c:v>162</c:v>
                </c:pt>
                <c:pt idx="3">
                  <c:v>290</c:v>
                </c:pt>
                <c:pt idx="4">
                  <c:v>305</c:v>
                </c:pt>
                <c:pt idx="5">
                  <c:v>139</c:v>
                </c:pt>
              </c:numCache>
            </c:numRef>
          </c:val>
          <c:extLst>
            <c:ext xmlns:c16="http://schemas.microsoft.com/office/drawing/2014/chart" uri="{C3380CC4-5D6E-409C-BE32-E72D297353CC}">
              <c16:uniqueId val="{00000000-62C8-4EE1-8C5A-D6ECBE0E51CE}"/>
            </c:ext>
          </c:extLst>
        </c:ser>
        <c:dLbls>
          <c:dLblPos val="outEnd"/>
          <c:showLegendKey val="0"/>
          <c:showVal val="1"/>
          <c:showCatName val="0"/>
          <c:showSerName val="0"/>
          <c:showPercent val="0"/>
          <c:showBubbleSize val="0"/>
        </c:dLbls>
        <c:gapWidth val="100"/>
        <c:overlap val="-24"/>
        <c:axId val="568786648"/>
        <c:axId val="568789272"/>
      </c:barChart>
      <c:catAx>
        <c:axId val="568786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568789272"/>
        <c:crosses val="autoZero"/>
        <c:auto val="1"/>
        <c:lblAlgn val="ctr"/>
        <c:lblOffset val="100"/>
        <c:noMultiLvlLbl val="0"/>
      </c:catAx>
      <c:valAx>
        <c:axId val="568789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568786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i="0" baseline="0">
                <a:solidFill>
                  <a:sysClr val="windowText" lastClr="000000"/>
                </a:solidFill>
                <a:effectLst/>
              </a:rPr>
              <a:t>Homelessness and Substance Use-Related ED Visits by Drug Type January 2019-December 2022</a:t>
            </a:r>
          </a:p>
          <a:p>
            <a:pPr>
              <a:defRPr/>
            </a:pPr>
            <a:endParaRPr lang="en-US" sz="1100" b="1" i="0" baseline="0">
              <a:solidFill>
                <a:sysClr val="windowText" lastClr="000000"/>
              </a:solidFill>
              <a:effectLst/>
            </a:endParaRPr>
          </a:p>
          <a:p>
            <a:pPr>
              <a:defRPr/>
            </a:pPr>
            <a:endParaRPr lang="en-US" sz="1100" b="1">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8C865D-BECB-4D1C-8EB2-578527166246}"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D44436A9-956C-494C-8AFD-54CB9DFF5BE4}">
      <dgm:prSet/>
      <dgm:spPr/>
      <dgm:t>
        <a:bodyPr/>
        <a:lstStyle/>
        <a:p>
          <a:r>
            <a:rPr lang="en-US" b="1" dirty="0"/>
            <a:t>14,115 Narcan kits distributed </a:t>
          </a:r>
        </a:p>
      </dgm:t>
    </dgm:pt>
    <dgm:pt modelId="{F9277C37-743C-483F-83DE-99D10DBFF504}" type="parTrans" cxnId="{E8D31E7C-618E-4995-9ED8-510EF99596A4}">
      <dgm:prSet/>
      <dgm:spPr/>
      <dgm:t>
        <a:bodyPr/>
        <a:lstStyle/>
        <a:p>
          <a:endParaRPr lang="en-US"/>
        </a:p>
      </dgm:t>
    </dgm:pt>
    <dgm:pt modelId="{FAEB3BE1-20AF-4767-9BB1-9396D27C2FD3}" type="sibTrans" cxnId="{E8D31E7C-618E-4995-9ED8-510EF99596A4}">
      <dgm:prSet/>
      <dgm:spPr/>
      <dgm:t>
        <a:bodyPr/>
        <a:lstStyle/>
        <a:p>
          <a:endParaRPr lang="en-US"/>
        </a:p>
      </dgm:t>
    </dgm:pt>
    <dgm:pt modelId="{302AB4E9-B09F-4A0A-B3C4-0DAE36F638D5}">
      <dgm:prSet/>
      <dgm:spPr/>
      <dgm:t>
        <a:bodyPr/>
        <a:lstStyle/>
        <a:p>
          <a:r>
            <a:rPr lang="en-US" b="1" dirty="0"/>
            <a:t>358 unique trainings reaching over 6,250 community members</a:t>
          </a:r>
        </a:p>
      </dgm:t>
    </dgm:pt>
    <dgm:pt modelId="{3F48E42B-3384-413F-961E-6694724F6031}" type="parTrans" cxnId="{6225DF02-57A9-448B-9190-69E9E91B0F43}">
      <dgm:prSet/>
      <dgm:spPr/>
      <dgm:t>
        <a:bodyPr/>
        <a:lstStyle/>
        <a:p>
          <a:endParaRPr lang="en-US"/>
        </a:p>
      </dgm:t>
    </dgm:pt>
    <dgm:pt modelId="{BB2CC85B-5D36-4FF1-9BAA-B51FCB3DDE5A}" type="sibTrans" cxnId="{6225DF02-57A9-448B-9190-69E9E91B0F43}">
      <dgm:prSet/>
      <dgm:spPr/>
      <dgm:t>
        <a:bodyPr/>
        <a:lstStyle/>
        <a:p>
          <a:endParaRPr lang="en-US"/>
        </a:p>
      </dgm:t>
    </dgm:pt>
    <dgm:pt modelId="{047D8FEB-E808-48A5-B106-6229ADC22E1A}" type="pres">
      <dgm:prSet presAssocID="{638C865D-BECB-4D1C-8EB2-578527166246}" presName="hierChild1" presStyleCnt="0">
        <dgm:presLayoutVars>
          <dgm:chPref val="1"/>
          <dgm:dir/>
          <dgm:animOne val="branch"/>
          <dgm:animLvl val="lvl"/>
          <dgm:resizeHandles/>
        </dgm:presLayoutVars>
      </dgm:prSet>
      <dgm:spPr/>
    </dgm:pt>
    <dgm:pt modelId="{434F83FF-0A02-4BB1-810E-A54B0A366681}" type="pres">
      <dgm:prSet presAssocID="{D44436A9-956C-494C-8AFD-54CB9DFF5BE4}" presName="hierRoot1" presStyleCnt="0"/>
      <dgm:spPr/>
    </dgm:pt>
    <dgm:pt modelId="{14A69386-282D-40DB-A696-85607119251D}" type="pres">
      <dgm:prSet presAssocID="{D44436A9-956C-494C-8AFD-54CB9DFF5BE4}" presName="composite" presStyleCnt="0"/>
      <dgm:spPr/>
    </dgm:pt>
    <dgm:pt modelId="{42C979F6-A9A2-473F-87EF-A5F24076BFD7}" type="pres">
      <dgm:prSet presAssocID="{D44436A9-956C-494C-8AFD-54CB9DFF5BE4}" presName="background" presStyleLbl="node0" presStyleIdx="0" presStyleCnt="2"/>
      <dgm:spPr/>
    </dgm:pt>
    <dgm:pt modelId="{36179991-0DF6-4D85-9826-ECC611555DDD}" type="pres">
      <dgm:prSet presAssocID="{D44436A9-956C-494C-8AFD-54CB9DFF5BE4}" presName="text" presStyleLbl="fgAcc0" presStyleIdx="0" presStyleCnt="2">
        <dgm:presLayoutVars>
          <dgm:chPref val="3"/>
        </dgm:presLayoutVars>
      </dgm:prSet>
      <dgm:spPr/>
    </dgm:pt>
    <dgm:pt modelId="{86AEC787-11AE-4A83-A202-B718503EF1EB}" type="pres">
      <dgm:prSet presAssocID="{D44436A9-956C-494C-8AFD-54CB9DFF5BE4}" presName="hierChild2" presStyleCnt="0"/>
      <dgm:spPr/>
    </dgm:pt>
    <dgm:pt modelId="{D302AB9E-9837-4AD8-B2C4-1E68D2DF0F84}" type="pres">
      <dgm:prSet presAssocID="{302AB4E9-B09F-4A0A-B3C4-0DAE36F638D5}" presName="hierRoot1" presStyleCnt="0"/>
      <dgm:spPr/>
    </dgm:pt>
    <dgm:pt modelId="{B6ED5519-F989-4CC6-8C00-87C3A17EDB7E}" type="pres">
      <dgm:prSet presAssocID="{302AB4E9-B09F-4A0A-B3C4-0DAE36F638D5}" presName="composite" presStyleCnt="0"/>
      <dgm:spPr/>
    </dgm:pt>
    <dgm:pt modelId="{482FFB73-EEA2-42F2-BFD4-87E43720DC1C}" type="pres">
      <dgm:prSet presAssocID="{302AB4E9-B09F-4A0A-B3C4-0DAE36F638D5}" presName="background" presStyleLbl="node0" presStyleIdx="1" presStyleCnt="2"/>
      <dgm:spPr/>
    </dgm:pt>
    <dgm:pt modelId="{AB2E4E4A-8452-408A-992A-FAFED672AF2A}" type="pres">
      <dgm:prSet presAssocID="{302AB4E9-B09F-4A0A-B3C4-0DAE36F638D5}" presName="text" presStyleLbl="fgAcc0" presStyleIdx="1" presStyleCnt="2">
        <dgm:presLayoutVars>
          <dgm:chPref val="3"/>
        </dgm:presLayoutVars>
      </dgm:prSet>
      <dgm:spPr/>
    </dgm:pt>
    <dgm:pt modelId="{49A9090B-C750-4FA8-8C08-790DB012DB9B}" type="pres">
      <dgm:prSet presAssocID="{302AB4E9-B09F-4A0A-B3C4-0DAE36F638D5}" presName="hierChild2" presStyleCnt="0"/>
      <dgm:spPr/>
    </dgm:pt>
  </dgm:ptLst>
  <dgm:cxnLst>
    <dgm:cxn modelId="{6225DF02-57A9-448B-9190-69E9E91B0F43}" srcId="{638C865D-BECB-4D1C-8EB2-578527166246}" destId="{302AB4E9-B09F-4A0A-B3C4-0DAE36F638D5}" srcOrd="1" destOrd="0" parTransId="{3F48E42B-3384-413F-961E-6694724F6031}" sibTransId="{BB2CC85B-5D36-4FF1-9BAA-B51FCB3DDE5A}"/>
    <dgm:cxn modelId="{51E75220-D538-4C5A-8930-C2B6C212DE0B}" type="presOf" srcId="{638C865D-BECB-4D1C-8EB2-578527166246}" destId="{047D8FEB-E808-48A5-B106-6229ADC22E1A}" srcOrd="0" destOrd="0" presId="urn:microsoft.com/office/officeart/2005/8/layout/hierarchy1"/>
    <dgm:cxn modelId="{E8D31E7C-618E-4995-9ED8-510EF99596A4}" srcId="{638C865D-BECB-4D1C-8EB2-578527166246}" destId="{D44436A9-956C-494C-8AFD-54CB9DFF5BE4}" srcOrd="0" destOrd="0" parTransId="{F9277C37-743C-483F-83DE-99D10DBFF504}" sibTransId="{FAEB3BE1-20AF-4767-9BB1-9396D27C2FD3}"/>
    <dgm:cxn modelId="{EAD846D2-D6FF-4A3C-9503-924B161E96E3}" type="presOf" srcId="{D44436A9-956C-494C-8AFD-54CB9DFF5BE4}" destId="{36179991-0DF6-4D85-9826-ECC611555DDD}" srcOrd="0" destOrd="0" presId="urn:microsoft.com/office/officeart/2005/8/layout/hierarchy1"/>
    <dgm:cxn modelId="{947ED9D3-4660-4784-9B49-2E17DADB78A2}" type="presOf" srcId="{302AB4E9-B09F-4A0A-B3C4-0DAE36F638D5}" destId="{AB2E4E4A-8452-408A-992A-FAFED672AF2A}" srcOrd="0" destOrd="0" presId="urn:microsoft.com/office/officeart/2005/8/layout/hierarchy1"/>
    <dgm:cxn modelId="{0236F8CE-BC4D-4ACA-AD8D-3B8811DAE73D}" type="presParOf" srcId="{047D8FEB-E808-48A5-B106-6229ADC22E1A}" destId="{434F83FF-0A02-4BB1-810E-A54B0A366681}" srcOrd="0" destOrd="0" presId="urn:microsoft.com/office/officeart/2005/8/layout/hierarchy1"/>
    <dgm:cxn modelId="{F0F5B4BF-7883-414A-A556-E08FFBEC9FCF}" type="presParOf" srcId="{434F83FF-0A02-4BB1-810E-A54B0A366681}" destId="{14A69386-282D-40DB-A696-85607119251D}" srcOrd="0" destOrd="0" presId="urn:microsoft.com/office/officeart/2005/8/layout/hierarchy1"/>
    <dgm:cxn modelId="{CF3C65A6-F6A7-4922-A3AD-0EB1C3CC90D8}" type="presParOf" srcId="{14A69386-282D-40DB-A696-85607119251D}" destId="{42C979F6-A9A2-473F-87EF-A5F24076BFD7}" srcOrd="0" destOrd="0" presId="urn:microsoft.com/office/officeart/2005/8/layout/hierarchy1"/>
    <dgm:cxn modelId="{134C7C24-55CA-49A5-B714-83BC8ECCAE91}" type="presParOf" srcId="{14A69386-282D-40DB-A696-85607119251D}" destId="{36179991-0DF6-4D85-9826-ECC611555DDD}" srcOrd="1" destOrd="0" presId="urn:microsoft.com/office/officeart/2005/8/layout/hierarchy1"/>
    <dgm:cxn modelId="{67921364-4C18-4E15-9CE6-868F8A7E334B}" type="presParOf" srcId="{434F83FF-0A02-4BB1-810E-A54B0A366681}" destId="{86AEC787-11AE-4A83-A202-B718503EF1EB}" srcOrd="1" destOrd="0" presId="urn:microsoft.com/office/officeart/2005/8/layout/hierarchy1"/>
    <dgm:cxn modelId="{38EF8F5D-004D-4341-A3F2-ABDA5AD53A06}" type="presParOf" srcId="{047D8FEB-E808-48A5-B106-6229ADC22E1A}" destId="{D302AB9E-9837-4AD8-B2C4-1E68D2DF0F84}" srcOrd="1" destOrd="0" presId="urn:microsoft.com/office/officeart/2005/8/layout/hierarchy1"/>
    <dgm:cxn modelId="{64DDEB0F-74DF-4A92-A6FA-3E228A17F593}" type="presParOf" srcId="{D302AB9E-9837-4AD8-B2C4-1E68D2DF0F84}" destId="{B6ED5519-F989-4CC6-8C00-87C3A17EDB7E}" srcOrd="0" destOrd="0" presId="urn:microsoft.com/office/officeart/2005/8/layout/hierarchy1"/>
    <dgm:cxn modelId="{A3605933-E44C-4103-ADE0-53FD04FFE11A}" type="presParOf" srcId="{B6ED5519-F989-4CC6-8C00-87C3A17EDB7E}" destId="{482FFB73-EEA2-42F2-BFD4-87E43720DC1C}" srcOrd="0" destOrd="0" presId="urn:microsoft.com/office/officeart/2005/8/layout/hierarchy1"/>
    <dgm:cxn modelId="{7426A785-884F-44C3-B523-EBE9F78E6D1B}" type="presParOf" srcId="{B6ED5519-F989-4CC6-8C00-87C3A17EDB7E}" destId="{AB2E4E4A-8452-408A-992A-FAFED672AF2A}" srcOrd="1" destOrd="0" presId="urn:microsoft.com/office/officeart/2005/8/layout/hierarchy1"/>
    <dgm:cxn modelId="{59FF1D75-480B-407E-A699-CC3F4E14565D}" type="presParOf" srcId="{D302AB9E-9837-4AD8-B2C4-1E68D2DF0F84}" destId="{49A9090B-C750-4FA8-8C08-790DB012DB9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349A2-EE86-43B3-86AD-333A1514A4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08EAEC-B203-43DF-9F50-C524629E358B}">
      <dgm:prSet/>
      <dgm:spPr/>
      <dgm:t>
        <a:bodyPr/>
        <a:lstStyle/>
        <a:p>
          <a:pPr>
            <a:lnSpc>
              <a:spcPct val="100000"/>
            </a:lnSpc>
          </a:pPr>
          <a:r>
            <a:rPr lang="en-US" dirty="0">
              <a:solidFill>
                <a:schemeClr val="bg1"/>
              </a:solidFill>
            </a:rPr>
            <a:t>Sober Living &amp; Recovery Supports</a:t>
          </a:r>
        </a:p>
      </dgm:t>
    </dgm:pt>
    <dgm:pt modelId="{14EE3BA3-1950-4AF0-AE85-5B4C1AB63818}" type="parTrans" cxnId="{51339497-219F-4F03-BEA2-00D23B8EF724}">
      <dgm:prSet/>
      <dgm:spPr/>
      <dgm:t>
        <a:bodyPr/>
        <a:lstStyle/>
        <a:p>
          <a:endParaRPr lang="en-US"/>
        </a:p>
      </dgm:t>
    </dgm:pt>
    <dgm:pt modelId="{87C06FDC-29C7-49F2-83ED-517C84F5CE6D}" type="sibTrans" cxnId="{51339497-219F-4F03-BEA2-00D23B8EF724}">
      <dgm:prSet/>
      <dgm:spPr/>
      <dgm:t>
        <a:bodyPr/>
        <a:lstStyle/>
        <a:p>
          <a:endParaRPr lang="en-US"/>
        </a:p>
      </dgm:t>
    </dgm:pt>
    <dgm:pt modelId="{366AB33C-287E-4C29-B5AB-09ADEA420DE3}">
      <dgm:prSet/>
      <dgm:spPr/>
      <dgm:t>
        <a:bodyPr/>
        <a:lstStyle/>
        <a:p>
          <a:pPr>
            <a:lnSpc>
              <a:spcPct val="100000"/>
            </a:lnSpc>
          </a:pPr>
          <a:r>
            <a:rPr lang="en-US" dirty="0">
              <a:solidFill>
                <a:schemeClr val="bg1"/>
              </a:solidFill>
            </a:rPr>
            <a:t>Data</a:t>
          </a:r>
        </a:p>
      </dgm:t>
    </dgm:pt>
    <dgm:pt modelId="{AA2DC2F2-0CF6-405E-A65D-5EAC8D789801}" type="parTrans" cxnId="{68D55987-A8BB-4106-810E-731568AB2B77}">
      <dgm:prSet/>
      <dgm:spPr/>
      <dgm:t>
        <a:bodyPr/>
        <a:lstStyle/>
        <a:p>
          <a:endParaRPr lang="en-US"/>
        </a:p>
      </dgm:t>
    </dgm:pt>
    <dgm:pt modelId="{0BEB14FA-EC8E-47B8-A48F-5E470BB5FB3E}" type="sibTrans" cxnId="{68D55987-A8BB-4106-810E-731568AB2B77}">
      <dgm:prSet/>
      <dgm:spPr/>
      <dgm:t>
        <a:bodyPr/>
        <a:lstStyle/>
        <a:p>
          <a:endParaRPr lang="en-US"/>
        </a:p>
      </dgm:t>
    </dgm:pt>
    <dgm:pt modelId="{E3A1C930-C87A-4381-B6F6-057B6956B1BE}" type="pres">
      <dgm:prSet presAssocID="{096349A2-EE86-43B3-86AD-333A1514A40D}" presName="root" presStyleCnt="0">
        <dgm:presLayoutVars>
          <dgm:dir/>
          <dgm:resizeHandles val="exact"/>
        </dgm:presLayoutVars>
      </dgm:prSet>
      <dgm:spPr/>
    </dgm:pt>
    <dgm:pt modelId="{8AAAD807-2A89-4C84-B0C8-8C0DB8CEB471}" type="pres">
      <dgm:prSet presAssocID="{AC08EAEC-B203-43DF-9F50-C524629E358B}" presName="compNode" presStyleCnt="0"/>
      <dgm:spPr/>
    </dgm:pt>
    <dgm:pt modelId="{6B98600C-E893-4E9A-BE37-AA5026F01C70}" type="pres">
      <dgm:prSet presAssocID="{AC08EAEC-B203-43DF-9F50-C524629E358B}" presName="bgRect" presStyleLbl="bgShp" presStyleIdx="0" presStyleCnt="2"/>
      <dgm:spPr>
        <a:solidFill>
          <a:schemeClr val="accent1"/>
        </a:solidFill>
      </dgm:spPr>
    </dgm:pt>
    <dgm:pt modelId="{5C0B39BC-DFB4-46A2-A6CF-1D9045B55E0E}" type="pres">
      <dgm:prSet presAssocID="{AC08EAEC-B203-43DF-9F50-C524629E35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BA06548-FB95-49AA-8EF7-7B3BD0C0BCD3}" type="pres">
      <dgm:prSet presAssocID="{AC08EAEC-B203-43DF-9F50-C524629E358B}" presName="spaceRect" presStyleCnt="0"/>
      <dgm:spPr/>
    </dgm:pt>
    <dgm:pt modelId="{D878E9C7-FBE7-4403-8890-E26A6BCBF76D}" type="pres">
      <dgm:prSet presAssocID="{AC08EAEC-B203-43DF-9F50-C524629E358B}" presName="parTx" presStyleLbl="revTx" presStyleIdx="0" presStyleCnt="2">
        <dgm:presLayoutVars>
          <dgm:chMax val="0"/>
          <dgm:chPref val="0"/>
        </dgm:presLayoutVars>
      </dgm:prSet>
      <dgm:spPr/>
    </dgm:pt>
    <dgm:pt modelId="{18859BEE-C2BB-4478-B781-635C3C640564}" type="pres">
      <dgm:prSet presAssocID="{87C06FDC-29C7-49F2-83ED-517C84F5CE6D}" presName="sibTrans" presStyleCnt="0"/>
      <dgm:spPr/>
    </dgm:pt>
    <dgm:pt modelId="{41431502-1BB2-4E45-AA86-6FF0B4094457}" type="pres">
      <dgm:prSet presAssocID="{366AB33C-287E-4C29-B5AB-09ADEA420DE3}" presName="compNode" presStyleCnt="0"/>
      <dgm:spPr/>
    </dgm:pt>
    <dgm:pt modelId="{8498C055-F2D8-4E72-A8A9-D619D4B7B7E4}" type="pres">
      <dgm:prSet presAssocID="{366AB33C-287E-4C29-B5AB-09ADEA420DE3}" presName="bgRect" presStyleLbl="bgShp" presStyleIdx="1" presStyleCnt="2"/>
      <dgm:spPr>
        <a:solidFill>
          <a:schemeClr val="accent1"/>
        </a:solidFill>
      </dgm:spPr>
    </dgm:pt>
    <dgm:pt modelId="{EA064E45-996D-4699-8C34-656C8CC6061D}" type="pres">
      <dgm:prSet presAssocID="{366AB33C-287E-4C29-B5AB-09ADEA420DE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with solid fill"/>
        </a:ext>
      </dgm:extLst>
    </dgm:pt>
    <dgm:pt modelId="{EEAE01E9-AEF5-4BD9-9173-27C2830F46F5}" type="pres">
      <dgm:prSet presAssocID="{366AB33C-287E-4C29-B5AB-09ADEA420DE3}" presName="spaceRect" presStyleCnt="0"/>
      <dgm:spPr/>
    </dgm:pt>
    <dgm:pt modelId="{0D0EE075-9A9B-4A43-85C2-C03FF71EEE08}" type="pres">
      <dgm:prSet presAssocID="{366AB33C-287E-4C29-B5AB-09ADEA420DE3}" presName="parTx" presStyleLbl="revTx" presStyleIdx="1" presStyleCnt="2">
        <dgm:presLayoutVars>
          <dgm:chMax val="0"/>
          <dgm:chPref val="0"/>
        </dgm:presLayoutVars>
      </dgm:prSet>
      <dgm:spPr/>
    </dgm:pt>
  </dgm:ptLst>
  <dgm:cxnLst>
    <dgm:cxn modelId="{CC69777C-8E4C-4AE9-96A7-5174453FB8F1}" type="presOf" srcId="{AC08EAEC-B203-43DF-9F50-C524629E358B}" destId="{D878E9C7-FBE7-4403-8890-E26A6BCBF76D}" srcOrd="0" destOrd="0" presId="urn:microsoft.com/office/officeart/2018/2/layout/IconVerticalSolidList"/>
    <dgm:cxn modelId="{68D55987-A8BB-4106-810E-731568AB2B77}" srcId="{096349A2-EE86-43B3-86AD-333A1514A40D}" destId="{366AB33C-287E-4C29-B5AB-09ADEA420DE3}" srcOrd="1" destOrd="0" parTransId="{AA2DC2F2-0CF6-405E-A65D-5EAC8D789801}" sibTransId="{0BEB14FA-EC8E-47B8-A48F-5E470BB5FB3E}"/>
    <dgm:cxn modelId="{5BAD8F88-3A71-43CA-B940-4190F1B090D2}" type="presOf" srcId="{096349A2-EE86-43B3-86AD-333A1514A40D}" destId="{E3A1C930-C87A-4381-B6F6-057B6956B1BE}" srcOrd="0" destOrd="0" presId="urn:microsoft.com/office/officeart/2018/2/layout/IconVerticalSolidList"/>
    <dgm:cxn modelId="{51339497-219F-4F03-BEA2-00D23B8EF724}" srcId="{096349A2-EE86-43B3-86AD-333A1514A40D}" destId="{AC08EAEC-B203-43DF-9F50-C524629E358B}" srcOrd="0" destOrd="0" parTransId="{14EE3BA3-1950-4AF0-AE85-5B4C1AB63818}" sibTransId="{87C06FDC-29C7-49F2-83ED-517C84F5CE6D}"/>
    <dgm:cxn modelId="{22E38FC4-B7C1-419F-8B88-05222F51BE8D}" type="presOf" srcId="{366AB33C-287E-4C29-B5AB-09ADEA420DE3}" destId="{0D0EE075-9A9B-4A43-85C2-C03FF71EEE08}" srcOrd="0" destOrd="0" presId="urn:microsoft.com/office/officeart/2018/2/layout/IconVerticalSolidList"/>
    <dgm:cxn modelId="{E6EAE389-F82B-49FE-99B6-2C4059680E69}" type="presParOf" srcId="{E3A1C930-C87A-4381-B6F6-057B6956B1BE}" destId="{8AAAD807-2A89-4C84-B0C8-8C0DB8CEB471}" srcOrd="0" destOrd="0" presId="urn:microsoft.com/office/officeart/2018/2/layout/IconVerticalSolidList"/>
    <dgm:cxn modelId="{6481FF13-460B-4D6D-A966-BB4F76D4FEDB}" type="presParOf" srcId="{8AAAD807-2A89-4C84-B0C8-8C0DB8CEB471}" destId="{6B98600C-E893-4E9A-BE37-AA5026F01C70}" srcOrd="0" destOrd="0" presId="urn:microsoft.com/office/officeart/2018/2/layout/IconVerticalSolidList"/>
    <dgm:cxn modelId="{31F06DF1-3525-4589-AD4A-58634BDF9168}" type="presParOf" srcId="{8AAAD807-2A89-4C84-B0C8-8C0DB8CEB471}" destId="{5C0B39BC-DFB4-46A2-A6CF-1D9045B55E0E}" srcOrd="1" destOrd="0" presId="urn:microsoft.com/office/officeart/2018/2/layout/IconVerticalSolidList"/>
    <dgm:cxn modelId="{AAFFE0EE-B0E7-4A64-AECC-45E9DB661B22}" type="presParOf" srcId="{8AAAD807-2A89-4C84-B0C8-8C0DB8CEB471}" destId="{2BA06548-FB95-49AA-8EF7-7B3BD0C0BCD3}" srcOrd="2" destOrd="0" presId="urn:microsoft.com/office/officeart/2018/2/layout/IconVerticalSolidList"/>
    <dgm:cxn modelId="{3F4B4539-48AF-41FA-9761-DA625082C968}" type="presParOf" srcId="{8AAAD807-2A89-4C84-B0C8-8C0DB8CEB471}" destId="{D878E9C7-FBE7-4403-8890-E26A6BCBF76D}" srcOrd="3" destOrd="0" presId="urn:microsoft.com/office/officeart/2018/2/layout/IconVerticalSolidList"/>
    <dgm:cxn modelId="{89A41A62-F0CE-4C76-BC4B-0059755BC89B}" type="presParOf" srcId="{E3A1C930-C87A-4381-B6F6-057B6956B1BE}" destId="{18859BEE-C2BB-4478-B781-635C3C640564}" srcOrd="1" destOrd="0" presId="urn:microsoft.com/office/officeart/2018/2/layout/IconVerticalSolidList"/>
    <dgm:cxn modelId="{6674B423-452D-47A1-B747-C55E8D5775B0}" type="presParOf" srcId="{E3A1C930-C87A-4381-B6F6-057B6956B1BE}" destId="{41431502-1BB2-4E45-AA86-6FF0B4094457}" srcOrd="2" destOrd="0" presId="urn:microsoft.com/office/officeart/2018/2/layout/IconVerticalSolidList"/>
    <dgm:cxn modelId="{EE601712-D2E7-459B-BD10-93A98DE18E67}" type="presParOf" srcId="{41431502-1BB2-4E45-AA86-6FF0B4094457}" destId="{8498C055-F2D8-4E72-A8A9-D619D4B7B7E4}" srcOrd="0" destOrd="0" presId="urn:microsoft.com/office/officeart/2018/2/layout/IconVerticalSolidList"/>
    <dgm:cxn modelId="{4D457BC9-AC68-4434-8C26-E8D5765A8599}" type="presParOf" srcId="{41431502-1BB2-4E45-AA86-6FF0B4094457}" destId="{EA064E45-996D-4699-8C34-656C8CC6061D}" srcOrd="1" destOrd="0" presId="urn:microsoft.com/office/officeart/2018/2/layout/IconVerticalSolidList"/>
    <dgm:cxn modelId="{541838D0-CB9C-46AE-B0F1-04155A6B2A7D}" type="presParOf" srcId="{41431502-1BB2-4E45-AA86-6FF0B4094457}" destId="{EEAE01E9-AEF5-4BD9-9173-27C2830F46F5}" srcOrd="2" destOrd="0" presId="urn:microsoft.com/office/officeart/2018/2/layout/IconVerticalSolidList"/>
    <dgm:cxn modelId="{2FA81218-1224-444A-BE58-723EA45EFC55}" type="presParOf" srcId="{41431502-1BB2-4E45-AA86-6FF0B4094457}" destId="{0D0EE075-9A9B-4A43-85C2-C03FF71EEE0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79F6-A9A2-473F-87EF-A5F24076BFD7}">
      <dsp:nvSpPr>
        <dsp:cNvPr id="0" name=""/>
        <dsp:cNvSpPr/>
      </dsp:nvSpPr>
      <dsp:spPr>
        <a:xfrm>
          <a:off x="1193" y="131923"/>
          <a:ext cx="4190054" cy="26606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6179991-0DF6-4D85-9826-ECC611555DDD}">
      <dsp:nvSpPr>
        <dsp:cNvPr id="0" name=""/>
        <dsp:cNvSpPr/>
      </dsp:nvSpPr>
      <dsp:spPr>
        <a:xfrm>
          <a:off x="466755" y="574206"/>
          <a:ext cx="4190054" cy="266068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14,115 Narcan kits distributed </a:t>
          </a:r>
        </a:p>
      </dsp:txBody>
      <dsp:txXfrm>
        <a:off x="544684" y="652135"/>
        <a:ext cx="4034196" cy="2504826"/>
      </dsp:txXfrm>
    </dsp:sp>
    <dsp:sp modelId="{482FFB73-EEA2-42F2-BFD4-87E43720DC1C}">
      <dsp:nvSpPr>
        <dsp:cNvPr id="0" name=""/>
        <dsp:cNvSpPr/>
      </dsp:nvSpPr>
      <dsp:spPr>
        <a:xfrm>
          <a:off x="5122371" y="131923"/>
          <a:ext cx="4190054" cy="26606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B2E4E4A-8452-408A-992A-FAFED672AF2A}">
      <dsp:nvSpPr>
        <dsp:cNvPr id="0" name=""/>
        <dsp:cNvSpPr/>
      </dsp:nvSpPr>
      <dsp:spPr>
        <a:xfrm>
          <a:off x="5587933" y="574206"/>
          <a:ext cx="4190054" cy="266068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358 unique trainings reaching over 6,250 community members</a:t>
          </a:r>
        </a:p>
      </dsp:txBody>
      <dsp:txXfrm>
        <a:off x="5665862" y="652135"/>
        <a:ext cx="4034196" cy="2504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600C-E893-4E9A-BE37-AA5026F01C70}">
      <dsp:nvSpPr>
        <dsp:cNvPr id="0" name=""/>
        <dsp:cNvSpPr/>
      </dsp:nvSpPr>
      <dsp:spPr>
        <a:xfrm>
          <a:off x="0" y="783768"/>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0B39BC-DFB4-46A2-A6CF-1D9045B55E0E}">
      <dsp:nvSpPr>
        <dsp:cNvPr id="0" name=""/>
        <dsp:cNvSpPr/>
      </dsp:nvSpPr>
      <dsp:spPr>
        <a:xfrm>
          <a:off x="437704" y="1109333"/>
          <a:ext cx="795826" cy="795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8E9C7-FBE7-4403-8890-E26A6BCBF76D}">
      <dsp:nvSpPr>
        <dsp:cNvPr id="0" name=""/>
        <dsp:cNvSpPr/>
      </dsp:nvSpPr>
      <dsp:spPr>
        <a:xfrm>
          <a:off x="1671235" y="783768"/>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Sober Living &amp; Recovery Supports</a:t>
          </a:r>
        </a:p>
      </dsp:txBody>
      <dsp:txXfrm>
        <a:off x="1671235" y="783768"/>
        <a:ext cx="4440632" cy="1446957"/>
      </dsp:txXfrm>
    </dsp:sp>
    <dsp:sp modelId="{8498C055-F2D8-4E72-A8A9-D619D4B7B7E4}">
      <dsp:nvSpPr>
        <dsp:cNvPr id="0" name=""/>
        <dsp:cNvSpPr/>
      </dsp:nvSpPr>
      <dsp:spPr>
        <a:xfrm>
          <a:off x="0" y="2592464"/>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EA064E45-996D-4699-8C34-656C8CC6061D}">
      <dsp:nvSpPr>
        <dsp:cNvPr id="0" name=""/>
        <dsp:cNvSpPr/>
      </dsp:nvSpPr>
      <dsp:spPr>
        <a:xfrm>
          <a:off x="437704" y="2918029"/>
          <a:ext cx="795826" cy="7958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EE075-9A9B-4A43-85C2-C03FF71EEE08}">
      <dsp:nvSpPr>
        <dsp:cNvPr id="0" name=""/>
        <dsp:cNvSpPr/>
      </dsp:nvSpPr>
      <dsp:spPr>
        <a:xfrm>
          <a:off x="1671235" y="2592464"/>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Data</a:t>
          </a:r>
        </a:p>
      </dsp:txBody>
      <dsp:txXfrm>
        <a:off x="1671235" y="2592464"/>
        <a:ext cx="4440632" cy="14469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BD76B-36AA-4D05-AE02-6BA3A949C01B}"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C07C-3D02-4B3E-83E5-AD9F09006E1C}" type="slidenum">
              <a:rPr lang="en-US" smtClean="0"/>
              <a:t>‹#›</a:t>
            </a:fld>
            <a:endParaRPr lang="en-US"/>
          </a:p>
        </p:txBody>
      </p:sp>
    </p:spTree>
    <p:extLst>
      <p:ext uri="{BB962C8B-B14F-4D97-AF65-F5344CB8AC3E}">
        <p14:creationId xmlns:p14="http://schemas.microsoft.com/office/powerpoint/2010/main" val="344283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11875-0876-4B1F-98E4-A6EC2427B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05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C3379-C603-4489-A86F-967B42F7B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2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b="0" dirty="0">
              <a:solidFill>
                <a:schemeClr val="tx1"/>
              </a:solidFill>
              <a:highlight>
                <a:srgbClr val="FF0000"/>
              </a:highlight>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84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00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94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66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669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716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C3379-C603-4489-A86F-967B42F7B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21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29C1E-C08E-4A39-8F99-176970225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8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9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Calibri" panose="020F0502020204030204" pitchFamily="34" charset="0"/>
              </a:rPr>
              <a:t>Notes:</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The query for “Opioid-Related Overdose” was amended in April 2021 and this slide reflects the updated definition that corresponds to the updated query.</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“Naloxone Doses Administered”:</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-On a DENs call several months ago, we were discussing the measures "Number of Opioid-Related Overdoses" and "Naloxone Doses Given" over time and as a ratio of calls to doses to see if that could be any indication of the potency of street drugs in a given time frame. I had an opportunity to discuss this with Mark in detail, so I wanted to share some takeaways from that conversation:</a:t>
            </a:r>
          </a:p>
          <a:p>
            <a:pPr fontAlgn="base"/>
            <a:endParaRPr lang="en-US" dirty="0">
              <a:solidFill>
                <a:srgbClr val="000000"/>
              </a:solidFill>
              <a:latin typeface="Calibri" panose="020F0502020204030204" pitchFamily="34" charset="0"/>
            </a:endParaRPr>
          </a:p>
          <a:p>
            <a:pPr lvl="1" fontAlgn="base">
              <a:buFont typeface="Arial" panose="020B0604020202020204" pitchFamily="34" charset="0"/>
              <a:buNone/>
            </a:pPr>
            <a:r>
              <a:rPr lang="en-US" dirty="0">
                <a:solidFill>
                  <a:srgbClr val="000000"/>
                </a:solidFill>
                <a:latin typeface="Calibri" panose="020F0502020204030204" pitchFamily="34" charset="0"/>
              </a:rPr>
              <a:t>-JFRD's protocol for dosage of naloxone has changed multiple times over the years, and it depends on patient factors. For example, a patient experiencing cardiac arrest will be given 2 mg dose of naloxone at a minimum, compared to a range of 0.4 mg to 1.0 mg for a patient not experiencing cardiac arrest. </a:t>
            </a:r>
          </a:p>
          <a:p>
            <a:pPr lvl="1" fontAlgn="base">
              <a:buFont typeface="Arial" panose="020B0604020202020204" pitchFamily="34" charset="0"/>
              <a:buNone/>
            </a:pPr>
            <a:r>
              <a:rPr lang="en-US" dirty="0">
                <a:solidFill>
                  <a:srgbClr val="000000"/>
                </a:solidFill>
                <a:latin typeface="Calibri" panose="020F0502020204030204" pitchFamily="34" charset="0"/>
              </a:rPr>
              <a:t>-Two doses of nasal Narcan will always equal 8 mg, because each plunger contains 4 mg, but two doses of IV naloxone given by JFRD will vary depending on the protocol at the time of the overdose incident and patient factors. In other words, there is not a standard "dose" of naloxone for the purposes of that data point.</a:t>
            </a:r>
          </a:p>
          <a:p>
            <a:pPr lvl="1" fontAlgn="base">
              <a:buFont typeface="Arial" panose="020B0604020202020204" pitchFamily="34" charset="0"/>
              <a:buNone/>
            </a:pPr>
            <a:r>
              <a:rPr lang="en-US" dirty="0">
                <a:solidFill>
                  <a:srgbClr val="000000"/>
                </a:solidFill>
                <a:latin typeface="Calibri" panose="020F0502020204030204" pitchFamily="34" charset="0"/>
              </a:rPr>
              <a:t>-The EMT/firefighter's goal when giving a patient naloxone is for the patient to begin breathing, not necessarily regain consciousness. This is considered compassionate care because giving too high of a dose of naloxone will cause the patient to experience worse withdrawal symptoms. When a community member is giving Narcan, their goal is for the person to wake up, even if this means giving a much higher dose.</a:t>
            </a:r>
          </a:p>
          <a:p>
            <a:pPr lvl="1" fontAlgn="base">
              <a:buFont typeface="Arial" panose="020B0604020202020204" pitchFamily="34" charset="0"/>
              <a:buNone/>
            </a:pPr>
            <a:r>
              <a:rPr lang="en-US" dirty="0">
                <a:solidFill>
                  <a:srgbClr val="000000"/>
                </a:solidFill>
                <a:latin typeface="Calibri" panose="020F0502020204030204" pitchFamily="34" charset="0"/>
              </a:rPr>
              <a:t>-The bad news is that due to these factors, these data points cannot be used to make any assessment about potency of street drugs. The good news is at least we have more clarification about this data and its limitations, so we won't make erroneous conclusions.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2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Zip codes highlighted in orange - both in the top 10 for count and the top 10 for rate per 1,000.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7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Since 2018, a Health Zone 3 zip code has only been in the top 10 once before - in 2019 when 32256 ranked #8.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05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5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Average training size is 17.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67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Received eight additional reports since the April DENs meeting.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527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-Narcan nasal spray was first FDA approved in November 2015, but the first report of Narcan use PTA JFRD was not until 2017.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73442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090597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382067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042216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407153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330004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244558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966452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145138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567570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28420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2685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982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15931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68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2602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7409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43462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267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4896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14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61972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622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4662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4526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281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801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259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912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4459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5/22/2023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059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5799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1119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5/22/2023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144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5/22/2023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6578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5/22/2023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14358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5/22/2023</a:t>
            </a:fld>
            <a:endParaRPr dirty="0"/>
          </a:p>
        </p:txBody>
      </p:sp>
      <p:sp>
        <p:nvSpPr>
          <p:cNvPr id="9" name="Slide Number Placeholder 8"/>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168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5/22/2023</a:t>
            </a:fld>
            <a:endParaRPr dirty="0"/>
          </a:p>
        </p:txBody>
      </p:sp>
      <p:sp>
        <p:nvSpPr>
          <p:cNvPr id="5" name="Slide Number Placeholder 4"/>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941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5/22/2023</a:t>
            </a:fld>
            <a:endParaRPr dirty="0"/>
          </a:p>
        </p:txBody>
      </p:sp>
      <p:sp>
        <p:nvSpPr>
          <p:cNvPr id="4" name="Slide Number Placeholder 3"/>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139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5/22/2023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888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5/22/2023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215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5/22/2023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212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5/22/2023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486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05AA66-DFE8-4E36-A6DD-3E42D95767CB}"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373813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E8F4-053F-4472-9248-A62171E917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B6B8AB-37F5-4538-BC64-AFCB57B62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83BB10-3057-4C1F-9812-96AFEB9C25E0}"/>
              </a:ext>
            </a:extLst>
          </p:cNvPr>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5" name="Footer Placeholder 4">
            <a:extLst>
              <a:ext uri="{FF2B5EF4-FFF2-40B4-BE49-F238E27FC236}">
                <a16:creationId xmlns:a16="http://schemas.microsoft.com/office/drawing/2014/main" id="{36E806A0-F7C7-4CB2-AE37-0027CAF47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1FC127-5559-4A75-861B-69283063AD7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3818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10EB-6284-4BAC-8BF3-E5ED95337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5D964-AB3F-430B-A99F-64BBA014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C7A64-27FF-40F6-A8D9-1E79E6FD1C13}"/>
              </a:ext>
            </a:extLst>
          </p:cNvPr>
          <p:cNvSpPr>
            <a:spLocks noGrp="1"/>
          </p:cNvSpPr>
          <p:nvPr>
            <p:ph type="dt" sz="half" idx="10"/>
          </p:nvPr>
        </p:nvSpPr>
        <p:spPr/>
        <p:txBody>
          <a:bodyPr/>
          <a:lstStyle/>
          <a:p>
            <a:fld id="{48A87A34-81AB-432B-8DAE-1953F412C126}" type="datetimeFigureOut">
              <a:rPr lang="en-US" smtClean="0"/>
              <a:pPr/>
              <a:t>5/22/2023</a:t>
            </a:fld>
            <a:endParaRPr lang="en-US" dirty="0"/>
          </a:p>
        </p:txBody>
      </p:sp>
      <p:sp>
        <p:nvSpPr>
          <p:cNvPr id="5" name="Footer Placeholder 4">
            <a:extLst>
              <a:ext uri="{FF2B5EF4-FFF2-40B4-BE49-F238E27FC236}">
                <a16:creationId xmlns:a16="http://schemas.microsoft.com/office/drawing/2014/main" id="{06FCE5FE-7D72-442B-B840-0DA6ABFF98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2C1B53-CCF0-4F3B-8248-6D83E53EDD0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604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FF09-8E93-46EB-9590-9CF8955DDD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1811C6-3561-4651-B9C9-06F9FC465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DA8A8-418D-4442-AB11-5C3280F2F14A}"/>
              </a:ext>
            </a:extLst>
          </p:cNvPr>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5" name="Footer Placeholder 4">
            <a:extLst>
              <a:ext uri="{FF2B5EF4-FFF2-40B4-BE49-F238E27FC236}">
                <a16:creationId xmlns:a16="http://schemas.microsoft.com/office/drawing/2014/main" id="{B8BCC015-B4C5-480B-8907-7AC2945FFD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5F0FAF-C6E8-488E-82E3-884D1F34B63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1305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62E3-C360-41B3-A497-0AA6C7130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9CF17-9A2B-4FD8-94A5-2D6D01D16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E23FC-6147-4263-B71D-B44B71147D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68214-2916-4BE8-A244-B6B3C9BBF8BF}"/>
              </a:ext>
            </a:extLst>
          </p:cNvPr>
          <p:cNvSpPr>
            <a:spLocks noGrp="1"/>
          </p:cNvSpPr>
          <p:nvPr>
            <p:ph type="dt" sz="half" idx="10"/>
          </p:nvPr>
        </p:nvSpPr>
        <p:spPr/>
        <p:txBody>
          <a:bodyPr/>
          <a:lstStyle/>
          <a:p>
            <a:fld id="{48A87A34-81AB-432B-8DAE-1953F412C126}" type="datetimeFigureOut">
              <a:rPr lang="en-US" smtClean="0"/>
              <a:pPr/>
              <a:t>5/22/2023</a:t>
            </a:fld>
            <a:endParaRPr lang="en-US" dirty="0"/>
          </a:p>
        </p:txBody>
      </p:sp>
      <p:sp>
        <p:nvSpPr>
          <p:cNvPr id="6" name="Footer Placeholder 5">
            <a:extLst>
              <a:ext uri="{FF2B5EF4-FFF2-40B4-BE49-F238E27FC236}">
                <a16:creationId xmlns:a16="http://schemas.microsoft.com/office/drawing/2014/main" id="{7426E6A3-DFEB-4169-9483-5C626AE78E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59AA74-FF8E-499A-809C-BB5649A5507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3298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150A-0615-4DAF-896F-6301F72F8C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0B9943-DB0B-47B2-A7E1-460946516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5ABFE-8025-4EB8-91B5-ACDECF11BE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C0E7A5-F295-4481-9015-8392141E1F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1CEE0-D538-4D21-9B3B-9613139254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91FD6-3A5B-49DE-964A-48D9843EC2AA}"/>
              </a:ext>
            </a:extLst>
          </p:cNvPr>
          <p:cNvSpPr>
            <a:spLocks noGrp="1"/>
          </p:cNvSpPr>
          <p:nvPr>
            <p:ph type="dt" sz="half" idx="10"/>
          </p:nvPr>
        </p:nvSpPr>
        <p:spPr/>
        <p:txBody>
          <a:bodyPr/>
          <a:lstStyle/>
          <a:p>
            <a:fld id="{48A87A34-81AB-432B-8DAE-1953F412C126}" type="datetimeFigureOut">
              <a:rPr lang="en-US" smtClean="0"/>
              <a:pPr/>
              <a:t>5/22/2023</a:t>
            </a:fld>
            <a:endParaRPr lang="en-US" dirty="0"/>
          </a:p>
        </p:txBody>
      </p:sp>
      <p:sp>
        <p:nvSpPr>
          <p:cNvPr id="8" name="Footer Placeholder 7">
            <a:extLst>
              <a:ext uri="{FF2B5EF4-FFF2-40B4-BE49-F238E27FC236}">
                <a16:creationId xmlns:a16="http://schemas.microsoft.com/office/drawing/2014/main" id="{2E53AA0B-FFBB-44F3-AF7F-A06E16D81E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367DF89-49BB-4B32-AD77-7C613D72497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932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038C-586B-4B22-9AD2-4AD8AFEEC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C1A9F-3687-4FFF-BFA7-38DDC1F695CE}"/>
              </a:ext>
            </a:extLst>
          </p:cNvPr>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4" name="Footer Placeholder 3">
            <a:extLst>
              <a:ext uri="{FF2B5EF4-FFF2-40B4-BE49-F238E27FC236}">
                <a16:creationId xmlns:a16="http://schemas.microsoft.com/office/drawing/2014/main" id="{CCFB713E-D929-4865-9077-BE2A5086A6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F61DB1-774F-4DE8-8904-435F806A943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6205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D2A5E-5587-409E-A4BD-363BE9AB1442}"/>
              </a:ext>
            </a:extLst>
          </p:cNvPr>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3" name="Footer Placeholder 2">
            <a:extLst>
              <a:ext uri="{FF2B5EF4-FFF2-40B4-BE49-F238E27FC236}">
                <a16:creationId xmlns:a16="http://schemas.microsoft.com/office/drawing/2014/main" id="{F3966C09-25F9-4BC7-9FE0-6EF42CACAA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8559095-9417-491E-9180-50CA2C6F987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1756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BFDF-56DD-4172-8449-BCC865F47F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96557-BF8D-4D79-A2A4-0C4FDE012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2D4E1-4867-4FE0-B52D-A8A661A7D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7EEB7C-097E-4DD4-AC75-6EACD1A53D55}"/>
              </a:ext>
            </a:extLst>
          </p:cNvPr>
          <p:cNvSpPr>
            <a:spLocks noGrp="1"/>
          </p:cNvSpPr>
          <p:nvPr>
            <p:ph type="dt" sz="half" idx="10"/>
          </p:nvPr>
        </p:nvSpPr>
        <p:spPr/>
        <p:txBody>
          <a:bodyPr/>
          <a:lstStyle/>
          <a:p>
            <a:fld id="{48A87A34-81AB-432B-8DAE-1953F412C126}" type="datetimeFigureOut">
              <a:rPr lang="en-US" smtClean="0"/>
              <a:pPr/>
              <a:t>5/22/2023</a:t>
            </a:fld>
            <a:endParaRPr lang="en-US" dirty="0"/>
          </a:p>
        </p:txBody>
      </p:sp>
      <p:sp>
        <p:nvSpPr>
          <p:cNvPr id="6" name="Footer Placeholder 5">
            <a:extLst>
              <a:ext uri="{FF2B5EF4-FFF2-40B4-BE49-F238E27FC236}">
                <a16:creationId xmlns:a16="http://schemas.microsoft.com/office/drawing/2014/main" id="{379CC4F3-7744-4404-A4F0-842AD808E7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EE40C2-3C31-47E3-8E37-806BA6AA454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2349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5D20-CC56-4962-9153-82BC49577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4C967-CAB2-45CC-8FC1-8A8C5EA10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00296-E7FB-43D8-9790-D1E8393BA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C56B9-8036-4DF2-82DA-E22B60018FBA}"/>
              </a:ext>
            </a:extLst>
          </p:cNvPr>
          <p:cNvSpPr>
            <a:spLocks noGrp="1"/>
          </p:cNvSpPr>
          <p:nvPr>
            <p:ph type="dt" sz="half" idx="10"/>
          </p:nvPr>
        </p:nvSpPr>
        <p:spPr/>
        <p:txBody>
          <a:bodyPr/>
          <a:lstStyle/>
          <a:p>
            <a:fld id="{48A87A34-81AB-432B-8DAE-1953F412C126}" type="datetimeFigureOut">
              <a:rPr lang="en-US" smtClean="0"/>
              <a:t>5/22/2023</a:t>
            </a:fld>
            <a:endParaRPr lang="en-US" dirty="0"/>
          </a:p>
        </p:txBody>
      </p:sp>
      <p:sp>
        <p:nvSpPr>
          <p:cNvPr id="6" name="Footer Placeholder 5">
            <a:extLst>
              <a:ext uri="{FF2B5EF4-FFF2-40B4-BE49-F238E27FC236}">
                <a16:creationId xmlns:a16="http://schemas.microsoft.com/office/drawing/2014/main" id="{E6D20643-3B44-4B8A-8632-1FCF203001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A13076-7634-4971-AA93-532F0AE4332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9164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ADE1-2C62-421C-A47D-CEC8ACB79D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76A822-A862-4D6E-9950-1FF351DB8B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CA825-E65A-4CBD-9D2F-C0B0CC5865CA}"/>
              </a:ext>
            </a:extLst>
          </p:cNvPr>
          <p:cNvSpPr>
            <a:spLocks noGrp="1"/>
          </p:cNvSpPr>
          <p:nvPr>
            <p:ph type="dt" sz="half" idx="10"/>
          </p:nvPr>
        </p:nvSpPr>
        <p:spPr/>
        <p:txBody>
          <a:bodyPr/>
          <a:lstStyle/>
          <a:p>
            <a:fld id="{48A87A34-81AB-432B-8DAE-1953F412C126}" type="datetimeFigureOut">
              <a:rPr lang="en-US" smtClean="0"/>
              <a:pPr/>
              <a:t>5/22/2023</a:t>
            </a:fld>
            <a:endParaRPr lang="en-US" dirty="0"/>
          </a:p>
        </p:txBody>
      </p:sp>
      <p:sp>
        <p:nvSpPr>
          <p:cNvPr id="5" name="Footer Placeholder 4">
            <a:extLst>
              <a:ext uri="{FF2B5EF4-FFF2-40B4-BE49-F238E27FC236}">
                <a16:creationId xmlns:a16="http://schemas.microsoft.com/office/drawing/2014/main" id="{89A7D563-15E3-4B7B-B31D-A0C10B2884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FED844-2758-4733-B721-F7C22F7D92D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242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05AA66-DFE8-4E36-A6DD-3E42D95767CB}" type="datetimeFigureOut">
              <a:rPr lang="en-US" smtClean="0"/>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3589206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24263-E8AC-4AC0-B523-5727ADFA1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5353AA-8904-41E2-A4D7-EE2D43BF0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F3ABE-BD6D-4FB7-A93F-C59A3BB60B4B}"/>
              </a:ext>
            </a:extLst>
          </p:cNvPr>
          <p:cNvSpPr>
            <a:spLocks noGrp="1"/>
          </p:cNvSpPr>
          <p:nvPr>
            <p:ph type="dt" sz="half" idx="10"/>
          </p:nvPr>
        </p:nvSpPr>
        <p:spPr/>
        <p:txBody>
          <a:bodyPr/>
          <a:lstStyle/>
          <a:p>
            <a:fld id="{48A87A34-81AB-432B-8DAE-1953F412C126}" type="datetimeFigureOut">
              <a:rPr lang="en-US" smtClean="0"/>
              <a:pPr/>
              <a:t>5/22/2023</a:t>
            </a:fld>
            <a:endParaRPr lang="en-US" dirty="0"/>
          </a:p>
        </p:txBody>
      </p:sp>
      <p:sp>
        <p:nvSpPr>
          <p:cNvPr id="5" name="Footer Placeholder 4">
            <a:extLst>
              <a:ext uri="{FF2B5EF4-FFF2-40B4-BE49-F238E27FC236}">
                <a16:creationId xmlns:a16="http://schemas.microsoft.com/office/drawing/2014/main" id="{AC5A82C7-C235-4BB1-A355-DEE60C89D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CC9F0D-654F-41A8-ADB3-D3317CA5114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9297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87847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BB0C64-AD16-4270-8323-3B986F4CAD10}"/>
              </a:ext>
            </a:extLst>
          </p:cNvPr>
          <p:cNvGrpSpPr/>
          <p:nvPr userDrawn="1"/>
        </p:nvGrpSpPr>
        <p:grpSpPr>
          <a:xfrm>
            <a:off x="6807200" y="3143"/>
            <a:ext cx="5384801" cy="1101851"/>
            <a:chOff x="5334000" y="-37306"/>
            <a:chExt cx="3281716" cy="895350"/>
          </a:xfrm>
        </p:grpSpPr>
        <p:pic>
          <p:nvPicPr>
            <p:cNvPr id="12" name="Graphic 11">
              <a:extLst>
                <a:ext uri="{FF2B5EF4-FFF2-40B4-BE49-F238E27FC236}">
                  <a16:creationId xmlns:a16="http://schemas.microsoft.com/office/drawing/2014/main" id="{323EE1CF-2D6B-4E08-B98D-D9F9B91968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8301" y="-37306"/>
              <a:ext cx="3167415" cy="609600"/>
            </a:xfrm>
            <a:prstGeom prst="rect">
              <a:avLst/>
            </a:prstGeom>
          </p:spPr>
        </p:pic>
        <p:pic>
          <p:nvPicPr>
            <p:cNvPr id="13" name="Graphic 12">
              <a:extLst>
                <a:ext uri="{FF2B5EF4-FFF2-40B4-BE49-F238E27FC236}">
                  <a16:creationId xmlns:a16="http://schemas.microsoft.com/office/drawing/2014/main" id="{2AA44434-8959-4391-901A-0B056114A2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4000" y="-37306"/>
              <a:ext cx="819150" cy="895350"/>
            </a:xfrm>
            <a:prstGeom prst="rect">
              <a:avLst/>
            </a:prstGeom>
          </p:spPr>
        </p:pic>
      </p:grpSp>
      <p:sp>
        <p:nvSpPr>
          <p:cNvPr id="2" name="Title 1">
            <a:extLst>
              <a:ext uri="{FF2B5EF4-FFF2-40B4-BE49-F238E27FC236}">
                <a16:creationId xmlns:a16="http://schemas.microsoft.com/office/drawing/2014/main" id="{33133CFB-98CB-4408-8818-24F931AC137B}"/>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6EE7E31-13F0-404F-BFFF-EE236EB5D4B4}"/>
              </a:ext>
            </a:extLst>
          </p:cNvPr>
          <p:cNvSpPr>
            <a:spLocks noGrp="1"/>
          </p:cNvSpPr>
          <p:nvPr>
            <p:ph type="ftr" sz="quarter" idx="10"/>
          </p:nvPr>
        </p:nvSpPr>
        <p:spPr/>
        <p:txBody>
          <a:bodyPr/>
          <a:lstStyle/>
          <a:p>
            <a:r>
              <a:rPr lang="en-US" dirty="0"/>
              <a:t>www.website.com</a:t>
            </a:r>
          </a:p>
        </p:txBody>
      </p:sp>
      <p:sp>
        <p:nvSpPr>
          <p:cNvPr id="4" name="Slide Number Placeholder 3">
            <a:extLst>
              <a:ext uri="{FF2B5EF4-FFF2-40B4-BE49-F238E27FC236}">
                <a16:creationId xmlns:a16="http://schemas.microsoft.com/office/drawing/2014/main" id="{04FC6F67-BAE4-413D-8066-1E361D58912A}"/>
              </a:ext>
            </a:extLst>
          </p:cNvPr>
          <p:cNvSpPr>
            <a:spLocks noGrp="1"/>
          </p:cNvSpPr>
          <p:nvPr>
            <p:ph type="sldNum" sz="quarter" idx="11"/>
          </p:nvPr>
        </p:nvSpPr>
        <p:spPr/>
        <p:txBody>
          <a:bodyPr/>
          <a:lstStyle/>
          <a:p>
            <a:fld id="{49598980-D22C-4904-9F8F-3DB09B2ECD84}" type="slidenum">
              <a:rPr lang="en-US" smtClean="0"/>
              <a:pPr/>
              <a:t>‹#›</a:t>
            </a:fld>
            <a:endParaRPr lang="en-US" dirty="0"/>
          </a:p>
        </p:txBody>
      </p:sp>
      <p:sp>
        <p:nvSpPr>
          <p:cNvPr id="14" name="Content Placeholder 2">
            <a:extLst>
              <a:ext uri="{FF2B5EF4-FFF2-40B4-BE49-F238E27FC236}">
                <a16:creationId xmlns:a16="http://schemas.microsoft.com/office/drawing/2014/main" id="{DF566D8F-E696-41DE-BA1C-A8D0C7F03EDA}"/>
              </a:ext>
            </a:extLst>
          </p:cNvPr>
          <p:cNvSpPr>
            <a:spLocks noGrp="1"/>
          </p:cNvSpPr>
          <p:nvPr>
            <p:ph idx="1"/>
          </p:nvPr>
        </p:nvSpPr>
        <p:spPr>
          <a:xfrm>
            <a:off x="609600" y="1425655"/>
            <a:ext cx="10302240" cy="571500"/>
          </a:xfrm>
        </p:spPr>
        <p:txBody>
          <a:bodyPr>
            <a:normAutofit/>
          </a:bodyPr>
          <a:lstStyle>
            <a:lvl1pPr marL="64008" indent="0">
              <a:buFont typeface="Arial" panose="020B0604020202020204" pitchFamily="34" charset="0"/>
              <a:buNone/>
              <a:defRPr sz="2000"/>
            </a:lvl1pPr>
            <a:lvl2pPr marL="537210" indent="0">
              <a:buNone/>
              <a:defRPr/>
            </a:lvl2pPr>
            <a:lvl3pPr marL="877824" indent="0">
              <a:buNone/>
              <a:defRPr/>
            </a:lvl3pPr>
            <a:lvl4pPr marL="1161288" indent="0">
              <a:buNone/>
              <a:defRPr/>
            </a:lvl4pPr>
            <a:lvl5pPr marL="1389888" indent="0">
              <a:buNone/>
              <a:defRPr/>
            </a:lvl5pPr>
          </a:lstStyle>
          <a:p>
            <a:pPr lvl="0"/>
            <a:r>
              <a:rPr lang="en-US"/>
              <a:t>Click to edit Master text styles</a:t>
            </a:r>
          </a:p>
        </p:txBody>
      </p:sp>
    </p:spTree>
    <p:extLst>
      <p:ext uri="{BB962C8B-B14F-4D97-AF65-F5344CB8AC3E}">
        <p14:creationId xmlns:p14="http://schemas.microsoft.com/office/powerpoint/2010/main" val="3616309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D1E5-615C-44AD-A3C0-355D0D6ED9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FF9E1B-160E-4295-B43C-0ADA9ADCF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DCFA4C-5B8D-4A30-9023-FD31FAAEA6FF}"/>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5" name="Footer Placeholder 4">
            <a:extLst>
              <a:ext uri="{FF2B5EF4-FFF2-40B4-BE49-F238E27FC236}">
                <a16:creationId xmlns:a16="http://schemas.microsoft.com/office/drawing/2014/main" id="{1EF6B0CA-12DF-4DDC-B314-874CE5B9F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55A02-68D9-43F9-97A5-580E71BFDF1C}"/>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963006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1E84-D0F4-49AA-A320-0CC18687C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489CE-0062-45B9-A90E-3BAAD09CE9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86463-3E16-4599-908D-47A5C780DD7E}"/>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5" name="Footer Placeholder 4">
            <a:extLst>
              <a:ext uri="{FF2B5EF4-FFF2-40B4-BE49-F238E27FC236}">
                <a16:creationId xmlns:a16="http://schemas.microsoft.com/office/drawing/2014/main" id="{50CA0DC7-23D4-43E9-A8BE-B3604852A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7013C-9E3B-4AFA-989D-6B85DC902F09}"/>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161881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7021-21F8-4BED-94D5-D643295C3E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8712C3-7944-4605-BD16-DA242F9690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4F16FC-7D6D-43A3-BDBF-EB8CB309B4C2}"/>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5" name="Footer Placeholder 4">
            <a:extLst>
              <a:ext uri="{FF2B5EF4-FFF2-40B4-BE49-F238E27FC236}">
                <a16:creationId xmlns:a16="http://schemas.microsoft.com/office/drawing/2014/main" id="{F252E3CA-9A78-4871-8DC0-D1A2B6C79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321AD-0117-4CEF-90E1-D75361C917F5}"/>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556200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ACBF-D862-4941-8D78-C53E48ED9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8CE8E-C0B5-4BB3-B17C-39F925D09A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F32F07-F3B2-4D5C-95E6-A9A5DFE359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33DA8A-A72C-4A0E-A3A9-AF181F671F78}"/>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6" name="Footer Placeholder 5">
            <a:extLst>
              <a:ext uri="{FF2B5EF4-FFF2-40B4-BE49-F238E27FC236}">
                <a16:creationId xmlns:a16="http://schemas.microsoft.com/office/drawing/2014/main" id="{1B805C5D-5BB1-4E35-897E-A6AA6F480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7AEF37-99E4-4119-8D28-405C38917C8D}"/>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143391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4346-1CCC-4E3E-AD9E-996F4E3727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9B39-9315-44B1-82F9-733918C36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03B8C0-F768-47A2-A5D4-F1A2A1BC2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18174-B936-4947-BB8A-4A3FAEE0F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F6E7-A7D7-4B0D-A53E-CE60CA01DB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BAB27D-7C77-4704-B0DD-DE5C197BC44F}"/>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8" name="Footer Placeholder 7">
            <a:extLst>
              <a:ext uri="{FF2B5EF4-FFF2-40B4-BE49-F238E27FC236}">
                <a16:creationId xmlns:a16="http://schemas.microsoft.com/office/drawing/2014/main" id="{D119D3AB-BFF3-4B4D-B7D0-16ABF2432A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8FF585-D9BE-4F67-A02A-ABC20DB89B17}"/>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3993655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9978-A3DE-4648-95CE-CCB37B75E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377D9-87D2-441A-A8BB-CDD10EEF4A61}"/>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4" name="Footer Placeholder 3">
            <a:extLst>
              <a:ext uri="{FF2B5EF4-FFF2-40B4-BE49-F238E27FC236}">
                <a16:creationId xmlns:a16="http://schemas.microsoft.com/office/drawing/2014/main" id="{E0DFADA9-7E9D-4DCD-8C0A-38A83D228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09FED4-DFAA-4F8E-9B77-2A082B8228CF}"/>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4289768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3619E-7A0D-4F07-81E0-EE0755B0AA64}"/>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3" name="Footer Placeholder 2">
            <a:extLst>
              <a:ext uri="{FF2B5EF4-FFF2-40B4-BE49-F238E27FC236}">
                <a16:creationId xmlns:a16="http://schemas.microsoft.com/office/drawing/2014/main" id="{0039EABF-5D02-4B32-82F5-75A333D275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B9870-A89E-4987-A3F2-C5493022F05F}"/>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106321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05AA66-DFE8-4E36-A6DD-3E42D95767CB}"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34508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28DAC-90A4-467B-820C-8AB171BA8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8FAD59-7182-4B9A-B52C-836EA3150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F8FB5-A5D5-4424-B6F6-00EC39922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0FA59-A97C-4974-BC67-EF6F07C49056}"/>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6" name="Footer Placeholder 5">
            <a:extLst>
              <a:ext uri="{FF2B5EF4-FFF2-40B4-BE49-F238E27FC236}">
                <a16:creationId xmlns:a16="http://schemas.microsoft.com/office/drawing/2014/main" id="{8E9B996F-184C-47D2-BD2B-054459961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8FF37-8172-417E-A495-442417064DA9}"/>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922810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36E1D-F337-4356-BA05-D701A1356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404E12-5DBC-4BD9-8E85-9C5A79D06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87A998-B594-4951-BCE5-CE8DFD32F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06731-58CD-4B74-9DF8-5280ADE07E81}"/>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6" name="Footer Placeholder 5">
            <a:extLst>
              <a:ext uri="{FF2B5EF4-FFF2-40B4-BE49-F238E27FC236}">
                <a16:creationId xmlns:a16="http://schemas.microsoft.com/office/drawing/2014/main" id="{C7BE2F59-51B2-4D4C-B31B-99FD6F7DF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615B1-489A-48C2-BCFB-B9134B64325B}"/>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67228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7DD4-E26E-4889-9F8B-A42A2C9DED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4AC6E-0BB1-44B1-8035-D46F131E92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C935C-01DA-45E9-A605-486D84157F40}"/>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5" name="Footer Placeholder 4">
            <a:extLst>
              <a:ext uri="{FF2B5EF4-FFF2-40B4-BE49-F238E27FC236}">
                <a16:creationId xmlns:a16="http://schemas.microsoft.com/office/drawing/2014/main" id="{0A599118-CAB5-4099-B42E-705782CE1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EFAA2-BDA4-4A1C-B27B-A8BEB0D02038}"/>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4899573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3063C-C601-4239-8BA0-A9DF12FF5D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A9CAE4-0F30-424D-B8F0-A1097891F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A3B92-657D-4E00-8263-B21B9F76A762}"/>
              </a:ext>
            </a:extLst>
          </p:cNvPr>
          <p:cNvSpPr>
            <a:spLocks noGrp="1"/>
          </p:cNvSpPr>
          <p:nvPr>
            <p:ph type="dt" sz="half" idx="10"/>
          </p:nvPr>
        </p:nvSpPr>
        <p:spPr/>
        <p:txBody>
          <a:bodyPr/>
          <a:lstStyle/>
          <a:p>
            <a:fld id="{22F7E14D-A17C-4B0E-966E-8840D6ECED71}" type="datetimeFigureOut">
              <a:rPr lang="en-US" smtClean="0"/>
              <a:t>5/22/2023</a:t>
            </a:fld>
            <a:endParaRPr lang="en-US"/>
          </a:p>
        </p:txBody>
      </p:sp>
      <p:sp>
        <p:nvSpPr>
          <p:cNvPr id="5" name="Footer Placeholder 4">
            <a:extLst>
              <a:ext uri="{FF2B5EF4-FFF2-40B4-BE49-F238E27FC236}">
                <a16:creationId xmlns:a16="http://schemas.microsoft.com/office/drawing/2014/main" id="{324776C6-B08D-4FAE-92B7-3951F13F8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6D41A-8DAF-4857-8BD3-BFCFDAE9020C}"/>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3630786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175CD9B9-0BBD-47E2-9110-6EF0FA8CD2D6}"/>
              </a:ext>
            </a:extLst>
          </p:cNvPr>
          <p:cNvCxnSpPr/>
          <p:nvPr userDrawn="1"/>
        </p:nvCxnSpPr>
        <p:spPr>
          <a:xfrm>
            <a:off x="5040923" y="3587262"/>
            <a:ext cx="6312877"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8B164D4F-AD50-461C-B0F5-E2DD91F170DE}"/>
              </a:ext>
            </a:extLst>
          </p:cNvPr>
          <p:cNvSpPr>
            <a:spLocks noGrp="1"/>
          </p:cNvSpPr>
          <p:nvPr>
            <p:ph type="ctrTitle"/>
          </p:nvPr>
        </p:nvSpPr>
        <p:spPr>
          <a:xfrm>
            <a:off x="5767754" y="915603"/>
            <a:ext cx="5586046" cy="2551049"/>
          </a:xfrm>
          <a:prstGeom prst="rect">
            <a:avLst/>
          </a:prstGeom>
        </p:spPr>
        <p:txBody>
          <a:bodyPr anchor="b"/>
          <a:lstStyle>
            <a:lvl1pPr algn="r">
              <a:defRPr sz="6000" b="1" i="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42" name="Text Placeholder 10">
            <a:extLst>
              <a:ext uri="{FF2B5EF4-FFF2-40B4-BE49-F238E27FC236}">
                <a16:creationId xmlns:a16="http://schemas.microsoft.com/office/drawing/2014/main" id="{A1C0BC9D-FF7A-4032-A492-5F0C46D54940}"/>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43" name="Subtitle 2">
            <a:extLst>
              <a:ext uri="{FF2B5EF4-FFF2-40B4-BE49-F238E27FC236}">
                <a16:creationId xmlns:a16="http://schemas.microsoft.com/office/drawing/2014/main" id="{4DC1F9AD-7DED-4127-A6B6-3FB6B32506E5}"/>
              </a:ext>
            </a:extLst>
          </p:cNvPr>
          <p:cNvSpPr>
            <a:spLocks noGrp="1"/>
          </p:cNvSpPr>
          <p:nvPr>
            <p:ph type="subTitle" idx="1"/>
          </p:nvPr>
        </p:nvSpPr>
        <p:spPr>
          <a:xfrm>
            <a:off x="5767754" y="3696348"/>
            <a:ext cx="5586046" cy="1561452"/>
          </a:xfrm>
          <a:prstGeom prst="rect">
            <a:avLst/>
          </a:prstGeom>
        </p:spPr>
        <p:txBody>
          <a:bodyPr/>
          <a:lstStyle>
            <a:lvl1pPr marL="0" indent="0" algn="r">
              <a:buNone/>
              <a:defRPr sz="2400" b="0" i="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9" name="Slide Number Placeholder 5">
            <a:extLst>
              <a:ext uri="{FF2B5EF4-FFF2-40B4-BE49-F238E27FC236}">
                <a16:creationId xmlns:a16="http://schemas.microsoft.com/office/drawing/2014/main" id="{DC65631A-3A1F-4768-B9C7-4B26627CCF38}"/>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32" name="Group 10">
            <a:extLst>
              <a:ext uri="{FF2B5EF4-FFF2-40B4-BE49-F238E27FC236}">
                <a16:creationId xmlns:a16="http://schemas.microsoft.com/office/drawing/2014/main" id="{537E749D-E347-4499-B6F9-9F6F7B0329A2}"/>
              </a:ext>
            </a:extLst>
          </p:cNvPr>
          <p:cNvGrpSpPr/>
          <p:nvPr userDrawn="1"/>
        </p:nvGrpSpPr>
        <p:grpSpPr>
          <a:xfrm rot="21600000">
            <a:off x="0" y="5741687"/>
            <a:ext cx="12192000" cy="1116313"/>
            <a:chOff x="-114374" y="4648694"/>
            <a:chExt cx="12192000" cy="1116313"/>
          </a:xfrm>
        </p:grpSpPr>
        <p:sp>
          <p:nvSpPr>
            <p:cNvPr id="33" name="Freeform 9">
              <a:extLst>
                <a:ext uri="{FF2B5EF4-FFF2-40B4-BE49-F238E27FC236}">
                  <a16:creationId xmlns:a16="http://schemas.microsoft.com/office/drawing/2014/main" id="{72E28228-916A-426E-9ADC-2E002052CDB9}"/>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34" name="Group 12">
            <a:extLst>
              <a:ext uri="{FF2B5EF4-FFF2-40B4-BE49-F238E27FC236}">
                <a16:creationId xmlns:a16="http://schemas.microsoft.com/office/drawing/2014/main" id="{64BEA894-1F37-4065-A1BA-12E7289F0105}"/>
              </a:ext>
            </a:extLst>
          </p:cNvPr>
          <p:cNvGrpSpPr/>
          <p:nvPr userDrawn="1"/>
        </p:nvGrpSpPr>
        <p:grpSpPr>
          <a:xfrm rot="21600000">
            <a:off x="-1" y="5894917"/>
            <a:ext cx="12191999" cy="963083"/>
            <a:chOff x="-66749" y="4979175"/>
            <a:chExt cx="9982200" cy="862013"/>
          </a:xfrm>
        </p:grpSpPr>
        <p:sp>
          <p:nvSpPr>
            <p:cNvPr id="35" name="Freeform 11">
              <a:extLst>
                <a:ext uri="{FF2B5EF4-FFF2-40B4-BE49-F238E27FC236}">
                  <a16:creationId xmlns:a16="http://schemas.microsoft.com/office/drawing/2014/main" id="{86641548-CD5A-4EDC-9433-D370EDCBEAF1}"/>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36" name="Group 14">
            <a:extLst>
              <a:ext uri="{FF2B5EF4-FFF2-40B4-BE49-F238E27FC236}">
                <a16:creationId xmlns:a16="http://schemas.microsoft.com/office/drawing/2014/main" id="{0A4AC176-E01E-4A3F-9D44-71BC47444F05}"/>
              </a:ext>
            </a:extLst>
          </p:cNvPr>
          <p:cNvGrpSpPr/>
          <p:nvPr userDrawn="1"/>
        </p:nvGrpSpPr>
        <p:grpSpPr>
          <a:xfrm rot="21600000">
            <a:off x="0" y="6007109"/>
            <a:ext cx="12192000" cy="864914"/>
            <a:chOff x="-114374" y="5026800"/>
            <a:chExt cx="9982200" cy="945356"/>
          </a:xfrm>
        </p:grpSpPr>
        <p:sp>
          <p:nvSpPr>
            <p:cNvPr id="37" name="Freeform 13">
              <a:extLst>
                <a:ext uri="{FF2B5EF4-FFF2-40B4-BE49-F238E27FC236}">
                  <a16:creationId xmlns:a16="http://schemas.microsoft.com/office/drawing/2014/main" id="{279F4A28-59C3-4E6D-B6FE-FEF0FDC9E0F1}"/>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38" name="TextBox 16">
            <a:extLst>
              <a:ext uri="{FF2B5EF4-FFF2-40B4-BE49-F238E27FC236}">
                <a16:creationId xmlns:a16="http://schemas.microsoft.com/office/drawing/2014/main" id="{A043BABE-0BFE-4227-B068-CD13D9EE0961}"/>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39" name="Picture 15">
            <a:extLst>
              <a:ext uri="{FF2B5EF4-FFF2-40B4-BE49-F238E27FC236}">
                <a16:creationId xmlns:a16="http://schemas.microsoft.com/office/drawing/2014/main" id="{BFA3780E-EF5F-4D86-8823-C5F7C3BE137B}"/>
              </a:ext>
            </a:extLst>
          </p:cNvPr>
          <p:cNvPicPr>
            <a:picLocks noChangeAspect="1"/>
          </p:cNvPicPr>
          <p:nvPr userDrawn="1"/>
        </p:nvPicPr>
        <p:blipFill rotWithShape="1">
          <a:blip r:embed="rId2">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grpSp>
        <p:nvGrpSpPr>
          <p:cNvPr id="46" name="Group 6">
            <a:extLst>
              <a:ext uri="{FF2B5EF4-FFF2-40B4-BE49-F238E27FC236}">
                <a16:creationId xmlns:a16="http://schemas.microsoft.com/office/drawing/2014/main" id="{933F16EF-18EF-424E-8127-75ABBF7585FC}"/>
              </a:ext>
            </a:extLst>
          </p:cNvPr>
          <p:cNvGrpSpPr/>
          <p:nvPr userDrawn="1"/>
        </p:nvGrpSpPr>
        <p:grpSpPr>
          <a:xfrm rot="21600000">
            <a:off x="11802579" y="1152144"/>
            <a:ext cx="389419" cy="3751672"/>
            <a:chOff x="9476581" y="1479550"/>
            <a:chExt cx="504825" cy="2495550"/>
          </a:xfrm>
          <a:solidFill>
            <a:schemeClr val="tx1"/>
          </a:solidFill>
        </p:grpSpPr>
        <p:sp>
          <p:nvSpPr>
            <p:cNvPr id="47" name="Freeform 5">
              <a:extLst>
                <a:ext uri="{FF2B5EF4-FFF2-40B4-BE49-F238E27FC236}">
                  <a16:creationId xmlns:a16="http://schemas.microsoft.com/office/drawing/2014/main" id="{10AD76F3-CD92-4D37-8474-413D150DB448}"/>
                </a:ext>
              </a:extLst>
            </p:cNvPr>
            <p:cNvSpPr/>
            <p:nvPr/>
          </p:nvSpPr>
          <p:spPr>
            <a:xfrm>
              <a:off x="9476581" y="1479550"/>
              <a:ext cx="5048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pic>
        <p:nvPicPr>
          <p:cNvPr id="48" name="Picture 47" descr="Map&#10;&#10;Description automatically generated">
            <a:extLst>
              <a:ext uri="{FF2B5EF4-FFF2-40B4-BE49-F238E27FC236}">
                <a16:creationId xmlns:a16="http://schemas.microsoft.com/office/drawing/2014/main" id="{826881DC-E059-402A-8117-8C2DBCF4E8A9}"/>
              </a:ext>
            </a:extLst>
          </p:cNvPr>
          <p:cNvPicPr>
            <a:picLocks noChangeAspect="1"/>
          </p:cNvPicPr>
          <p:nvPr userDrawn="1"/>
        </p:nvPicPr>
        <p:blipFill>
          <a:blip r:embed="rId3"/>
          <a:stretch>
            <a:fillRect/>
          </a:stretch>
        </p:blipFill>
        <p:spPr>
          <a:xfrm>
            <a:off x="594360" y="1043855"/>
            <a:ext cx="6035040" cy="3840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99588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2">
    <p:bg>
      <p:bgPr>
        <a:gradFill>
          <a:gsLst>
            <a:gs pos="100000">
              <a:schemeClr val="tx1"/>
            </a:gs>
            <a:gs pos="1000">
              <a:schemeClr val="tx2"/>
            </a:gs>
          </a:gsLst>
          <a:lin ang="5400000" scaled="1"/>
        </a:gra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58527C0-84D4-400A-AA4E-341D9ABEE051}"/>
              </a:ext>
            </a:extLst>
          </p:cNvPr>
          <p:cNvCxnSpPr/>
          <p:nvPr userDrawn="1"/>
        </p:nvCxnSpPr>
        <p:spPr>
          <a:xfrm>
            <a:off x="5040923" y="3587262"/>
            <a:ext cx="6312877"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D097A3C-7FBE-4B51-B057-0F700CDD89D7}"/>
              </a:ext>
            </a:extLst>
          </p:cNvPr>
          <p:cNvSpPr>
            <a:spLocks noGrp="1"/>
          </p:cNvSpPr>
          <p:nvPr>
            <p:ph type="ctrTitle"/>
          </p:nvPr>
        </p:nvSpPr>
        <p:spPr>
          <a:xfrm>
            <a:off x="5767754" y="915603"/>
            <a:ext cx="5586046" cy="2551049"/>
          </a:xfrm>
          <a:prstGeom prst="rect">
            <a:avLst/>
          </a:prstGeom>
        </p:spPr>
        <p:txBody>
          <a:bodyPr anchor="b"/>
          <a:lstStyle>
            <a:lvl1pPr algn="r">
              <a:defRPr sz="6000" b="1" i="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D58322C1-A684-4BF8-A69F-262D2B26CB6F}"/>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sp>
        <p:nvSpPr>
          <p:cNvPr id="11" name="Text Placeholder 10">
            <a:extLst>
              <a:ext uri="{FF2B5EF4-FFF2-40B4-BE49-F238E27FC236}">
                <a16:creationId xmlns:a16="http://schemas.microsoft.com/office/drawing/2014/main" id="{EB9D53C3-12BE-4292-84E7-C4BFA44D7D61}"/>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bg1"/>
                </a:solidFill>
                <a:latin typeface="Arial" panose="020B0604020202020204" pitchFamily="34" charset="0"/>
                <a:cs typeface="Arial" panose="020B0604020202020204" pitchFamily="34" charset="0"/>
              </a:defRPr>
            </a:lvl1pPr>
          </a:lstStyle>
          <a:p>
            <a:pPr lvl="0"/>
            <a:r>
              <a:rPr lang="en-US"/>
              <a:t>CLICK TO EDIT</a:t>
            </a:r>
          </a:p>
        </p:txBody>
      </p:sp>
      <p:pic>
        <p:nvPicPr>
          <p:cNvPr id="7" name="Picture 6" descr="Map&#10;&#10;Description automatically generated">
            <a:extLst>
              <a:ext uri="{FF2B5EF4-FFF2-40B4-BE49-F238E27FC236}">
                <a16:creationId xmlns:a16="http://schemas.microsoft.com/office/drawing/2014/main" id="{3A609CD2-234F-494C-BDC7-A20B698099B3}"/>
              </a:ext>
            </a:extLst>
          </p:cNvPr>
          <p:cNvPicPr>
            <a:picLocks noChangeAspect="1"/>
          </p:cNvPicPr>
          <p:nvPr userDrawn="1"/>
        </p:nvPicPr>
        <p:blipFill>
          <a:blip r:embed="rId2"/>
          <a:stretch>
            <a:fillRect/>
          </a:stretch>
        </p:blipFill>
        <p:spPr>
          <a:xfrm>
            <a:off x="594360" y="1043855"/>
            <a:ext cx="6035040" cy="3840480"/>
          </a:xfrm>
          <a:prstGeom prst="rect">
            <a:avLst/>
          </a:prstGeom>
          <a:effectLst>
            <a:outerShdw blurRad="50800" dist="38100" dir="2700000" algn="tl" rotWithShape="0">
              <a:prstClr val="black">
                <a:alpha val="40000"/>
              </a:prstClr>
            </a:outerShdw>
          </a:effectLst>
        </p:spPr>
      </p:pic>
      <p:sp>
        <p:nvSpPr>
          <p:cNvPr id="13" name="Subtitle 2">
            <a:extLst>
              <a:ext uri="{FF2B5EF4-FFF2-40B4-BE49-F238E27FC236}">
                <a16:creationId xmlns:a16="http://schemas.microsoft.com/office/drawing/2014/main" id="{178DEE83-339D-4CAD-953A-66488EF7F294}"/>
              </a:ext>
            </a:extLst>
          </p:cNvPr>
          <p:cNvSpPr>
            <a:spLocks noGrp="1"/>
          </p:cNvSpPr>
          <p:nvPr>
            <p:ph type="subTitle" idx="1"/>
          </p:nvPr>
        </p:nvSpPr>
        <p:spPr>
          <a:xfrm>
            <a:off x="5767754" y="3696348"/>
            <a:ext cx="5586046" cy="1561452"/>
          </a:xfrm>
          <a:prstGeom prst="rect">
            <a:avLst/>
          </a:prstGeom>
        </p:spPr>
        <p:txBody>
          <a:bodyPr/>
          <a:lstStyle>
            <a:lvl1pPr marL="0" indent="0" algn="r">
              <a:buNone/>
              <a:defRPr sz="2400" b="0"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41" name="Group 10">
            <a:extLst>
              <a:ext uri="{FF2B5EF4-FFF2-40B4-BE49-F238E27FC236}">
                <a16:creationId xmlns:a16="http://schemas.microsoft.com/office/drawing/2014/main" id="{D07814FC-4508-419A-8DB9-EF6036BF7BAB}"/>
              </a:ext>
            </a:extLst>
          </p:cNvPr>
          <p:cNvGrpSpPr/>
          <p:nvPr userDrawn="1"/>
        </p:nvGrpSpPr>
        <p:grpSpPr>
          <a:xfrm rot="21600000">
            <a:off x="0" y="5741687"/>
            <a:ext cx="12192000" cy="1116313"/>
            <a:chOff x="-114374" y="4648694"/>
            <a:chExt cx="12192000" cy="1116313"/>
          </a:xfrm>
        </p:grpSpPr>
        <p:sp>
          <p:nvSpPr>
            <p:cNvPr id="42" name="Freeform 9">
              <a:extLst>
                <a:ext uri="{FF2B5EF4-FFF2-40B4-BE49-F238E27FC236}">
                  <a16:creationId xmlns:a16="http://schemas.microsoft.com/office/drawing/2014/main" id="{EDDF9714-66EE-4595-9688-7EFC6ADF9162}"/>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43" name="Group 12">
            <a:extLst>
              <a:ext uri="{FF2B5EF4-FFF2-40B4-BE49-F238E27FC236}">
                <a16:creationId xmlns:a16="http://schemas.microsoft.com/office/drawing/2014/main" id="{67C5F2F8-68AF-4D5E-B962-D8636C6C751B}"/>
              </a:ext>
            </a:extLst>
          </p:cNvPr>
          <p:cNvGrpSpPr/>
          <p:nvPr userDrawn="1"/>
        </p:nvGrpSpPr>
        <p:grpSpPr>
          <a:xfrm rot="21600000">
            <a:off x="-1" y="5894917"/>
            <a:ext cx="12191999" cy="963083"/>
            <a:chOff x="-66749" y="4979175"/>
            <a:chExt cx="9982200" cy="862013"/>
          </a:xfrm>
        </p:grpSpPr>
        <p:sp>
          <p:nvSpPr>
            <p:cNvPr id="44" name="Freeform 11">
              <a:extLst>
                <a:ext uri="{FF2B5EF4-FFF2-40B4-BE49-F238E27FC236}">
                  <a16:creationId xmlns:a16="http://schemas.microsoft.com/office/drawing/2014/main" id="{BCD5C5C8-E55E-4BA3-A15C-1D841E4E75F1}"/>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45" name="Group 14">
            <a:extLst>
              <a:ext uri="{FF2B5EF4-FFF2-40B4-BE49-F238E27FC236}">
                <a16:creationId xmlns:a16="http://schemas.microsoft.com/office/drawing/2014/main" id="{5AA5ABC8-31FB-4803-95AB-DE7D661BF710}"/>
              </a:ext>
            </a:extLst>
          </p:cNvPr>
          <p:cNvGrpSpPr/>
          <p:nvPr userDrawn="1"/>
        </p:nvGrpSpPr>
        <p:grpSpPr>
          <a:xfrm rot="21600000">
            <a:off x="0" y="6007109"/>
            <a:ext cx="12192000" cy="864914"/>
            <a:chOff x="-114374" y="5026800"/>
            <a:chExt cx="9982200" cy="945356"/>
          </a:xfrm>
        </p:grpSpPr>
        <p:sp>
          <p:nvSpPr>
            <p:cNvPr id="46" name="Freeform 13">
              <a:extLst>
                <a:ext uri="{FF2B5EF4-FFF2-40B4-BE49-F238E27FC236}">
                  <a16:creationId xmlns:a16="http://schemas.microsoft.com/office/drawing/2014/main" id="{A812C5BB-8EE1-4EFC-B70E-B1F2DA94D501}"/>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47" name="TextBox 16">
            <a:extLst>
              <a:ext uri="{FF2B5EF4-FFF2-40B4-BE49-F238E27FC236}">
                <a16:creationId xmlns:a16="http://schemas.microsoft.com/office/drawing/2014/main" id="{8BAF8357-1DE8-4052-83A5-48751C6EB17D}"/>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48" name="Picture 15">
            <a:extLst>
              <a:ext uri="{FF2B5EF4-FFF2-40B4-BE49-F238E27FC236}">
                <a16:creationId xmlns:a16="http://schemas.microsoft.com/office/drawing/2014/main" id="{87F97A28-59B2-4E4B-AB2A-381024AE1512}"/>
              </a:ext>
            </a:extLst>
          </p:cNvPr>
          <p:cNvPicPr>
            <a:picLocks noChangeAspect="1"/>
          </p:cNvPicPr>
          <p:nvPr userDrawn="1"/>
        </p:nvPicPr>
        <p:blipFill rotWithShape="1">
          <a:blip r:embed="rId3">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grpSp>
        <p:nvGrpSpPr>
          <p:cNvPr id="49" name="Group 6">
            <a:extLst>
              <a:ext uri="{FF2B5EF4-FFF2-40B4-BE49-F238E27FC236}">
                <a16:creationId xmlns:a16="http://schemas.microsoft.com/office/drawing/2014/main" id="{9B321FFC-A8A2-451C-8E9D-35B2E096BD30}"/>
              </a:ext>
            </a:extLst>
          </p:cNvPr>
          <p:cNvGrpSpPr/>
          <p:nvPr userDrawn="1"/>
        </p:nvGrpSpPr>
        <p:grpSpPr>
          <a:xfrm rot="21600000">
            <a:off x="11802579" y="1152144"/>
            <a:ext cx="389419" cy="3751672"/>
            <a:chOff x="9476581" y="1479550"/>
            <a:chExt cx="504825" cy="2495550"/>
          </a:xfrm>
          <a:solidFill>
            <a:schemeClr val="tx1"/>
          </a:solidFill>
        </p:grpSpPr>
        <p:sp>
          <p:nvSpPr>
            <p:cNvPr id="50" name="Freeform 5">
              <a:extLst>
                <a:ext uri="{FF2B5EF4-FFF2-40B4-BE49-F238E27FC236}">
                  <a16:creationId xmlns:a16="http://schemas.microsoft.com/office/drawing/2014/main" id="{9FB3E889-EE53-4617-8129-9FCBBF121ED2}"/>
                </a:ext>
              </a:extLst>
            </p:cNvPr>
            <p:cNvSpPr/>
            <p:nvPr/>
          </p:nvSpPr>
          <p:spPr>
            <a:xfrm>
              <a:off x="9476581" y="1479550"/>
              <a:ext cx="5048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Tree>
    <p:extLst>
      <p:ext uri="{BB962C8B-B14F-4D97-AF65-F5344CB8AC3E}">
        <p14:creationId xmlns:p14="http://schemas.microsoft.com/office/powerpoint/2010/main" val="3462853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175CD9B9-0BBD-47E2-9110-6EF0FA8CD2D6}"/>
              </a:ext>
            </a:extLst>
          </p:cNvPr>
          <p:cNvCxnSpPr/>
          <p:nvPr userDrawn="1"/>
        </p:nvCxnSpPr>
        <p:spPr>
          <a:xfrm>
            <a:off x="5040923" y="3587262"/>
            <a:ext cx="6312877"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8B164D4F-AD50-461C-B0F5-E2DD91F170DE}"/>
              </a:ext>
            </a:extLst>
          </p:cNvPr>
          <p:cNvSpPr>
            <a:spLocks noGrp="1"/>
          </p:cNvSpPr>
          <p:nvPr>
            <p:ph type="ctrTitle"/>
          </p:nvPr>
        </p:nvSpPr>
        <p:spPr>
          <a:xfrm>
            <a:off x="5767754" y="915603"/>
            <a:ext cx="5586046" cy="2551049"/>
          </a:xfrm>
          <a:prstGeom prst="rect">
            <a:avLst/>
          </a:prstGeom>
        </p:spPr>
        <p:txBody>
          <a:bodyPr anchor="b"/>
          <a:lstStyle>
            <a:lvl1pPr algn="r">
              <a:defRPr sz="6000" b="1" i="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42" name="Text Placeholder 10">
            <a:extLst>
              <a:ext uri="{FF2B5EF4-FFF2-40B4-BE49-F238E27FC236}">
                <a16:creationId xmlns:a16="http://schemas.microsoft.com/office/drawing/2014/main" id="{A1C0BC9D-FF7A-4032-A492-5F0C46D54940}"/>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43" name="Subtitle 2">
            <a:extLst>
              <a:ext uri="{FF2B5EF4-FFF2-40B4-BE49-F238E27FC236}">
                <a16:creationId xmlns:a16="http://schemas.microsoft.com/office/drawing/2014/main" id="{4DC1F9AD-7DED-4127-A6B6-3FB6B32506E5}"/>
              </a:ext>
            </a:extLst>
          </p:cNvPr>
          <p:cNvSpPr>
            <a:spLocks noGrp="1"/>
          </p:cNvSpPr>
          <p:nvPr>
            <p:ph type="subTitle" idx="1"/>
          </p:nvPr>
        </p:nvSpPr>
        <p:spPr>
          <a:xfrm>
            <a:off x="5767754" y="3696348"/>
            <a:ext cx="5586046" cy="1561452"/>
          </a:xfrm>
          <a:prstGeom prst="rect">
            <a:avLst/>
          </a:prstGeom>
        </p:spPr>
        <p:txBody>
          <a:bodyPr/>
          <a:lstStyle>
            <a:lvl1pPr marL="0" indent="0" algn="r">
              <a:buNone/>
              <a:defRPr sz="2400" b="0" i="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9" name="Slide Number Placeholder 5">
            <a:extLst>
              <a:ext uri="{FF2B5EF4-FFF2-40B4-BE49-F238E27FC236}">
                <a16:creationId xmlns:a16="http://schemas.microsoft.com/office/drawing/2014/main" id="{DC65631A-3A1F-4768-B9C7-4B26627CCF38}"/>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32" name="Group 10">
            <a:extLst>
              <a:ext uri="{FF2B5EF4-FFF2-40B4-BE49-F238E27FC236}">
                <a16:creationId xmlns:a16="http://schemas.microsoft.com/office/drawing/2014/main" id="{537E749D-E347-4499-B6F9-9F6F7B0329A2}"/>
              </a:ext>
            </a:extLst>
          </p:cNvPr>
          <p:cNvGrpSpPr/>
          <p:nvPr userDrawn="1"/>
        </p:nvGrpSpPr>
        <p:grpSpPr>
          <a:xfrm rot="21600000">
            <a:off x="0" y="5741687"/>
            <a:ext cx="12192000" cy="1116313"/>
            <a:chOff x="-114374" y="4648694"/>
            <a:chExt cx="12192000" cy="1116313"/>
          </a:xfrm>
        </p:grpSpPr>
        <p:sp>
          <p:nvSpPr>
            <p:cNvPr id="33" name="Freeform 9">
              <a:extLst>
                <a:ext uri="{FF2B5EF4-FFF2-40B4-BE49-F238E27FC236}">
                  <a16:creationId xmlns:a16="http://schemas.microsoft.com/office/drawing/2014/main" id="{72E28228-916A-426E-9ADC-2E002052CDB9}"/>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34" name="Group 12">
            <a:extLst>
              <a:ext uri="{FF2B5EF4-FFF2-40B4-BE49-F238E27FC236}">
                <a16:creationId xmlns:a16="http://schemas.microsoft.com/office/drawing/2014/main" id="{64BEA894-1F37-4065-A1BA-12E7289F0105}"/>
              </a:ext>
            </a:extLst>
          </p:cNvPr>
          <p:cNvGrpSpPr/>
          <p:nvPr userDrawn="1"/>
        </p:nvGrpSpPr>
        <p:grpSpPr>
          <a:xfrm rot="21600000">
            <a:off x="-1" y="5894917"/>
            <a:ext cx="12191999" cy="963083"/>
            <a:chOff x="-66749" y="4979175"/>
            <a:chExt cx="9982200" cy="862013"/>
          </a:xfrm>
        </p:grpSpPr>
        <p:sp>
          <p:nvSpPr>
            <p:cNvPr id="35" name="Freeform 11">
              <a:extLst>
                <a:ext uri="{FF2B5EF4-FFF2-40B4-BE49-F238E27FC236}">
                  <a16:creationId xmlns:a16="http://schemas.microsoft.com/office/drawing/2014/main" id="{86641548-CD5A-4EDC-9433-D370EDCBEAF1}"/>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36" name="Group 14">
            <a:extLst>
              <a:ext uri="{FF2B5EF4-FFF2-40B4-BE49-F238E27FC236}">
                <a16:creationId xmlns:a16="http://schemas.microsoft.com/office/drawing/2014/main" id="{0A4AC176-E01E-4A3F-9D44-71BC47444F05}"/>
              </a:ext>
            </a:extLst>
          </p:cNvPr>
          <p:cNvGrpSpPr/>
          <p:nvPr userDrawn="1"/>
        </p:nvGrpSpPr>
        <p:grpSpPr>
          <a:xfrm rot="21600000">
            <a:off x="0" y="6007109"/>
            <a:ext cx="12192000" cy="864914"/>
            <a:chOff x="-114374" y="5026800"/>
            <a:chExt cx="9982200" cy="945356"/>
          </a:xfrm>
        </p:grpSpPr>
        <p:sp>
          <p:nvSpPr>
            <p:cNvPr id="37" name="Freeform 13">
              <a:extLst>
                <a:ext uri="{FF2B5EF4-FFF2-40B4-BE49-F238E27FC236}">
                  <a16:creationId xmlns:a16="http://schemas.microsoft.com/office/drawing/2014/main" id="{279F4A28-59C3-4E6D-B6FE-FEF0FDC9E0F1}"/>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38" name="TextBox 16">
            <a:extLst>
              <a:ext uri="{FF2B5EF4-FFF2-40B4-BE49-F238E27FC236}">
                <a16:creationId xmlns:a16="http://schemas.microsoft.com/office/drawing/2014/main" id="{A043BABE-0BFE-4227-B068-CD13D9EE0961}"/>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39" name="Picture 15">
            <a:extLst>
              <a:ext uri="{FF2B5EF4-FFF2-40B4-BE49-F238E27FC236}">
                <a16:creationId xmlns:a16="http://schemas.microsoft.com/office/drawing/2014/main" id="{BFA3780E-EF5F-4D86-8823-C5F7C3BE137B}"/>
              </a:ext>
            </a:extLst>
          </p:cNvPr>
          <p:cNvPicPr>
            <a:picLocks noChangeAspect="1"/>
          </p:cNvPicPr>
          <p:nvPr userDrawn="1"/>
        </p:nvPicPr>
        <p:blipFill rotWithShape="1">
          <a:blip r:embed="rId2">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grpSp>
        <p:nvGrpSpPr>
          <p:cNvPr id="46" name="Group 6">
            <a:extLst>
              <a:ext uri="{FF2B5EF4-FFF2-40B4-BE49-F238E27FC236}">
                <a16:creationId xmlns:a16="http://schemas.microsoft.com/office/drawing/2014/main" id="{933F16EF-18EF-424E-8127-75ABBF7585FC}"/>
              </a:ext>
            </a:extLst>
          </p:cNvPr>
          <p:cNvGrpSpPr/>
          <p:nvPr userDrawn="1"/>
        </p:nvGrpSpPr>
        <p:grpSpPr>
          <a:xfrm rot="21600000">
            <a:off x="11802579" y="1152144"/>
            <a:ext cx="389419" cy="3751672"/>
            <a:chOff x="9476581" y="1479550"/>
            <a:chExt cx="504825" cy="2495550"/>
          </a:xfrm>
          <a:solidFill>
            <a:schemeClr val="tx1"/>
          </a:solidFill>
        </p:grpSpPr>
        <p:sp>
          <p:nvSpPr>
            <p:cNvPr id="47" name="Freeform 5">
              <a:extLst>
                <a:ext uri="{FF2B5EF4-FFF2-40B4-BE49-F238E27FC236}">
                  <a16:creationId xmlns:a16="http://schemas.microsoft.com/office/drawing/2014/main" id="{10AD76F3-CD92-4D37-8474-413D150DB448}"/>
                </a:ext>
              </a:extLst>
            </p:cNvPr>
            <p:cNvSpPr/>
            <p:nvPr/>
          </p:nvSpPr>
          <p:spPr>
            <a:xfrm>
              <a:off x="9476581" y="1479550"/>
              <a:ext cx="5048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pic>
        <p:nvPicPr>
          <p:cNvPr id="48" name="Picture 47" descr="Map&#10;&#10;Description automatically generated">
            <a:extLst>
              <a:ext uri="{FF2B5EF4-FFF2-40B4-BE49-F238E27FC236}">
                <a16:creationId xmlns:a16="http://schemas.microsoft.com/office/drawing/2014/main" id="{826881DC-E059-402A-8117-8C2DBCF4E8A9}"/>
              </a:ext>
            </a:extLst>
          </p:cNvPr>
          <p:cNvPicPr>
            <a:picLocks noChangeAspect="1"/>
          </p:cNvPicPr>
          <p:nvPr userDrawn="1"/>
        </p:nvPicPr>
        <p:blipFill>
          <a:blip r:embed="rId3"/>
          <a:stretch>
            <a:fillRect/>
          </a:stretch>
        </p:blipFill>
        <p:spPr>
          <a:xfrm>
            <a:off x="594360" y="1043855"/>
            <a:ext cx="6035040" cy="3840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12006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833446"/>
            <a:ext cx="9144000" cy="1424354"/>
          </a:xfrm>
          <a:prstGeom prst="rect">
            <a:avLst/>
          </a:prstGeom>
        </p:spPr>
        <p:txBody>
          <a:bodyPr/>
          <a:lstStyle>
            <a:lvl1pPr marL="0" indent="0" algn="ctr">
              <a:buNone/>
              <a:defRPr sz="2400" i="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4BDED2E-0872-4049-8F67-8C9686A47484}"/>
              </a:ext>
            </a:extLst>
          </p:cNvPr>
          <p:cNvCxnSpPr>
            <a:cxnSpLocks/>
          </p:cNvCxnSpPr>
          <p:nvPr userDrawn="1"/>
        </p:nvCxnSpPr>
        <p:spPr>
          <a:xfrm>
            <a:off x="1104900" y="3645877"/>
            <a:ext cx="9982200"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712A1D0-C6E7-44D4-8634-EE86874DA192}"/>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10" name="Slide Number Placeholder 5">
            <a:extLst>
              <a:ext uri="{FF2B5EF4-FFF2-40B4-BE49-F238E27FC236}">
                <a16:creationId xmlns:a16="http://schemas.microsoft.com/office/drawing/2014/main" id="{ABA71290-63DB-4230-A6B0-ABD4E7292D9F}"/>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11" name="Group 10">
            <a:extLst>
              <a:ext uri="{FF2B5EF4-FFF2-40B4-BE49-F238E27FC236}">
                <a16:creationId xmlns:a16="http://schemas.microsoft.com/office/drawing/2014/main" id="{C8E0EC2E-B2ED-446E-BC91-280B6461DEEF}"/>
              </a:ext>
            </a:extLst>
          </p:cNvPr>
          <p:cNvGrpSpPr/>
          <p:nvPr userDrawn="1"/>
        </p:nvGrpSpPr>
        <p:grpSpPr>
          <a:xfrm rot="21600000">
            <a:off x="0" y="5741687"/>
            <a:ext cx="12192000" cy="1116313"/>
            <a:chOff x="-114374" y="4648694"/>
            <a:chExt cx="12192000" cy="1116313"/>
          </a:xfrm>
        </p:grpSpPr>
        <p:sp>
          <p:nvSpPr>
            <p:cNvPr id="12" name="Freeform 9">
              <a:extLst>
                <a:ext uri="{FF2B5EF4-FFF2-40B4-BE49-F238E27FC236}">
                  <a16:creationId xmlns:a16="http://schemas.microsoft.com/office/drawing/2014/main" id="{1DA275D6-A9E0-46E7-8A56-2F030273508A}"/>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13" name="Group 12">
            <a:extLst>
              <a:ext uri="{FF2B5EF4-FFF2-40B4-BE49-F238E27FC236}">
                <a16:creationId xmlns:a16="http://schemas.microsoft.com/office/drawing/2014/main" id="{5FDC0C97-BC95-4454-8C92-1F4E4A210F2B}"/>
              </a:ext>
            </a:extLst>
          </p:cNvPr>
          <p:cNvGrpSpPr/>
          <p:nvPr userDrawn="1"/>
        </p:nvGrpSpPr>
        <p:grpSpPr>
          <a:xfrm rot="21600000">
            <a:off x="-1" y="5894917"/>
            <a:ext cx="12191999" cy="963083"/>
            <a:chOff x="-66749" y="4979175"/>
            <a:chExt cx="9982200" cy="862013"/>
          </a:xfrm>
        </p:grpSpPr>
        <p:sp>
          <p:nvSpPr>
            <p:cNvPr id="14" name="Freeform 11">
              <a:extLst>
                <a:ext uri="{FF2B5EF4-FFF2-40B4-BE49-F238E27FC236}">
                  <a16:creationId xmlns:a16="http://schemas.microsoft.com/office/drawing/2014/main" id="{F34CBC7A-9316-4F9A-9E3C-6EB50659E750}"/>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5" name="Group 14">
            <a:extLst>
              <a:ext uri="{FF2B5EF4-FFF2-40B4-BE49-F238E27FC236}">
                <a16:creationId xmlns:a16="http://schemas.microsoft.com/office/drawing/2014/main" id="{7E19747A-4CCE-4125-85F4-BF9062139DC2}"/>
              </a:ext>
            </a:extLst>
          </p:cNvPr>
          <p:cNvGrpSpPr/>
          <p:nvPr userDrawn="1"/>
        </p:nvGrpSpPr>
        <p:grpSpPr>
          <a:xfrm rot="21600000">
            <a:off x="0" y="6007109"/>
            <a:ext cx="12192000" cy="864914"/>
            <a:chOff x="-114374" y="5026800"/>
            <a:chExt cx="9982200" cy="945356"/>
          </a:xfrm>
        </p:grpSpPr>
        <p:sp>
          <p:nvSpPr>
            <p:cNvPr id="16" name="Freeform 13">
              <a:extLst>
                <a:ext uri="{FF2B5EF4-FFF2-40B4-BE49-F238E27FC236}">
                  <a16:creationId xmlns:a16="http://schemas.microsoft.com/office/drawing/2014/main" id="{43297219-56A2-4E8B-AF47-357046AB0897}"/>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17" name="TextBox 16">
            <a:extLst>
              <a:ext uri="{FF2B5EF4-FFF2-40B4-BE49-F238E27FC236}">
                <a16:creationId xmlns:a16="http://schemas.microsoft.com/office/drawing/2014/main" id="{3D6F6C4E-420A-4436-B507-A7C219B14065}"/>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18" name="Picture 15">
            <a:extLst>
              <a:ext uri="{FF2B5EF4-FFF2-40B4-BE49-F238E27FC236}">
                <a16:creationId xmlns:a16="http://schemas.microsoft.com/office/drawing/2014/main" id="{27BE3E9C-AE91-45C2-A6FF-64F724FA96C2}"/>
              </a:ext>
            </a:extLst>
          </p:cNvPr>
          <p:cNvPicPr>
            <a:picLocks noChangeAspect="1"/>
          </p:cNvPicPr>
          <p:nvPr userDrawn="1"/>
        </p:nvPicPr>
        <p:blipFill rotWithShape="1">
          <a:blip r:embed="rId2">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21019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3882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2033337"/>
            <a:ext cx="10515600" cy="3809539"/>
          </a:xfrm>
          <a:prstGeom prst="rect">
            <a:avLst/>
          </a:prstGeo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C001B67-2895-462D-A42A-555276E40132}"/>
              </a:ext>
            </a:extLst>
          </p:cNvPr>
          <p:cNvSpPr>
            <a:spLocks noGrp="1"/>
          </p:cNvSpPr>
          <p:nvPr>
            <p:ph type="dt" sz="half" idx="10"/>
          </p:nvPr>
        </p:nvSpPr>
        <p:spPr>
          <a:xfrm>
            <a:off x="838200" y="6356350"/>
            <a:ext cx="2743200" cy="365125"/>
          </a:xfrm>
          <a:prstGeom prst="rect">
            <a:avLst/>
          </a:prstGeom>
        </p:spPr>
        <p:txBody>
          <a:bodyPr/>
          <a:lstStyle/>
          <a:p>
            <a:fld id="{1D8A9783-66AA-4D44-9F86-227D43B62D29}" type="datetimeFigureOut">
              <a:rPr lang="en-US" smtClean="0"/>
              <a:t>5/22/2023</a:t>
            </a:fld>
            <a:endParaRPr lang="en-US"/>
          </a:p>
        </p:txBody>
      </p:sp>
      <p:sp>
        <p:nvSpPr>
          <p:cNvPr id="12" name="Footer Placeholder 4">
            <a:extLst>
              <a:ext uri="{FF2B5EF4-FFF2-40B4-BE49-F238E27FC236}">
                <a16:creationId xmlns:a16="http://schemas.microsoft.com/office/drawing/2014/main" id="{99F40DA9-6292-4970-85E7-1CCDF518A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3" name="Slide Number Placeholder 5">
            <a:extLst>
              <a:ext uri="{FF2B5EF4-FFF2-40B4-BE49-F238E27FC236}">
                <a16:creationId xmlns:a16="http://schemas.microsoft.com/office/drawing/2014/main" id="{6FE08329-8D7C-4A39-BB82-B78CC483D87A}"/>
              </a:ext>
            </a:extLst>
          </p:cNvPr>
          <p:cNvSpPr>
            <a:spLocks noGrp="1"/>
          </p:cNvSpPr>
          <p:nvPr>
            <p:ph type="sldNum" sz="quarter" idx="12"/>
          </p:nvPr>
        </p:nvSpPr>
        <p:spPr>
          <a:xfrm>
            <a:off x="8610600" y="6356350"/>
            <a:ext cx="2743200" cy="365125"/>
          </a:xfrm>
          <a:prstGeom prst="rect">
            <a:avLst/>
          </a:prstGeom>
        </p:spPr>
        <p:txBody>
          <a:bodyPr/>
          <a:lstStyle/>
          <a:p>
            <a:fld id="{C4979F39-05D7-458B-B61A-E288FD2DF874}" type="slidenum">
              <a:rPr lang="en-US" smtClean="0"/>
              <a:t>‹#›</a:t>
            </a:fld>
            <a:endParaRPr lang="en-US"/>
          </a:p>
        </p:txBody>
      </p:sp>
      <p:grpSp>
        <p:nvGrpSpPr>
          <p:cNvPr id="14" name="Group 10">
            <a:extLst>
              <a:ext uri="{FF2B5EF4-FFF2-40B4-BE49-F238E27FC236}">
                <a16:creationId xmlns:a16="http://schemas.microsoft.com/office/drawing/2014/main" id="{C5016350-AD78-405C-828C-5E96A58733D6}"/>
              </a:ext>
            </a:extLst>
          </p:cNvPr>
          <p:cNvGrpSpPr/>
          <p:nvPr userDrawn="1"/>
        </p:nvGrpSpPr>
        <p:grpSpPr>
          <a:xfrm rot="21600000">
            <a:off x="0" y="6176963"/>
            <a:ext cx="12192000" cy="681037"/>
            <a:chOff x="-114374" y="4883925"/>
            <a:chExt cx="9982200" cy="862013"/>
          </a:xfrm>
        </p:grpSpPr>
        <p:sp>
          <p:nvSpPr>
            <p:cNvPr id="15" name="Freeform 9">
              <a:extLst>
                <a:ext uri="{FF2B5EF4-FFF2-40B4-BE49-F238E27FC236}">
                  <a16:creationId xmlns:a16="http://schemas.microsoft.com/office/drawing/2014/main" id="{2A854D8B-15B0-4000-86DF-B88869E3057F}"/>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6" name="Group 12">
            <a:extLst>
              <a:ext uri="{FF2B5EF4-FFF2-40B4-BE49-F238E27FC236}">
                <a16:creationId xmlns:a16="http://schemas.microsoft.com/office/drawing/2014/main" id="{1C2D1843-85A2-4280-BC9F-060FC95D4EF0}"/>
              </a:ext>
            </a:extLst>
          </p:cNvPr>
          <p:cNvGrpSpPr/>
          <p:nvPr userDrawn="1"/>
        </p:nvGrpSpPr>
        <p:grpSpPr>
          <a:xfrm rot="21600000">
            <a:off x="0" y="6278547"/>
            <a:ext cx="12192000" cy="579453"/>
            <a:chOff x="-66749" y="4979175"/>
            <a:chExt cx="9982200" cy="862013"/>
          </a:xfrm>
        </p:grpSpPr>
        <p:sp>
          <p:nvSpPr>
            <p:cNvPr id="17" name="Freeform 11">
              <a:extLst>
                <a:ext uri="{FF2B5EF4-FFF2-40B4-BE49-F238E27FC236}">
                  <a16:creationId xmlns:a16="http://schemas.microsoft.com/office/drawing/2014/main" id="{6E50EDE0-697F-458F-BBE4-9FFEBB70D20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8" name="Group 14">
            <a:extLst>
              <a:ext uri="{FF2B5EF4-FFF2-40B4-BE49-F238E27FC236}">
                <a16:creationId xmlns:a16="http://schemas.microsoft.com/office/drawing/2014/main" id="{F4BE611F-ED31-47D2-B3D0-E1B5F6F89741}"/>
              </a:ext>
            </a:extLst>
          </p:cNvPr>
          <p:cNvGrpSpPr/>
          <p:nvPr userDrawn="1"/>
        </p:nvGrpSpPr>
        <p:grpSpPr>
          <a:xfrm rot="21600000">
            <a:off x="0" y="6356350"/>
            <a:ext cx="12192000" cy="501650"/>
            <a:chOff x="-114374" y="5026800"/>
            <a:chExt cx="9982200" cy="945356"/>
          </a:xfrm>
        </p:grpSpPr>
        <p:sp>
          <p:nvSpPr>
            <p:cNvPr id="19" name="Freeform 13">
              <a:extLst>
                <a:ext uri="{FF2B5EF4-FFF2-40B4-BE49-F238E27FC236}">
                  <a16:creationId xmlns:a16="http://schemas.microsoft.com/office/drawing/2014/main" id="{0C869F9E-FDFC-4980-8AA5-FF706D60167C}"/>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20" name="TextBox 15">
            <a:extLst>
              <a:ext uri="{FF2B5EF4-FFF2-40B4-BE49-F238E27FC236}">
                <a16:creationId xmlns:a16="http://schemas.microsoft.com/office/drawing/2014/main" id="{FF45646E-7E69-4A31-A9D9-E794AB4DD3CD}"/>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cxnSp>
        <p:nvCxnSpPr>
          <p:cNvPr id="21" name="Straight Connector 20">
            <a:extLst>
              <a:ext uri="{FF2B5EF4-FFF2-40B4-BE49-F238E27FC236}">
                <a16:creationId xmlns:a16="http://schemas.microsoft.com/office/drawing/2014/main" id="{D3712223-A130-43EB-88F2-5AD8D16447DA}"/>
              </a:ext>
            </a:extLst>
          </p:cNvPr>
          <p:cNvCxnSpPr/>
          <p:nvPr userDrawn="1"/>
        </p:nvCxnSpPr>
        <p:spPr>
          <a:xfrm>
            <a:off x="838200" y="1690688"/>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076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tx1"/>
            </a:gs>
            <a:gs pos="99000">
              <a:schemeClr val="tx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38822"/>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033337"/>
            <a:ext cx="10515600" cy="3809539"/>
          </a:xfrm>
          <a:prstGeom prst="rect">
            <a:avLst/>
          </a:prstGeom>
        </p:spPr>
        <p:txBody>
          <a:bodyPr/>
          <a:lstStyle>
            <a:lvl1pPr>
              <a:spcBef>
                <a:spcPts val="0"/>
              </a:spcBef>
              <a:spcAft>
                <a:spcPts val="600"/>
              </a:spcAft>
              <a:defRPr>
                <a:solidFill>
                  <a:schemeClr val="bg1"/>
                </a:solidFill>
              </a:defRPr>
            </a:lvl1pPr>
            <a:lvl2pPr>
              <a:spcBef>
                <a:spcPts val="0"/>
              </a:spcBef>
              <a:spcAft>
                <a:spcPts val="600"/>
              </a:spcAft>
              <a:defRPr>
                <a:solidFill>
                  <a:schemeClr val="bg1"/>
                </a:solidFill>
              </a:defRPr>
            </a:lvl2pPr>
            <a:lvl3pPr>
              <a:spcBef>
                <a:spcPts val="0"/>
              </a:spcBef>
              <a:spcAft>
                <a:spcPts val="600"/>
              </a:spcAft>
              <a:defRPr>
                <a:solidFill>
                  <a:schemeClr val="bg1"/>
                </a:solidFill>
              </a:defRPr>
            </a:lvl3pPr>
            <a:lvl4pPr>
              <a:spcBef>
                <a:spcPts val="0"/>
              </a:spcBef>
              <a:spcAft>
                <a:spcPts val="600"/>
              </a:spcAft>
              <a:defRPr>
                <a:solidFill>
                  <a:schemeClr val="bg1"/>
                </a:solidFill>
              </a:defRPr>
            </a:lvl4pPr>
            <a:lvl5pPr>
              <a:spcBef>
                <a:spcPts val="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C001B67-2895-462D-A42A-555276E40132}"/>
              </a:ext>
            </a:extLst>
          </p:cNvPr>
          <p:cNvSpPr>
            <a:spLocks noGrp="1"/>
          </p:cNvSpPr>
          <p:nvPr>
            <p:ph type="dt" sz="half" idx="10"/>
          </p:nvPr>
        </p:nvSpPr>
        <p:spPr>
          <a:xfrm>
            <a:off x="838200" y="6356350"/>
            <a:ext cx="2743200" cy="365125"/>
          </a:xfrm>
          <a:prstGeom prst="rect">
            <a:avLst/>
          </a:prstGeom>
        </p:spPr>
        <p:txBody>
          <a:bodyPr/>
          <a:lstStyle/>
          <a:p>
            <a:fld id="{1D8A9783-66AA-4D44-9F86-227D43B62D29}" type="datetimeFigureOut">
              <a:rPr lang="en-US" smtClean="0"/>
              <a:t>5/22/2023</a:t>
            </a:fld>
            <a:endParaRPr lang="en-US"/>
          </a:p>
        </p:txBody>
      </p:sp>
      <p:sp>
        <p:nvSpPr>
          <p:cNvPr id="12" name="Footer Placeholder 4">
            <a:extLst>
              <a:ext uri="{FF2B5EF4-FFF2-40B4-BE49-F238E27FC236}">
                <a16:creationId xmlns:a16="http://schemas.microsoft.com/office/drawing/2014/main" id="{99F40DA9-6292-4970-85E7-1CCDF518A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3" name="Slide Number Placeholder 5">
            <a:extLst>
              <a:ext uri="{FF2B5EF4-FFF2-40B4-BE49-F238E27FC236}">
                <a16:creationId xmlns:a16="http://schemas.microsoft.com/office/drawing/2014/main" id="{6FE08329-8D7C-4A39-BB82-B78CC483D87A}"/>
              </a:ext>
            </a:extLst>
          </p:cNvPr>
          <p:cNvSpPr>
            <a:spLocks noGrp="1"/>
          </p:cNvSpPr>
          <p:nvPr>
            <p:ph type="sldNum" sz="quarter" idx="12"/>
          </p:nvPr>
        </p:nvSpPr>
        <p:spPr>
          <a:xfrm>
            <a:off x="8610600" y="6356350"/>
            <a:ext cx="2743200" cy="365125"/>
          </a:xfrm>
          <a:prstGeom prst="rect">
            <a:avLst/>
          </a:prstGeom>
        </p:spPr>
        <p:txBody>
          <a:bodyPr/>
          <a:lstStyle/>
          <a:p>
            <a:fld id="{C4979F39-05D7-458B-B61A-E288FD2DF874}" type="slidenum">
              <a:rPr lang="en-US" smtClean="0"/>
              <a:t>‹#›</a:t>
            </a:fld>
            <a:endParaRPr lang="en-US"/>
          </a:p>
        </p:txBody>
      </p:sp>
      <p:grpSp>
        <p:nvGrpSpPr>
          <p:cNvPr id="14" name="Group 10">
            <a:extLst>
              <a:ext uri="{FF2B5EF4-FFF2-40B4-BE49-F238E27FC236}">
                <a16:creationId xmlns:a16="http://schemas.microsoft.com/office/drawing/2014/main" id="{C5016350-AD78-405C-828C-5E96A58733D6}"/>
              </a:ext>
            </a:extLst>
          </p:cNvPr>
          <p:cNvGrpSpPr/>
          <p:nvPr userDrawn="1"/>
        </p:nvGrpSpPr>
        <p:grpSpPr>
          <a:xfrm rot="21600000">
            <a:off x="0" y="6176963"/>
            <a:ext cx="12192000" cy="681037"/>
            <a:chOff x="-114374" y="4883925"/>
            <a:chExt cx="9982200" cy="862013"/>
          </a:xfrm>
        </p:grpSpPr>
        <p:sp>
          <p:nvSpPr>
            <p:cNvPr id="15" name="Freeform 9">
              <a:extLst>
                <a:ext uri="{FF2B5EF4-FFF2-40B4-BE49-F238E27FC236}">
                  <a16:creationId xmlns:a16="http://schemas.microsoft.com/office/drawing/2014/main" id="{2A854D8B-15B0-4000-86DF-B88869E3057F}"/>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6" name="Group 12">
            <a:extLst>
              <a:ext uri="{FF2B5EF4-FFF2-40B4-BE49-F238E27FC236}">
                <a16:creationId xmlns:a16="http://schemas.microsoft.com/office/drawing/2014/main" id="{1C2D1843-85A2-4280-BC9F-060FC95D4EF0}"/>
              </a:ext>
            </a:extLst>
          </p:cNvPr>
          <p:cNvGrpSpPr/>
          <p:nvPr userDrawn="1"/>
        </p:nvGrpSpPr>
        <p:grpSpPr>
          <a:xfrm rot="21600000">
            <a:off x="0" y="6278547"/>
            <a:ext cx="12192000" cy="579453"/>
            <a:chOff x="-66749" y="4979175"/>
            <a:chExt cx="9982200" cy="862013"/>
          </a:xfrm>
        </p:grpSpPr>
        <p:sp>
          <p:nvSpPr>
            <p:cNvPr id="17" name="Freeform 11">
              <a:extLst>
                <a:ext uri="{FF2B5EF4-FFF2-40B4-BE49-F238E27FC236}">
                  <a16:creationId xmlns:a16="http://schemas.microsoft.com/office/drawing/2014/main" id="{6E50EDE0-697F-458F-BBE4-9FFEBB70D20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8" name="Group 14">
            <a:extLst>
              <a:ext uri="{FF2B5EF4-FFF2-40B4-BE49-F238E27FC236}">
                <a16:creationId xmlns:a16="http://schemas.microsoft.com/office/drawing/2014/main" id="{F4BE611F-ED31-47D2-B3D0-E1B5F6F89741}"/>
              </a:ext>
            </a:extLst>
          </p:cNvPr>
          <p:cNvGrpSpPr/>
          <p:nvPr userDrawn="1"/>
        </p:nvGrpSpPr>
        <p:grpSpPr>
          <a:xfrm rot="21600000">
            <a:off x="0" y="6356350"/>
            <a:ext cx="12192000" cy="501650"/>
            <a:chOff x="-114374" y="5026800"/>
            <a:chExt cx="9982200" cy="945356"/>
          </a:xfrm>
        </p:grpSpPr>
        <p:sp>
          <p:nvSpPr>
            <p:cNvPr id="19" name="Freeform 13">
              <a:extLst>
                <a:ext uri="{FF2B5EF4-FFF2-40B4-BE49-F238E27FC236}">
                  <a16:creationId xmlns:a16="http://schemas.microsoft.com/office/drawing/2014/main" id="{0C869F9E-FDFC-4980-8AA5-FF706D60167C}"/>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20" name="TextBox 15">
            <a:extLst>
              <a:ext uri="{FF2B5EF4-FFF2-40B4-BE49-F238E27FC236}">
                <a16:creationId xmlns:a16="http://schemas.microsoft.com/office/drawing/2014/main" id="{FF45646E-7E69-4A31-A9D9-E794AB4DD3CD}"/>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cxnSp>
        <p:nvCxnSpPr>
          <p:cNvPr id="21" name="Straight Connector 20">
            <a:extLst>
              <a:ext uri="{FF2B5EF4-FFF2-40B4-BE49-F238E27FC236}">
                <a16:creationId xmlns:a16="http://schemas.microsoft.com/office/drawing/2014/main" id="{D3712223-A130-43EB-88F2-5AD8D16447DA}"/>
              </a:ext>
            </a:extLst>
          </p:cNvPr>
          <p:cNvCxnSpPr/>
          <p:nvPr userDrawn="1"/>
        </p:nvCxnSpPr>
        <p:spPr>
          <a:xfrm>
            <a:off x="838200" y="1690688"/>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64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5AA66-DFE8-4E36-A6DD-3E42D95767CB}" type="datetimeFigureOut">
              <a:rPr lang="en-US" smtClean="0"/>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01324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3882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2033337"/>
            <a:ext cx="5117432" cy="3809539"/>
          </a:xfrm>
          <a:prstGeom prst="rect">
            <a:avLst/>
          </a:prstGeo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C001B67-2895-462D-A42A-555276E40132}"/>
              </a:ext>
            </a:extLst>
          </p:cNvPr>
          <p:cNvSpPr>
            <a:spLocks noGrp="1"/>
          </p:cNvSpPr>
          <p:nvPr>
            <p:ph type="dt" sz="half" idx="10"/>
          </p:nvPr>
        </p:nvSpPr>
        <p:spPr>
          <a:xfrm>
            <a:off x="838200" y="6356350"/>
            <a:ext cx="2743200" cy="365125"/>
          </a:xfrm>
          <a:prstGeom prst="rect">
            <a:avLst/>
          </a:prstGeom>
        </p:spPr>
        <p:txBody>
          <a:bodyPr/>
          <a:lstStyle/>
          <a:p>
            <a:fld id="{1D8A9783-66AA-4D44-9F86-227D43B62D29}" type="datetimeFigureOut">
              <a:rPr lang="en-US" smtClean="0"/>
              <a:t>5/22/2023</a:t>
            </a:fld>
            <a:endParaRPr lang="en-US"/>
          </a:p>
        </p:txBody>
      </p:sp>
      <p:sp>
        <p:nvSpPr>
          <p:cNvPr id="12" name="Footer Placeholder 4">
            <a:extLst>
              <a:ext uri="{FF2B5EF4-FFF2-40B4-BE49-F238E27FC236}">
                <a16:creationId xmlns:a16="http://schemas.microsoft.com/office/drawing/2014/main" id="{99F40DA9-6292-4970-85E7-1CCDF518A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3" name="Slide Number Placeholder 5">
            <a:extLst>
              <a:ext uri="{FF2B5EF4-FFF2-40B4-BE49-F238E27FC236}">
                <a16:creationId xmlns:a16="http://schemas.microsoft.com/office/drawing/2014/main" id="{6FE08329-8D7C-4A39-BB82-B78CC483D87A}"/>
              </a:ext>
            </a:extLst>
          </p:cNvPr>
          <p:cNvSpPr>
            <a:spLocks noGrp="1"/>
          </p:cNvSpPr>
          <p:nvPr>
            <p:ph type="sldNum" sz="quarter" idx="12"/>
          </p:nvPr>
        </p:nvSpPr>
        <p:spPr>
          <a:xfrm>
            <a:off x="8610600" y="6356350"/>
            <a:ext cx="2743200" cy="365125"/>
          </a:xfrm>
          <a:prstGeom prst="rect">
            <a:avLst/>
          </a:prstGeom>
        </p:spPr>
        <p:txBody>
          <a:bodyPr/>
          <a:lstStyle/>
          <a:p>
            <a:fld id="{C4979F39-05D7-458B-B61A-E288FD2DF874}" type="slidenum">
              <a:rPr lang="en-US" smtClean="0"/>
              <a:t>‹#›</a:t>
            </a:fld>
            <a:endParaRPr lang="en-US"/>
          </a:p>
        </p:txBody>
      </p:sp>
      <p:grpSp>
        <p:nvGrpSpPr>
          <p:cNvPr id="14" name="Group 10">
            <a:extLst>
              <a:ext uri="{FF2B5EF4-FFF2-40B4-BE49-F238E27FC236}">
                <a16:creationId xmlns:a16="http://schemas.microsoft.com/office/drawing/2014/main" id="{C5016350-AD78-405C-828C-5E96A58733D6}"/>
              </a:ext>
            </a:extLst>
          </p:cNvPr>
          <p:cNvGrpSpPr/>
          <p:nvPr userDrawn="1"/>
        </p:nvGrpSpPr>
        <p:grpSpPr>
          <a:xfrm rot="21600000">
            <a:off x="0" y="6176963"/>
            <a:ext cx="12192000" cy="681037"/>
            <a:chOff x="-114374" y="4883925"/>
            <a:chExt cx="9982200" cy="862013"/>
          </a:xfrm>
        </p:grpSpPr>
        <p:sp>
          <p:nvSpPr>
            <p:cNvPr id="15" name="Freeform 9">
              <a:extLst>
                <a:ext uri="{FF2B5EF4-FFF2-40B4-BE49-F238E27FC236}">
                  <a16:creationId xmlns:a16="http://schemas.microsoft.com/office/drawing/2014/main" id="{2A854D8B-15B0-4000-86DF-B88869E3057F}"/>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6" name="Group 12">
            <a:extLst>
              <a:ext uri="{FF2B5EF4-FFF2-40B4-BE49-F238E27FC236}">
                <a16:creationId xmlns:a16="http://schemas.microsoft.com/office/drawing/2014/main" id="{1C2D1843-85A2-4280-BC9F-060FC95D4EF0}"/>
              </a:ext>
            </a:extLst>
          </p:cNvPr>
          <p:cNvGrpSpPr/>
          <p:nvPr userDrawn="1"/>
        </p:nvGrpSpPr>
        <p:grpSpPr>
          <a:xfrm rot="21600000">
            <a:off x="0" y="6278547"/>
            <a:ext cx="12192000" cy="579453"/>
            <a:chOff x="-66749" y="4979175"/>
            <a:chExt cx="9982200" cy="862013"/>
          </a:xfrm>
        </p:grpSpPr>
        <p:sp>
          <p:nvSpPr>
            <p:cNvPr id="17" name="Freeform 11">
              <a:extLst>
                <a:ext uri="{FF2B5EF4-FFF2-40B4-BE49-F238E27FC236}">
                  <a16:creationId xmlns:a16="http://schemas.microsoft.com/office/drawing/2014/main" id="{6E50EDE0-697F-458F-BBE4-9FFEBB70D20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8" name="Group 14">
            <a:extLst>
              <a:ext uri="{FF2B5EF4-FFF2-40B4-BE49-F238E27FC236}">
                <a16:creationId xmlns:a16="http://schemas.microsoft.com/office/drawing/2014/main" id="{F4BE611F-ED31-47D2-B3D0-E1B5F6F89741}"/>
              </a:ext>
            </a:extLst>
          </p:cNvPr>
          <p:cNvGrpSpPr/>
          <p:nvPr userDrawn="1"/>
        </p:nvGrpSpPr>
        <p:grpSpPr>
          <a:xfrm rot="21600000">
            <a:off x="0" y="6356350"/>
            <a:ext cx="12192000" cy="501650"/>
            <a:chOff x="-114374" y="5026800"/>
            <a:chExt cx="9982200" cy="945356"/>
          </a:xfrm>
        </p:grpSpPr>
        <p:sp>
          <p:nvSpPr>
            <p:cNvPr id="19" name="Freeform 13">
              <a:extLst>
                <a:ext uri="{FF2B5EF4-FFF2-40B4-BE49-F238E27FC236}">
                  <a16:creationId xmlns:a16="http://schemas.microsoft.com/office/drawing/2014/main" id="{0C869F9E-FDFC-4980-8AA5-FF706D60167C}"/>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20" name="TextBox 15">
            <a:extLst>
              <a:ext uri="{FF2B5EF4-FFF2-40B4-BE49-F238E27FC236}">
                <a16:creationId xmlns:a16="http://schemas.microsoft.com/office/drawing/2014/main" id="{FF45646E-7E69-4A31-A9D9-E794AB4DD3CD}"/>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cxnSp>
        <p:nvCxnSpPr>
          <p:cNvPr id="21" name="Straight Connector 20">
            <a:extLst>
              <a:ext uri="{FF2B5EF4-FFF2-40B4-BE49-F238E27FC236}">
                <a16:creationId xmlns:a16="http://schemas.microsoft.com/office/drawing/2014/main" id="{D3712223-A130-43EB-88F2-5AD8D16447DA}"/>
              </a:ext>
            </a:extLst>
          </p:cNvPr>
          <p:cNvCxnSpPr/>
          <p:nvPr userDrawn="1"/>
        </p:nvCxnSpPr>
        <p:spPr>
          <a:xfrm>
            <a:off x="838200" y="1690688"/>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5DB1F38-6632-4D55-B464-3E044393172F}"/>
              </a:ext>
            </a:extLst>
          </p:cNvPr>
          <p:cNvSpPr>
            <a:spLocks noGrp="1"/>
          </p:cNvSpPr>
          <p:nvPr>
            <p:ph idx="13"/>
          </p:nvPr>
        </p:nvSpPr>
        <p:spPr>
          <a:xfrm>
            <a:off x="6236370" y="2024776"/>
            <a:ext cx="5117432" cy="3809539"/>
          </a:xfrm>
          <a:prstGeom prst="rect">
            <a:avLst/>
          </a:prstGeo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6603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a:gsLst>
            <a:gs pos="0">
              <a:schemeClr val="tx1"/>
            </a:gs>
            <a:gs pos="99000">
              <a:schemeClr val="tx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38822"/>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033337"/>
            <a:ext cx="5117432" cy="3809539"/>
          </a:xfrm>
          <a:prstGeom prst="rect">
            <a:avLst/>
          </a:prstGeom>
        </p:spPr>
        <p:txBody>
          <a:bodyPr/>
          <a:lstStyle>
            <a:lvl1pPr>
              <a:spcBef>
                <a:spcPts val="0"/>
              </a:spcBef>
              <a:spcAft>
                <a:spcPts val="600"/>
              </a:spcAft>
              <a:defRPr>
                <a:solidFill>
                  <a:schemeClr val="bg1"/>
                </a:solidFill>
              </a:defRPr>
            </a:lvl1pPr>
            <a:lvl2pPr>
              <a:spcBef>
                <a:spcPts val="0"/>
              </a:spcBef>
              <a:spcAft>
                <a:spcPts val="600"/>
              </a:spcAft>
              <a:defRPr>
                <a:solidFill>
                  <a:schemeClr val="bg1"/>
                </a:solidFill>
              </a:defRPr>
            </a:lvl2pPr>
            <a:lvl3pPr>
              <a:spcBef>
                <a:spcPts val="0"/>
              </a:spcBef>
              <a:spcAft>
                <a:spcPts val="600"/>
              </a:spcAft>
              <a:defRPr>
                <a:solidFill>
                  <a:schemeClr val="bg1"/>
                </a:solidFill>
              </a:defRPr>
            </a:lvl3pPr>
            <a:lvl4pPr>
              <a:spcBef>
                <a:spcPts val="0"/>
              </a:spcBef>
              <a:spcAft>
                <a:spcPts val="600"/>
              </a:spcAft>
              <a:defRPr>
                <a:solidFill>
                  <a:schemeClr val="bg1"/>
                </a:solidFill>
              </a:defRPr>
            </a:lvl4pPr>
            <a:lvl5pPr>
              <a:spcBef>
                <a:spcPts val="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C001B67-2895-462D-A42A-555276E40132}"/>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1D8A9783-66AA-4D44-9F86-227D43B62D29}" type="datetimeFigureOut">
              <a:rPr lang="en-US" smtClean="0"/>
              <a:pPr/>
              <a:t>5/22/2023</a:t>
            </a:fld>
            <a:endParaRPr lang="en-US"/>
          </a:p>
        </p:txBody>
      </p:sp>
      <p:sp>
        <p:nvSpPr>
          <p:cNvPr id="12" name="Footer Placeholder 4">
            <a:extLst>
              <a:ext uri="{FF2B5EF4-FFF2-40B4-BE49-F238E27FC236}">
                <a16:creationId xmlns:a16="http://schemas.microsoft.com/office/drawing/2014/main" id="{99F40DA9-6292-4970-85E7-1CCDF518A220}"/>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solidFill>
                <a:schemeClr val="bg1"/>
              </a:solidFill>
            </a:endParaRPr>
          </a:p>
        </p:txBody>
      </p:sp>
      <p:sp>
        <p:nvSpPr>
          <p:cNvPr id="13" name="Slide Number Placeholder 5">
            <a:extLst>
              <a:ext uri="{FF2B5EF4-FFF2-40B4-BE49-F238E27FC236}">
                <a16:creationId xmlns:a16="http://schemas.microsoft.com/office/drawing/2014/main" id="{6FE08329-8D7C-4A39-BB82-B78CC483D87A}"/>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C4979F39-05D7-458B-B61A-E288FD2DF874}" type="slidenum">
              <a:rPr lang="en-US" smtClean="0"/>
              <a:pPr/>
              <a:t>‹#›</a:t>
            </a:fld>
            <a:endParaRPr lang="en-US"/>
          </a:p>
        </p:txBody>
      </p:sp>
      <p:grpSp>
        <p:nvGrpSpPr>
          <p:cNvPr id="14" name="Group 10">
            <a:extLst>
              <a:ext uri="{FF2B5EF4-FFF2-40B4-BE49-F238E27FC236}">
                <a16:creationId xmlns:a16="http://schemas.microsoft.com/office/drawing/2014/main" id="{C5016350-AD78-405C-828C-5E96A58733D6}"/>
              </a:ext>
            </a:extLst>
          </p:cNvPr>
          <p:cNvGrpSpPr/>
          <p:nvPr userDrawn="1"/>
        </p:nvGrpSpPr>
        <p:grpSpPr>
          <a:xfrm rot="21600000">
            <a:off x="0" y="6176963"/>
            <a:ext cx="12192000" cy="681037"/>
            <a:chOff x="-114374" y="4883925"/>
            <a:chExt cx="9982200" cy="862013"/>
          </a:xfrm>
        </p:grpSpPr>
        <p:sp>
          <p:nvSpPr>
            <p:cNvPr id="15" name="Freeform 9">
              <a:extLst>
                <a:ext uri="{FF2B5EF4-FFF2-40B4-BE49-F238E27FC236}">
                  <a16:creationId xmlns:a16="http://schemas.microsoft.com/office/drawing/2014/main" id="{2A854D8B-15B0-4000-86DF-B88869E3057F}"/>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6" name="Group 12">
            <a:extLst>
              <a:ext uri="{FF2B5EF4-FFF2-40B4-BE49-F238E27FC236}">
                <a16:creationId xmlns:a16="http://schemas.microsoft.com/office/drawing/2014/main" id="{1C2D1843-85A2-4280-BC9F-060FC95D4EF0}"/>
              </a:ext>
            </a:extLst>
          </p:cNvPr>
          <p:cNvGrpSpPr/>
          <p:nvPr userDrawn="1"/>
        </p:nvGrpSpPr>
        <p:grpSpPr>
          <a:xfrm rot="21600000">
            <a:off x="0" y="6278547"/>
            <a:ext cx="12192000" cy="579453"/>
            <a:chOff x="-66749" y="4979175"/>
            <a:chExt cx="9982200" cy="862013"/>
          </a:xfrm>
        </p:grpSpPr>
        <p:sp>
          <p:nvSpPr>
            <p:cNvPr id="17" name="Freeform 11">
              <a:extLst>
                <a:ext uri="{FF2B5EF4-FFF2-40B4-BE49-F238E27FC236}">
                  <a16:creationId xmlns:a16="http://schemas.microsoft.com/office/drawing/2014/main" id="{6E50EDE0-697F-458F-BBE4-9FFEBB70D20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8" name="Group 14">
            <a:extLst>
              <a:ext uri="{FF2B5EF4-FFF2-40B4-BE49-F238E27FC236}">
                <a16:creationId xmlns:a16="http://schemas.microsoft.com/office/drawing/2014/main" id="{F4BE611F-ED31-47D2-B3D0-E1B5F6F89741}"/>
              </a:ext>
            </a:extLst>
          </p:cNvPr>
          <p:cNvGrpSpPr/>
          <p:nvPr userDrawn="1"/>
        </p:nvGrpSpPr>
        <p:grpSpPr>
          <a:xfrm rot="21600000">
            <a:off x="0" y="6356350"/>
            <a:ext cx="12192000" cy="501650"/>
            <a:chOff x="-114374" y="5026800"/>
            <a:chExt cx="9982200" cy="945356"/>
          </a:xfrm>
        </p:grpSpPr>
        <p:sp>
          <p:nvSpPr>
            <p:cNvPr id="19" name="Freeform 13">
              <a:extLst>
                <a:ext uri="{FF2B5EF4-FFF2-40B4-BE49-F238E27FC236}">
                  <a16:creationId xmlns:a16="http://schemas.microsoft.com/office/drawing/2014/main" id="{0C869F9E-FDFC-4980-8AA5-FF706D60167C}"/>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20" name="TextBox 15">
            <a:extLst>
              <a:ext uri="{FF2B5EF4-FFF2-40B4-BE49-F238E27FC236}">
                <a16:creationId xmlns:a16="http://schemas.microsoft.com/office/drawing/2014/main" id="{FF45646E-7E69-4A31-A9D9-E794AB4DD3CD}"/>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chemeClr val="bg1"/>
                </a:solidFill>
                <a:latin typeface="Arial Nova Light" panose="020B0304020202020204" pitchFamily="34" charset="0"/>
              </a:rPr>
              <a:t>OVERDOSE RESPONSE STRATEGY  |  PUBLIC HEALTH  |  PUBLIC SAFETY  | PARTNERSHIP</a:t>
            </a:r>
          </a:p>
        </p:txBody>
      </p:sp>
      <p:cxnSp>
        <p:nvCxnSpPr>
          <p:cNvPr id="21" name="Straight Connector 20">
            <a:extLst>
              <a:ext uri="{FF2B5EF4-FFF2-40B4-BE49-F238E27FC236}">
                <a16:creationId xmlns:a16="http://schemas.microsoft.com/office/drawing/2014/main" id="{D3712223-A130-43EB-88F2-5AD8D16447DA}"/>
              </a:ext>
            </a:extLst>
          </p:cNvPr>
          <p:cNvCxnSpPr/>
          <p:nvPr userDrawn="1"/>
        </p:nvCxnSpPr>
        <p:spPr>
          <a:xfrm>
            <a:off x="838200" y="1690688"/>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5DB1F38-6632-4D55-B464-3E044393172F}"/>
              </a:ext>
            </a:extLst>
          </p:cNvPr>
          <p:cNvSpPr>
            <a:spLocks noGrp="1"/>
          </p:cNvSpPr>
          <p:nvPr>
            <p:ph idx="13"/>
          </p:nvPr>
        </p:nvSpPr>
        <p:spPr>
          <a:xfrm>
            <a:off x="6236370" y="2024776"/>
            <a:ext cx="5117432" cy="3809539"/>
          </a:xfrm>
          <a:prstGeom prst="rect">
            <a:avLst/>
          </a:prstGeom>
        </p:spPr>
        <p:txBody>
          <a:bodyPr/>
          <a:lstStyle>
            <a:lvl1pPr>
              <a:spcBef>
                <a:spcPts val="0"/>
              </a:spcBef>
              <a:spcAft>
                <a:spcPts val="600"/>
              </a:spcAft>
              <a:defRPr>
                <a:solidFill>
                  <a:schemeClr val="bg1"/>
                </a:solidFill>
              </a:defRPr>
            </a:lvl1pPr>
            <a:lvl2pPr>
              <a:spcBef>
                <a:spcPts val="0"/>
              </a:spcBef>
              <a:spcAft>
                <a:spcPts val="600"/>
              </a:spcAft>
              <a:defRPr>
                <a:solidFill>
                  <a:schemeClr val="bg1"/>
                </a:solidFill>
              </a:defRPr>
            </a:lvl2pPr>
            <a:lvl3pPr>
              <a:spcBef>
                <a:spcPts val="0"/>
              </a:spcBef>
              <a:spcAft>
                <a:spcPts val="600"/>
              </a:spcAft>
              <a:defRPr>
                <a:solidFill>
                  <a:schemeClr val="bg1"/>
                </a:solidFill>
              </a:defRPr>
            </a:lvl3pPr>
            <a:lvl4pPr>
              <a:spcBef>
                <a:spcPts val="0"/>
              </a:spcBef>
              <a:spcAft>
                <a:spcPts val="600"/>
              </a:spcAft>
              <a:defRPr>
                <a:solidFill>
                  <a:schemeClr val="bg1"/>
                </a:solidFill>
              </a:defRPr>
            </a:lvl4pPr>
            <a:lvl5pPr>
              <a:spcBef>
                <a:spcPts val="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478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5A35-325B-4F44-9CBD-0C998BC9AC9D}"/>
              </a:ext>
            </a:extLst>
          </p:cNvPr>
          <p:cNvSpPr>
            <a:spLocks noGrp="1"/>
          </p:cNvSpPr>
          <p:nvPr>
            <p:ph type="title"/>
          </p:nvPr>
        </p:nvSpPr>
        <p:spPr>
          <a:xfrm>
            <a:off x="831850" y="1709739"/>
            <a:ext cx="10515600" cy="2638998"/>
          </a:xfrm>
        </p:spPr>
        <p:txBody>
          <a:bodyPr anchor="b"/>
          <a:lstStyle>
            <a:lvl1pPr>
              <a:defRPr sz="60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E9B164AC-305A-4072-ACE4-5CB884BCA844}"/>
              </a:ext>
            </a:extLst>
          </p:cNvPr>
          <p:cNvSpPr>
            <a:spLocks noGrp="1"/>
          </p:cNvSpPr>
          <p:nvPr>
            <p:ph type="body" idx="1" hasCustomPrompt="1"/>
          </p:nvPr>
        </p:nvSpPr>
        <p:spPr>
          <a:xfrm>
            <a:off x="831850" y="4589464"/>
            <a:ext cx="10515600" cy="721188"/>
          </a:xfrm>
        </p:spPr>
        <p:txBody>
          <a:bodyPr/>
          <a:lstStyle>
            <a:lvl1pPr marL="0" indent="0">
              <a:buNone/>
              <a:defRPr sz="2400" i="1">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EBB3B6AC-F447-4ED6-8150-F6835B2ABD7E}"/>
              </a:ext>
            </a:extLst>
          </p:cNvPr>
          <p:cNvCxnSpPr/>
          <p:nvPr userDrawn="1"/>
        </p:nvCxnSpPr>
        <p:spPr>
          <a:xfrm>
            <a:off x="831850" y="4530689"/>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5">
            <a:extLst>
              <a:ext uri="{FF2B5EF4-FFF2-40B4-BE49-F238E27FC236}">
                <a16:creationId xmlns:a16="http://schemas.microsoft.com/office/drawing/2014/main" id="{4D2E88AF-7E91-4687-ADDA-28666E4AF956}"/>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sp>
        <p:nvSpPr>
          <p:cNvPr id="15" name="Slide Number Placeholder 5">
            <a:extLst>
              <a:ext uri="{FF2B5EF4-FFF2-40B4-BE49-F238E27FC236}">
                <a16:creationId xmlns:a16="http://schemas.microsoft.com/office/drawing/2014/main" id="{E2B2DBF5-025D-456A-9C59-51A672EC47E4}"/>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16" name="Group 10">
            <a:extLst>
              <a:ext uri="{FF2B5EF4-FFF2-40B4-BE49-F238E27FC236}">
                <a16:creationId xmlns:a16="http://schemas.microsoft.com/office/drawing/2014/main" id="{BF30DADE-ADFB-4F75-8710-671D578D231F}"/>
              </a:ext>
            </a:extLst>
          </p:cNvPr>
          <p:cNvGrpSpPr/>
          <p:nvPr userDrawn="1"/>
        </p:nvGrpSpPr>
        <p:grpSpPr>
          <a:xfrm rot="21600000">
            <a:off x="0" y="5741687"/>
            <a:ext cx="12192000" cy="1116313"/>
            <a:chOff x="-114374" y="4648694"/>
            <a:chExt cx="12192000" cy="1116313"/>
          </a:xfrm>
        </p:grpSpPr>
        <p:sp>
          <p:nvSpPr>
            <p:cNvPr id="17" name="Freeform 9">
              <a:extLst>
                <a:ext uri="{FF2B5EF4-FFF2-40B4-BE49-F238E27FC236}">
                  <a16:creationId xmlns:a16="http://schemas.microsoft.com/office/drawing/2014/main" id="{8562C314-C84E-4C5C-896F-D7824ED3182A}"/>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18" name="Group 12">
            <a:extLst>
              <a:ext uri="{FF2B5EF4-FFF2-40B4-BE49-F238E27FC236}">
                <a16:creationId xmlns:a16="http://schemas.microsoft.com/office/drawing/2014/main" id="{EDFC30B3-006E-49E0-A1C0-F9506CCEB12C}"/>
              </a:ext>
            </a:extLst>
          </p:cNvPr>
          <p:cNvGrpSpPr/>
          <p:nvPr userDrawn="1"/>
        </p:nvGrpSpPr>
        <p:grpSpPr>
          <a:xfrm rot="21600000">
            <a:off x="-1" y="5894917"/>
            <a:ext cx="12191999" cy="963083"/>
            <a:chOff x="-66749" y="4979175"/>
            <a:chExt cx="9982200" cy="862013"/>
          </a:xfrm>
        </p:grpSpPr>
        <p:sp>
          <p:nvSpPr>
            <p:cNvPr id="19" name="Freeform 11">
              <a:extLst>
                <a:ext uri="{FF2B5EF4-FFF2-40B4-BE49-F238E27FC236}">
                  <a16:creationId xmlns:a16="http://schemas.microsoft.com/office/drawing/2014/main" id="{05C685E5-5709-4906-B4B0-AFEC5CED27C4}"/>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20" name="Group 14">
            <a:extLst>
              <a:ext uri="{FF2B5EF4-FFF2-40B4-BE49-F238E27FC236}">
                <a16:creationId xmlns:a16="http://schemas.microsoft.com/office/drawing/2014/main" id="{F6C5AB8E-8234-428C-A5AD-638A4F137E5F}"/>
              </a:ext>
            </a:extLst>
          </p:cNvPr>
          <p:cNvGrpSpPr/>
          <p:nvPr userDrawn="1"/>
        </p:nvGrpSpPr>
        <p:grpSpPr>
          <a:xfrm rot="21600000">
            <a:off x="0" y="6007109"/>
            <a:ext cx="12192000" cy="864914"/>
            <a:chOff x="-114374" y="5026800"/>
            <a:chExt cx="9982200" cy="945356"/>
          </a:xfrm>
        </p:grpSpPr>
        <p:sp>
          <p:nvSpPr>
            <p:cNvPr id="21" name="Freeform 13">
              <a:extLst>
                <a:ext uri="{FF2B5EF4-FFF2-40B4-BE49-F238E27FC236}">
                  <a16:creationId xmlns:a16="http://schemas.microsoft.com/office/drawing/2014/main" id="{B6356E75-E7A9-4E78-B21B-B096ED5C4407}"/>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22" name="TextBox 16">
            <a:extLst>
              <a:ext uri="{FF2B5EF4-FFF2-40B4-BE49-F238E27FC236}">
                <a16:creationId xmlns:a16="http://schemas.microsoft.com/office/drawing/2014/main" id="{B9C3398D-AD92-484B-A599-92BF3EB3AC1F}"/>
              </a:ext>
            </a:extLst>
          </p:cNvPr>
          <p:cNvSpPr txBox="1"/>
          <p:nvPr userDrawn="1"/>
        </p:nvSpPr>
        <p:spPr>
          <a:xfrm rot="21600000">
            <a:off x="455657" y="6317395"/>
            <a:ext cx="11280687" cy="179059"/>
          </a:xfrm>
          <a:prstGeom prst="rect">
            <a:avLst/>
          </a:prstGeom>
        </p:spPr>
        <p:txBody>
          <a:bodyPr lIns="0" tIns="18000" rIns="0" bIns="0" rtlCol="0" anchor="t"/>
          <a:lstStyle/>
          <a:p>
            <a:pPr algn="l">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23" name="Picture 15">
            <a:extLst>
              <a:ext uri="{FF2B5EF4-FFF2-40B4-BE49-F238E27FC236}">
                <a16:creationId xmlns:a16="http://schemas.microsoft.com/office/drawing/2014/main" id="{2E798E56-80C3-4BB4-A0F4-8575B1C7E362}"/>
              </a:ext>
            </a:extLst>
          </p:cNvPr>
          <p:cNvPicPr>
            <a:picLocks noChangeAspect="1"/>
          </p:cNvPicPr>
          <p:nvPr userDrawn="1"/>
        </p:nvPicPr>
        <p:blipFill rotWithShape="1">
          <a:blip r:embed="rId2">
            <a:alphaModFix/>
          </a:blip>
          <a:srcRect b="7966"/>
          <a:stretch/>
        </p:blipFill>
        <p:spPr>
          <a:xfrm rot="21600000">
            <a:off x="10586261" y="5310652"/>
            <a:ext cx="1353458" cy="13929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3804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2_Section Header">
    <p:bg>
      <p:bgPr>
        <a:gradFill>
          <a:gsLst>
            <a:gs pos="0">
              <a:schemeClr val="tx1"/>
            </a:gs>
            <a:gs pos="99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5A35-325B-4F44-9CBD-0C998BC9AC9D}"/>
              </a:ext>
            </a:extLst>
          </p:cNvPr>
          <p:cNvSpPr>
            <a:spLocks noGrp="1"/>
          </p:cNvSpPr>
          <p:nvPr>
            <p:ph type="title"/>
          </p:nvPr>
        </p:nvSpPr>
        <p:spPr>
          <a:xfrm>
            <a:off x="831850" y="1709739"/>
            <a:ext cx="10515600" cy="2638998"/>
          </a:xfrm>
        </p:spPr>
        <p:txBody>
          <a:bodyPr anchor="b"/>
          <a:lstStyle>
            <a:lvl1pPr>
              <a:defRPr sz="60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E9B164AC-305A-4072-ACE4-5CB884BCA844}"/>
              </a:ext>
            </a:extLst>
          </p:cNvPr>
          <p:cNvSpPr>
            <a:spLocks noGrp="1"/>
          </p:cNvSpPr>
          <p:nvPr>
            <p:ph type="body" idx="1" hasCustomPrompt="1"/>
          </p:nvPr>
        </p:nvSpPr>
        <p:spPr>
          <a:xfrm>
            <a:off x="831850" y="4589464"/>
            <a:ext cx="10515600" cy="721188"/>
          </a:xfrm>
        </p:spPr>
        <p:txBody>
          <a:bodyPr/>
          <a:lstStyle>
            <a:lvl1pPr marL="0" indent="0">
              <a:buNone/>
              <a:defRPr sz="2400" i="1">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EBB3B6AC-F447-4ED6-8150-F6835B2ABD7E}"/>
              </a:ext>
            </a:extLst>
          </p:cNvPr>
          <p:cNvCxnSpPr/>
          <p:nvPr userDrawn="1"/>
        </p:nvCxnSpPr>
        <p:spPr>
          <a:xfrm>
            <a:off x="831850" y="4530689"/>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5">
            <a:extLst>
              <a:ext uri="{FF2B5EF4-FFF2-40B4-BE49-F238E27FC236}">
                <a16:creationId xmlns:a16="http://schemas.microsoft.com/office/drawing/2014/main" id="{4D2E88AF-7E91-4687-ADDA-28666E4AF956}"/>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sp>
        <p:nvSpPr>
          <p:cNvPr id="15" name="Slide Number Placeholder 5">
            <a:extLst>
              <a:ext uri="{FF2B5EF4-FFF2-40B4-BE49-F238E27FC236}">
                <a16:creationId xmlns:a16="http://schemas.microsoft.com/office/drawing/2014/main" id="{E2B2DBF5-025D-456A-9C59-51A672EC47E4}"/>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16" name="Group 10">
            <a:extLst>
              <a:ext uri="{FF2B5EF4-FFF2-40B4-BE49-F238E27FC236}">
                <a16:creationId xmlns:a16="http://schemas.microsoft.com/office/drawing/2014/main" id="{BF30DADE-ADFB-4F75-8710-671D578D231F}"/>
              </a:ext>
            </a:extLst>
          </p:cNvPr>
          <p:cNvGrpSpPr/>
          <p:nvPr userDrawn="1"/>
        </p:nvGrpSpPr>
        <p:grpSpPr>
          <a:xfrm rot="21600000">
            <a:off x="0" y="5741687"/>
            <a:ext cx="12192000" cy="1116313"/>
            <a:chOff x="-114374" y="4648694"/>
            <a:chExt cx="12192000" cy="1116313"/>
          </a:xfrm>
        </p:grpSpPr>
        <p:sp>
          <p:nvSpPr>
            <p:cNvPr id="17" name="Freeform 9">
              <a:extLst>
                <a:ext uri="{FF2B5EF4-FFF2-40B4-BE49-F238E27FC236}">
                  <a16:creationId xmlns:a16="http://schemas.microsoft.com/office/drawing/2014/main" id="{8562C314-C84E-4C5C-896F-D7824ED3182A}"/>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18" name="Group 12">
            <a:extLst>
              <a:ext uri="{FF2B5EF4-FFF2-40B4-BE49-F238E27FC236}">
                <a16:creationId xmlns:a16="http://schemas.microsoft.com/office/drawing/2014/main" id="{EDFC30B3-006E-49E0-A1C0-F9506CCEB12C}"/>
              </a:ext>
            </a:extLst>
          </p:cNvPr>
          <p:cNvGrpSpPr/>
          <p:nvPr userDrawn="1"/>
        </p:nvGrpSpPr>
        <p:grpSpPr>
          <a:xfrm rot="21600000">
            <a:off x="-1" y="5894917"/>
            <a:ext cx="12191999" cy="963083"/>
            <a:chOff x="-66749" y="4979175"/>
            <a:chExt cx="9982200" cy="862013"/>
          </a:xfrm>
        </p:grpSpPr>
        <p:sp>
          <p:nvSpPr>
            <p:cNvPr id="19" name="Freeform 11">
              <a:extLst>
                <a:ext uri="{FF2B5EF4-FFF2-40B4-BE49-F238E27FC236}">
                  <a16:creationId xmlns:a16="http://schemas.microsoft.com/office/drawing/2014/main" id="{05C685E5-5709-4906-B4B0-AFEC5CED27C4}"/>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20" name="Group 14">
            <a:extLst>
              <a:ext uri="{FF2B5EF4-FFF2-40B4-BE49-F238E27FC236}">
                <a16:creationId xmlns:a16="http://schemas.microsoft.com/office/drawing/2014/main" id="{F6C5AB8E-8234-428C-A5AD-638A4F137E5F}"/>
              </a:ext>
            </a:extLst>
          </p:cNvPr>
          <p:cNvGrpSpPr/>
          <p:nvPr userDrawn="1"/>
        </p:nvGrpSpPr>
        <p:grpSpPr>
          <a:xfrm rot="21600000">
            <a:off x="0" y="6007109"/>
            <a:ext cx="12192000" cy="864914"/>
            <a:chOff x="-114374" y="5026800"/>
            <a:chExt cx="9982200" cy="945356"/>
          </a:xfrm>
        </p:grpSpPr>
        <p:sp>
          <p:nvSpPr>
            <p:cNvPr id="21" name="Freeform 13">
              <a:extLst>
                <a:ext uri="{FF2B5EF4-FFF2-40B4-BE49-F238E27FC236}">
                  <a16:creationId xmlns:a16="http://schemas.microsoft.com/office/drawing/2014/main" id="{B6356E75-E7A9-4E78-B21B-B096ED5C4407}"/>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22" name="TextBox 16">
            <a:extLst>
              <a:ext uri="{FF2B5EF4-FFF2-40B4-BE49-F238E27FC236}">
                <a16:creationId xmlns:a16="http://schemas.microsoft.com/office/drawing/2014/main" id="{B9C3398D-AD92-484B-A599-92BF3EB3AC1F}"/>
              </a:ext>
            </a:extLst>
          </p:cNvPr>
          <p:cNvSpPr txBox="1"/>
          <p:nvPr userDrawn="1"/>
        </p:nvSpPr>
        <p:spPr>
          <a:xfrm rot="21600000">
            <a:off x="455657" y="6317395"/>
            <a:ext cx="11280687" cy="179059"/>
          </a:xfrm>
          <a:prstGeom prst="rect">
            <a:avLst/>
          </a:prstGeom>
        </p:spPr>
        <p:txBody>
          <a:bodyPr lIns="0" tIns="18000" rIns="0" bIns="0" rtlCol="0" anchor="t"/>
          <a:lstStyle/>
          <a:p>
            <a:pPr algn="l">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23" name="Picture 15">
            <a:extLst>
              <a:ext uri="{FF2B5EF4-FFF2-40B4-BE49-F238E27FC236}">
                <a16:creationId xmlns:a16="http://schemas.microsoft.com/office/drawing/2014/main" id="{2E798E56-80C3-4BB4-A0F4-8575B1C7E362}"/>
              </a:ext>
            </a:extLst>
          </p:cNvPr>
          <p:cNvPicPr>
            <a:picLocks noChangeAspect="1"/>
          </p:cNvPicPr>
          <p:nvPr userDrawn="1"/>
        </p:nvPicPr>
        <p:blipFill rotWithShape="1">
          <a:blip r:embed="rId2">
            <a:alphaModFix/>
          </a:blip>
          <a:srcRect b="7966"/>
          <a:stretch/>
        </p:blipFill>
        <p:spPr>
          <a:xfrm rot="21600000">
            <a:off x="10586261" y="5310652"/>
            <a:ext cx="1353458" cy="13929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3796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561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198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4819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226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6976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gradFill>
            <a:gsLst>
              <a:gs pos="0">
                <a:schemeClr val="tx1"/>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98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5AA66-DFE8-4E36-A6DD-3E42D95767CB}"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5682360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st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CB4139D-2B8A-37E1-BBDF-66CEAA89211D}"/>
              </a:ext>
            </a:extLst>
          </p:cNvPr>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sp>
        <p:nvSpPr>
          <p:cNvPr id="2" name="Title 1">
            <a:extLst>
              <a:ext uri="{FF2B5EF4-FFF2-40B4-BE49-F238E27FC236}">
                <a16:creationId xmlns:a16="http://schemas.microsoft.com/office/drawing/2014/main" id="{49455BE5-1410-5F10-58BD-7460B87C0D9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List Template</a:t>
            </a:r>
          </a:p>
        </p:txBody>
      </p:sp>
      <p:pic>
        <p:nvPicPr>
          <p:cNvPr id="3" name="Graphic 2">
            <a:extLst>
              <a:ext uri="{FF2B5EF4-FFF2-40B4-BE49-F238E27FC236}">
                <a16:creationId xmlns:a16="http://schemas.microsoft.com/office/drawing/2014/main" id="{BEFBDBBF-9A54-71AB-D36A-6FD40DB84A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477942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750D0AF-92E7-DE89-A581-8B4E50997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7388010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615326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39815" y="2199995"/>
            <a:ext cx="3105338" cy="4083113"/>
          </a:xfrm>
          <a:custGeom>
            <a:avLst/>
            <a:gdLst>
              <a:gd name="connsiteX0" fmla="*/ 0 w 3105338"/>
              <a:gd name="connsiteY0" fmla="*/ 0 h 4083113"/>
              <a:gd name="connsiteX1" fmla="*/ 3105338 w 3105338"/>
              <a:gd name="connsiteY1" fmla="*/ 0 h 4083113"/>
              <a:gd name="connsiteX2" fmla="*/ 3105338 w 3105338"/>
              <a:gd name="connsiteY2" fmla="*/ 4083113 h 4083113"/>
              <a:gd name="connsiteX3" fmla="*/ 0 w 3105338"/>
              <a:gd name="connsiteY3" fmla="*/ 4083113 h 4083113"/>
            </a:gdLst>
            <a:ahLst/>
            <a:cxnLst>
              <a:cxn ang="0">
                <a:pos x="connsiteX0" y="connsiteY0"/>
              </a:cxn>
              <a:cxn ang="0">
                <a:pos x="connsiteX1" y="connsiteY1"/>
              </a:cxn>
              <a:cxn ang="0">
                <a:pos x="connsiteX2" y="connsiteY2"/>
              </a:cxn>
              <a:cxn ang="0">
                <a:pos x="connsiteX3" y="connsiteY3"/>
              </a:cxn>
            </a:cxnLst>
            <a:rect l="l" t="t" r="r" b="b"/>
            <a:pathLst>
              <a:path w="3105338" h="4083113">
                <a:moveTo>
                  <a:pt x="0" y="0"/>
                </a:moveTo>
                <a:lnTo>
                  <a:pt x="3105338" y="0"/>
                </a:lnTo>
                <a:lnTo>
                  <a:pt x="3105338" y="4083113"/>
                </a:lnTo>
                <a:lnTo>
                  <a:pt x="0" y="408311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0FC8419-E30B-3219-B9AB-896D3767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6167990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pic>
        <p:nvPicPr>
          <p:cNvPr id="2" name="Graphic 1">
            <a:extLst>
              <a:ext uri="{FF2B5EF4-FFF2-40B4-BE49-F238E27FC236}">
                <a16:creationId xmlns:a16="http://schemas.microsoft.com/office/drawing/2014/main" id="{C8657483-5742-DFF4-3182-2DE34F8CEE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167985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2570" y="3376943"/>
            <a:ext cx="5861716" cy="3295461"/>
          </a:xfrm>
          <a:custGeom>
            <a:avLst/>
            <a:gdLst>
              <a:gd name="connsiteX0" fmla="*/ 0 w 5861716"/>
              <a:gd name="connsiteY0" fmla="*/ 0 h 3295461"/>
              <a:gd name="connsiteX1" fmla="*/ 5861716 w 5861716"/>
              <a:gd name="connsiteY1" fmla="*/ 0 h 3295461"/>
              <a:gd name="connsiteX2" fmla="*/ 5861716 w 5861716"/>
              <a:gd name="connsiteY2" fmla="*/ 3295461 h 3295461"/>
              <a:gd name="connsiteX3" fmla="*/ 0 w 5861716"/>
              <a:gd name="connsiteY3" fmla="*/ 3295461 h 3295461"/>
            </a:gdLst>
            <a:ahLst/>
            <a:cxnLst>
              <a:cxn ang="0">
                <a:pos x="connsiteX0" y="connsiteY0"/>
              </a:cxn>
              <a:cxn ang="0">
                <a:pos x="connsiteX1" y="connsiteY1"/>
              </a:cxn>
              <a:cxn ang="0">
                <a:pos x="connsiteX2" y="connsiteY2"/>
              </a:cxn>
              <a:cxn ang="0">
                <a:pos x="connsiteX3" y="connsiteY3"/>
              </a:cxn>
            </a:cxnLst>
            <a:rect l="l" t="t" r="r" b="b"/>
            <a:pathLst>
              <a:path w="5861716" h="3295461">
                <a:moveTo>
                  <a:pt x="0" y="0"/>
                </a:moveTo>
                <a:lnTo>
                  <a:pt x="5861716" y="0"/>
                </a:lnTo>
                <a:lnTo>
                  <a:pt x="5861716" y="3295461"/>
                </a:lnTo>
                <a:lnTo>
                  <a:pt x="0" y="3295461"/>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464AAAC9-A42D-763C-E31B-7CDD3D286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4540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638718" y="2800311"/>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772930" y="3180556"/>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907142" y="254228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041354" y="303801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D16C92A-EF21-0C92-D0DB-345110044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826764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047716" y="2190938"/>
            <a:ext cx="6144285" cy="2679826"/>
          </a:xfrm>
          <a:custGeom>
            <a:avLst/>
            <a:gdLst>
              <a:gd name="connsiteX0" fmla="*/ 0 w 6144285"/>
              <a:gd name="connsiteY0" fmla="*/ 0 h 2679826"/>
              <a:gd name="connsiteX1" fmla="*/ 6144285 w 6144285"/>
              <a:gd name="connsiteY1" fmla="*/ 0 h 2679826"/>
              <a:gd name="connsiteX2" fmla="*/ 6144285 w 6144285"/>
              <a:gd name="connsiteY2" fmla="*/ 2679826 h 2679826"/>
              <a:gd name="connsiteX3" fmla="*/ 0 w 614428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144285" h="2679826">
                <a:moveTo>
                  <a:pt x="0" y="0"/>
                </a:moveTo>
                <a:lnTo>
                  <a:pt x="6144285" y="0"/>
                </a:lnTo>
                <a:lnTo>
                  <a:pt x="6144285" y="2679826"/>
                </a:lnTo>
                <a:lnTo>
                  <a:pt x="0" y="2679826"/>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1" y="2190938"/>
            <a:ext cx="6047715" cy="2679826"/>
          </a:xfrm>
          <a:custGeom>
            <a:avLst/>
            <a:gdLst>
              <a:gd name="connsiteX0" fmla="*/ 0 w 6047715"/>
              <a:gd name="connsiteY0" fmla="*/ 0 h 2679826"/>
              <a:gd name="connsiteX1" fmla="*/ 6047715 w 6047715"/>
              <a:gd name="connsiteY1" fmla="*/ 0 h 2679826"/>
              <a:gd name="connsiteX2" fmla="*/ 6047715 w 6047715"/>
              <a:gd name="connsiteY2" fmla="*/ 2679826 h 2679826"/>
              <a:gd name="connsiteX3" fmla="*/ 0 w 604771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047715" h="2679826">
                <a:moveTo>
                  <a:pt x="0" y="0"/>
                </a:moveTo>
                <a:lnTo>
                  <a:pt x="6047715" y="0"/>
                </a:lnTo>
                <a:lnTo>
                  <a:pt x="6047715" y="2679826"/>
                </a:lnTo>
                <a:lnTo>
                  <a:pt x="0" y="2679826"/>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AF93F33A-AB9C-4E7E-3A46-7FA25EA1B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995056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19473" y="2815867"/>
            <a:ext cx="5506774" cy="5506774"/>
          </a:xfrm>
          <a:custGeom>
            <a:avLst/>
            <a:gdLst>
              <a:gd name="connsiteX0" fmla="*/ 2753387 w 5506774"/>
              <a:gd name="connsiteY0" fmla="*/ 0 h 5506774"/>
              <a:gd name="connsiteX1" fmla="*/ 3261946 w 5506774"/>
              <a:gd name="connsiteY1" fmla="*/ 210652 h 5506774"/>
              <a:gd name="connsiteX2" fmla="*/ 5296122 w 5506774"/>
              <a:gd name="connsiteY2" fmla="*/ 2244828 h 5506774"/>
              <a:gd name="connsiteX3" fmla="*/ 5296122 w 5506774"/>
              <a:gd name="connsiteY3" fmla="*/ 3261946 h 5506774"/>
              <a:gd name="connsiteX4" fmla="*/ 3261946 w 5506774"/>
              <a:gd name="connsiteY4" fmla="*/ 5296123 h 5506774"/>
              <a:gd name="connsiteX5" fmla="*/ 2244828 w 5506774"/>
              <a:gd name="connsiteY5" fmla="*/ 5296123 h 5506774"/>
              <a:gd name="connsiteX6" fmla="*/ 210652 w 5506774"/>
              <a:gd name="connsiteY6" fmla="*/ 3261946 h 5506774"/>
              <a:gd name="connsiteX7" fmla="*/ 210652 w 5506774"/>
              <a:gd name="connsiteY7" fmla="*/ 2244828 h 5506774"/>
              <a:gd name="connsiteX8" fmla="*/ 2244828 w 5506774"/>
              <a:gd name="connsiteY8" fmla="*/ 210652 h 5506774"/>
              <a:gd name="connsiteX9" fmla="*/ 2753387 w 5506774"/>
              <a:gd name="connsiteY9" fmla="*/ 0 h 55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6774" h="5506774">
                <a:moveTo>
                  <a:pt x="2753387" y="0"/>
                </a:moveTo>
                <a:cubicBezTo>
                  <a:pt x="2937449" y="0"/>
                  <a:pt x="3121511" y="70217"/>
                  <a:pt x="3261946" y="210652"/>
                </a:cubicBezTo>
                <a:lnTo>
                  <a:pt x="5296122" y="2244828"/>
                </a:lnTo>
                <a:cubicBezTo>
                  <a:pt x="5576992" y="2525697"/>
                  <a:pt x="5576992" y="2981077"/>
                  <a:pt x="5296122" y="3261946"/>
                </a:cubicBezTo>
                <a:lnTo>
                  <a:pt x="3261946" y="5296123"/>
                </a:lnTo>
                <a:cubicBezTo>
                  <a:pt x="2981077" y="5576992"/>
                  <a:pt x="2525697" y="5576992"/>
                  <a:pt x="2244828" y="5296123"/>
                </a:cubicBezTo>
                <a:lnTo>
                  <a:pt x="210652" y="3261946"/>
                </a:lnTo>
                <a:cubicBezTo>
                  <a:pt x="-70217" y="2981077"/>
                  <a:pt x="-70217" y="2525697"/>
                  <a:pt x="210652" y="2244828"/>
                </a:cubicBezTo>
                <a:lnTo>
                  <a:pt x="2244828" y="210652"/>
                </a:lnTo>
                <a:cubicBezTo>
                  <a:pt x="2385263" y="70217"/>
                  <a:pt x="2569325" y="0"/>
                  <a:pt x="2753387"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2AB39B9-F404-D9A2-D2F4-2A92F0966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47635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580825" y="4679775"/>
            <a:ext cx="1786320" cy="1762634"/>
          </a:xfrm>
          <a:custGeom>
            <a:avLst/>
            <a:gdLst>
              <a:gd name="connsiteX0" fmla="*/ 893160 w 1786320"/>
              <a:gd name="connsiteY0" fmla="*/ 0 h 1762634"/>
              <a:gd name="connsiteX1" fmla="*/ 1786320 w 1786320"/>
              <a:gd name="connsiteY1" fmla="*/ 881317 h 1762634"/>
              <a:gd name="connsiteX2" fmla="*/ 893160 w 1786320"/>
              <a:gd name="connsiteY2" fmla="*/ 1762634 h 1762634"/>
              <a:gd name="connsiteX3" fmla="*/ 0 w 1786320"/>
              <a:gd name="connsiteY3" fmla="*/ 881317 h 1762634"/>
              <a:gd name="connsiteX4" fmla="*/ 893160 w 1786320"/>
              <a:gd name="connsiteY4" fmla="*/ 0 h 176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20" h="1762634">
                <a:moveTo>
                  <a:pt x="893160" y="0"/>
                </a:moveTo>
                <a:cubicBezTo>
                  <a:pt x="1386439" y="0"/>
                  <a:pt x="1786320" y="394579"/>
                  <a:pt x="1786320" y="881317"/>
                </a:cubicBezTo>
                <a:cubicBezTo>
                  <a:pt x="1786320" y="1368055"/>
                  <a:pt x="1386439" y="1762634"/>
                  <a:pt x="893160" y="1762634"/>
                </a:cubicBezTo>
                <a:cubicBezTo>
                  <a:pt x="399881" y="1762634"/>
                  <a:pt x="0" y="1368055"/>
                  <a:pt x="0" y="881317"/>
                </a:cubicBezTo>
                <a:cubicBezTo>
                  <a:pt x="0" y="394579"/>
                  <a:pt x="399881" y="0"/>
                  <a:pt x="893160" y="0"/>
                </a:cubicBez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574960" y="4133776"/>
            <a:ext cx="2081608" cy="2094140"/>
          </a:xfrm>
          <a:custGeom>
            <a:avLst/>
            <a:gdLst>
              <a:gd name="connsiteX0" fmla="*/ 1040804 w 2081608"/>
              <a:gd name="connsiteY0" fmla="*/ 0 h 2094140"/>
              <a:gd name="connsiteX1" fmla="*/ 2081608 w 2081608"/>
              <a:gd name="connsiteY1" fmla="*/ 1047070 h 2094140"/>
              <a:gd name="connsiteX2" fmla="*/ 1040804 w 2081608"/>
              <a:gd name="connsiteY2" fmla="*/ 2094140 h 2094140"/>
              <a:gd name="connsiteX3" fmla="*/ 0 w 2081608"/>
              <a:gd name="connsiteY3" fmla="*/ 1047070 h 2094140"/>
              <a:gd name="connsiteX4" fmla="*/ 1040804 w 2081608"/>
              <a:gd name="connsiteY4" fmla="*/ 0 h 209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608" h="2094140">
                <a:moveTo>
                  <a:pt x="1040804" y="0"/>
                </a:moveTo>
                <a:cubicBezTo>
                  <a:pt x="1615624" y="0"/>
                  <a:pt x="2081608" y="468789"/>
                  <a:pt x="2081608" y="1047070"/>
                </a:cubicBezTo>
                <a:cubicBezTo>
                  <a:pt x="2081608" y="1625351"/>
                  <a:pt x="1615624" y="2094140"/>
                  <a:pt x="1040804" y="2094140"/>
                </a:cubicBezTo>
                <a:cubicBezTo>
                  <a:pt x="465984" y="2094140"/>
                  <a:pt x="0" y="1625351"/>
                  <a:pt x="0" y="1047070"/>
                </a:cubicBezTo>
                <a:cubicBezTo>
                  <a:pt x="0" y="468789"/>
                  <a:pt x="465984" y="0"/>
                  <a:pt x="1040804" y="0"/>
                </a:cubicBez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5344449" y="2063321"/>
            <a:ext cx="2323952" cy="2323952"/>
          </a:xfrm>
          <a:custGeom>
            <a:avLst/>
            <a:gdLst>
              <a:gd name="connsiteX0" fmla="*/ 1161976 w 2323952"/>
              <a:gd name="connsiteY0" fmla="*/ 0 h 2323952"/>
              <a:gd name="connsiteX1" fmla="*/ 2323952 w 2323952"/>
              <a:gd name="connsiteY1" fmla="*/ 1161976 h 2323952"/>
              <a:gd name="connsiteX2" fmla="*/ 1161976 w 2323952"/>
              <a:gd name="connsiteY2" fmla="*/ 2323952 h 2323952"/>
              <a:gd name="connsiteX3" fmla="*/ 0 w 2323952"/>
              <a:gd name="connsiteY3" fmla="*/ 1161976 h 2323952"/>
              <a:gd name="connsiteX4" fmla="*/ 1161976 w 2323952"/>
              <a:gd name="connsiteY4" fmla="*/ 0 h 232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952" h="2323952">
                <a:moveTo>
                  <a:pt x="1161976" y="0"/>
                </a:moveTo>
                <a:cubicBezTo>
                  <a:pt x="1803718" y="0"/>
                  <a:pt x="2323952" y="520234"/>
                  <a:pt x="2323952" y="1161976"/>
                </a:cubicBezTo>
                <a:cubicBezTo>
                  <a:pt x="2323952" y="1803718"/>
                  <a:pt x="1803718" y="2323952"/>
                  <a:pt x="1161976" y="2323952"/>
                </a:cubicBezTo>
                <a:cubicBezTo>
                  <a:pt x="520234" y="2323952"/>
                  <a:pt x="0" y="1803718"/>
                  <a:pt x="0" y="1161976"/>
                </a:cubicBezTo>
                <a:cubicBezTo>
                  <a:pt x="0" y="520234"/>
                  <a:pt x="520234" y="0"/>
                  <a:pt x="1161976"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2535433" y="2643072"/>
            <a:ext cx="2045392" cy="2018270"/>
          </a:xfrm>
          <a:custGeom>
            <a:avLst/>
            <a:gdLst>
              <a:gd name="connsiteX0" fmla="*/ 1022696 w 2045392"/>
              <a:gd name="connsiteY0" fmla="*/ 0 h 2018270"/>
              <a:gd name="connsiteX1" fmla="*/ 2045392 w 2045392"/>
              <a:gd name="connsiteY1" fmla="*/ 1009135 h 2018270"/>
              <a:gd name="connsiteX2" fmla="*/ 1022696 w 2045392"/>
              <a:gd name="connsiteY2" fmla="*/ 2018270 h 2018270"/>
              <a:gd name="connsiteX3" fmla="*/ 0 w 2045392"/>
              <a:gd name="connsiteY3" fmla="*/ 1009135 h 2018270"/>
              <a:gd name="connsiteX4" fmla="*/ 1022696 w 2045392"/>
              <a:gd name="connsiteY4" fmla="*/ 0 h 201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92" h="2018270">
                <a:moveTo>
                  <a:pt x="1022696" y="0"/>
                </a:moveTo>
                <a:cubicBezTo>
                  <a:pt x="1587515" y="0"/>
                  <a:pt x="2045392" y="451805"/>
                  <a:pt x="2045392" y="1009135"/>
                </a:cubicBezTo>
                <a:cubicBezTo>
                  <a:pt x="2045392" y="1566465"/>
                  <a:pt x="1587515" y="2018270"/>
                  <a:pt x="1022696" y="2018270"/>
                </a:cubicBezTo>
                <a:cubicBezTo>
                  <a:pt x="457877" y="2018270"/>
                  <a:pt x="0" y="1566465"/>
                  <a:pt x="0" y="1009135"/>
                </a:cubicBezTo>
                <a:cubicBezTo>
                  <a:pt x="0" y="451805"/>
                  <a:pt x="457877" y="0"/>
                  <a:pt x="1022696"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A9F2018-04AB-09E2-A52B-A04EA895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07583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
        <p:nvSpPr>
          <p:cNvPr id="5" name="Date Placeholder 4"/>
          <p:cNvSpPr>
            <a:spLocks noGrp="1"/>
          </p:cNvSpPr>
          <p:nvPr>
            <p:ph type="dt" sz="half" idx="10"/>
          </p:nvPr>
        </p:nvSpPr>
        <p:spPr/>
        <p:txBody>
          <a:bodyPr/>
          <a:lstStyle/>
          <a:p>
            <a:fld id="{A605AA66-DFE8-4E36-A6DD-3E42D95767CB}" type="datetimeFigureOut">
              <a:rPr lang="en-US" smtClean="0"/>
              <a:t>5/22/2023</a:t>
            </a:fld>
            <a:endParaRPr lang="en-US"/>
          </a:p>
        </p:txBody>
      </p:sp>
    </p:spTree>
    <p:extLst>
      <p:ext uri="{BB962C8B-B14F-4D97-AF65-F5344CB8AC3E}">
        <p14:creationId xmlns:p14="http://schemas.microsoft.com/office/powerpoint/2010/main" val="3184019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29" name="Picture Placeholder 28"/>
          <p:cNvSpPr>
            <a:spLocks noGrp="1"/>
          </p:cNvSpPr>
          <p:nvPr>
            <p:ph type="pic" sz="quarter" idx="16"/>
          </p:nvPr>
        </p:nvSpPr>
        <p:spPr>
          <a:xfrm>
            <a:off x="2372731" y="4679038"/>
            <a:ext cx="2535100" cy="2535099"/>
          </a:xfrm>
          <a:custGeom>
            <a:avLst/>
            <a:gdLst>
              <a:gd name="connsiteX0" fmla="*/ 1267550 w 2535100"/>
              <a:gd name="connsiteY0" fmla="*/ 0 h 2535099"/>
              <a:gd name="connsiteX1" fmla="*/ 2535100 w 2535100"/>
              <a:gd name="connsiteY1" fmla="*/ 1267549 h 2535099"/>
              <a:gd name="connsiteX2" fmla="*/ 1267550 w 2535100"/>
              <a:gd name="connsiteY2" fmla="*/ 2535099 h 2535099"/>
              <a:gd name="connsiteX3" fmla="*/ 0 w 2535100"/>
              <a:gd name="connsiteY3" fmla="*/ 1267549 h 2535099"/>
            </a:gdLst>
            <a:ahLst/>
            <a:cxnLst>
              <a:cxn ang="0">
                <a:pos x="connsiteX0" y="connsiteY0"/>
              </a:cxn>
              <a:cxn ang="0">
                <a:pos x="connsiteX1" y="connsiteY1"/>
              </a:cxn>
              <a:cxn ang="0">
                <a:pos x="connsiteX2" y="connsiteY2"/>
              </a:cxn>
              <a:cxn ang="0">
                <a:pos x="connsiteX3" y="connsiteY3"/>
              </a:cxn>
            </a:cxnLst>
            <a:rect l="l" t="t" r="r" b="b"/>
            <a:pathLst>
              <a:path w="2535100" h="2535099">
                <a:moveTo>
                  <a:pt x="1267550" y="0"/>
                </a:moveTo>
                <a:lnTo>
                  <a:pt x="2535100" y="1267549"/>
                </a:lnTo>
                <a:lnTo>
                  <a:pt x="1267550" y="2535099"/>
                </a:lnTo>
                <a:lnTo>
                  <a:pt x="0" y="1267549"/>
                </a:lnTo>
                <a:close/>
              </a:path>
            </a:pathLst>
          </a:custGeom>
        </p:spPr>
        <p:txBody>
          <a:bodyPr wrap="square">
            <a:noAutofit/>
          </a:bodyPr>
          <a:lstStyle/>
          <a:p>
            <a:endParaRPr lang="en-US"/>
          </a:p>
        </p:txBody>
      </p:sp>
      <p:sp>
        <p:nvSpPr>
          <p:cNvPr id="26" name="Picture Placeholder 25"/>
          <p:cNvSpPr>
            <a:spLocks noGrp="1"/>
          </p:cNvSpPr>
          <p:nvPr>
            <p:ph type="pic" sz="quarter" idx="15"/>
          </p:nvPr>
        </p:nvSpPr>
        <p:spPr>
          <a:xfrm>
            <a:off x="1016142" y="3322447"/>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3185756" y="2778882"/>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0" name="Picture Placeholder 19"/>
          <p:cNvSpPr>
            <a:spLocks noGrp="1"/>
          </p:cNvSpPr>
          <p:nvPr>
            <p:ph type="pic" sz="quarter" idx="13"/>
          </p:nvPr>
        </p:nvSpPr>
        <p:spPr>
          <a:xfrm>
            <a:off x="5085912" y="1965858"/>
            <a:ext cx="2535099" cy="2535100"/>
          </a:xfrm>
          <a:custGeom>
            <a:avLst/>
            <a:gdLst>
              <a:gd name="connsiteX0" fmla="*/ 1267549 w 2535099"/>
              <a:gd name="connsiteY0" fmla="*/ 0 h 2535100"/>
              <a:gd name="connsiteX1" fmla="*/ 2535099 w 2535099"/>
              <a:gd name="connsiteY1" fmla="*/ 1267550 h 2535100"/>
              <a:gd name="connsiteX2" fmla="*/ 1267549 w 2535099"/>
              <a:gd name="connsiteY2" fmla="*/ 2535100 h 2535100"/>
              <a:gd name="connsiteX3" fmla="*/ 0 w 2535099"/>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099" h="2535100">
                <a:moveTo>
                  <a:pt x="1267549" y="0"/>
                </a:moveTo>
                <a:lnTo>
                  <a:pt x="2535099" y="1267550"/>
                </a:lnTo>
                <a:lnTo>
                  <a:pt x="1267549" y="2535100"/>
                </a:lnTo>
                <a:lnTo>
                  <a:pt x="0" y="126755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37008" y="616956"/>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1828582" y="1421708"/>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340448" y="1965857"/>
            <a:ext cx="2534373" cy="2535100"/>
          </a:xfrm>
          <a:custGeom>
            <a:avLst/>
            <a:gdLst>
              <a:gd name="connsiteX0" fmla="*/ 1267550 w 2534373"/>
              <a:gd name="connsiteY0" fmla="*/ 0 h 2535100"/>
              <a:gd name="connsiteX1" fmla="*/ 2534373 w 2534373"/>
              <a:gd name="connsiteY1" fmla="*/ 1266823 h 2535100"/>
              <a:gd name="connsiteX2" fmla="*/ 2534373 w 2534373"/>
              <a:gd name="connsiteY2" fmla="*/ 1268277 h 2535100"/>
              <a:gd name="connsiteX3" fmla="*/ 1267550 w 2534373"/>
              <a:gd name="connsiteY3" fmla="*/ 2535100 h 2535100"/>
              <a:gd name="connsiteX4" fmla="*/ 0 w 2534373"/>
              <a:gd name="connsiteY4" fmla="*/ 1267550 h 25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73" h="2535100">
                <a:moveTo>
                  <a:pt x="1267550" y="0"/>
                </a:moveTo>
                <a:lnTo>
                  <a:pt x="2534373" y="1266823"/>
                </a:lnTo>
                <a:lnTo>
                  <a:pt x="2534373" y="1268277"/>
                </a:lnTo>
                <a:lnTo>
                  <a:pt x="1267550" y="2535100"/>
                </a:lnTo>
                <a:lnTo>
                  <a:pt x="0" y="126755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2A15CE6F-3220-972D-DDD6-630BBA820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8334623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94421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298062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B079C46-AD5C-3249-897F-0D09DA39E7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3110540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6612556" y="2733576"/>
            <a:ext cx="4321743" cy="3561347"/>
          </a:xfrm>
          <a:custGeom>
            <a:avLst/>
            <a:gdLst>
              <a:gd name="connsiteX0" fmla="*/ 0 w 4321743"/>
              <a:gd name="connsiteY0" fmla="*/ 0 h 3561347"/>
              <a:gd name="connsiteX1" fmla="*/ 4321743 w 4321743"/>
              <a:gd name="connsiteY1" fmla="*/ 0 h 3561347"/>
              <a:gd name="connsiteX2" fmla="*/ 4321743 w 4321743"/>
              <a:gd name="connsiteY2" fmla="*/ 3561347 h 3561347"/>
              <a:gd name="connsiteX3" fmla="*/ 0 w 4321743"/>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4321743" h="3561347">
                <a:moveTo>
                  <a:pt x="0" y="0"/>
                </a:moveTo>
                <a:lnTo>
                  <a:pt x="4321743" y="0"/>
                </a:lnTo>
                <a:lnTo>
                  <a:pt x="4321743" y="3561347"/>
                </a:lnTo>
                <a:lnTo>
                  <a:pt x="0" y="3561347"/>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1183907" y="4235116"/>
            <a:ext cx="2714325" cy="2127183"/>
          </a:xfrm>
          <a:custGeom>
            <a:avLst/>
            <a:gdLst>
              <a:gd name="connsiteX0" fmla="*/ 0 w 2714325"/>
              <a:gd name="connsiteY0" fmla="*/ 0 h 2127183"/>
              <a:gd name="connsiteX1" fmla="*/ 2714325 w 2714325"/>
              <a:gd name="connsiteY1" fmla="*/ 0 h 2127183"/>
              <a:gd name="connsiteX2" fmla="*/ 2714325 w 2714325"/>
              <a:gd name="connsiteY2" fmla="*/ 2127183 h 2127183"/>
              <a:gd name="connsiteX3" fmla="*/ 0 w 2714325"/>
              <a:gd name="connsiteY3" fmla="*/ 2127183 h 2127183"/>
            </a:gdLst>
            <a:ahLst/>
            <a:cxnLst>
              <a:cxn ang="0">
                <a:pos x="connsiteX0" y="connsiteY0"/>
              </a:cxn>
              <a:cxn ang="0">
                <a:pos x="connsiteX1" y="connsiteY1"/>
              </a:cxn>
              <a:cxn ang="0">
                <a:pos x="connsiteX2" y="connsiteY2"/>
              </a:cxn>
              <a:cxn ang="0">
                <a:pos x="connsiteX3" y="connsiteY3"/>
              </a:cxn>
            </a:cxnLst>
            <a:rect l="l" t="t" r="r" b="b"/>
            <a:pathLst>
              <a:path w="2714325" h="2127183">
                <a:moveTo>
                  <a:pt x="0" y="0"/>
                </a:moveTo>
                <a:lnTo>
                  <a:pt x="2714325" y="0"/>
                </a:lnTo>
                <a:lnTo>
                  <a:pt x="2714325" y="2127183"/>
                </a:lnTo>
                <a:lnTo>
                  <a:pt x="0" y="21271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3898232" y="1"/>
            <a:ext cx="2714325" cy="3561347"/>
          </a:xfrm>
          <a:custGeom>
            <a:avLst/>
            <a:gdLst>
              <a:gd name="connsiteX0" fmla="*/ 0 w 2714325"/>
              <a:gd name="connsiteY0" fmla="*/ 0 h 3561347"/>
              <a:gd name="connsiteX1" fmla="*/ 2714325 w 2714325"/>
              <a:gd name="connsiteY1" fmla="*/ 0 h 3561347"/>
              <a:gd name="connsiteX2" fmla="*/ 2714325 w 2714325"/>
              <a:gd name="connsiteY2" fmla="*/ 3561347 h 3561347"/>
              <a:gd name="connsiteX3" fmla="*/ 0 w 2714325"/>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2714325" h="3561347">
                <a:moveTo>
                  <a:pt x="0" y="0"/>
                </a:moveTo>
                <a:lnTo>
                  <a:pt x="2714325" y="0"/>
                </a:lnTo>
                <a:lnTo>
                  <a:pt x="2714325" y="3561347"/>
                </a:lnTo>
                <a:lnTo>
                  <a:pt x="0" y="3561347"/>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CCE0274-3D8D-CDAA-C995-F48388F456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592432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8817114" y="2189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096000" y="4094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374886" y="2169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653772" y="4074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812DFEE7-6EC6-C45C-68EB-D34906966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691521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642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1054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ACD63E7-FE39-2533-72C6-E5BAB12BD2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9455454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79108" y="139700"/>
            <a:ext cx="4648200" cy="6578600"/>
          </a:xfrm>
          <a:custGeom>
            <a:avLst/>
            <a:gdLst>
              <a:gd name="connsiteX0" fmla="*/ 0 w 4648200"/>
              <a:gd name="connsiteY0" fmla="*/ 0 h 6578600"/>
              <a:gd name="connsiteX1" fmla="*/ 4648200 w 4648200"/>
              <a:gd name="connsiteY1" fmla="*/ 0 h 6578600"/>
              <a:gd name="connsiteX2" fmla="*/ 4648200 w 4648200"/>
              <a:gd name="connsiteY2" fmla="*/ 6578600 h 6578600"/>
              <a:gd name="connsiteX3" fmla="*/ 0 w 4648200"/>
              <a:gd name="connsiteY3" fmla="*/ 6578600 h 6578600"/>
            </a:gdLst>
            <a:ahLst/>
            <a:cxnLst>
              <a:cxn ang="0">
                <a:pos x="connsiteX0" y="connsiteY0"/>
              </a:cxn>
              <a:cxn ang="0">
                <a:pos x="connsiteX1" y="connsiteY1"/>
              </a:cxn>
              <a:cxn ang="0">
                <a:pos x="connsiteX2" y="connsiteY2"/>
              </a:cxn>
              <a:cxn ang="0">
                <a:pos x="connsiteX3" y="connsiteY3"/>
              </a:cxn>
            </a:cxnLst>
            <a:rect l="l" t="t" r="r" b="b"/>
            <a:pathLst>
              <a:path w="4648200" h="6578600">
                <a:moveTo>
                  <a:pt x="0" y="0"/>
                </a:moveTo>
                <a:lnTo>
                  <a:pt x="4648200" y="0"/>
                </a:lnTo>
                <a:lnTo>
                  <a:pt x="4648200" y="6578600"/>
                </a:lnTo>
                <a:lnTo>
                  <a:pt x="0" y="65786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0C74C522-EDDE-93FA-1EB2-0FEC2D988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5508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14">
    <p:spTree>
      <p:nvGrpSpPr>
        <p:cNvPr id="1" name=""/>
        <p:cNvGrpSpPr/>
        <p:nvPr/>
      </p:nvGrpSpPr>
      <p:grpSpPr>
        <a:xfrm>
          <a:off x="0" y="0"/>
          <a:ext cx="0" cy="0"/>
          <a:chOff x="0" y="0"/>
          <a:chExt cx="0" cy="0"/>
        </a:xfrm>
      </p:grpSpPr>
      <p:sp>
        <p:nvSpPr>
          <p:cNvPr id="6" name="Freeform 5"/>
          <p:cNvSpPr>
            <a:spLocks noGrp="1"/>
          </p:cNvSpPr>
          <p:nvPr>
            <p:ph type="pic" sz="quarter" idx="10"/>
          </p:nvPr>
        </p:nvSpPr>
        <p:spPr>
          <a:xfrm>
            <a:off x="7679083" y="1924009"/>
            <a:ext cx="3073995" cy="4071333"/>
          </a:xfrm>
          <a:custGeom>
            <a:avLst/>
            <a:gdLst>
              <a:gd name="connsiteX0" fmla="*/ 0 w 3073995"/>
              <a:gd name="connsiteY0" fmla="*/ 0 h 4071333"/>
              <a:gd name="connsiteX1" fmla="*/ 3073995 w 3073995"/>
              <a:gd name="connsiteY1" fmla="*/ 0 h 4071333"/>
              <a:gd name="connsiteX2" fmla="*/ 3073995 w 3073995"/>
              <a:gd name="connsiteY2" fmla="*/ 4071333 h 4071333"/>
              <a:gd name="connsiteX3" fmla="*/ 0 w 3073995"/>
              <a:gd name="connsiteY3" fmla="*/ 4071333 h 4071333"/>
            </a:gdLst>
            <a:ahLst/>
            <a:cxnLst>
              <a:cxn ang="0">
                <a:pos x="connsiteX0" y="connsiteY0"/>
              </a:cxn>
              <a:cxn ang="0">
                <a:pos x="connsiteX1" y="connsiteY1"/>
              </a:cxn>
              <a:cxn ang="0">
                <a:pos x="connsiteX2" y="connsiteY2"/>
              </a:cxn>
              <a:cxn ang="0">
                <a:pos x="connsiteX3" y="connsiteY3"/>
              </a:cxn>
            </a:cxnLst>
            <a:rect l="l" t="t" r="r" b="b"/>
            <a:pathLst>
              <a:path w="3073995" h="4071333">
                <a:moveTo>
                  <a:pt x="0" y="0"/>
                </a:moveTo>
                <a:lnTo>
                  <a:pt x="3073995" y="0"/>
                </a:lnTo>
                <a:lnTo>
                  <a:pt x="3073995" y="4071333"/>
                </a:lnTo>
                <a:lnTo>
                  <a:pt x="0" y="407133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8B11E87-A980-4F25-AFB9-6471AD60AE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7276858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15">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922448"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dirty="0"/>
          </a:p>
        </p:txBody>
      </p:sp>
      <p:sp>
        <p:nvSpPr>
          <p:cNvPr id="10" name="Freeform 9"/>
          <p:cNvSpPr>
            <a:spLocks noGrp="1"/>
          </p:cNvSpPr>
          <p:nvPr>
            <p:ph type="pic" sz="quarter" idx="11"/>
          </p:nvPr>
        </p:nvSpPr>
        <p:spPr>
          <a:xfrm>
            <a:off x="2735160"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3D015F8-A9F1-FCF4-BDF6-CFFC99B52A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8610317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16">
    <p:spTree>
      <p:nvGrpSpPr>
        <p:cNvPr id="1" name=""/>
        <p:cNvGrpSpPr/>
        <p:nvPr/>
      </p:nvGrpSpPr>
      <p:grpSpPr>
        <a:xfrm>
          <a:off x="0" y="0"/>
          <a:ext cx="0" cy="0"/>
          <a:chOff x="0" y="0"/>
          <a:chExt cx="0" cy="0"/>
        </a:xfrm>
      </p:grpSpPr>
      <p:sp>
        <p:nvSpPr>
          <p:cNvPr id="10" name="Freeform 9"/>
          <p:cNvSpPr>
            <a:spLocks noGrp="1"/>
          </p:cNvSpPr>
          <p:nvPr>
            <p:ph type="pic" sz="quarter" idx="11"/>
          </p:nvPr>
        </p:nvSpPr>
        <p:spPr>
          <a:xfrm>
            <a:off x="11023600" y="4803005"/>
            <a:ext cx="838200" cy="1453861"/>
          </a:xfrm>
          <a:custGeom>
            <a:avLst/>
            <a:gdLst>
              <a:gd name="connsiteX0" fmla="*/ 0 w 901699"/>
              <a:gd name="connsiteY0" fmla="*/ 0 h 1562100"/>
              <a:gd name="connsiteX1" fmla="*/ 901699 w 901699"/>
              <a:gd name="connsiteY1" fmla="*/ 0 h 1562100"/>
              <a:gd name="connsiteX2" fmla="*/ 901699 w 901699"/>
              <a:gd name="connsiteY2" fmla="*/ 1562100 h 1562100"/>
              <a:gd name="connsiteX3" fmla="*/ 0 w 901699"/>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901699" h="1562100">
                <a:moveTo>
                  <a:pt x="0" y="0"/>
                </a:moveTo>
                <a:lnTo>
                  <a:pt x="901699" y="0"/>
                </a:lnTo>
                <a:lnTo>
                  <a:pt x="901699" y="1562100"/>
                </a:lnTo>
                <a:lnTo>
                  <a:pt x="0" y="1562100"/>
                </a:lnTo>
                <a:close/>
              </a:path>
            </a:pathLst>
          </a:custGeom>
        </p:spPr>
        <p:txBody>
          <a:bodyPr wrap="square">
            <a:noAutofit/>
          </a:bodyPr>
          <a:lstStyle/>
          <a:p>
            <a:endParaRPr lang="en-US" dirty="0"/>
          </a:p>
        </p:txBody>
      </p:sp>
      <p:sp>
        <p:nvSpPr>
          <p:cNvPr id="7" name="Freeform 6"/>
          <p:cNvSpPr>
            <a:spLocks noGrp="1"/>
          </p:cNvSpPr>
          <p:nvPr>
            <p:ph type="pic" sz="quarter" idx="10"/>
          </p:nvPr>
        </p:nvSpPr>
        <p:spPr>
          <a:xfrm>
            <a:off x="5909911" y="2714324"/>
            <a:ext cx="5159142" cy="3243714"/>
          </a:xfrm>
          <a:custGeom>
            <a:avLst/>
            <a:gdLst>
              <a:gd name="connsiteX0" fmla="*/ 0 w 5549774"/>
              <a:gd name="connsiteY0" fmla="*/ 0 h 3513952"/>
              <a:gd name="connsiteX1" fmla="*/ 5549774 w 5549774"/>
              <a:gd name="connsiteY1" fmla="*/ 0 h 3513952"/>
              <a:gd name="connsiteX2" fmla="*/ 5549774 w 5549774"/>
              <a:gd name="connsiteY2" fmla="*/ 3513952 h 3513952"/>
              <a:gd name="connsiteX3" fmla="*/ 0 w 5549774"/>
              <a:gd name="connsiteY3" fmla="*/ 3513952 h 3513952"/>
            </a:gdLst>
            <a:ahLst/>
            <a:cxnLst>
              <a:cxn ang="0">
                <a:pos x="connsiteX0" y="connsiteY0"/>
              </a:cxn>
              <a:cxn ang="0">
                <a:pos x="connsiteX1" y="connsiteY1"/>
              </a:cxn>
              <a:cxn ang="0">
                <a:pos x="connsiteX2" y="connsiteY2"/>
              </a:cxn>
              <a:cxn ang="0">
                <a:pos x="connsiteX3" y="connsiteY3"/>
              </a:cxn>
            </a:cxnLst>
            <a:rect l="l" t="t" r="r" b="b"/>
            <a:pathLst>
              <a:path w="5549774" h="3513952">
                <a:moveTo>
                  <a:pt x="0" y="0"/>
                </a:moveTo>
                <a:lnTo>
                  <a:pt x="5549774" y="0"/>
                </a:lnTo>
                <a:lnTo>
                  <a:pt x="5549774" y="3513952"/>
                </a:lnTo>
                <a:lnTo>
                  <a:pt x="0" y="3513952"/>
                </a:lnTo>
                <a:close/>
              </a:path>
            </a:pathLst>
          </a:custGeom>
        </p:spPr>
        <p:txBody>
          <a:bodyPr wrap="square">
            <a:noAutofit/>
          </a:bodyPr>
          <a:lstStyle/>
          <a:p>
            <a:endParaRPr lang="en-US" dirty="0"/>
          </a:p>
        </p:txBody>
      </p:sp>
      <p:pic>
        <p:nvPicPr>
          <p:cNvPr id="2" name="Graphic 1">
            <a:extLst>
              <a:ext uri="{FF2B5EF4-FFF2-40B4-BE49-F238E27FC236}">
                <a16:creationId xmlns:a16="http://schemas.microsoft.com/office/drawing/2014/main" id="{78BE2E7D-B5E6-6959-DA0B-7981FD199F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0064618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54257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theme" Target="../theme/theme7.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05AA66-DFE8-4E36-A6DD-3E42D95767CB}" type="datetimeFigureOut">
              <a:rPr lang="en-US" smtClean="0"/>
              <a:t>5/22/2023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9C9B70-4165-4ADE-B24E-6A1B23BED3AB}" type="slidenum">
              <a:rPr lang="en-US" smtClean="0"/>
              <a:t>‹#›</a:t>
            </a:fld>
            <a:endParaRPr lang="en-US"/>
          </a:p>
        </p:txBody>
      </p:sp>
    </p:spTree>
    <p:extLst>
      <p:ext uri="{BB962C8B-B14F-4D97-AF65-F5344CB8AC3E}">
        <p14:creationId xmlns:p14="http://schemas.microsoft.com/office/powerpoint/2010/main" val="1758322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5/22/2023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025735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5/22/2023</a:t>
            </a:fld>
            <a:endParaRPr lang="en-US" dirty="0"/>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59043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DB15AC-5121-4E4F-A14C-474F68E13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152A9D-887F-4826-9F34-26986C42C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6DB34-862E-4876-99C1-DAE39500F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AF2A3-9922-4F08-8365-262A691528E4}" type="datetimeFigureOut">
              <a:rPr lang="en-US" smtClean="0"/>
              <a:t>5/22/2023</a:t>
            </a:fld>
            <a:endParaRPr lang="en-US"/>
          </a:p>
        </p:txBody>
      </p:sp>
      <p:sp>
        <p:nvSpPr>
          <p:cNvPr id="5" name="Footer Placeholder 4">
            <a:extLst>
              <a:ext uri="{FF2B5EF4-FFF2-40B4-BE49-F238E27FC236}">
                <a16:creationId xmlns:a16="http://schemas.microsoft.com/office/drawing/2014/main" id="{AE6442CB-4170-48DC-A670-7ACC4FE5E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70A540-259D-437F-9C01-BCE42FB42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1F55F-E5D7-4CBC-96DF-AAA48A04E25D}" type="slidenum">
              <a:rPr lang="en-US" smtClean="0"/>
              <a:t>‹#›</a:t>
            </a:fld>
            <a:endParaRPr lang="en-US"/>
          </a:p>
        </p:txBody>
      </p:sp>
    </p:spTree>
    <p:extLst>
      <p:ext uri="{BB962C8B-B14F-4D97-AF65-F5344CB8AC3E}">
        <p14:creationId xmlns:p14="http://schemas.microsoft.com/office/powerpoint/2010/main" val="244598502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B0BE62-5460-42CC-B8CC-7ED5C21354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C6F35F-9362-47D6-8755-A7C985A61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5891F-3FE5-48D7-82E3-370F2F502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7E14D-A17C-4B0E-966E-8840D6ECED71}" type="datetimeFigureOut">
              <a:rPr lang="en-US" smtClean="0"/>
              <a:t>5/22/2023</a:t>
            </a:fld>
            <a:endParaRPr lang="en-US"/>
          </a:p>
        </p:txBody>
      </p:sp>
      <p:sp>
        <p:nvSpPr>
          <p:cNvPr id="5" name="Footer Placeholder 4">
            <a:extLst>
              <a:ext uri="{FF2B5EF4-FFF2-40B4-BE49-F238E27FC236}">
                <a16:creationId xmlns:a16="http://schemas.microsoft.com/office/drawing/2014/main" id="{7A6715D1-D1B3-4AD0-9B62-42C46B1E09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4D25C9-4688-4B5D-8DA1-66ABC64C2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A1B76-C715-4F68-A119-C2BF82432948}" type="slidenum">
              <a:rPr lang="en-US" smtClean="0"/>
              <a:t>‹#›</a:t>
            </a:fld>
            <a:endParaRPr lang="en-US"/>
          </a:p>
        </p:txBody>
      </p:sp>
    </p:spTree>
    <p:extLst>
      <p:ext uri="{BB962C8B-B14F-4D97-AF65-F5344CB8AC3E}">
        <p14:creationId xmlns:p14="http://schemas.microsoft.com/office/powerpoint/2010/main" val="416123948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8600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Light" panose="020B0403020202020204" pitchFamily="34" charset="0"/>
              </a:defRPr>
            </a:lvl1pPr>
          </a:lstStyle>
          <a:p>
            <a:fld id="{2FE84E78-7F3F-1645-9DCC-74FB68695963}" type="datetimeFigureOut">
              <a:rPr lang="en-US" smtClean="0"/>
              <a:pPr/>
              <a:t>5/22/2023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Light" panose="020B0403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Light" panose="020B0403020202020204" pitchFamily="34" charset="0"/>
              </a:defRPr>
            </a:lvl1pPr>
          </a:lstStyle>
          <a:p>
            <a:fld id="{589EFE7D-93ED-6944-B7D2-466F83BB0C81}" type="slidenum">
              <a:rPr lang="en-US" smtClean="0"/>
              <a:pPr/>
              <a:t>‹#›</a:t>
            </a:fld>
            <a:endParaRPr lang="en-US"/>
          </a:p>
        </p:txBody>
      </p:sp>
      <p:sp>
        <p:nvSpPr>
          <p:cNvPr id="7" name="Date Placeholder 3">
            <a:extLst>
              <a:ext uri="{FF2B5EF4-FFF2-40B4-BE49-F238E27FC236}">
                <a16:creationId xmlns:a16="http://schemas.microsoft.com/office/drawing/2014/main" id="{CEE2236D-1A68-42B7-980E-889CEC8D7004}"/>
              </a:ext>
            </a:extLst>
          </p:cNvPr>
          <p:cNvSpPr txBox="1">
            <a:spLocks/>
          </p:cNvSpPr>
          <p:nvPr userDrawn="1"/>
        </p:nvSpPr>
        <p:spPr>
          <a:xfrm>
            <a:off x="8382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8A9783-66AA-4D44-9F86-227D43B62D29}" type="datetimeFigureOut">
              <a:rPr lang="en-US" smtClean="0"/>
              <a:pPr/>
              <a:t>5/22/2023</a:t>
            </a:fld>
            <a:endParaRPr lang="en-US"/>
          </a:p>
        </p:txBody>
      </p:sp>
      <p:sp>
        <p:nvSpPr>
          <p:cNvPr id="8" name="Slide Number Placeholder 5">
            <a:extLst>
              <a:ext uri="{FF2B5EF4-FFF2-40B4-BE49-F238E27FC236}">
                <a16:creationId xmlns:a16="http://schemas.microsoft.com/office/drawing/2014/main" id="{AD4DED82-1DD4-49C3-ADFD-75BE21FA7544}"/>
              </a:ext>
            </a:extLst>
          </p:cNvPr>
          <p:cNvSpPr txBox="1">
            <a:spLocks/>
          </p:cNvSpPr>
          <p:nvPr userDrawn="1"/>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979F39-05D7-458B-B61A-E288FD2DF874}" type="slidenum">
              <a:rPr lang="en-US" smtClean="0"/>
              <a:pPr/>
              <a:t>‹#›</a:t>
            </a:fld>
            <a:endParaRPr lang="en-US"/>
          </a:p>
        </p:txBody>
      </p:sp>
      <p:grpSp>
        <p:nvGrpSpPr>
          <p:cNvPr id="9" name="Group 10">
            <a:extLst>
              <a:ext uri="{FF2B5EF4-FFF2-40B4-BE49-F238E27FC236}">
                <a16:creationId xmlns:a16="http://schemas.microsoft.com/office/drawing/2014/main" id="{45E4FEFA-9874-4225-9F66-AD784CEDF116}"/>
              </a:ext>
            </a:extLst>
          </p:cNvPr>
          <p:cNvGrpSpPr/>
          <p:nvPr userDrawn="1"/>
        </p:nvGrpSpPr>
        <p:grpSpPr>
          <a:xfrm rot="21600000">
            <a:off x="0" y="6176963"/>
            <a:ext cx="12192000" cy="681037"/>
            <a:chOff x="-114374" y="4883925"/>
            <a:chExt cx="9982200" cy="862013"/>
          </a:xfrm>
        </p:grpSpPr>
        <p:sp>
          <p:nvSpPr>
            <p:cNvPr id="10" name="Freeform 9">
              <a:extLst>
                <a:ext uri="{FF2B5EF4-FFF2-40B4-BE49-F238E27FC236}">
                  <a16:creationId xmlns:a16="http://schemas.microsoft.com/office/drawing/2014/main" id="{1AD23D2C-26F9-4505-96F1-35F2BC296190}"/>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1" name="Group 12">
            <a:extLst>
              <a:ext uri="{FF2B5EF4-FFF2-40B4-BE49-F238E27FC236}">
                <a16:creationId xmlns:a16="http://schemas.microsoft.com/office/drawing/2014/main" id="{81CDF37C-70B6-496A-959C-4CA060770502}"/>
              </a:ext>
            </a:extLst>
          </p:cNvPr>
          <p:cNvGrpSpPr/>
          <p:nvPr userDrawn="1"/>
        </p:nvGrpSpPr>
        <p:grpSpPr>
          <a:xfrm rot="21600000">
            <a:off x="0" y="6278547"/>
            <a:ext cx="12192000" cy="579453"/>
            <a:chOff x="-66749" y="4979175"/>
            <a:chExt cx="9982200" cy="862013"/>
          </a:xfrm>
        </p:grpSpPr>
        <p:sp>
          <p:nvSpPr>
            <p:cNvPr id="12" name="Freeform 11">
              <a:extLst>
                <a:ext uri="{FF2B5EF4-FFF2-40B4-BE49-F238E27FC236}">
                  <a16:creationId xmlns:a16="http://schemas.microsoft.com/office/drawing/2014/main" id="{5A246784-4518-4611-8D6F-2DD437132F5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3" name="Group 14">
            <a:extLst>
              <a:ext uri="{FF2B5EF4-FFF2-40B4-BE49-F238E27FC236}">
                <a16:creationId xmlns:a16="http://schemas.microsoft.com/office/drawing/2014/main" id="{CFB68D6C-6B45-4685-B867-7B3810AFE94D}"/>
              </a:ext>
            </a:extLst>
          </p:cNvPr>
          <p:cNvGrpSpPr/>
          <p:nvPr userDrawn="1"/>
        </p:nvGrpSpPr>
        <p:grpSpPr>
          <a:xfrm rot="21600000">
            <a:off x="0" y="6356350"/>
            <a:ext cx="12192000" cy="501650"/>
            <a:chOff x="-114374" y="5026800"/>
            <a:chExt cx="9982200" cy="945356"/>
          </a:xfrm>
        </p:grpSpPr>
        <p:sp>
          <p:nvSpPr>
            <p:cNvPr id="14" name="Freeform 13">
              <a:extLst>
                <a:ext uri="{FF2B5EF4-FFF2-40B4-BE49-F238E27FC236}">
                  <a16:creationId xmlns:a16="http://schemas.microsoft.com/office/drawing/2014/main" id="{A71309AD-2962-4CF5-873A-16D55D581FD6}"/>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15" name="TextBox 15">
            <a:extLst>
              <a:ext uri="{FF2B5EF4-FFF2-40B4-BE49-F238E27FC236}">
                <a16:creationId xmlns:a16="http://schemas.microsoft.com/office/drawing/2014/main" id="{9596C281-4EF9-4027-A1C7-700FC8D2DF66}"/>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spTree>
    <p:extLst>
      <p:ext uri="{BB962C8B-B14F-4D97-AF65-F5344CB8AC3E}">
        <p14:creationId xmlns:p14="http://schemas.microsoft.com/office/powerpoint/2010/main" val="366009766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15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5/22/2023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0380067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99.xml"/><Relationship Id="rId1" Type="http://schemas.openxmlformats.org/officeDocument/2006/relationships/tags" Target="../tags/tag2.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80.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hyperlink" Target="mailto:lvray@coj.net"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chart" Target="../charts/chart2.xml"/><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43.png"/><Relationship Id="rId5" Type="http://schemas.openxmlformats.org/officeDocument/2006/relationships/image" Target="../media/image37.emf"/><Relationship Id="rId4" Type="http://schemas.openxmlformats.org/officeDocument/2006/relationships/image" Target="../media/image36.emf"/></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45.png"/><Relationship Id="rId5" Type="http://schemas.openxmlformats.org/officeDocument/2006/relationships/image" Target="../media/image37.emf"/><Relationship Id="rId4" Type="http://schemas.openxmlformats.org/officeDocument/2006/relationships/image" Target="../media/image36.emf"/></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47.png"/><Relationship Id="rId5" Type="http://schemas.openxmlformats.org/officeDocument/2006/relationships/image" Target="../media/image37.emf"/><Relationship Id="rId4" Type="http://schemas.openxmlformats.org/officeDocument/2006/relationships/image" Target="../media/image36.emf"/></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37.emf"/><Relationship Id="rId4" Type="http://schemas.openxmlformats.org/officeDocument/2006/relationships/image" Target="../media/image36.emf"/></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1.jpeg"/><Relationship Id="rId7" Type="http://schemas.openxmlformats.org/officeDocument/2006/relationships/hyperlink" Target="mailto:Jose.PenaBravo@flhealth.gov"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hyperlink" Target="mailto:Diana.Prieto@flhealth.gov" TargetMode="External"/><Relationship Id="rId5" Type="http://schemas.openxmlformats.org/officeDocument/2006/relationships/image" Target="../media/image37.emf"/><Relationship Id="rId10" Type="http://schemas.openxmlformats.org/officeDocument/2006/relationships/image" Target="../media/image53.jpeg"/><Relationship Id="rId4" Type="http://schemas.openxmlformats.org/officeDocument/2006/relationships/image" Target="../media/image35.emf"/><Relationship Id="rId9" Type="http://schemas.openxmlformats.org/officeDocument/2006/relationships/image" Target="../media/image36.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tags" Target="../tags/tag4.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9.jpg"/><Relationship Id="rId1" Type="http://schemas.openxmlformats.org/officeDocument/2006/relationships/slideLayout" Target="../slideLayouts/slideLayout95.xml"/><Relationship Id="rId5" Type="http://schemas.openxmlformats.org/officeDocument/2006/relationships/hyperlink" Target="mailto:DBabin@nfhitda.org" TargetMode="External"/><Relationship Id="rId4" Type="http://schemas.openxmlformats.org/officeDocument/2006/relationships/hyperlink" Target="mailto:Director@ccafl.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2" Type="http://schemas.openxmlformats.org/officeDocument/2006/relationships/hyperlink" Target="https://www.flhealthcharts.gov/ChartsDashboards/rdPage.aspx?rdReport=SubstanceUse.Overview" TargetMode="Externa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80607" y="1298448"/>
            <a:ext cx="3847930" cy="1424359"/>
          </a:xfrm>
        </p:spPr>
        <p:txBody>
          <a:bodyPr>
            <a:normAutofit/>
          </a:bodyPr>
          <a:lstStyle/>
          <a:p>
            <a:r>
              <a:rPr lang="en-US" sz="5400" dirty="0"/>
              <a:t>Duval DEN</a:t>
            </a:r>
            <a:endParaRPr lang="en-US" sz="5000" dirty="0"/>
          </a:p>
        </p:txBody>
      </p:sp>
      <p:sp>
        <p:nvSpPr>
          <p:cNvPr id="3" name="Subtitle 2"/>
          <p:cNvSpPr>
            <a:spLocks noGrp="1"/>
          </p:cNvSpPr>
          <p:nvPr>
            <p:ph type="subTitle" idx="1"/>
          </p:nvPr>
        </p:nvSpPr>
        <p:spPr>
          <a:xfrm>
            <a:off x="531975" y="3259256"/>
            <a:ext cx="3847929" cy="914400"/>
          </a:xfrm>
        </p:spPr>
        <p:txBody>
          <a:bodyPr>
            <a:normAutofit/>
          </a:bodyPr>
          <a:lstStyle/>
          <a:p>
            <a:pPr algn="r"/>
            <a:r>
              <a:rPr lang="en-US" sz="2000" dirty="0">
                <a:solidFill>
                  <a:schemeClr val="bg1"/>
                </a:solidFill>
              </a:rPr>
              <a:t>May 24, 2023 </a:t>
            </a:r>
          </a:p>
          <a:p>
            <a:pPr algn="r"/>
            <a:endParaRPr lang="en-US" sz="2000" dirty="0">
              <a:solidFill>
                <a:schemeClr val="bg1"/>
              </a:solidFill>
            </a:endParaRPr>
          </a:p>
        </p:txBody>
      </p:sp>
      <p:sp>
        <p:nvSpPr>
          <p:cNvPr id="31" name="Rectangle 30">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4" descr="Icon&#10;&#10;Description automatically generated">
            <a:extLst>
              <a:ext uri="{FF2B5EF4-FFF2-40B4-BE49-F238E27FC236}">
                <a16:creationId xmlns:a16="http://schemas.microsoft.com/office/drawing/2014/main" id="{C5B58ED6-17A2-4A78-AA04-EDC4C43F543D}"/>
              </a:ext>
            </a:extLst>
          </p:cNvPr>
          <p:cNvPicPr>
            <a:picLocks noChangeAspect="1"/>
          </p:cNvPicPr>
          <p:nvPr/>
        </p:nvPicPr>
        <p:blipFill rotWithShape="1">
          <a:blip r:embed="rId3"/>
          <a:srcRect t="3427" r="2" b="34328"/>
          <a:stretch/>
        </p:blipFill>
        <p:spPr>
          <a:xfrm>
            <a:off x="5436084" y="724669"/>
            <a:ext cx="3034854" cy="3295628"/>
          </a:xfrm>
          <a:prstGeom prst="rect">
            <a:avLst/>
          </a:prstGeom>
        </p:spPr>
      </p:pic>
      <p:sp>
        <p:nvSpPr>
          <p:cNvPr id="39" name="Rectangle 38">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Diagram&#10;&#10;Description automatically generated">
            <a:extLst>
              <a:ext uri="{FF2B5EF4-FFF2-40B4-BE49-F238E27FC236}">
                <a16:creationId xmlns:a16="http://schemas.microsoft.com/office/drawing/2014/main" id="{CFD63DD6-3600-86ED-4C88-8E4927C3B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26" y="2962274"/>
            <a:ext cx="2736905" cy="2736905"/>
          </a:xfrm>
          <a:prstGeom prst="rect">
            <a:avLst/>
          </a:prstGeom>
        </p:spPr>
      </p:pic>
    </p:spTree>
    <p:custDataLst>
      <p:tags r:id="rId1"/>
    </p:custDataLst>
    <p:extLst>
      <p:ext uri="{BB962C8B-B14F-4D97-AF65-F5344CB8AC3E}">
        <p14:creationId xmlns:p14="http://schemas.microsoft.com/office/powerpoint/2010/main" val="509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A00D9-7382-410D-8BE6-A71087B3CE13}"/>
              </a:ext>
            </a:extLst>
          </p:cNvPr>
          <p:cNvSpPr>
            <a:spLocks noGrp="1"/>
          </p:cNvSpPr>
          <p:nvPr>
            <p:ph type="ctrTitle"/>
          </p:nvPr>
        </p:nvSpPr>
        <p:spPr/>
        <p:txBody>
          <a:bodyPr>
            <a:normAutofit fontScale="90000"/>
          </a:bodyPr>
          <a:lstStyle/>
          <a:p>
            <a:r>
              <a:rPr lang="en-US"/>
              <a:t>The Overdose Response Strategy</a:t>
            </a:r>
          </a:p>
        </p:txBody>
      </p:sp>
      <p:sp>
        <p:nvSpPr>
          <p:cNvPr id="6" name="Subtitle 5">
            <a:extLst>
              <a:ext uri="{FF2B5EF4-FFF2-40B4-BE49-F238E27FC236}">
                <a16:creationId xmlns:a16="http://schemas.microsoft.com/office/drawing/2014/main" id="{561228F8-8EB8-4D85-99AC-BBC3C11A3950}"/>
              </a:ext>
            </a:extLst>
          </p:cNvPr>
          <p:cNvSpPr>
            <a:spLocks noGrp="1"/>
          </p:cNvSpPr>
          <p:nvPr>
            <p:ph type="subTitle" idx="1"/>
          </p:nvPr>
        </p:nvSpPr>
        <p:spPr>
          <a:xfrm>
            <a:off x="5541723" y="3611177"/>
            <a:ext cx="5586046" cy="1561452"/>
          </a:xfrm>
        </p:spPr>
        <p:txBody>
          <a:bodyPr/>
          <a:lstStyle/>
          <a:p>
            <a:r>
              <a:rPr lang="en-US" dirty="0"/>
              <a:t>Drug Epidemiology Network</a:t>
            </a:r>
          </a:p>
        </p:txBody>
      </p:sp>
    </p:spTree>
    <p:extLst>
      <p:ext uri="{BB962C8B-B14F-4D97-AF65-F5344CB8AC3E}">
        <p14:creationId xmlns:p14="http://schemas.microsoft.com/office/powerpoint/2010/main" val="3776082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4B81C4-E269-A4BD-D9B2-BBDC3B968C99}"/>
              </a:ext>
            </a:extLst>
          </p:cNvPr>
          <p:cNvPicPr>
            <a:picLocks noChangeAspect="1"/>
          </p:cNvPicPr>
          <p:nvPr/>
        </p:nvPicPr>
        <p:blipFill rotWithShape="1">
          <a:blip r:embed="rId2"/>
          <a:srcRect l="26797" t="17634" r="41953" b="52083"/>
          <a:stretch/>
        </p:blipFill>
        <p:spPr>
          <a:xfrm>
            <a:off x="400049" y="114299"/>
            <a:ext cx="10955974" cy="5972176"/>
          </a:xfrm>
          <a:prstGeom prst="rect">
            <a:avLst/>
          </a:prstGeom>
        </p:spPr>
      </p:pic>
    </p:spTree>
    <p:extLst>
      <p:ext uri="{BB962C8B-B14F-4D97-AF65-F5344CB8AC3E}">
        <p14:creationId xmlns:p14="http://schemas.microsoft.com/office/powerpoint/2010/main" val="158613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AFF7D-0F60-947C-E9C6-6133FAF5EDA4}"/>
              </a:ext>
            </a:extLst>
          </p:cNvPr>
          <p:cNvPicPr>
            <a:picLocks noChangeAspect="1"/>
          </p:cNvPicPr>
          <p:nvPr/>
        </p:nvPicPr>
        <p:blipFill rotWithShape="1">
          <a:blip r:embed="rId2"/>
          <a:srcRect l="26562" t="47361" r="42032" b="35694"/>
          <a:stretch/>
        </p:blipFill>
        <p:spPr>
          <a:xfrm>
            <a:off x="1209674" y="2114549"/>
            <a:ext cx="9949256" cy="3019426"/>
          </a:xfrm>
          <a:prstGeom prst="rect">
            <a:avLst/>
          </a:prstGeom>
        </p:spPr>
      </p:pic>
      <p:pic>
        <p:nvPicPr>
          <p:cNvPr id="6" name="Picture 5">
            <a:extLst>
              <a:ext uri="{FF2B5EF4-FFF2-40B4-BE49-F238E27FC236}">
                <a16:creationId xmlns:a16="http://schemas.microsoft.com/office/drawing/2014/main" id="{68B59E8C-6284-E46E-5881-4675B84E25BB}"/>
              </a:ext>
            </a:extLst>
          </p:cNvPr>
          <p:cNvPicPr>
            <a:picLocks noChangeAspect="1"/>
          </p:cNvPicPr>
          <p:nvPr/>
        </p:nvPicPr>
        <p:blipFill rotWithShape="1">
          <a:blip r:embed="rId2"/>
          <a:srcRect l="26562" t="16111" r="42032" b="73611"/>
          <a:stretch/>
        </p:blipFill>
        <p:spPr>
          <a:xfrm>
            <a:off x="1209674" y="114299"/>
            <a:ext cx="9365649" cy="1724025"/>
          </a:xfrm>
          <a:prstGeom prst="rect">
            <a:avLst/>
          </a:prstGeom>
        </p:spPr>
      </p:pic>
    </p:spTree>
    <p:extLst>
      <p:ext uri="{BB962C8B-B14F-4D97-AF65-F5344CB8AC3E}">
        <p14:creationId xmlns:p14="http://schemas.microsoft.com/office/powerpoint/2010/main" val="2152121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B59E8C-6284-E46E-5881-4675B84E25BB}"/>
              </a:ext>
            </a:extLst>
          </p:cNvPr>
          <p:cNvPicPr>
            <a:picLocks noChangeAspect="1"/>
          </p:cNvPicPr>
          <p:nvPr/>
        </p:nvPicPr>
        <p:blipFill rotWithShape="1">
          <a:blip r:embed="rId2"/>
          <a:srcRect l="26562" t="16111" r="42032" b="73611"/>
          <a:stretch/>
        </p:blipFill>
        <p:spPr>
          <a:xfrm>
            <a:off x="1209674" y="114299"/>
            <a:ext cx="9365649" cy="1724025"/>
          </a:xfrm>
          <a:prstGeom prst="rect">
            <a:avLst/>
          </a:prstGeom>
        </p:spPr>
      </p:pic>
      <p:pic>
        <p:nvPicPr>
          <p:cNvPr id="4" name="Picture 3">
            <a:extLst>
              <a:ext uri="{FF2B5EF4-FFF2-40B4-BE49-F238E27FC236}">
                <a16:creationId xmlns:a16="http://schemas.microsoft.com/office/drawing/2014/main" id="{1CE7A1BB-C2FF-3AC0-658E-7D9FEE5C0B80}"/>
              </a:ext>
            </a:extLst>
          </p:cNvPr>
          <p:cNvPicPr>
            <a:picLocks noChangeAspect="1"/>
          </p:cNvPicPr>
          <p:nvPr/>
        </p:nvPicPr>
        <p:blipFill rotWithShape="1">
          <a:blip r:embed="rId3"/>
          <a:srcRect l="26953" t="64167" r="41719" b="7084"/>
          <a:stretch/>
        </p:blipFill>
        <p:spPr>
          <a:xfrm>
            <a:off x="2228849" y="1905001"/>
            <a:ext cx="8191501" cy="4228530"/>
          </a:xfrm>
          <a:prstGeom prst="rect">
            <a:avLst/>
          </a:prstGeom>
        </p:spPr>
      </p:pic>
    </p:spTree>
    <p:extLst>
      <p:ext uri="{BB962C8B-B14F-4D97-AF65-F5344CB8AC3E}">
        <p14:creationId xmlns:p14="http://schemas.microsoft.com/office/powerpoint/2010/main" val="3842416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6B49D98-B3CB-468C-A32A-9B61130D90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dirty="0">
                <a:solidFill>
                  <a:schemeClr val="tx1"/>
                </a:solidFill>
              </a:rPr>
              <a:t>Laura Viafora Ray - JFRD</a:t>
            </a:r>
          </a:p>
        </p:txBody>
      </p:sp>
      <p:sp>
        <p:nvSpPr>
          <p:cNvPr id="23" name="Rectangle 2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hand holding an object in his hand&#10;&#10;Description automatically generated">
            <a:extLst>
              <a:ext uri="{FF2B5EF4-FFF2-40B4-BE49-F238E27FC236}">
                <a16:creationId xmlns:a16="http://schemas.microsoft.com/office/drawing/2014/main" id="{584ECC96-0CD9-472C-BF74-0EC96C5EFBEC}"/>
              </a:ext>
            </a:extLst>
          </p:cNvPr>
          <p:cNvPicPr>
            <a:picLocks noChangeAspect="1"/>
          </p:cNvPicPr>
          <p:nvPr/>
        </p:nvPicPr>
        <p:blipFill rotWithShape="1">
          <a:blip r:embed="rId3">
            <a:extLst>
              <a:ext uri="{28A0092B-C50C-407E-A947-70E740481C1C}">
                <a14:useLocalDpi xmlns:a14="http://schemas.microsoft.com/office/drawing/2010/main" val="0"/>
              </a:ext>
            </a:extLst>
          </a:blip>
          <a:srcRect l="8508" r="8316" b="-1"/>
          <a:stretch/>
        </p:blipFill>
        <p:spPr>
          <a:xfrm>
            <a:off x="20" y="3"/>
            <a:ext cx="6050260" cy="4091667"/>
          </a:xfrm>
          <a:prstGeom prst="rect">
            <a:avLst/>
          </a:prstGeom>
        </p:spPr>
      </p:pic>
      <p:pic>
        <p:nvPicPr>
          <p:cNvPr id="4" name="Picture 3" descr="A close up of a sign&#10;&#10;Description automatically generated">
            <a:extLst>
              <a:ext uri="{FF2B5EF4-FFF2-40B4-BE49-F238E27FC236}">
                <a16:creationId xmlns:a16="http://schemas.microsoft.com/office/drawing/2014/main" id="{270740E1-F1FC-4D2C-8C9A-7D3961310E6A}"/>
              </a:ext>
            </a:extLst>
          </p:cNvPr>
          <p:cNvPicPr>
            <a:picLocks noChangeAspect="1"/>
          </p:cNvPicPr>
          <p:nvPr/>
        </p:nvPicPr>
        <p:blipFill rotWithShape="1">
          <a:blip r:embed="rId4">
            <a:extLst>
              <a:ext uri="{28A0092B-C50C-407E-A947-70E740481C1C}">
                <a14:useLocalDpi xmlns:a14="http://schemas.microsoft.com/office/drawing/2010/main" val="0"/>
              </a:ext>
            </a:extLst>
          </a:blip>
          <a:srcRect t="16656" r="2" b="15707"/>
          <a:stretch/>
        </p:blipFill>
        <p:spPr>
          <a:xfrm>
            <a:off x="6141719" y="-683"/>
            <a:ext cx="6050280" cy="4092348"/>
          </a:xfrm>
          <a:prstGeom prst="rect">
            <a:avLst/>
          </a:prstGeom>
        </p:spPr>
      </p:pic>
    </p:spTree>
    <p:custDataLst>
      <p:tags r:id="rId1"/>
    </p:custDataLst>
    <p:extLst>
      <p:ext uri="{BB962C8B-B14F-4D97-AF65-F5344CB8AC3E}">
        <p14:creationId xmlns:p14="http://schemas.microsoft.com/office/powerpoint/2010/main" val="129891681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dirty="0">
                <a:solidFill>
                  <a:schemeClr val="bg1"/>
                </a:solidFill>
                <a:effectLst>
                  <a:outerShdw blurRad="38100" dist="38100" dir="2700000" algn="tl">
                    <a:srgbClr val="000000">
                      <a:alpha val="43137"/>
                    </a:srgbClr>
                  </a:outerShdw>
                </a:effectLst>
                <a:latin typeface="Abadi" panose="020B0604020104020204" pitchFamily="34" charset="0"/>
              </a:rPr>
              <a:t>Overdose Data Surveillance &amp; Trends in Jacksonville</a:t>
            </a:r>
          </a:p>
        </p:txBody>
      </p:sp>
    </p:spTree>
    <p:extLst>
      <p:ext uri="{BB962C8B-B14F-4D97-AF65-F5344CB8AC3E}">
        <p14:creationId xmlns:p14="http://schemas.microsoft.com/office/powerpoint/2010/main" val="4286484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69EDA9-DA3A-4FA8-BFFB-959B71DD54DC}"/>
              </a:ext>
            </a:extLst>
          </p:cNvPr>
          <p:cNvSpPr txBox="1">
            <a:spLocks/>
          </p:cNvSpPr>
          <p:nvPr/>
        </p:nvSpPr>
        <p:spPr>
          <a:xfrm>
            <a:off x="3151515" y="188848"/>
            <a:ext cx="7840799" cy="22425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Jacksonville Fire &amp; Rescue Department</a:t>
            </a:r>
            <a:r>
              <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Data</a:t>
            </a:r>
            <a:endPar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419B45A2-2762-4FC8-A67F-27DA708F2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686" y="542021"/>
            <a:ext cx="1536250" cy="1536250"/>
          </a:xfrm>
          <a:prstGeom prst="rect">
            <a:avLst/>
          </a:prstGeom>
        </p:spPr>
      </p:pic>
      <p:sp>
        <p:nvSpPr>
          <p:cNvPr id="7" name="Content Placeholder 2">
            <a:extLst>
              <a:ext uri="{FF2B5EF4-FFF2-40B4-BE49-F238E27FC236}">
                <a16:creationId xmlns:a16="http://schemas.microsoft.com/office/drawing/2014/main" id="{DFD30B3D-D7D0-4757-B8E9-527AC4E4CEB3}"/>
              </a:ext>
            </a:extLst>
          </p:cNvPr>
          <p:cNvSpPr txBox="1">
            <a:spLocks/>
          </p:cNvSpPr>
          <p:nvPr/>
        </p:nvSpPr>
        <p:spPr>
          <a:xfrm>
            <a:off x="1199686" y="2431445"/>
            <a:ext cx="9999963" cy="38209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Data Source</a:t>
            </a:r>
            <a:endPar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Jacksonville Fire &amp; Rescue Department, City of Jacksonville, Florida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Mark E. Rowley, BSN, RN, EMT-P, CAPO, Lieutenant - Rescue 62-B Shift and Captain Michael Bernard - Office of Information Services (with additional analysis and chart/graph development by Laura Viafora Ray, MPH, CPH, Project Director - The Safe and Healthy Neighborhoods Project)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Definitions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Dispatched as Overdose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911 call in which the caller stated that the victim was suffering from a known or suspected overdose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Naloxone Administered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count of naloxone administered, which may include repeat doses to same patient</a:t>
            </a:r>
            <a:endPar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Opioid-Related Overdose (known or suspected)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type of incidents: naloxone administered and nature of call at scene is "ingestion/poisoning/OD,”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naloxone administered and clinical impression is "opioid-related,”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the following substances: "Fentanyl, Carfentanil or Heroin,”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naloxone administration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Bystander Narcan Use Prior to Arrival of JFRD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type of incidents: “Suspected Drug Overdose” = Yes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“Opioid Antagonists Administered (PTA JFRD) = Nasal Naloxone/Narcan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narrative search for key terms “nasal” and “Narcan” and “naloxone” with a review of the narrative to ensure the incident applies to the intended definition and removal of duplicates so the same incident is not counted twice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Additional Notes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911 call received as overdose and/or naloxone administration does not necessarily confirm an overdose, opioid use, or opioid misuse</a:t>
            </a:r>
          </a:p>
        </p:txBody>
      </p:sp>
      <p:cxnSp>
        <p:nvCxnSpPr>
          <p:cNvPr id="4" name="Straight Connector 3">
            <a:extLst>
              <a:ext uri="{FF2B5EF4-FFF2-40B4-BE49-F238E27FC236}">
                <a16:creationId xmlns:a16="http://schemas.microsoft.com/office/drawing/2014/main" id="{4E158AD8-6B52-47ED-AF01-59411B59EE4B}"/>
              </a:ext>
            </a:extLst>
          </p:cNvPr>
          <p:cNvCxnSpPr>
            <a:cxnSpLocks/>
          </p:cNvCxnSpPr>
          <p:nvPr/>
        </p:nvCxnSpPr>
        <p:spPr>
          <a:xfrm>
            <a:off x="744404" y="562136"/>
            <a:ext cx="0" cy="5733728"/>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14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AFE0253-4583-52CE-85B7-3A5DD80F4897}"/>
              </a:ext>
            </a:extLst>
          </p:cNvPr>
          <p:cNvGraphicFramePr>
            <a:graphicFrameLocks noGrp="1"/>
          </p:cNvGraphicFramePr>
          <p:nvPr/>
        </p:nvGraphicFramePr>
        <p:xfrm>
          <a:off x="1218333" y="462280"/>
          <a:ext cx="9755333" cy="59334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4233">
                  <a:extLst>
                    <a:ext uri="{9D8B030D-6E8A-4147-A177-3AD203B41FA5}">
                      <a16:colId xmlns:a16="http://schemas.microsoft.com/office/drawing/2014/main" val="1055398844"/>
                    </a:ext>
                  </a:extLst>
                </a:gridCol>
                <a:gridCol w="837110">
                  <a:extLst>
                    <a:ext uri="{9D8B030D-6E8A-4147-A177-3AD203B41FA5}">
                      <a16:colId xmlns:a16="http://schemas.microsoft.com/office/drawing/2014/main" val="2834286622"/>
                    </a:ext>
                  </a:extLst>
                </a:gridCol>
                <a:gridCol w="837110">
                  <a:extLst>
                    <a:ext uri="{9D8B030D-6E8A-4147-A177-3AD203B41FA5}">
                      <a16:colId xmlns:a16="http://schemas.microsoft.com/office/drawing/2014/main" val="3741638967"/>
                    </a:ext>
                  </a:extLst>
                </a:gridCol>
                <a:gridCol w="837110">
                  <a:extLst>
                    <a:ext uri="{9D8B030D-6E8A-4147-A177-3AD203B41FA5}">
                      <a16:colId xmlns:a16="http://schemas.microsoft.com/office/drawing/2014/main" val="1832429981"/>
                    </a:ext>
                  </a:extLst>
                </a:gridCol>
                <a:gridCol w="837110">
                  <a:extLst>
                    <a:ext uri="{9D8B030D-6E8A-4147-A177-3AD203B41FA5}">
                      <a16:colId xmlns:a16="http://schemas.microsoft.com/office/drawing/2014/main" val="315297790"/>
                    </a:ext>
                  </a:extLst>
                </a:gridCol>
                <a:gridCol w="837110">
                  <a:extLst>
                    <a:ext uri="{9D8B030D-6E8A-4147-A177-3AD203B41FA5}">
                      <a16:colId xmlns:a16="http://schemas.microsoft.com/office/drawing/2014/main" val="4025436151"/>
                    </a:ext>
                  </a:extLst>
                </a:gridCol>
                <a:gridCol w="837110">
                  <a:extLst>
                    <a:ext uri="{9D8B030D-6E8A-4147-A177-3AD203B41FA5}">
                      <a16:colId xmlns:a16="http://schemas.microsoft.com/office/drawing/2014/main" val="2321479475"/>
                    </a:ext>
                  </a:extLst>
                </a:gridCol>
                <a:gridCol w="837110">
                  <a:extLst>
                    <a:ext uri="{9D8B030D-6E8A-4147-A177-3AD203B41FA5}">
                      <a16:colId xmlns:a16="http://schemas.microsoft.com/office/drawing/2014/main" val="1226217120"/>
                    </a:ext>
                  </a:extLst>
                </a:gridCol>
                <a:gridCol w="837110">
                  <a:extLst>
                    <a:ext uri="{9D8B030D-6E8A-4147-A177-3AD203B41FA5}">
                      <a16:colId xmlns:a16="http://schemas.microsoft.com/office/drawing/2014/main" val="1386689584"/>
                    </a:ext>
                  </a:extLst>
                </a:gridCol>
                <a:gridCol w="837110">
                  <a:extLst>
                    <a:ext uri="{9D8B030D-6E8A-4147-A177-3AD203B41FA5}">
                      <a16:colId xmlns:a16="http://schemas.microsoft.com/office/drawing/2014/main" val="3305790669"/>
                    </a:ext>
                  </a:extLst>
                </a:gridCol>
                <a:gridCol w="837110">
                  <a:extLst>
                    <a:ext uri="{9D8B030D-6E8A-4147-A177-3AD203B41FA5}">
                      <a16:colId xmlns:a16="http://schemas.microsoft.com/office/drawing/2014/main" val="472125573"/>
                    </a:ext>
                  </a:extLst>
                </a:gridCol>
              </a:tblGrid>
              <a:tr h="370840">
                <a:tc gridSpan="11">
                  <a:txBody>
                    <a:bodyPr/>
                    <a:lstStyle/>
                    <a:p>
                      <a:pPr algn="ctr"/>
                      <a:r>
                        <a:rPr lang="en-US" b="1" dirty="0"/>
                        <a:t># of Suspected Opioid-Related (O-R) Overdose (OD) Patients</a:t>
                      </a:r>
                    </a:p>
                  </a:txBody>
                  <a:tcPr>
                    <a:solidFill>
                      <a:schemeClr val="accent1">
                        <a:lumMod val="20000"/>
                        <a:lumOff val="8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1">
                        <a:lumMod val="20000"/>
                        <a:lumOff val="80000"/>
                      </a:schemeClr>
                    </a:solidFill>
                  </a:tcPr>
                </a:tc>
                <a:extLst>
                  <a:ext uri="{0D108BD9-81ED-4DB2-BD59-A6C34878D82A}">
                    <a16:rowId xmlns:a16="http://schemas.microsoft.com/office/drawing/2014/main" val="3022886274"/>
                  </a:ext>
                </a:extLst>
              </a:tr>
              <a:tr h="370840">
                <a:tc>
                  <a:txBody>
                    <a:bodyPr/>
                    <a:lstStyle/>
                    <a:p>
                      <a:r>
                        <a:rPr lang="en-US" b="1" dirty="0"/>
                        <a:t>Month/Year</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a:t>
                      </a:r>
                    </a:p>
                  </a:txBody>
                  <a:tcPr/>
                </a:tc>
                <a:extLst>
                  <a:ext uri="{0D108BD9-81ED-4DB2-BD59-A6C34878D82A}">
                    <a16:rowId xmlns:a16="http://schemas.microsoft.com/office/drawing/2014/main" val="3835843301"/>
                  </a:ext>
                </a:extLst>
              </a:tr>
              <a:tr h="370840">
                <a:tc>
                  <a:txBody>
                    <a:bodyPr/>
                    <a:lstStyle/>
                    <a:p>
                      <a:pPr algn="ctr"/>
                      <a:r>
                        <a:rPr lang="en-US" b="1" dirty="0"/>
                        <a:t>Jan</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39</a:t>
                      </a:r>
                    </a:p>
                  </a:txBody>
                  <a:tcPr/>
                </a:tc>
                <a:tc>
                  <a:txBody>
                    <a:bodyPr/>
                    <a:lstStyle/>
                    <a:p>
                      <a:pPr algn="ctr"/>
                      <a:r>
                        <a:rPr lang="en-US" dirty="0"/>
                        <a:t>170</a:t>
                      </a:r>
                    </a:p>
                  </a:txBody>
                  <a:tcPr/>
                </a:tc>
                <a:tc>
                  <a:txBody>
                    <a:bodyPr/>
                    <a:lstStyle/>
                    <a:p>
                      <a:pPr algn="ctr"/>
                      <a:r>
                        <a:rPr lang="en-US" dirty="0"/>
                        <a:t>115</a:t>
                      </a:r>
                    </a:p>
                  </a:txBody>
                  <a:tcPr/>
                </a:tc>
                <a:tc>
                  <a:txBody>
                    <a:bodyPr/>
                    <a:lstStyle/>
                    <a:p>
                      <a:pPr algn="ctr"/>
                      <a:r>
                        <a:rPr lang="en-US" dirty="0"/>
                        <a:t>259</a:t>
                      </a:r>
                    </a:p>
                  </a:txBody>
                  <a:tcPr/>
                </a:tc>
                <a:tc>
                  <a:txBody>
                    <a:bodyPr/>
                    <a:lstStyle/>
                    <a:p>
                      <a:pPr algn="ctr"/>
                      <a:r>
                        <a:rPr lang="en-US" dirty="0"/>
                        <a:t>238</a:t>
                      </a:r>
                    </a:p>
                  </a:txBody>
                  <a:tcPr/>
                </a:tc>
                <a:tc>
                  <a:txBody>
                    <a:bodyPr/>
                    <a:lstStyle/>
                    <a:p>
                      <a:pPr algn="ctr"/>
                      <a:r>
                        <a:rPr lang="en-US" dirty="0"/>
                        <a:t>248</a:t>
                      </a:r>
                    </a:p>
                  </a:txBody>
                  <a:tcPr>
                    <a:noFill/>
                  </a:tcPr>
                </a:tc>
                <a:tc>
                  <a:txBody>
                    <a:bodyPr/>
                    <a:lstStyle/>
                    <a:p>
                      <a:pPr algn="ctr"/>
                      <a:r>
                        <a:rPr lang="en-US" dirty="0"/>
                        <a:t>251</a:t>
                      </a:r>
                    </a:p>
                  </a:txBody>
                  <a:tcPr>
                    <a:solidFill>
                      <a:schemeClr val="accent4">
                        <a:lumMod val="20000"/>
                        <a:lumOff val="80000"/>
                      </a:schemeClr>
                    </a:solidFill>
                  </a:tcPr>
                </a:tc>
                <a:tc>
                  <a:txBody>
                    <a:bodyPr/>
                    <a:lstStyle/>
                    <a:p>
                      <a:pPr algn="ctr"/>
                      <a:r>
                        <a:rPr lang="en-US" dirty="0"/>
                        <a:t>216</a:t>
                      </a:r>
                    </a:p>
                  </a:txBody>
                  <a:tcPr>
                    <a:solidFill>
                      <a:schemeClr val="accent4">
                        <a:lumMod val="20000"/>
                        <a:lumOff val="80000"/>
                      </a:schemeClr>
                    </a:solidFill>
                  </a:tcPr>
                </a:tc>
                <a:extLst>
                  <a:ext uri="{0D108BD9-81ED-4DB2-BD59-A6C34878D82A}">
                    <a16:rowId xmlns:a16="http://schemas.microsoft.com/office/drawing/2014/main" val="3615209484"/>
                  </a:ext>
                </a:extLst>
              </a:tr>
              <a:tr h="370840">
                <a:tc>
                  <a:txBody>
                    <a:bodyPr/>
                    <a:lstStyle/>
                    <a:p>
                      <a:pPr algn="ctr"/>
                      <a:r>
                        <a:rPr lang="en-US" b="1" dirty="0"/>
                        <a:t>Feb</a:t>
                      </a:r>
                    </a:p>
                  </a:txBody>
                  <a:tcPr/>
                </a:tc>
                <a:tc>
                  <a:txBody>
                    <a:bodyPr/>
                    <a:lstStyle/>
                    <a:p>
                      <a:pPr algn="ctr"/>
                      <a:r>
                        <a:rPr lang="en-US" dirty="0"/>
                        <a:t>16</a:t>
                      </a:r>
                    </a:p>
                  </a:txBody>
                  <a:tcPr/>
                </a:tc>
                <a:tc>
                  <a:txBody>
                    <a:bodyPr/>
                    <a:lstStyle/>
                    <a:p>
                      <a:pPr algn="ctr"/>
                      <a:r>
                        <a:rPr lang="en-US" dirty="0"/>
                        <a:t>33</a:t>
                      </a:r>
                    </a:p>
                  </a:txBody>
                  <a:tcPr/>
                </a:tc>
                <a:tc>
                  <a:txBody>
                    <a:bodyPr/>
                    <a:lstStyle/>
                    <a:p>
                      <a:pPr algn="ctr"/>
                      <a:r>
                        <a:rPr lang="en-US" dirty="0"/>
                        <a:t>91</a:t>
                      </a:r>
                    </a:p>
                  </a:txBody>
                  <a:tcPr/>
                </a:tc>
                <a:tc>
                  <a:txBody>
                    <a:bodyPr/>
                    <a:lstStyle/>
                    <a:p>
                      <a:pPr algn="ctr"/>
                      <a:r>
                        <a:rPr lang="en-US" dirty="0"/>
                        <a:t>200</a:t>
                      </a:r>
                    </a:p>
                  </a:txBody>
                  <a:tcPr/>
                </a:tc>
                <a:tc>
                  <a:txBody>
                    <a:bodyPr/>
                    <a:lstStyle/>
                    <a:p>
                      <a:pPr algn="ctr"/>
                      <a:r>
                        <a:rPr lang="en-US" dirty="0"/>
                        <a:t>143</a:t>
                      </a:r>
                    </a:p>
                  </a:txBody>
                  <a:tcPr/>
                </a:tc>
                <a:tc>
                  <a:txBody>
                    <a:bodyPr/>
                    <a:lstStyle/>
                    <a:p>
                      <a:pPr algn="ctr"/>
                      <a:r>
                        <a:rPr lang="en-US" dirty="0"/>
                        <a:t>195</a:t>
                      </a:r>
                    </a:p>
                  </a:txBody>
                  <a:tcPr/>
                </a:tc>
                <a:tc>
                  <a:txBody>
                    <a:bodyPr/>
                    <a:lstStyle/>
                    <a:p>
                      <a:pPr algn="ctr"/>
                      <a:r>
                        <a:rPr lang="en-US" dirty="0"/>
                        <a:t>282</a:t>
                      </a:r>
                    </a:p>
                  </a:txBody>
                  <a:tcPr/>
                </a:tc>
                <a:tc>
                  <a:txBody>
                    <a:bodyPr/>
                    <a:lstStyle/>
                    <a:p>
                      <a:pPr algn="ctr"/>
                      <a:r>
                        <a:rPr lang="en-US" dirty="0"/>
                        <a:t>203</a:t>
                      </a:r>
                    </a:p>
                  </a:txBody>
                  <a:tcPr>
                    <a:noFill/>
                  </a:tcPr>
                </a:tc>
                <a:tc>
                  <a:txBody>
                    <a:bodyPr/>
                    <a:lstStyle/>
                    <a:p>
                      <a:pPr algn="ctr"/>
                      <a:r>
                        <a:rPr lang="en-US" dirty="0"/>
                        <a:t>239</a:t>
                      </a:r>
                    </a:p>
                  </a:txBody>
                  <a:tcPr>
                    <a:solidFill>
                      <a:schemeClr val="accent4">
                        <a:lumMod val="20000"/>
                        <a:lumOff val="80000"/>
                      </a:schemeClr>
                    </a:solidFill>
                  </a:tcPr>
                </a:tc>
                <a:tc>
                  <a:txBody>
                    <a:bodyPr/>
                    <a:lstStyle/>
                    <a:p>
                      <a:pPr algn="ctr"/>
                      <a:r>
                        <a:rPr lang="en-US" dirty="0"/>
                        <a:t>198</a:t>
                      </a:r>
                    </a:p>
                  </a:txBody>
                  <a:tcPr>
                    <a:solidFill>
                      <a:schemeClr val="accent4">
                        <a:lumMod val="20000"/>
                        <a:lumOff val="80000"/>
                      </a:schemeClr>
                    </a:solidFill>
                  </a:tcPr>
                </a:tc>
                <a:extLst>
                  <a:ext uri="{0D108BD9-81ED-4DB2-BD59-A6C34878D82A}">
                    <a16:rowId xmlns:a16="http://schemas.microsoft.com/office/drawing/2014/main" val="3805416702"/>
                  </a:ext>
                </a:extLst>
              </a:tr>
              <a:tr h="370840">
                <a:tc>
                  <a:txBody>
                    <a:bodyPr/>
                    <a:lstStyle/>
                    <a:p>
                      <a:pPr algn="ctr"/>
                      <a:r>
                        <a:rPr lang="en-US" b="1" dirty="0"/>
                        <a:t>Mar</a:t>
                      </a:r>
                    </a:p>
                  </a:txBody>
                  <a:tcPr/>
                </a:tc>
                <a:tc>
                  <a:txBody>
                    <a:bodyPr/>
                    <a:lstStyle/>
                    <a:p>
                      <a:pPr algn="ctr"/>
                      <a:r>
                        <a:rPr lang="en-US" dirty="0"/>
                        <a:t>13</a:t>
                      </a:r>
                    </a:p>
                  </a:txBody>
                  <a:tcPr/>
                </a:tc>
                <a:tc>
                  <a:txBody>
                    <a:bodyPr/>
                    <a:lstStyle/>
                    <a:p>
                      <a:pPr algn="ctr"/>
                      <a:r>
                        <a:rPr lang="en-US" dirty="0"/>
                        <a:t>17</a:t>
                      </a:r>
                    </a:p>
                  </a:txBody>
                  <a:tcPr/>
                </a:tc>
                <a:tc>
                  <a:txBody>
                    <a:bodyPr/>
                    <a:lstStyle/>
                    <a:p>
                      <a:pPr algn="ctr"/>
                      <a:r>
                        <a:rPr lang="en-US" dirty="0"/>
                        <a:t>118</a:t>
                      </a:r>
                    </a:p>
                  </a:txBody>
                  <a:tcPr/>
                </a:tc>
                <a:tc>
                  <a:txBody>
                    <a:bodyPr/>
                    <a:lstStyle/>
                    <a:p>
                      <a:pPr algn="ctr"/>
                      <a:r>
                        <a:rPr lang="en-US" dirty="0"/>
                        <a:t>164</a:t>
                      </a:r>
                    </a:p>
                  </a:txBody>
                  <a:tcPr/>
                </a:tc>
                <a:tc>
                  <a:txBody>
                    <a:bodyPr/>
                    <a:lstStyle/>
                    <a:p>
                      <a:pPr algn="ctr"/>
                      <a:r>
                        <a:rPr lang="en-US" dirty="0"/>
                        <a:t>235</a:t>
                      </a:r>
                    </a:p>
                  </a:txBody>
                  <a:tcPr/>
                </a:tc>
                <a:tc>
                  <a:txBody>
                    <a:bodyPr/>
                    <a:lstStyle/>
                    <a:p>
                      <a:pPr algn="ctr"/>
                      <a:r>
                        <a:rPr lang="en-US" dirty="0"/>
                        <a:t>244</a:t>
                      </a:r>
                    </a:p>
                  </a:txBody>
                  <a:tcPr/>
                </a:tc>
                <a:tc>
                  <a:txBody>
                    <a:bodyPr/>
                    <a:lstStyle/>
                    <a:p>
                      <a:pPr algn="ctr"/>
                      <a:r>
                        <a:rPr lang="en-US" dirty="0"/>
                        <a:t>276</a:t>
                      </a:r>
                    </a:p>
                  </a:txBody>
                  <a:tcPr/>
                </a:tc>
                <a:tc>
                  <a:txBody>
                    <a:bodyPr/>
                    <a:lstStyle/>
                    <a:p>
                      <a:pPr algn="ctr"/>
                      <a:r>
                        <a:rPr lang="en-US" dirty="0"/>
                        <a:t>276</a:t>
                      </a:r>
                    </a:p>
                  </a:txBody>
                  <a:tcPr>
                    <a:noFill/>
                  </a:tcPr>
                </a:tc>
                <a:tc>
                  <a:txBody>
                    <a:bodyPr/>
                    <a:lstStyle/>
                    <a:p>
                      <a:pPr algn="ctr"/>
                      <a:r>
                        <a:rPr lang="en-US" dirty="0"/>
                        <a:t>242</a:t>
                      </a:r>
                    </a:p>
                  </a:txBody>
                  <a:tcPr>
                    <a:solidFill>
                      <a:schemeClr val="accent4">
                        <a:lumMod val="20000"/>
                        <a:lumOff val="80000"/>
                      </a:schemeClr>
                    </a:solidFill>
                  </a:tcPr>
                </a:tc>
                <a:tc>
                  <a:txBody>
                    <a:bodyPr/>
                    <a:lstStyle/>
                    <a:p>
                      <a:pPr algn="ctr"/>
                      <a:r>
                        <a:rPr lang="en-US" dirty="0"/>
                        <a:t>233</a:t>
                      </a:r>
                    </a:p>
                  </a:txBody>
                  <a:tcPr>
                    <a:solidFill>
                      <a:schemeClr val="accent4">
                        <a:lumMod val="20000"/>
                        <a:lumOff val="80000"/>
                      </a:schemeClr>
                    </a:solidFill>
                  </a:tcPr>
                </a:tc>
                <a:extLst>
                  <a:ext uri="{0D108BD9-81ED-4DB2-BD59-A6C34878D82A}">
                    <a16:rowId xmlns:a16="http://schemas.microsoft.com/office/drawing/2014/main" val="592979153"/>
                  </a:ext>
                </a:extLst>
              </a:tr>
              <a:tr h="370840">
                <a:tc>
                  <a:txBody>
                    <a:bodyPr/>
                    <a:lstStyle/>
                    <a:p>
                      <a:pPr algn="ctr"/>
                      <a:r>
                        <a:rPr lang="en-US" b="1" dirty="0"/>
                        <a:t>Apr</a:t>
                      </a:r>
                    </a:p>
                  </a:txBody>
                  <a:tcPr/>
                </a:tc>
                <a:tc>
                  <a:txBody>
                    <a:bodyPr/>
                    <a:lstStyle/>
                    <a:p>
                      <a:pPr algn="ctr"/>
                      <a:r>
                        <a:rPr lang="en-US" dirty="0"/>
                        <a:t>29</a:t>
                      </a:r>
                    </a:p>
                  </a:txBody>
                  <a:tcPr/>
                </a:tc>
                <a:tc>
                  <a:txBody>
                    <a:bodyPr/>
                    <a:lstStyle/>
                    <a:p>
                      <a:pPr algn="ctr"/>
                      <a:r>
                        <a:rPr lang="en-US" dirty="0"/>
                        <a:t>28</a:t>
                      </a:r>
                    </a:p>
                  </a:txBody>
                  <a:tcPr/>
                </a:tc>
                <a:tc>
                  <a:txBody>
                    <a:bodyPr/>
                    <a:lstStyle/>
                    <a:p>
                      <a:pPr algn="ctr"/>
                      <a:r>
                        <a:rPr lang="en-US" dirty="0"/>
                        <a:t>106</a:t>
                      </a:r>
                    </a:p>
                  </a:txBody>
                  <a:tcPr/>
                </a:tc>
                <a:tc>
                  <a:txBody>
                    <a:bodyPr/>
                    <a:lstStyle/>
                    <a:p>
                      <a:pPr algn="ctr"/>
                      <a:r>
                        <a:rPr lang="en-US" dirty="0"/>
                        <a:t>145</a:t>
                      </a:r>
                    </a:p>
                  </a:txBody>
                  <a:tcPr/>
                </a:tc>
                <a:tc>
                  <a:txBody>
                    <a:bodyPr/>
                    <a:lstStyle/>
                    <a:p>
                      <a:pPr algn="ctr"/>
                      <a:r>
                        <a:rPr lang="en-US" dirty="0"/>
                        <a:t>170</a:t>
                      </a:r>
                    </a:p>
                  </a:txBody>
                  <a:tcPr/>
                </a:tc>
                <a:tc>
                  <a:txBody>
                    <a:bodyPr/>
                    <a:lstStyle/>
                    <a:p>
                      <a:pPr algn="ctr"/>
                      <a:r>
                        <a:rPr lang="en-US" dirty="0"/>
                        <a:t>207</a:t>
                      </a:r>
                    </a:p>
                  </a:txBody>
                  <a:tcPr/>
                </a:tc>
                <a:tc>
                  <a:txBody>
                    <a:bodyPr/>
                    <a:lstStyle/>
                    <a:p>
                      <a:pPr algn="ctr"/>
                      <a:r>
                        <a:rPr lang="en-US" dirty="0"/>
                        <a:t>319</a:t>
                      </a:r>
                    </a:p>
                  </a:txBody>
                  <a:tcPr/>
                </a:tc>
                <a:tc>
                  <a:txBody>
                    <a:bodyPr/>
                    <a:lstStyle/>
                    <a:p>
                      <a:pPr algn="ctr"/>
                      <a:r>
                        <a:rPr lang="en-US" dirty="0"/>
                        <a:t>303</a:t>
                      </a:r>
                    </a:p>
                  </a:txBody>
                  <a:tcPr>
                    <a:noFill/>
                  </a:tcPr>
                </a:tc>
                <a:tc>
                  <a:txBody>
                    <a:bodyPr/>
                    <a:lstStyle/>
                    <a:p>
                      <a:pPr algn="ctr"/>
                      <a:r>
                        <a:rPr lang="en-US" dirty="0"/>
                        <a:t>259</a:t>
                      </a:r>
                    </a:p>
                  </a:txBody>
                  <a:tcPr>
                    <a:solidFill>
                      <a:schemeClr val="accent4">
                        <a:lumMod val="20000"/>
                        <a:lumOff val="80000"/>
                      </a:schemeClr>
                    </a:solidFill>
                  </a:tcPr>
                </a:tc>
                <a:tc>
                  <a:txBody>
                    <a:bodyPr/>
                    <a:lstStyle/>
                    <a:p>
                      <a:pPr algn="ctr"/>
                      <a:r>
                        <a:rPr lang="en-US" dirty="0"/>
                        <a:t>234</a:t>
                      </a:r>
                    </a:p>
                  </a:txBody>
                  <a:tcPr>
                    <a:solidFill>
                      <a:schemeClr val="accent4">
                        <a:lumMod val="20000"/>
                        <a:lumOff val="80000"/>
                      </a:schemeClr>
                    </a:solidFill>
                  </a:tcPr>
                </a:tc>
                <a:extLst>
                  <a:ext uri="{0D108BD9-81ED-4DB2-BD59-A6C34878D82A}">
                    <a16:rowId xmlns:a16="http://schemas.microsoft.com/office/drawing/2014/main" val="1916674280"/>
                  </a:ext>
                </a:extLst>
              </a:tr>
              <a:tr h="370840">
                <a:tc>
                  <a:txBody>
                    <a:bodyPr/>
                    <a:lstStyle/>
                    <a:p>
                      <a:pPr algn="ctr"/>
                      <a:r>
                        <a:rPr lang="en-US" b="1" dirty="0"/>
                        <a:t>May</a:t>
                      </a:r>
                    </a:p>
                  </a:txBody>
                  <a:tcPr/>
                </a:tc>
                <a:tc>
                  <a:txBody>
                    <a:bodyPr/>
                    <a:lstStyle/>
                    <a:p>
                      <a:pPr algn="ctr"/>
                      <a:r>
                        <a:rPr lang="en-US" dirty="0"/>
                        <a:t>23</a:t>
                      </a:r>
                    </a:p>
                  </a:txBody>
                  <a:tcPr/>
                </a:tc>
                <a:tc>
                  <a:txBody>
                    <a:bodyPr/>
                    <a:lstStyle/>
                    <a:p>
                      <a:pPr algn="ctr"/>
                      <a:r>
                        <a:rPr lang="en-US" dirty="0"/>
                        <a:t>16</a:t>
                      </a:r>
                    </a:p>
                  </a:txBody>
                  <a:tcPr/>
                </a:tc>
                <a:tc>
                  <a:txBody>
                    <a:bodyPr/>
                    <a:lstStyle/>
                    <a:p>
                      <a:pPr algn="ctr"/>
                      <a:r>
                        <a:rPr lang="en-US" dirty="0"/>
                        <a:t>97</a:t>
                      </a:r>
                    </a:p>
                  </a:txBody>
                  <a:tcPr/>
                </a:tc>
                <a:tc>
                  <a:txBody>
                    <a:bodyPr/>
                    <a:lstStyle/>
                    <a:p>
                      <a:pPr algn="ctr"/>
                      <a:r>
                        <a:rPr lang="en-US" dirty="0"/>
                        <a:t>136</a:t>
                      </a:r>
                    </a:p>
                  </a:txBody>
                  <a:tcPr/>
                </a:tc>
                <a:tc>
                  <a:txBody>
                    <a:bodyPr/>
                    <a:lstStyle/>
                    <a:p>
                      <a:pPr algn="ctr"/>
                      <a:r>
                        <a:rPr lang="en-US" dirty="0"/>
                        <a:t>230</a:t>
                      </a:r>
                    </a:p>
                  </a:txBody>
                  <a:tcPr/>
                </a:tc>
                <a:tc>
                  <a:txBody>
                    <a:bodyPr/>
                    <a:lstStyle/>
                    <a:p>
                      <a:pPr algn="ctr"/>
                      <a:r>
                        <a:rPr lang="en-US" dirty="0"/>
                        <a:t>227</a:t>
                      </a:r>
                    </a:p>
                  </a:txBody>
                  <a:tcPr/>
                </a:tc>
                <a:tc>
                  <a:txBody>
                    <a:bodyPr/>
                    <a:lstStyle/>
                    <a:p>
                      <a:pPr algn="ctr"/>
                      <a:r>
                        <a:rPr lang="en-US" dirty="0"/>
                        <a:t>369</a:t>
                      </a:r>
                    </a:p>
                  </a:txBody>
                  <a:tcPr/>
                </a:tc>
                <a:tc>
                  <a:txBody>
                    <a:bodyPr/>
                    <a:lstStyle/>
                    <a:p>
                      <a:pPr algn="ctr"/>
                      <a:r>
                        <a:rPr lang="en-US" dirty="0"/>
                        <a:t>342</a:t>
                      </a:r>
                    </a:p>
                  </a:txBody>
                  <a:tcPr>
                    <a:noFill/>
                  </a:tcPr>
                </a:tc>
                <a:tc>
                  <a:txBody>
                    <a:bodyPr/>
                    <a:lstStyle/>
                    <a:p>
                      <a:pPr algn="ctr"/>
                      <a:r>
                        <a:rPr lang="en-US" dirty="0"/>
                        <a:t>240</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2891392244"/>
                  </a:ext>
                </a:extLst>
              </a:tr>
              <a:tr h="370840">
                <a:tc>
                  <a:txBody>
                    <a:bodyPr/>
                    <a:lstStyle/>
                    <a:p>
                      <a:pPr algn="ctr"/>
                      <a:r>
                        <a:rPr lang="en-US" b="1" dirty="0"/>
                        <a:t>Jun</a:t>
                      </a:r>
                    </a:p>
                  </a:txBody>
                  <a:tcPr/>
                </a:tc>
                <a:tc>
                  <a:txBody>
                    <a:bodyPr/>
                    <a:lstStyle/>
                    <a:p>
                      <a:pPr algn="ctr"/>
                      <a:r>
                        <a:rPr lang="en-US" dirty="0"/>
                        <a:t>27</a:t>
                      </a:r>
                    </a:p>
                  </a:txBody>
                  <a:tcPr/>
                </a:tc>
                <a:tc>
                  <a:txBody>
                    <a:bodyPr/>
                    <a:lstStyle/>
                    <a:p>
                      <a:pPr algn="ctr"/>
                      <a:r>
                        <a:rPr lang="en-US" dirty="0"/>
                        <a:t>18</a:t>
                      </a:r>
                    </a:p>
                  </a:txBody>
                  <a:tcPr/>
                </a:tc>
                <a:tc>
                  <a:txBody>
                    <a:bodyPr/>
                    <a:lstStyle/>
                    <a:p>
                      <a:pPr algn="ctr"/>
                      <a:r>
                        <a:rPr lang="en-US" dirty="0"/>
                        <a:t>72</a:t>
                      </a:r>
                    </a:p>
                  </a:txBody>
                  <a:tcPr/>
                </a:tc>
                <a:tc>
                  <a:txBody>
                    <a:bodyPr/>
                    <a:lstStyle/>
                    <a:p>
                      <a:pPr algn="ctr"/>
                      <a:r>
                        <a:rPr lang="en-US" dirty="0"/>
                        <a:t>224</a:t>
                      </a:r>
                    </a:p>
                  </a:txBody>
                  <a:tcPr/>
                </a:tc>
                <a:tc>
                  <a:txBody>
                    <a:bodyPr/>
                    <a:lstStyle/>
                    <a:p>
                      <a:pPr algn="ctr"/>
                      <a:r>
                        <a:rPr lang="en-US" dirty="0"/>
                        <a:t>187</a:t>
                      </a:r>
                    </a:p>
                  </a:txBody>
                  <a:tcPr/>
                </a:tc>
                <a:tc>
                  <a:txBody>
                    <a:bodyPr/>
                    <a:lstStyle/>
                    <a:p>
                      <a:pPr algn="ctr"/>
                      <a:r>
                        <a:rPr lang="en-US" dirty="0"/>
                        <a:t>225</a:t>
                      </a:r>
                    </a:p>
                  </a:txBody>
                  <a:tcPr/>
                </a:tc>
                <a:tc>
                  <a:txBody>
                    <a:bodyPr/>
                    <a:lstStyle/>
                    <a:p>
                      <a:pPr algn="ctr"/>
                      <a:r>
                        <a:rPr lang="en-US" dirty="0"/>
                        <a:t>351</a:t>
                      </a:r>
                    </a:p>
                  </a:txBody>
                  <a:tcPr/>
                </a:tc>
                <a:tc>
                  <a:txBody>
                    <a:bodyPr/>
                    <a:lstStyle/>
                    <a:p>
                      <a:pPr algn="ctr"/>
                      <a:r>
                        <a:rPr lang="en-US" dirty="0"/>
                        <a:t>330</a:t>
                      </a:r>
                    </a:p>
                  </a:txBody>
                  <a:tcPr>
                    <a:noFill/>
                  </a:tcPr>
                </a:tc>
                <a:tc>
                  <a:txBody>
                    <a:bodyPr/>
                    <a:lstStyle/>
                    <a:p>
                      <a:pPr algn="ctr"/>
                      <a:r>
                        <a:rPr lang="en-US" dirty="0"/>
                        <a:t>291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286154629"/>
                  </a:ext>
                </a:extLst>
              </a:tr>
              <a:tr h="370840">
                <a:tc>
                  <a:txBody>
                    <a:bodyPr/>
                    <a:lstStyle/>
                    <a:p>
                      <a:pPr algn="ctr"/>
                      <a:r>
                        <a:rPr lang="en-US" b="1" dirty="0"/>
                        <a:t>Jul</a:t>
                      </a:r>
                    </a:p>
                  </a:txBody>
                  <a:tcPr/>
                </a:tc>
                <a:tc>
                  <a:txBody>
                    <a:bodyPr/>
                    <a:lstStyle/>
                    <a:p>
                      <a:pPr algn="ctr"/>
                      <a:r>
                        <a:rPr lang="en-US" dirty="0"/>
                        <a:t>23</a:t>
                      </a:r>
                    </a:p>
                  </a:txBody>
                  <a:tcPr/>
                </a:tc>
                <a:tc>
                  <a:txBody>
                    <a:bodyPr/>
                    <a:lstStyle/>
                    <a:p>
                      <a:pPr algn="ctr"/>
                      <a:r>
                        <a:rPr lang="en-US" dirty="0"/>
                        <a:t>27</a:t>
                      </a:r>
                    </a:p>
                  </a:txBody>
                  <a:tcPr/>
                </a:tc>
                <a:tc>
                  <a:txBody>
                    <a:bodyPr/>
                    <a:lstStyle/>
                    <a:p>
                      <a:pPr algn="ctr"/>
                      <a:r>
                        <a:rPr lang="en-US" dirty="0"/>
                        <a:t>99</a:t>
                      </a:r>
                    </a:p>
                  </a:txBody>
                  <a:tcPr/>
                </a:tc>
                <a:tc>
                  <a:txBody>
                    <a:bodyPr/>
                    <a:lstStyle/>
                    <a:p>
                      <a:pPr algn="ctr"/>
                      <a:r>
                        <a:rPr lang="en-US" dirty="0"/>
                        <a:t>179</a:t>
                      </a:r>
                    </a:p>
                  </a:txBody>
                  <a:tcPr/>
                </a:tc>
                <a:tc>
                  <a:txBody>
                    <a:bodyPr/>
                    <a:lstStyle/>
                    <a:p>
                      <a:pPr algn="ctr"/>
                      <a:r>
                        <a:rPr lang="en-US" dirty="0"/>
                        <a:t>205</a:t>
                      </a:r>
                    </a:p>
                  </a:txBody>
                  <a:tcPr/>
                </a:tc>
                <a:tc>
                  <a:txBody>
                    <a:bodyPr/>
                    <a:lstStyle/>
                    <a:p>
                      <a:pPr algn="ctr"/>
                      <a:r>
                        <a:rPr lang="en-US" dirty="0"/>
                        <a:t>213</a:t>
                      </a:r>
                    </a:p>
                  </a:txBody>
                  <a:tcPr/>
                </a:tc>
                <a:tc>
                  <a:txBody>
                    <a:bodyPr/>
                    <a:lstStyle/>
                    <a:p>
                      <a:pPr algn="ctr"/>
                      <a:r>
                        <a:rPr lang="en-US" dirty="0"/>
                        <a:t>321</a:t>
                      </a:r>
                    </a:p>
                  </a:txBody>
                  <a:tcPr/>
                </a:tc>
                <a:tc>
                  <a:txBody>
                    <a:bodyPr/>
                    <a:lstStyle/>
                    <a:p>
                      <a:pPr algn="ctr"/>
                      <a:r>
                        <a:rPr lang="en-US" dirty="0"/>
                        <a:t>328</a:t>
                      </a:r>
                    </a:p>
                  </a:txBody>
                  <a:tcPr>
                    <a:noFill/>
                  </a:tcPr>
                </a:tc>
                <a:tc>
                  <a:txBody>
                    <a:bodyPr/>
                    <a:lstStyle/>
                    <a:p>
                      <a:pPr algn="ctr"/>
                      <a:r>
                        <a:rPr lang="en-US" dirty="0"/>
                        <a:t>238</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3256430523"/>
                  </a:ext>
                </a:extLst>
              </a:tr>
              <a:tr h="370840">
                <a:tc>
                  <a:txBody>
                    <a:bodyPr/>
                    <a:lstStyle/>
                    <a:p>
                      <a:pPr algn="ctr"/>
                      <a:r>
                        <a:rPr lang="en-US" b="1" dirty="0"/>
                        <a:t>Aug</a:t>
                      </a:r>
                    </a:p>
                  </a:txBody>
                  <a:tcPr/>
                </a:tc>
                <a:tc>
                  <a:txBody>
                    <a:bodyPr/>
                    <a:lstStyle/>
                    <a:p>
                      <a:pPr algn="ctr"/>
                      <a:r>
                        <a:rPr lang="en-US" dirty="0"/>
                        <a:t>29</a:t>
                      </a:r>
                    </a:p>
                  </a:txBody>
                  <a:tcPr/>
                </a:tc>
                <a:tc>
                  <a:txBody>
                    <a:bodyPr/>
                    <a:lstStyle/>
                    <a:p>
                      <a:pPr algn="ctr"/>
                      <a:r>
                        <a:rPr lang="en-US" dirty="0"/>
                        <a:t>36</a:t>
                      </a:r>
                    </a:p>
                  </a:txBody>
                  <a:tcPr/>
                </a:tc>
                <a:tc>
                  <a:txBody>
                    <a:bodyPr/>
                    <a:lstStyle/>
                    <a:p>
                      <a:pPr algn="ctr"/>
                      <a:r>
                        <a:rPr lang="en-US" dirty="0"/>
                        <a:t>124</a:t>
                      </a:r>
                    </a:p>
                  </a:txBody>
                  <a:tcPr/>
                </a:tc>
                <a:tc>
                  <a:txBody>
                    <a:bodyPr/>
                    <a:lstStyle/>
                    <a:p>
                      <a:pPr algn="ctr"/>
                      <a:r>
                        <a:rPr lang="en-US" dirty="0"/>
                        <a:t>210</a:t>
                      </a:r>
                    </a:p>
                  </a:txBody>
                  <a:tcPr/>
                </a:tc>
                <a:tc>
                  <a:txBody>
                    <a:bodyPr/>
                    <a:lstStyle/>
                    <a:p>
                      <a:pPr algn="ctr"/>
                      <a:r>
                        <a:rPr lang="en-US" dirty="0"/>
                        <a:t>139</a:t>
                      </a:r>
                    </a:p>
                  </a:txBody>
                  <a:tcPr/>
                </a:tc>
                <a:tc>
                  <a:txBody>
                    <a:bodyPr/>
                    <a:lstStyle/>
                    <a:p>
                      <a:pPr algn="ctr"/>
                      <a:r>
                        <a:rPr lang="en-US" dirty="0"/>
                        <a:t>219</a:t>
                      </a:r>
                    </a:p>
                  </a:txBody>
                  <a:tcPr/>
                </a:tc>
                <a:tc>
                  <a:txBody>
                    <a:bodyPr/>
                    <a:lstStyle/>
                    <a:p>
                      <a:pPr algn="ctr"/>
                      <a:r>
                        <a:rPr lang="en-US" dirty="0"/>
                        <a:t>323</a:t>
                      </a:r>
                    </a:p>
                  </a:txBody>
                  <a:tcPr/>
                </a:tc>
                <a:tc>
                  <a:txBody>
                    <a:bodyPr/>
                    <a:lstStyle/>
                    <a:p>
                      <a:pPr algn="ctr"/>
                      <a:r>
                        <a:rPr lang="en-US" dirty="0"/>
                        <a:t>316</a:t>
                      </a:r>
                    </a:p>
                  </a:txBody>
                  <a:tcPr>
                    <a:noFill/>
                  </a:tcPr>
                </a:tc>
                <a:tc>
                  <a:txBody>
                    <a:bodyPr/>
                    <a:lstStyle/>
                    <a:p>
                      <a:pPr algn="ctr"/>
                      <a:r>
                        <a:rPr lang="en-US" dirty="0"/>
                        <a:t>280</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1905247228"/>
                  </a:ext>
                </a:extLst>
              </a:tr>
              <a:tr h="370840">
                <a:tc>
                  <a:txBody>
                    <a:bodyPr/>
                    <a:lstStyle/>
                    <a:p>
                      <a:pPr algn="ctr"/>
                      <a:r>
                        <a:rPr lang="en-US" b="1" dirty="0"/>
                        <a:t>Sep</a:t>
                      </a:r>
                    </a:p>
                  </a:txBody>
                  <a:tcPr/>
                </a:tc>
                <a:tc>
                  <a:txBody>
                    <a:bodyPr/>
                    <a:lstStyle/>
                    <a:p>
                      <a:pPr algn="ctr"/>
                      <a:r>
                        <a:rPr lang="en-US" dirty="0"/>
                        <a:t>29</a:t>
                      </a:r>
                    </a:p>
                  </a:txBody>
                  <a:tcPr/>
                </a:tc>
                <a:tc>
                  <a:txBody>
                    <a:bodyPr/>
                    <a:lstStyle/>
                    <a:p>
                      <a:pPr algn="ctr"/>
                      <a:r>
                        <a:rPr lang="en-US" dirty="0"/>
                        <a:t>56</a:t>
                      </a:r>
                    </a:p>
                  </a:txBody>
                  <a:tcPr/>
                </a:tc>
                <a:tc>
                  <a:txBody>
                    <a:bodyPr/>
                    <a:lstStyle/>
                    <a:p>
                      <a:pPr algn="ctr"/>
                      <a:r>
                        <a:rPr lang="en-US" dirty="0"/>
                        <a:t>140</a:t>
                      </a:r>
                    </a:p>
                  </a:txBody>
                  <a:tcPr/>
                </a:tc>
                <a:tc>
                  <a:txBody>
                    <a:bodyPr/>
                    <a:lstStyle/>
                    <a:p>
                      <a:pPr algn="ctr"/>
                      <a:r>
                        <a:rPr lang="en-US" dirty="0"/>
                        <a:t>151</a:t>
                      </a:r>
                    </a:p>
                  </a:txBody>
                  <a:tcPr/>
                </a:tc>
                <a:tc>
                  <a:txBody>
                    <a:bodyPr/>
                    <a:lstStyle/>
                    <a:p>
                      <a:pPr algn="ctr"/>
                      <a:r>
                        <a:rPr lang="en-US" dirty="0"/>
                        <a:t>165</a:t>
                      </a:r>
                    </a:p>
                  </a:txBody>
                  <a:tcPr/>
                </a:tc>
                <a:tc>
                  <a:txBody>
                    <a:bodyPr/>
                    <a:lstStyle/>
                    <a:p>
                      <a:pPr algn="ctr"/>
                      <a:r>
                        <a:rPr lang="en-US" dirty="0"/>
                        <a:t>248</a:t>
                      </a:r>
                    </a:p>
                  </a:txBody>
                  <a:tcPr/>
                </a:tc>
                <a:tc>
                  <a:txBody>
                    <a:bodyPr/>
                    <a:lstStyle/>
                    <a:p>
                      <a:pPr algn="ctr"/>
                      <a:r>
                        <a:rPr lang="en-US" dirty="0"/>
                        <a:t>247</a:t>
                      </a:r>
                    </a:p>
                  </a:txBody>
                  <a:tcPr/>
                </a:tc>
                <a:tc>
                  <a:txBody>
                    <a:bodyPr/>
                    <a:lstStyle/>
                    <a:p>
                      <a:pPr algn="ctr"/>
                      <a:r>
                        <a:rPr lang="en-US" dirty="0"/>
                        <a:t>305</a:t>
                      </a:r>
                    </a:p>
                  </a:txBody>
                  <a:tcPr>
                    <a:noFill/>
                  </a:tcPr>
                </a:tc>
                <a:tc>
                  <a:txBody>
                    <a:bodyPr/>
                    <a:lstStyle/>
                    <a:p>
                      <a:pPr algn="ctr"/>
                      <a:r>
                        <a:rPr lang="en-US" dirty="0"/>
                        <a:t>281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2427897552"/>
                  </a:ext>
                </a:extLst>
              </a:tr>
              <a:tr h="370840">
                <a:tc>
                  <a:txBody>
                    <a:bodyPr/>
                    <a:lstStyle/>
                    <a:p>
                      <a:pPr algn="ctr"/>
                      <a:r>
                        <a:rPr lang="en-US" b="1" dirty="0"/>
                        <a:t>Oct</a:t>
                      </a:r>
                    </a:p>
                  </a:txBody>
                  <a:tcPr/>
                </a:tc>
                <a:tc>
                  <a:txBody>
                    <a:bodyPr/>
                    <a:lstStyle/>
                    <a:p>
                      <a:pPr algn="ctr"/>
                      <a:r>
                        <a:rPr lang="en-US" dirty="0"/>
                        <a:t>21</a:t>
                      </a:r>
                    </a:p>
                  </a:txBody>
                  <a:tcPr/>
                </a:tc>
                <a:tc>
                  <a:txBody>
                    <a:bodyPr/>
                    <a:lstStyle/>
                    <a:p>
                      <a:pPr algn="ctr"/>
                      <a:r>
                        <a:rPr lang="en-US" dirty="0"/>
                        <a:t>47</a:t>
                      </a:r>
                    </a:p>
                  </a:txBody>
                  <a:tcPr/>
                </a:tc>
                <a:tc>
                  <a:txBody>
                    <a:bodyPr/>
                    <a:lstStyle/>
                    <a:p>
                      <a:pPr algn="ctr"/>
                      <a:r>
                        <a:rPr lang="en-US" dirty="0"/>
                        <a:t>209</a:t>
                      </a:r>
                    </a:p>
                  </a:txBody>
                  <a:tcPr/>
                </a:tc>
                <a:tc>
                  <a:txBody>
                    <a:bodyPr/>
                    <a:lstStyle/>
                    <a:p>
                      <a:pPr algn="ctr"/>
                      <a:r>
                        <a:rPr lang="en-US" dirty="0"/>
                        <a:t>183</a:t>
                      </a:r>
                    </a:p>
                  </a:txBody>
                  <a:tcPr/>
                </a:tc>
                <a:tc>
                  <a:txBody>
                    <a:bodyPr/>
                    <a:lstStyle/>
                    <a:p>
                      <a:pPr algn="ctr"/>
                      <a:r>
                        <a:rPr lang="en-US" dirty="0"/>
                        <a:t>184</a:t>
                      </a:r>
                    </a:p>
                  </a:txBody>
                  <a:tcPr/>
                </a:tc>
                <a:tc>
                  <a:txBody>
                    <a:bodyPr/>
                    <a:lstStyle/>
                    <a:p>
                      <a:pPr algn="ctr"/>
                      <a:r>
                        <a:rPr lang="en-US" dirty="0"/>
                        <a:t>250</a:t>
                      </a:r>
                    </a:p>
                  </a:txBody>
                  <a:tcPr/>
                </a:tc>
                <a:tc>
                  <a:txBody>
                    <a:bodyPr/>
                    <a:lstStyle/>
                    <a:p>
                      <a:pPr algn="ctr"/>
                      <a:r>
                        <a:rPr lang="en-US" dirty="0"/>
                        <a:t>298</a:t>
                      </a:r>
                    </a:p>
                  </a:txBody>
                  <a:tcPr/>
                </a:tc>
                <a:tc>
                  <a:txBody>
                    <a:bodyPr/>
                    <a:lstStyle/>
                    <a:p>
                      <a:pPr algn="ctr"/>
                      <a:r>
                        <a:rPr lang="en-US" dirty="0"/>
                        <a:t>293</a:t>
                      </a:r>
                    </a:p>
                  </a:txBody>
                  <a:tcPr>
                    <a:noFill/>
                  </a:tcPr>
                </a:tc>
                <a:tc>
                  <a:txBody>
                    <a:bodyPr/>
                    <a:lstStyle/>
                    <a:p>
                      <a:pPr algn="ctr"/>
                      <a:r>
                        <a:rPr lang="en-US" dirty="0"/>
                        <a:t>241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1007971060"/>
                  </a:ext>
                </a:extLst>
              </a:tr>
              <a:tr h="370840">
                <a:tc>
                  <a:txBody>
                    <a:bodyPr/>
                    <a:lstStyle/>
                    <a:p>
                      <a:pPr algn="ctr"/>
                      <a:r>
                        <a:rPr lang="en-US" b="1" dirty="0"/>
                        <a:t>Nov</a:t>
                      </a:r>
                    </a:p>
                  </a:txBody>
                  <a:tcPr/>
                </a:tc>
                <a:tc>
                  <a:txBody>
                    <a:bodyPr/>
                    <a:lstStyle/>
                    <a:p>
                      <a:pPr algn="ctr"/>
                      <a:r>
                        <a:rPr lang="en-US" dirty="0"/>
                        <a:t>18</a:t>
                      </a:r>
                    </a:p>
                  </a:txBody>
                  <a:tcPr/>
                </a:tc>
                <a:tc>
                  <a:txBody>
                    <a:bodyPr/>
                    <a:lstStyle/>
                    <a:p>
                      <a:pPr algn="ctr"/>
                      <a:r>
                        <a:rPr lang="en-US" dirty="0"/>
                        <a:t>34</a:t>
                      </a:r>
                    </a:p>
                  </a:txBody>
                  <a:tcPr/>
                </a:tc>
                <a:tc>
                  <a:txBody>
                    <a:bodyPr/>
                    <a:lstStyle/>
                    <a:p>
                      <a:pPr algn="ctr"/>
                      <a:r>
                        <a:rPr lang="en-US" dirty="0"/>
                        <a:t>229</a:t>
                      </a:r>
                    </a:p>
                  </a:txBody>
                  <a:tcPr/>
                </a:tc>
                <a:tc>
                  <a:txBody>
                    <a:bodyPr/>
                    <a:lstStyle/>
                    <a:p>
                      <a:pPr algn="ctr"/>
                      <a:r>
                        <a:rPr lang="en-US" dirty="0"/>
                        <a:t>205</a:t>
                      </a:r>
                    </a:p>
                  </a:txBody>
                  <a:tcPr/>
                </a:tc>
                <a:tc>
                  <a:txBody>
                    <a:bodyPr/>
                    <a:lstStyle/>
                    <a:p>
                      <a:pPr algn="ctr"/>
                      <a:r>
                        <a:rPr lang="en-US" dirty="0"/>
                        <a:t>152</a:t>
                      </a:r>
                    </a:p>
                  </a:txBody>
                  <a:tcPr/>
                </a:tc>
                <a:tc>
                  <a:txBody>
                    <a:bodyPr/>
                    <a:lstStyle/>
                    <a:p>
                      <a:pPr algn="ctr"/>
                      <a:r>
                        <a:rPr lang="en-US" dirty="0"/>
                        <a:t>243</a:t>
                      </a:r>
                    </a:p>
                  </a:txBody>
                  <a:tcPr/>
                </a:tc>
                <a:tc>
                  <a:txBody>
                    <a:bodyPr/>
                    <a:lstStyle/>
                    <a:p>
                      <a:pPr algn="ctr"/>
                      <a:r>
                        <a:rPr lang="en-US" dirty="0"/>
                        <a:t>220</a:t>
                      </a:r>
                    </a:p>
                  </a:txBody>
                  <a:tcPr/>
                </a:tc>
                <a:tc>
                  <a:txBody>
                    <a:bodyPr/>
                    <a:lstStyle/>
                    <a:p>
                      <a:pPr algn="ctr"/>
                      <a:r>
                        <a:rPr lang="en-US" dirty="0"/>
                        <a:t>265</a:t>
                      </a:r>
                    </a:p>
                  </a:txBody>
                  <a:tcPr/>
                </a:tc>
                <a:tc>
                  <a:txBody>
                    <a:bodyPr/>
                    <a:lstStyle/>
                    <a:p>
                      <a:pPr algn="ctr"/>
                      <a:r>
                        <a:rPr lang="en-US" dirty="0"/>
                        <a:t>221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4153406773"/>
                  </a:ext>
                </a:extLst>
              </a:tr>
              <a:tr h="370840">
                <a:tc>
                  <a:txBody>
                    <a:bodyPr/>
                    <a:lstStyle/>
                    <a:p>
                      <a:pPr algn="ctr"/>
                      <a:r>
                        <a:rPr lang="en-US" b="1" dirty="0"/>
                        <a:t>Dec</a:t>
                      </a:r>
                    </a:p>
                  </a:txBody>
                  <a:tcPr>
                    <a:lnB w="12700" cap="flat" cmpd="sng" algn="ctr">
                      <a:solidFill>
                        <a:schemeClr val="tx1"/>
                      </a:solidFill>
                      <a:prstDash val="sysDash"/>
                      <a:round/>
                      <a:headEnd type="none" w="med" len="med"/>
                      <a:tailEnd type="none" w="med" len="med"/>
                    </a:lnB>
                  </a:tcPr>
                </a:tc>
                <a:tc>
                  <a:txBody>
                    <a:bodyPr/>
                    <a:lstStyle/>
                    <a:p>
                      <a:pPr algn="ctr"/>
                      <a:r>
                        <a:rPr lang="en-US" dirty="0"/>
                        <a:t>23</a:t>
                      </a:r>
                    </a:p>
                  </a:txBody>
                  <a:tcPr>
                    <a:lnB w="12700" cap="flat" cmpd="sng" algn="ctr">
                      <a:solidFill>
                        <a:schemeClr val="tx1"/>
                      </a:solidFill>
                      <a:prstDash val="sysDash"/>
                      <a:round/>
                      <a:headEnd type="none" w="med" len="med"/>
                      <a:tailEnd type="none" w="med" len="med"/>
                    </a:lnB>
                  </a:tcPr>
                </a:tc>
                <a:tc>
                  <a:txBody>
                    <a:bodyPr/>
                    <a:lstStyle/>
                    <a:p>
                      <a:pPr algn="ctr"/>
                      <a:r>
                        <a:rPr lang="en-US" dirty="0"/>
                        <a:t>44</a:t>
                      </a:r>
                    </a:p>
                  </a:txBody>
                  <a:tcPr>
                    <a:lnB w="12700" cap="flat" cmpd="sng" algn="ctr">
                      <a:solidFill>
                        <a:schemeClr val="tx1"/>
                      </a:solidFill>
                      <a:prstDash val="sysDash"/>
                      <a:round/>
                      <a:headEnd type="none" w="med" len="med"/>
                      <a:tailEnd type="none" w="med" len="med"/>
                    </a:lnB>
                  </a:tcPr>
                </a:tc>
                <a:tc>
                  <a:txBody>
                    <a:bodyPr/>
                    <a:lstStyle/>
                    <a:p>
                      <a:pPr algn="ctr"/>
                      <a:r>
                        <a:rPr lang="en-US" dirty="0"/>
                        <a:t>189</a:t>
                      </a:r>
                    </a:p>
                  </a:txBody>
                  <a:tcPr>
                    <a:lnB w="12700" cap="flat" cmpd="sng" algn="ctr">
                      <a:solidFill>
                        <a:schemeClr val="tx1"/>
                      </a:solidFill>
                      <a:prstDash val="sysDash"/>
                      <a:round/>
                      <a:headEnd type="none" w="med" len="med"/>
                      <a:tailEnd type="none" w="med" len="med"/>
                    </a:lnB>
                  </a:tcPr>
                </a:tc>
                <a:tc>
                  <a:txBody>
                    <a:bodyPr/>
                    <a:lstStyle/>
                    <a:p>
                      <a:pPr algn="ctr"/>
                      <a:r>
                        <a:rPr lang="en-US" dirty="0"/>
                        <a:t>180</a:t>
                      </a:r>
                    </a:p>
                  </a:txBody>
                  <a:tcPr>
                    <a:lnB w="12700" cap="flat" cmpd="sng" algn="ctr">
                      <a:solidFill>
                        <a:schemeClr val="tx1"/>
                      </a:solidFill>
                      <a:prstDash val="sysDash"/>
                      <a:round/>
                      <a:headEnd type="none" w="med" len="med"/>
                      <a:tailEnd type="none" w="med" len="med"/>
                    </a:lnB>
                  </a:tcPr>
                </a:tc>
                <a:tc>
                  <a:txBody>
                    <a:bodyPr/>
                    <a:lstStyle/>
                    <a:p>
                      <a:pPr algn="ctr"/>
                      <a:r>
                        <a:rPr lang="en-US" dirty="0"/>
                        <a:t>196</a:t>
                      </a:r>
                    </a:p>
                  </a:txBody>
                  <a:tcPr>
                    <a:lnB w="12700" cap="flat" cmpd="sng" algn="ctr">
                      <a:solidFill>
                        <a:schemeClr val="tx1"/>
                      </a:solidFill>
                      <a:prstDash val="sysDash"/>
                      <a:round/>
                      <a:headEnd type="none" w="med" len="med"/>
                      <a:tailEnd type="none" w="med" len="med"/>
                    </a:lnB>
                  </a:tcPr>
                </a:tc>
                <a:tc>
                  <a:txBody>
                    <a:bodyPr/>
                    <a:lstStyle/>
                    <a:p>
                      <a:pPr algn="ctr"/>
                      <a:r>
                        <a:rPr lang="en-US" dirty="0"/>
                        <a:t>262</a:t>
                      </a:r>
                    </a:p>
                  </a:txBody>
                  <a:tcPr>
                    <a:lnB w="12700" cap="flat" cmpd="sng" algn="ctr">
                      <a:solidFill>
                        <a:schemeClr val="tx1"/>
                      </a:solidFill>
                      <a:prstDash val="sysDash"/>
                      <a:round/>
                      <a:headEnd type="none" w="med" len="med"/>
                      <a:tailEnd type="none" w="med" len="med"/>
                    </a:lnB>
                  </a:tcPr>
                </a:tc>
                <a:tc>
                  <a:txBody>
                    <a:bodyPr/>
                    <a:lstStyle/>
                    <a:p>
                      <a:pPr algn="ctr"/>
                      <a:r>
                        <a:rPr lang="en-US" dirty="0"/>
                        <a:t>223</a:t>
                      </a:r>
                    </a:p>
                  </a:txBody>
                  <a:tcPr>
                    <a:lnB w="12700" cap="flat" cmpd="sng" algn="ctr">
                      <a:solidFill>
                        <a:schemeClr val="tx1"/>
                      </a:solidFill>
                      <a:prstDash val="sysDash"/>
                      <a:round/>
                      <a:headEnd type="none" w="med" len="med"/>
                      <a:tailEnd type="none" w="med" len="med"/>
                    </a:lnB>
                  </a:tcPr>
                </a:tc>
                <a:tc>
                  <a:txBody>
                    <a:bodyPr/>
                    <a:lstStyle/>
                    <a:p>
                      <a:pPr algn="ctr"/>
                      <a:r>
                        <a:rPr lang="en-US" dirty="0"/>
                        <a:t>309</a:t>
                      </a:r>
                    </a:p>
                  </a:txBody>
                  <a:tcPr>
                    <a:lnB w="12700" cap="flat" cmpd="sng" algn="ctr">
                      <a:solidFill>
                        <a:schemeClr val="tx1"/>
                      </a:solidFill>
                      <a:prstDash val="sysDash"/>
                      <a:round/>
                      <a:headEnd type="none" w="med" len="med"/>
                      <a:tailEnd type="none" w="med" len="med"/>
                    </a:lnB>
                  </a:tcPr>
                </a:tc>
                <a:tc>
                  <a:txBody>
                    <a:bodyPr/>
                    <a:lstStyle/>
                    <a:p>
                      <a:pPr algn="ctr"/>
                      <a:r>
                        <a:rPr lang="en-US" dirty="0"/>
                        <a:t>230</a:t>
                      </a:r>
                    </a:p>
                  </a:txBody>
                  <a:tcPr>
                    <a:lnB w="12700" cap="flat" cmpd="sng" algn="ctr">
                      <a:solidFill>
                        <a:schemeClr val="tx1"/>
                      </a:solidFill>
                      <a:prstDash val="sysDash"/>
                      <a:round/>
                      <a:headEnd type="none" w="med" len="med"/>
                      <a:tailEnd type="none" w="med" len="med"/>
                    </a:lnB>
                    <a:noFill/>
                  </a:tcPr>
                </a:tc>
                <a:tc>
                  <a:txBody>
                    <a:bodyPr/>
                    <a:lstStyle/>
                    <a:p>
                      <a:pPr algn="ctr"/>
                      <a:endParaRPr lang="en-US" dirty="0"/>
                    </a:p>
                  </a:txBody>
                  <a:tcPr>
                    <a:lnB w="12700" cap="flat" cmpd="sng" algn="ctr">
                      <a:solidFill>
                        <a:schemeClr val="tx1"/>
                      </a:solidFill>
                      <a:prstDash val="sysDash"/>
                      <a:round/>
                      <a:headEnd type="none" w="med" len="med"/>
                      <a:tailEnd type="none" w="med" len="med"/>
                    </a:lnB>
                    <a:solidFill>
                      <a:schemeClr val="bg2">
                        <a:lumMod val="90000"/>
                      </a:schemeClr>
                    </a:solidFill>
                  </a:tcPr>
                </a:tc>
                <a:extLst>
                  <a:ext uri="{0D108BD9-81ED-4DB2-BD59-A6C34878D82A}">
                    <a16:rowId xmlns:a16="http://schemas.microsoft.com/office/drawing/2014/main" val="3857461849"/>
                  </a:ext>
                </a:extLst>
              </a:tr>
              <a:tr h="370840">
                <a:tc>
                  <a:txBody>
                    <a:bodyPr/>
                    <a:lstStyle/>
                    <a:p>
                      <a:pPr algn="ctr"/>
                      <a:r>
                        <a:rPr lang="en-US" b="1" dirty="0"/>
                        <a:t>TOTAL</a:t>
                      </a:r>
                    </a:p>
                  </a:txBody>
                  <a:tcPr>
                    <a:lnT w="12700" cap="flat" cmpd="sng" algn="ctr">
                      <a:solidFill>
                        <a:schemeClr val="tx1"/>
                      </a:solidFill>
                      <a:prstDash val="sysDash"/>
                      <a:round/>
                      <a:headEnd type="none" w="med" len="med"/>
                      <a:tailEnd type="none" w="med" len="med"/>
                    </a:lnT>
                  </a:tcPr>
                </a:tc>
                <a:tc>
                  <a:txBody>
                    <a:bodyPr/>
                    <a:lstStyle/>
                    <a:p>
                      <a:pPr algn="ctr"/>
                      <a:r>
                        <a:rPr lang="en-US" b="1" dirty="0"/>
                        <a:t>266</a:t>
                      </a:r>
                    </a:p>
                  </a:txBody>
                  <a:tcPr>
                    <a:lnT w="12700" cap="flat" cmpd="sng" algn="ctr">
                      <a:solidFill>
                        <a:schemeClr val="tx1"/>
                      </a:solidFill>
                      <a:prstDash val="sysDash"/>
                      <a:round/>
                      <a:headEnd type="none" w="med" len="med"/>
                      <a:tailEnd type="none" w="med" len="med"/>
                    </a:lnT>
                  </a:tcPr>
                </a:tc>
                <a:tc>
                  <a:txBody>
                    <a:bodyPr/>
                    <a:lstStyle/>
                    <a:p>
                      <a:pPr algn="ctr"/>
                      <a:r>
                        <a:rPr lang="en-US" b="1" dirty="0"/>
                        <a:t>372</a:t>
                      </a:r>
                    </a:p>
                  </a:txBody>
                  <a:tcPr>
                    <a:lnT w="12700" cap="flat" cmpd="sng" algn="ctr">
                      <a:solidFill>
                        <a:schemeClr val="tx1"/>
                      </a:solidFill>
                      <a:prstDash val="sysDash"/>
                      <a:round/>
                      <a:headEnd type="none" w="med" len="med"/>
                      <a:tailEnd type="none" w="med" len="med"/>
                    </a:lnT>
                  </a:tcPr>
                </a:tc>
                <a:tc>
                  <a:txBody>
                    <a:bodyPr/>
                    <a:lstStyle/>
                    <a:p>
                      <a:pPr algn="ctr"/>
                      <a:r>
                        <a:rPr lang="en-US" b="1" dirty="0"/>
                        <a:t>1,513</a:t>
                      </a:r>
                    </a:p>
                  </a:txBody>
                  <a:tcPr>
                    <a:lnT w="12700" cap="flat" cmpd="sng" algn="ctr">
                      <a:solidFill>
                        <a:schemeClr val="tx1"/>
                      </a:solidFill>
                      <a:prstDash val="sysDash"/>
                      <a:round/>
                      <a:headEnd type="none" w="med" len="med"/>
                      <a:tailEnd type="none" w="med" len="med"/>
                    </a:lnT>
                  </a:tcPr>
                </a:tc>
                <a:tc>
                  <a:txBody>
                    <a:bodyPr/>
                    <a:lstStyle/>
                    <a:p>
                      <a:pPr algn="ctr"/>
                      <a:r>
                        <a:rPr lang="en-US" b="1" dirty="0"/>
                        <a:t>2,147</a:t>
                      </a:r>
                    </a:p>
                  </a:txBody>
                  <a:tcPr>
                    <a:lnT w="12700" cap="flat" cmpd="sng" algn="ctr">
                      <a:solidFill>
                        <a:schemeClr val="tx1"/>
                      </a:solidFill>
                      <a:prstDash val="sysDash"/>
                      <a:round/>
                      <a:headEnd type="none" w="med" len="med"/>
                      <a:tailEnd type="none" w="med" len="med"/>
                    </a:lnT>
                  </a:tcPr>
                </a:tc>
                <a:tc>
                  <a:txBody>
                    <a:bodyPr/>
                    <a:lstStyle/>
                    <a:p>
                      <a:pPr algn="ctr"/>
                      <a:r>
                        <a:rPr lang="en-US" b="1" dirty="0"/>
                        <a:t>2,121</a:t>
                      </a:r>
                    </a:p>
                  </a:txBody>
                  <a:tcPr>
                    <a:lnT w="12700" cap="flat" cmpd="sng" algn="ctr">
                      <a:solidFill>
                        <a:schemeClr val="tx1"/>
                      </a:solidFill>
                      <a:prstDash val="sysDash"/>
                      <a:round/>
                      <a:headEnd type="none" w="med" len="med"/>
                      <a:tailEnd type="none" w="med" len="med"/>
                    </a:lnT>
                  </a:tcPr>
                </a:tc>
                <a:tc>
                  <a:txBody>
                    <a:bodyPr/>
                    <a:lstStyle/>
                    <a:p>
                      <a:pPr algn="ctr"/>
                      <a:r>
                        <a:rPr lang="en-US" b="1" dirty="0"/>
                        <a:t>2,792</a:t>
                      </a:r>
                    </a:p>
                  </a:txBody>
                  <a:tcPr>
                    <a:lnT w="12700" cap="flat" cmpd="sng" algn="ctr">
                      <a:solidFill>
                        <a:schemeClr val="tx1"/>
                      </a:solidFill>
                      <a:prstDash val="sysDash"/>
                      <a:round/>
                      <a:headEnd type="none" w="med" len="med"/>
                      <a:tailEnd type="none" w="med" len="med"/>
                    </a:lnT>
                  </a:tcPr>
                </a:tc>
                <a:tc>
                  <a:txBody>
                    <a:bodyPr/>
                    <a:lstStyle/>
                    <a:p>
                      <a:pPr algn="ctr"/>
                      <a:r>
                        <a:rPr lang="en-US" b="1" dirty="0"/>
                        <a:t>3,467</a:t>
                      </a:r>
                    </a:p>
                  </a:txBody>
                  <a:tcPr>
                    <a:lnT w="12700" cap="flat" cmpd="sng" algn="ctr">
                      <a:solidFill>
                        <a:schemeClr val="tx1"/>
                      </a:solidFill>
                      <a:prstDash val="sysDash"/>
                      <a:round/>
                      <a:headEnd type="none" w="med" len="med"/>
                      <a:tailEnd type="none" w="med" len="med"/>
                    </a:lnT>
                  </a:tcPr>
                </a:tc>
                <a:tc>
                  <a:txBody>
                    <a:bodyPr/>
                    <a:lstStyle/>
                    <a:p>
                      <a:pPr algn="ctr"/>
                      <a:r>
                        <a:rPr lang="en-US" b="1" dirty="0"/>
                        <a:t>3,518</a:t>
                      </a:r>
                    </a:p>
                  </a:txBody>
                  <a:tcPr>
                    <a:lnT w="12700" cap="flat" cmpd="sng" algn="ctr">
                      <a:solidFill>
                        <a:schemeClr val="tx1"/>
                      </a:solidFill>
                      <a:prstDash val="sysDash"/>
                      <a:round/>
                      <a:headEnd type="none" w="med" len="med"/>
                      <a:tailEnd type="none" w="med" len="med"/>
                    </a:lnT>
                  </a:tcPr>
                </a:tc>
                <a:tc>
                  <a:txBody>
                    <a:bodyPr/>
                    <a:lstStyle/>
                    <a:p>
                      <a:pPr algn="ctr"/>
                      <a:r>
                        <a:rPr lang="en-US" b="1" dirty="0"/>
                        <a:t>3,013</a:t>
                      </a:r>
                    </a:p>
                  </a:txBody>
                  <a:tcPr>
                    <a:lnT w="12700" cap="flat" cmpd="sng" algn="ctr">
                      <a:solidFill>
                        <a:schemeClr val="tx1"/>
                      </a:solidFill>
                      <a:prstDash val="sysDash"/>
                      <a:round/>
                      <a:headEnd type="none" w="med" len="med"/>
                      <a:tailEnd type="none" w="med" len="med"/>
                    </a:lnT>
                  </a:tcPr>
                </a:tc>
                <a:tc>
                  <a:txBody>
                    <a:bodyPr/>
                    <a:lstStyle/>
                    <a:p>
                      <a:pPr algn="ctr"/>
                      <a:r>
                        <a:rPr lang="en-US" b="1" dirty="0"/>
                        <a:t>881</a:t>
                      </a:r>
                    </a:p>
                  </a:txBody>
                  <a:tcPr>
                    <a:lnT w="12700" cap="flat" cmpd="sng" algn="ctr">
                      <a:solidFill>
                        <a:schemeClr val="tx1"/>
                      </a:solidFill>
                      <a:prstDash val="sysDash"/>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6925839"/>
                  </a:ext>
                </a:extLst>
              </a:tr>
              <a:tr h="370840">
                <a:tc>
                  <a:txBody>
                    <a:bodyPr/>
                    <a:lstStyle/>
                    <a:p>
                      <a:pPr algn="ctr"/>
                      <a:r>
                        <a:rPr lang="en-US" b="1" dirty="0"/>
                        <a:t>% Change</a:t>
                      </a:r>
                    </a:p>
                  </a:txBody>
                  <a:tcPr/>
                </a:tc>
                <a:tc>
                  <a:txBody>
                    <a:bodyPr/>
                    <a:lstStyle/>
                    <a:p>
                      <a:pPr algn="ctr"/>
                      <a:endParaRPr lang="en-US" b="1" dirty="0"/>
                    </a:p>
                  </a:txBody>
                  <a:tcPr>
                    <a:solidFill>
                      <a:schemeClr val="bg2">
                        <a:lumMod val="90000"/>
                      </a:schemeClr>
                    </a:solidFill>
                  </a:tcPr>
                </a:tc>
                <a:tc>
                  <a:txBody>
                    <a:bodyPr/>
                    <a:lstStyle/>
                    <a:p>
                      <a:pPr algn="ctr"/>
                      <a:r>
                        <a:rPr lang="en-US" b="1" dirty="0">
                          <a:solidFill>
                            <a:schemeClr val="accent2"/>
                          </a:solidFill>
                        </a:rPr>
                        <a:t>+40%</a:t>
                      </a:r>
                    </a:p>
                  </a:txBody>
                  <a:tcPr/>
                </a:tc>
                <a:tc>
                  <a:txBody>
                    <a:bodyPr/>
                    <a:lstStyle/>
                    <a:p>
                      <a:pPr algn="ctr"/>
                      <a:r>
                        <a:rPr lang="en-US" b="1" dirty="0">
                          <a:solidFill>
                            <a:srgbClr val="FF0000"/>
                          </a:solidFill>
                        </a:rPr>
                        <a:t>+307%</a:t>
                      </a:r>
                    </a:p>
                  </a:txBody>
                  <a:tcPr/>
                </a:tc>
                <a:tc>
                  <a:txBody>
                    <a:bodyPr/>
                    <a:lstStyle/>
                    <a:p>
                      <a:pPr algn="ctr"/>
                      <a:r>
                        <a:rPr lang="en-US" b="1" dirty="0">
                          <a:solidFill>
                            <a:schemeClr val="accent2"/>
                          </a:solidFill>
                        </a:rPr>
                        <a:t>+42%</a:t>
                      </a:r>
                    </a:p>
                  </a:txBody>
                  <a:tcPr/>
                </a:tc>
                <a:tc>
                  <a:txBody>
                    <a:bodyPr/>
                    <a:lstStyle/>
                    <a:p>
                      <a:pPr algn="ctr"/>
                      <a:r>
                        <a:rPr lang="en-US" b="1" dirty="0">
                          <a:solidFill>
                            <a:schemeClr val="bg1">
                              <a:lumMod val="50000"/>
                            </a:schemeClr>
                          </a:solidFill>
                        </a:rPr>
                        <a:t>-1%</a:t>
                      </a:r>
                    </a:p>
                  </a:txBody>
                  <a:tcPr/>
                </a:tc>
                <a:tc>
                  <a:txBody>
                    <a:bodyPr/>
                    <a:lstStyle/>
                    <a:p>
                      <a:pPr algn="ctr"/>
                      <a:r>
                        <a:rPr lang="en-US" b="1" dirty="0">
                          <a:solidFill>
                            <a:schemeClr val="accent2"/>
                          </a:solidFill>
                        </a:rPr>
                        <a:t>+32%</a:t>
                      </a:r>
                    </a:p>
                  </a:txBody>
                  <a:tcPr/>
                </a:tc>
                <a:tc>
                  <a:txBody>
                    <a:bodyPr/>
                    <a:lstStyle/>
                    <a:p>
                      <a:pPr algn="ctr"/>
                      <a:r>
                        <a:rPr lang="en-US" b="1" dirty="0">
                          <a:solidFill>
                            <a:schemeClr val="accent2"/>
                          </a:solidFill>
                        </a:rPr>
                        <a:t>+24%</a:t>
                      </a:r>
                    </a:p>
                  </a:txBody>
                  <a:tcPr/>
                </a:tc>
                <a:tc>
                  <a:txBody>
                    <a:bodyPr/>
                    <a:lstStyle/>
                    <a:p>
                      <a:pPr algn="ctr"/>
                      <a:r>
                        <a:rPr lang="en-US" b="1" dirty="0">
                          <a:solidFill>
                            <a:schemeClr val="bg1">
                              <a:lumMod val="50000"/>
                            </a:schemeClr>
                          </a:solidFill>
                        </a:rPr>
                        <a:t>+1%</a:t>
                      </a:r>
                    </a:p>
                  </a:txBody>
                  <a:tcPr/>
                </a:tc>
                <a:tc>
                  <a:txBody>
                    <a:bodyPr/>
                    <a:lstStyle/>
                    <a:p>
                      <a:pPr algn="ctr"/>
                      <a:r>
                        <a:rPr lang="en-US" b="1" dirty="0">
                          <a:solidFill>
                            <a:srgbClr val="00B050"/>
                          </a:solidFill>
                        </a:rPr>
                        <a:t>-14%</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-11%</a:t>
                      </a:r>
                    </a:p>
                  </a:txBody>
                  <a:tcPr>
                    <a:solidFill>
                      <a:schemeClr val="accent4">
                        <a:lumMod val="20000"/>
                        <a:lumOff val="80000"/>
                      </a:schemeClr>
                    </a:solidFill>
                  </a:tcPr>
                </a:tc>
                <a:extLst>
                  <a:ext uri="{0D108BD9-81ED-4DB2-BD59-A6C34878D82A}">
                    <a16:rowId xmlns:a16="http://schemas.microsoft.com/office/drawing/2014/main" val="340040797"/>
                  </a:ext>
                </a:extLst>
              </a:tr>
            </a:tbl>
          </a:graphicData>
        </a:graphic>
      </p:graphicFrame>
    </p:spTree>
    <p:extLst>
      <p:ext uri="{BB962C8B-B14F-4D97-AF65-F5344CB8AC3E}">
        <p14:creationId xmlns:p14="http://schemas.microsoft.com/office/powerpoint/2010/main" val="2642117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1" y="387584"/>
          <a:ext cx="9107917" cy="6082831"/>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698996">
                  <a:extLst>
                    <a:ext uri="{9D8B030D-6E8A-4147-A177-3AD203B41FA5}">
                      <a16:colId xmlns:a16="http://schemas.microsoft.com/office/drawing/2014/main" val="3139388998"/>
                    </a:ext>
                  </a:extLst>
                </a:gridCol>
                <a:gridCol w="1014800">
                  <a:extLst>
                    <a:ext uri="{9D8B030D-6E8A-4147-A177-3AD203B41FA5}">
                      <a16:colId xmlns:a16="http://schemas.microsoft.com/office/drawing/2014/main" val="3929206282"/>
                    </a:ext>
                  </a:extLst>
                </a:gridCol>
                <a:gridCol w="1451563">
                  <a:extLst>
                    <a:ext uri="{9D8B030D-6E8A-4147-A177-3AD203B41FA5}">
                      <a16:colId xmlns:a16="http://schemas.microsoft.com/office/drawing/2014/main" val="3319839966"/>
                    </a:ext>
                  </a:extLst>
                </a:gridCol>
                <a:gridCol w="3942558">
                  <a:extLst>
                    <a:ext uri="{9D8B030D-6E8A-4147-A177-3AD203B41FA5}">
                      <a16:colId xmlns:a16="http://schemas.microsoft.com/office/drawing/2014/main" val="2491714315"/>
                    </a:ext>
                  </a:extLst>
                </a:gridCol>
              </a:tblGrid>
              <a:tr h="363864">
                <a:tc gridSpan="4">
                  <a:txBody>
                    <a:bodyPr/>
                    <a:lstStyle/>
                    <a:p>
                      <a:pPr algn="ctr"/>
                      <a:r>
                        <a:rPr lang="en-US" sz="1800" b="1" dirty="0"/>
                        <a:t>Suspected Opioid-Related (O-R) Overdose (OD) Patients by Incident Zip Code</a:t>
                      </a:r>
                    </a:p>
                    <a:p>
                      <a:pPr algn="ctr"/>
                      <a:r>
                        <a:rPr lang="en-US" sz="1800" b="1" dirty="0">
                          <a:solidFill>
                            <a:schemeClr val="bg2">
                              <a:lumMod val="50000"/>
                            </a:schemeClr>
                          </a:solidFill>
                        </a:rPr>
                        <a:t>Jan 2023 - Apr 2023</a:t>
                      </a:r>
                      <a:endParaRPr lang="en-US" sz="18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800" b="1" dirty="0"/>
                        <a:t>Zip Code</a:t>
                      </a:r>
                      <a:endParaRPr lang="en-US" sz="1800" b="1" dirty="0">
                        <a:latin typeface="+mn-lt"/>
                        <a:cs typeface="Arial" panose="020B0604020202020204" pitchFamily="34" charset="0"/>
                      </a:endParaRPr>
                    </a:p>
                  </a:txBody>
                  <a:tcPr anchor="ctr"/>
                </a:tc>
                <a:tc>
                  <a:txBody>
                    <a:bodyPr/>
                    <a:lstStyle/>
                    <a:p>
                      <a:pPr algn="ctr"/>
                      <a:r>
                        <a:rPr lang="en-US" sz="1800" b="1" dirty="0"/>
                        <a:t>Count</a:t>
                      </a:r>
                      <a:endParaRPr lang="en-US" sz="1800" b="1" dirty="0">
                        <a:latin typeface="+mn-lt"/>
                        <a:cs typeface="Arial" panose="020B0604020202020204" pitchFamily="34" charset="0"/>
                      </a:endParaRPr>
                    </a:p>
                  </a:txBody>
                  <a:tcPr anchor="ctr"/>
                </a:tc>
                <a:tc>
                  <a:txBody>
                    <a:bodyPr/>
                    <a:lstStyle/>
                    <a:p>
                      <a:pPr algn="ctr"/>
                      <a:r>
                        <a:rPr lang="en-US" sz="1800" b="1" dirty="0"/>
                        <a:t>% of O-R OD</a:t>
                      </a:r>
                      <a:endParaRPr lang="en-US" sz="1800" b="1" dirty="0">
                        <a:latin typeface="+mn-lt"/>
                        <a:cs typeface="Arial" panose="020B0604020202020204" pitchFamily="34" charset="0"/>
                      </a:endParaRPr>
                    </a:p>
                  </a:txBody>
                  <a:tcPr anchor="ctr"/>
                </a:tc>
                <a:tc>
                  <a:txBody>
                    <a:bodyPr/>
                    <a:lstStyle/>
                    <a:p>
                      <a:pPr algn="ctr"/>
                      <a:r>
                        <a:rPr lang="en-US" sz="1800" b="1" dirty="0"/>
                        <a:t>Trend</a:t>
                      </a:r>
                    </a:p>
                    <a:p>
                      <a:pPr algn="ctr"/>
                      <a:r>
                        <a:rPr lang="en-US" sz="1800" b="1" dirty="0"/>
                        <a:t>(Compared to Jan 2022 - Apr 2022)</a:t>
                      </a:r>
                      <a:endParaRPr lang="en-US" sz="1800" b="1" dirty="0">
                        <a:latin typeface="+mn-lt"/>
                        <a:cs typeface="Arial" panose="020B0604020202020204" pitchFamily="34" charset="0"/>
                      </a:endParaRPr>
                    </a:p>
                  </a:txBody>
                  <a:tcPr anchor="ctr"/>
                </a:tc>
                <a:extLst>
                  <a:ext uri="{0D108BD9-81ED-4DB2-BD59-A6C34878D82A}">
                    <a16:rowId xmlns:a16="http://schemas.microsoft.com/office/drawing/2014/main" val="3088933416"/>
                  </a:ext>
                </a:extLst>
              </a:tr>
              <a:tr h="367409">
                <a:tc>
                  <a:txBody>
                    <a:bodyPr/>
                    <a:lstStyle/>
                    <a:p>
                      <a:pPr algn="ctr"/>
                      <a:r>
                        <a:rPr lang="en-US" sz="1800" b="0" dirty="0">
                          <a:solidFill>
                            <a:schemeClr val="tx1"/>
                          </a:solidFill>
                        </a:rPr>
                        <a:t>32210 (Southwest)</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latin typeface="+mn-lt"/>
                          <a:cs typeface="Arial" panose="020B0604020202020204" pitchFamily="34" charset="0"/>
                        </a:rPr>
                        <a:t>78</a:t>
                      </a:r>
                    </a:p>
                  </a:txBody>
                  <a:tcPr anchor="ctr"/>
                </a:tc>
                <a:tc>
                  <a:txBody>
                    <a:bodyPr/>
                    <a:lstStyle/>
                    <a:p>
                      <a:pPr algn="ctr"/>
                      <a:r>
                        <a:rPr lang="en-US" sz="1800" dirty="0">
                          <a:latin typeface="+mn-lt"/>
                          <a:cs typeface="Arial" panose="020B0604020202020204" pitchFamily="34" charset="0"/>
                        </a:rPr>
                        <a:t>9%</a:t>
                      </a:r>
                    </a:p>
                  </a:txBody>
                  <a:tcPr anchor="ctr"/>
                </a:tc>
                <a:tc>
                  <a:txBody>
                    <a:bodyPr/>
                    <a:lstStyle/>
                    <a:p>
                      <a:pPr algn="ctr"/>
                      <a:r>
                        <a:rPr lang="en-US" sz="1800" b="1" dirty="0">
                          <a:solidFill>
                            <a:srgbClr val="00B050"/>
                          </a:solidFill>
                          <a:latin typeface="+mn-lt"/>
                          <a:cs typeface="Arial" panose="020B0604020202020204" pitchFamily="34" charset="0"/>
                        </a:rPr>
                        <a:t>27% decrease</a:t>
                      </a:r>
                    </a:p>
                  </a:txBody>
                  <a:tcPr anchor="ctr"/>
                </a:tc>
                <a:extLst>
                  <a:ext uri="{0D108BD9-81ED-4DB2-BD59-A6C34878D82A}">
                    <a16:rowId xmlns:a16="http://schemas.microsoft.com/office/drawing/2014/main" val="2839538513"/>
                  </a:ext>
                </a:extLst>
              </a:tr>
              <a:tr h="367409">
                <a:tc>
                  <a:txBody>
                    <a:bodyPr/>
                    <a:lstStyle/>
                    <a:p>
                      <a:pPr algn="ctr"/>
                      <a:r>
                        <a:rPr lang="en-US" sz="1800" b="0" dirty="0">
                          <a:solidFill>
                            <a:schemeClr val="tx1"/>
                          </a:solidFill>
                        </a:rPr>
                        <a:t>32244 (Southwest)</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latin typeface="+mn-lt"/>
                          <a:cs typeface="Arial" panose="020B0604020202020204" pitchFamily="34" charset="0"/>
                        </a:rPr>
                        <a:t>61</a:t>
                      </a:r>
                    </a:p>
                  </a:txBody>
                  <a:tcPr anchor="ctr"/>
                </a:tc>
                <a:tc>
                  <a:txBody>
                    <a:bodyPr/>
                    <a:lstStyle/>
                    <a:p>
                      <a:pPr algn="ctr"/>
                      <a:r>
                        <a:rPr lang="en-US" sz="1800" dirty="0">
                          <a:latin typeface="+mn-lt"/>
                          <a:cs typeface="Arial" panose="020B0604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9% decrease</a:t>
                      </a:r>
                    </a:p>
                  </a:txBody>
                  <a:tcPr anchor="ctr"/>
                </a:tc>
                <a:extLst>
                  <a:ext uri="{0D108BD9-81ED-4DB2-BD59-A6C34878D82A}">
                    <a16:rowId xmlns:a16="http://schemas.microsoft.com/office/drawing/2014/main" val="532460344"/>
                  </a:ext>
                </a:extLst>
              </a:tr>
              <a:tr h="367409">
                <a:tc>
                  <a:txBody>
                    <a:bodyPr/>
                    <a:lstStyle/>
                    <a:p>
                      <a:pPr algn="ctr"/>
                      <a:r>
                        <a:rPr lang="en-US" sz="1800" b="0" dirty="0">
                          <a:solidFill>
                            <a:schemeClr val="tx1"/>
                          </a:solidFill>
                        </a:rPr>
                        <a:t>32218 (Outer Rim)</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latin typeface="+mn-lt"/>
                          <a:cs typeface="Arial" panose="020B0604020202020204" pitchFamily="34" charset="0"/>
                        </a:rPr>
                        <a:t>58</a:t>
                      </a:r>
                    </a:p>
                  </a:txBody>
                  <a:tcPr anchor="ctr"/>
                </a:tc>
                <a:tc>
                  <a:txBody>
                    <a:bodyPr/>
                    <a:lstStyle/>
                    <a:p>
                      <a:pPr algn="ctr"/>
                      <a:r>
                        <a:rPr lang="en-US" sz="1800" dirty="0">
                          <a:latin typeface="+mn-lt"/>
                          <a:cs typeface="Arial" panose="020B0604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29% decrease</a:t>
                      </a:r>
                    </a:p>
                  </a:txBody>
                  <a:tcPr anchor="ctr"/>
                </a:tc>
                <a:extLst>
                  <a:ext uri="{0D108BD9-81ED-4DB2-BD59-A6C34878D82A}">
                    <a16:rowId xmlns:a16="http://schemas.microsoft.com/office/drawing/2014/main" val="2316389858"/>
                  </a:ext>
                </a:extLst>
              </a:tr>
              <a:tr h="367409">
                <a:tc>
                  <a:txBody>
                    <a:bodyPr/>
                    <a:lstStyle/>
                    <a:p>
                      <a:pPr algn="ctr"/>
                      <a:r>
                        <a:rPr lang="en-US" sz="1800" b="0" dirty="0">
                          <a:solidFill>
                            <a:schemeClr val="tx1"/>
                          </a:solidFill>
                        </a:rPr>
                        <a:t>32209 (Urban Core)</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latin typeface="+mn-lt"/>
                          <a:cs typeface="Arial" panose="020B0604020202020204" pitchFamily="34" charset="0"/>
                        </a:rPr>
                        <a:t>51</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16% increase</a:t>
                      </a:r>
                    </a:p>
                  </a:txBody>
                  <a:tcPr anchor="ctr"/>
                </a:tc>
                <a:extLst>
                  <a:ext uri="{0D108BD9-81ED-4DB2-BD59-A6C34878D82A}">
                    <a16:rowId xmlns:a16="http://schemas.microsoft.com/office/drawing/2014/main" val="959064097"/>
                  </a:ext>
                </a:extLst>
              </a:tr>
              <a:tr h="367409">
                <a:tc>
                  <a:txBody>
                    <a:bodyPr/>
                    <a:lstStyle/>
                    <a:p>
                      <a:pPr algn="ctr"/>
                      <a:r>
                        <a:rPr lang="en-US" sz="1800" b="0" dirty="0">
                          <a:solidFill>
                            <a:schemeClr val="tx1"/>
                          </a:solidFill>
                          <a:latin typeface="+mn-lt"/>
                          <a:cs typeface="Arial" panose="020B0604020202020204" pitchFamily="34" charset="0"/>
                        </a:rPr>
                        <a:t>32246 (Arlington)</a:t>
                      </a:r>
                    </a:p>
                  </a:txBody>
                  <a:tcPr anchor="ctr"/>
                </a:tc>
                <a:tc>
                  <a:txBody>
                    <a:bodyPr/>
                    <a:lstStyle/>
                    <a:p>
                      <a:pPr algn="ctr"/>
                      <a:r>
                        <a:rPr lang="en-US" sz="1800" dirty="0">
                          <a:latin typeface="+mn-lt"/>
                          <a:cs typeface="Arial" panose="020B0604020202020204" pitchFamily="34" charset="0"/>
                        </a:rPr>
                        <a:t>49</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8% decrease</a:t>
                      </a:r>
                    </a:p>
                  </a:txBody>
                  <a:tcPr anchor="ctr"/>
                </a:tc>
                <a:extLst>
                  <a:ext uri="{0D108BD9-81ED-4DB2-BD59-A6C34878D82A}">
                    <a16:rowId xmlns:a16="http://schemas.microsoft.com/office/drawing/2014/main" val="2614132911"/>
                  </a:ext>
                </a:extLst>
              </a:tr>
              <a:tr h="367409">
                <a:tc>
                  <a:txBody>
                    <a:bodyPr/>
                    <a:lstStyle/>
                    <a:p>
                      <a:pPr algn="ctr"/>
                      <a:r>
                        <a:rPr lang="en-US" sz="1800" b="0" dirty="0">
                          <a:solidFill>
                            <a:schemeClr val="tx1"/>
                          </a:solidFill>
                          <a:latin typeface="+mn-lt"/>
                          <a:cs typeface="Arial" panose="020B0604020202020204" pitchFamily="34" charset="0"/>
                        </a:rPr>
                        <a:t>32254 (Urban Core)</a:t>
                      </a:r>
                    </a:p>
                  </a:txBody>
                  <a:tcPr anchor="ctr"/>
                </a:tc>
                <a:tc>
                  <a:txBody>
                    <a:bodyPr/>
                    <a:lstStyle/>
                    <a:p>
                      <a:pPr algn="ctr"/>
                      <a:r>
                        <a:rPr lang="en-US" sz="1800" dirty="0">
                          <a:latin typeface="+mn-lt"/>
                          <a:cs typeface="Arial" panose="020B0604020202020204" pitchFamily="34" charset="0"/>
                        </a:rPr>
                        <a:t>46</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8% decrease</a:t>
                      </a:r>
                    </a:p>
                  </a:txBody>
                  <a:tcPr anchor="ctr"/>
                </a:tc>
                <a:extLst>
                  <a:ext uri="{0D108BD9-81ED-4DB2-BD59-A6C34878D82A}">
                    <a16:rowId xmlns:a16="http://schemas.microsoft.com/office/drawing/2014/main" val="231145347"/>
                  </a:ext>
                </a:extLst>
              </a:tr>
              <a:tr h="367409">
                <a:tc>
                  <a:txBody>
                    <a:bodyPr/>
                    <a:lstStyle/>
                    <a:p>
                      <a:pPr algn="ctr"/>
                      <a:r>
                        <a:rPr lang="en-US" sz="1800" b="0" dirty="0">
                          <a:solidFill>
                            <a:schemeClr val="tx1"/>
                          </a:solidFill>
                          <a:latin typeface="+mn-lt"/>
                          <a:cs typeface="Arial" panose="020B0604020202020204" pitchFamily="34" charset="0"/>
                        </a:rPr>
                        <a:t>32256 (Southeast)</a:t>
                      </a:r>
                    </a:p>
                  </a:txBody>
                  <a:tcPr anchor="ctr"/>
                </a:tc>
                <a:tc>
                  <a:txBody>
                    <a:bodyPr/>
                    <a:lstStyle/>
                    <a:p>
                      <a:pPr algn="ctr"/>
                      <a:r>
                        <a:rPr lang="en-US" sz="1800" dirty="0">
                          <a:latin typeface="+mn-lt"/>
                          <a:cs typeface="Arial" panose="020B0604020202020204" pitchFamily="34" charset="0"/>
                        </a:rPr>
                        <a:t>44</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47% increase</a:t>
                      </a:r>
                    </a:p>
                  </a:txBody>
                  <a:tcPr anchor="ctr"/>
                </a:tc>
                <a:extLst>
                  <a:ext uri="{0D108BD9-81ED-4DB2-BD59-A6C34878D82A}">
                    <a16:rowId xmlns:a16="http://schemas.microsoft.com/office/drawing/2014/main" val="1366362982"/>
                  </a:ext>
                </a:extLst>
              </a:tr>
              <a:tr h="393763">
                <a:tc>
                  <a:txBody>
                    <a:bodyPr/>
                    <a:lstStyle/>
                    <a:p>
                      <a:pPr algn="ctr"/>
                      <a:r>
                        <a:rPr lang="en-US" sz="1800" b="0" dirty="0">
                          <a:solidFill>
                            <a:schemeClr val="tx1"/>
                          </a:solidFill>
                          <a:latin typeface="+mn-lt"/>
                          <a:cs typeface="Arial" panose="020B0604020202020204" pitchFamily="34" charset="0"/>
                        </a:rPr>
                        <a:t>32207 (Arlington)</a:t>
                      </a:r>
                    </a:p>
                  </a:txBody>
                  <a:tcPr anchor="ctr"/>
                </a:tc>
                <a:tc>
                  <a:txBody>
                    <a:bodyPr/>
                    <a:lstStyle/>
                    <a:p>
                      <a:pPr algn="ctr"/>
                      <a:r>
                        <a:rPr lang="en-US" sz="1800" dirty="0">
                          <a:latin typeface="+mn-lt"/>
                          <a:cs typeface="Arial" panose="020B0604020202020204" pitchFamily="34" charset="0"/>
                        </a:rPr>
                        <a:t>44</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4% decrease</a:t>
                      </a:r>
                    </a:p>
                  </a:txBody>
                  <a:tcPr anchor="ctr"/>
                </a:tc>
                <a:extLst>
                  <a:ext uri="{0D108BD9-81ED-4DB2-BD59-A6C34878D82A}">
                    <a16:rowId xmlns:a16="http://schemas.microsoft.com/office/drawing/2014/main" val="1530304457"/>
                  </a:ext>
                </a:extLst>
              </a:tr>
              <a:tr h="367409">
                <a:tc>
                  <a:txBody>
                    <a:bodyPr/>
                    <a:lstStyle/>
                    <a:p>
                      <a:pPr algn="ctr"/>
                      <a:r>
                        <a:rPr lang="en-US" sz="1800" b="0" dirty="0">
                          <a:solidFill>
                            <a:schemeClr val="tx1"/>
                          </a:solidFill>
                          <a:latin typeface="+mn-lt"/>
                          <a:cs typeface="Arial" panose="020B0604020202020204" pitchFamily="34" charset="0"/>
                        </a:rPr>
                        <a:t>32208 (Urban Core)</a:t>
                      </a:r>
                    </a:p>
                  </a:txBody>
                  <a:tcPr anchor="ctr"/>
                </a:tc>
                <a:tc>
                  <a:txBody>
                    <a:bodyPr/>
                    <a:lstStyle/>
                    <a:p>
                      <a:pPr algn="ctr"/>
                      <a:r>
                        <a:rPr lang="en-US" sz="1800" dirty="0">
                          <a:latin typeface="+mn-lt"/>
                          <a:cs typeface="Arial" panose="020B0604020202020204" pitchFamily="34" charset="0"/>
                        </a:rPr>
                        <a:t>42</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11% increase</a:t>
                      </a:r>
                    </a:p>
                  </a:txBody>
                  <a:tcPr anchor="ctr"/>
                </a:tc>
                <a:extLst>
                  <a:ext uri="{0D108BD9-81ED-4DB2-BD59-A6C34878D82A}">
                    <a16:rowId xmlns:a16="http://schemas.microsoft.com/office/drawing/2014/main" val="1862398436"/>
                  </a:ext>
                </a:extLst>
              </a:tr>
              <a:tr h="367409">
                <a:tc>
                  <a:txBody>
                    <a:bodyPr/>
                    <a:lstStyle/>
                    <a:p>
                      <a:pPr algn="ctr"/>
                      <a:r>
                        <a:rPr lang="en-US" sz="1800" b="0" dirty="0">
                          <a:solidFill>
                            <a:schemeClr val="tx1"/>
                          </a:solidFill>
                          <a:latin typeface="+mn-lt"/>
                          <a:cs typeface="Arial" panose="020B0604020202020204" pitchFamily="34" charset="0"/>
                        </a:rPr>
                        <a:t>32205 (Southwest)</a:t>
                      </a:r>
                    </a:p>
                  </a:txBody>
                  <a:tcPr anchor="ctr"/>
                </a:tc>
                <a:tc>
                  <a:txBody>
                    <a:bodyPr/>
                    <a:lstStyle/>
                    <a:p>
                      <a:pPr algn="ctr"/>
                      <a:r>
                        <a:rPr lang="en-US" sz="1800" dirty="0">
                          <a:latin typeface="+mn-lt"/>
                          <a:cs typeface="Arial" panose="020B0604020202020204" pitchFamily="34" charset="0"/>
                        </a:rPr>
                        <a:t>38</a:t>
                      </a:r>
                    </a:p>
                  </a:txBody>
                  <a:tcPr anchor="ctr"/>
                </a:tc>
                <a:tc>
                  <a:txBody>
                    <a:bodyPr/>
                    <a:lstStyle/>
                    <a:p>
                      <a:pPr algn="ctr"/>
                      <a:r>
                        <a:rPr lang="en-US" sz="1800" dirty="0">
                          <a:latin typeface="+mn-lt"/>
                          <a:cs typeface="Arial" panose="020B0604020202020204" pitchFamily="34" charset="0"/>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panose="020B0604020202020204" pitchFamily="34" charset="0"/>
                        </a:rPr>
                        <a:t>3% increase</a:t>
                      </a:r>
                    </a:p>
                  </a:txBody>
                  <a:tcPr anchor="ctr"/>
                </a:tc>
                <a:extLst>
                  <a:ext uri="{0D108BD9-81ED-4DB2-BD59-A6C34878D82A}">
                    <a16:rowId xmlns:a16="http://schemas.microsoft.com/office/drawing/2014/main" val="60002362"/>
                  </a:ext>
                </a:extLst>
              </a:tr>
              <a:tr h="367409">
                <a:tc>
                  <a:txBody>
                    <a:bodyPr/>
                    <a:lstStyle/>
                    <a:p>
                      <a:pPr algn="r"/>
                      <a:r>
                        <a:rPr lang="en-US" sz="1800" b="1" dirty="0">
                          <a:solidFill>
                            <a:schemeClr val="bg1">
                              <a:lumMod val="50000"/>
                            </a:schemeClr>
                          </a:solidFill>
                        </a:rPr>
                        <a:t>TOTAL (Top 10)</a:t>
                      </a:r>
                      <a:endParaRPr lang="en-US" sz="1800" b="1" dirty="0">
                        <a:solidFill>
                          <a:schemeClr val="bg1">
                            <a:lumMod val="50000"/>
                          </a:schemeClr>
                        </a:solidFill>
                        <a:latin typeface="+mn-lt"/>
                        <a:cs typeface="Arial" panose="020B0604020202020204" pitchFamily="34" charset="0"/>
                      </a:endParaRPr>
                    </a:p>
                  </a:txBody>
                  <a:tcPr anchor="ctr"/>
                </a:tc>
                <a:tc>
                  <a:txBody>
                    <a:bodyPr/>
                    <a:lstStyle/>
                    <a:p>
                      <a:pPr algn="ctr"/>
                      <a:r>
                        <a:rPr lang="en-US" sz="1800" b="1" dirty="0">
                          <a:solidFill>
                            <a:schemeClr val="bg1">
                              <a:lumMod val="50000"/>
                            </a:schemeClr>
                          </a:solidFill>
                          <a:latin typeface="+mn-lt"/>
                          <a:cs typeface="Arial" panose="020B0604020202020204" pitchFamily="34" charset="0"/>
                        </a:rPr>
                        <a:t>511</a:t>
                      </a:r>
                    </a:p>
                  </a:txBody>
                  <a:tcPr anchor="ctr"/>
                </a:tc>
                <a:tc>
                  <a:txBody>
                    <a:bodyPr/>
                    <a:lstStyle/>
                    <a:p>
                      <a:pPr algn="ctr"/>
                      <a:r>
                        <a:rPr lang="en-US" sz="1800" b="1" dirty="0">
                          <a:solidFill>
                            <a:schemeClr val="bg1">
                              <a:lumMod val="50000"/>
                            </a:schemeClr>
                          </a:solidFill>
                          <a:latin typeface="+mn-lt"/>
                          <a:cs typeface="Arial" panose="020B0604020202020204" pitchFamily="34" charset="0"/>
                        </a:rPr>
                        <a:t>58%</a:t>
                      </a: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1484096097"/>
                  </a:ext>
                </a:extLst>
              </a:tr>
              <a:tr h="367409">
                <a:tc>
                  <a:txBody>
                    <a:bodyPr/>
                    <a:lstStyle/>
                    <a:p>
                      <a:pPr algn="r"/>
                      <a:r>
                        <a:rPr lang="en-US" sz="1800" b="1" dirty="0">
                          <a:solidFill>
                            <a:schemeClr val="tx1">
                              <a:lumMod val="65000"/>
                              <a:lumOff val="35000"/>
                            </a:schemeClr>
                          </a:solidFill>
                        </a:rPr>
                        <a:t>TOTAL (Other 24 Zips)</a:t>
                      </a:r>
                      <a:endParaRPr lang="en-US" sz="18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370</a:t>
                      </a: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42%</a:t>
                      </a: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3092787189"/>
                  </a:ext>
                </a:extLst>
              </a:tr>
              <a:tr h="367409">
                <a:tc>
                  <a:txBody>
                    <a:bodyPr/>
                    <a:lstStyle/>
                    <a:p>
                      <a:pPr algn="r"/>
                      <a:r>
                        <a:rPr lang="en-US" sz="1800" b="1" dirty="0">
                          <a:solidFill>
                            <a:schemeClr val="tx1"/>
                          </a:solidFill>
                        </a:rPr>
                        <a:t>TOTAL (All 34 Zips)</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latin typeface="+mn-lt"/>
                          <a:cs typeface="Arial" panose="020B0604020202020204" pitchFamily="34" charset="0"/>
                        </a:rPr>
                        <a:t>881</a:t>
                      </a:r>
                    </a:p>
                  </a:txBody>
                  <a:tcPr anchor="ctr"/>
                </a:tc>
                <a:tc>
                  <a:txBody>
                    <a:bodyPr/>
                    <a:lstStyle/>
                    <a:p>
                      <a:pPr algn="ctr"/>
                      <a:r>
                        <a:rPr lang="en-US" sz="1800" b="1" dirty="0">
                          <a:solidFill>
                            <a:schemeClr val="tx1"/>
                          </a:solidFill>
                        </a:rPr>
                        <a:t>100%</a:t>
                      </a:r>
                      <a:endParaRPr lang="en-US" sz="1800" b="1" dirty="0">
                        <a:solidFill>
                          <a:schemeClr val="tx1"/>
                        </a:solidFill>
                        <a:latin typeface="+mn-lt"/>
                        <a:cs typeface="Arial" panose="020B0604020202020204" pitchFamily="34" charset="0"/>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2530478515"/>
                  </a:ext>
                </a:extLst>
              </a:tr>
            </a:tbl>
          </a:graphicData>
        </a:graphic>
      </p:graphicFrame>
    </p:spTree>
    <p:extLst>
      <p:ext uri="{BB962C8B-B14F-4D97-AF65-F5344CB8AC3E}">
        <p14:creationId xmlns:p14="http://schemas.microsoft.com/office/powerpoint/2010/main" val="92414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2" y="387585"/>
          <a:ext cx="9107916" cy="6076908"/>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276979">
                  <a:extLst>
                    <a:ext uri="{9D8B030D-6E8A-4147-A177-3AD203B41FA5}">
                      <a16:colId xmlns:a16="http://schemas.microsoft.com/office/drawing/2014/main" val="3139388998"/>
                    </a:ext>
                  </a:extLst>
                </a:gridCol>
                <a:gridCol w="2276979">
                  <a:extLst>
                    <a:ext uri="{9D8B030D-6E8A-4147-A177-3AD203B41FA5}">
                      <a16:colId xmlns:a16="http://schemas.microsoft.com/office/drawing/2014/main" val="3929206282"/>
                    </a:ext>
                  </a:extLst>
                </a:gridCol>
                <a:gridCol w="2276979">
                  <a:extLst>
                    <a:ext uri="{9D8B030D-6E8A-4147-A177-3AD203B41FA5}">
                      <a16:colId xmlns:a16="http://schemas.microsoft.com/office/drawing/2014/main" val="3319839966"/>
                    </a:ext>
                  </a:extLst>
                </a:gridCol>
                <a:gridCol w="2276979">
                  <a:extLst>
                    <a:ext uri="{9D8B030D-6E8A-4147-A177-3AD203B41FA5}">
                      <a16:colId xmlns:a16="http://schemas.microsoft.com/office/drawing/2014/main" val="2491714315"/>
                    </a:ext>
                  </a:extLst>
                </a:gridCol>
              </a:tblGrid>
              <a:tr h="363864">
                <a:tc gridSpan="4">
                  <a:txBody>
                    <a:bodyPr/>
                    <a:lstStyle/>
                    <a:p>
                      <a:pPr algn="ctr"/>
                      <a:r>
                        <a:rPr lang="en-US" sz="1800" b="1" dirty="0"/>
                        <a:t>Suspected Opioid-Related (O-R) Overdose (OD) Patients by Incident Zip Code</a:t>
                      </a:r>
                    </a:p>
                    <a:p>
                      <a:pPr algn="ctr"/>
                      <a:r>
                        <a:rPr lang="en-US" sz="1800" b="1" dirty="0">
                          <a:solidFill>
                            <a:schemeClr val="bg2">
                              <a:lumMod val="50000"/>
                            </a:schemeClr>
                          </a:solidFill>
                        </a:rPr>
                        <a:t>Q1: Jan 2023 - Apr 2023</a:t>
                      </a:r>
                      <a:endParaRPr lang="en-US" sz="18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800" b="1" dirty="0"/>
                        <a:t>Top 10 Zip Codes</a:t>
                      </a:r>
                      <a:endParaRPr lang="en-US" sz="1800" b="1" dirty="0">
                        <a:latin typeface="+mn-lt"/>
                        <a:cs typeface="Arial" panose="020B0604020202020204" pitchFamily="34" charset="0"/>
                      </a:endParaRPr>
                    </a:p>
                  </a:txBody>
                  <a:tcPr anchor="ctr"/>
                </a:tc>
                <a:tc>
                  <a:txBody>
                    <a:bodyPr/>
                    <a:lstStyle/>
                    <a:p>
                      <a:pPr algn="ctr"/>
                      <a:r>
                        <a:rPr lang="en-US" sz="1800" b="1" dirty="0"/>
                        <a:t>Count</a:t>
                      </a:r>
                      <a:endParaRPr lang="en-US" sz="1800" b="1" dirty="0">
                        <a:latin typeface="+mn-lt"/>
                        <a:cs typeface="Arial" panose="020B0604020202020204" pitchFamily="34" charset="0"/>
                      </a:endParaRPr>
                    </a:p>
                  </a:txBody>
                  <a:tcPr anchor="ctr"/>
                </a:tc>
                <a:tc>
                  <a:txBody>
                    <a:bodyPr/>
                    <a:lstStyle/>
                    <a:p>
                      <a:pPr algn="ctr"/>
                      <a:r>
                        <a:rPr lang="en-US" sz="1800" b="1" dirty="0"/>
                        <a:t>Population Size</a:t>
                      </a:r>
                      <a:endParaRPr lang="en-US" sz="1800" b="1" dirty="0">
                        <a:latin typeface="+mn-lt"/>
                        <a:cs typeface="Arial" panose="020B0604020202020204" pitchFamily="34" charset="0"/>
                      </a:endParaRPr>
                    </a:p>
                  </a:txBody>
                  <a:tcPr anchor="ctr"/>
                </a:tc>
                <a:tc>
                  <a:txBody>
                    <a:bodyPr/>
                    <a:lstStyle/>
                    <a:p>
                      <a:pPr algn="ctr"/>
                      <a:r>
                        <a:rPr lang="en-US" sz="1800" b="1" dirty="0">
                          <a:latin typeface="+mn-lt"/>
                          <a:cs typeface="Arial" panose="020B0604020202020204" pitchFamily="34" charset="0"/>
                        </a:rPr>
                        <a:t>Rate per 1,000</a:t>
                      </a:r>
                    </a:p>
                  </a:txBody>
                  <a:tcPr anchor="ctr"/>
                </a:tc>
                <a:extLst>
                  <a:ext uri="{0D108BD9-81ED-4DB2-BD59-A6C34878D82A}">
                    <a16:rowId xmlns:a16="http://schemas.microsoft.com/office/drawing/2014/main" val="3088933416"/>
                  </a:ext>
                </a:extLst>
              </a:tr>
              <a:tr h="367409">
                <a:tc>
                  <a:txBody>
                    <a:bodyPr/>
                    <a:lstStyle/>
                    <a:p>
                      <a:pPr algn="ctr"/>
                      <a:r>
                        <a:rPr lang="en-US" sz="1800" b="0" dirty="0">
                          <a:solidFill>
                            <a:schemeClr val="tx1"/>
                          </a:solidFill>
                          <a:latin typeface="+mn-lt"/>
                          <a:cs typeface="Arial" panose="020B0604020202020204" pitchFamily="34" charset="0"/>
                        </a:rPr>
                        <a:t>32202 (Urban Core)</a:t>
                      </a:r>
                    </a:p>
                  </a:txBody>
                  <a:tcPr anchor="ctr"/>
                </a:tc>
                <a:tc>
                  <a:txBody>
                    <a:bodyPr/>
                    <a:lstStyle/>
                    <a:p>
                      <a:pPr algn="ctr"/>
                      <a:r>
                        <a:rPr lang="en-US" sz="1800" dirty="0">
                          <a:latin typeface="+mn-lt"/>
                          <a:cs typeface="Arial" panose="020B0604020202020204" pitchFamily="34" charset="0"/>
                        </a:rPr>
                        <a:t>35</a:t>
                      </a:r>
                    </a:p>
                  </a:txBody>
                  <a:tcPr anchor="ctr"/>
                </a:tc>
                <a:tc>
                  <a:txBody>
                    <a:bodyPr/>
                    <a:lstStyle/>
                    <a:p>
                      <a:pPr algn="ctr"/>
                      <a:r>
                        <a:rPr lang="en-US" sz="1800" dirty="0">
                          <a:latin typeface="+mn-lt"/>
                          <a:cs typeface="Arial" panose="020B0604020202020204" pitchFamily="34" charset="0"/>
                        </a:rPr>
                        <a:t>6,965</a:t>
                      </a:r>
                    </a:p>
                  </a:txBody>
                  <a:tcPr anchor="ctr"/>
                </a:tc>
                <a:tc>
                  <a:txBody>
                    <a:bodyPr/>
                    <a:lstStyle/>
                    <a:p>
                      <a:pPr algn="ctr"/>
                      <a:r>
                        <a:rPr lang="en-US" sz="1800" b="0" dirty="0">
                          <a:solidFill>
                            <a:schemeClr val="tx1"/>
                          </a:solidFill>
                          <a:latin typeface="+mn-lt"/>
                          <a:cs typeface="Arial" panose="020B0604020202020204" pitchFamily="34" charset="0"/>
                        </a:rPr>
                        <a:t>5.03</a:t>
                      </a:r>
                    </a:p>
                  </a:txBody>
                  <a:tcPr anchor="ctr"/>
                </a:tc>
                <a:extLst>
                  <a:ext uri="{0D108BD9-81ED-4DB2-BD59-A6C34878D82A}">
                    <a16:rowId xmlns:a16="http://schemas.microsoft.com/office/drawing/2014/main" val="2839538513"/>
                  </a:ext>
                </a:extLst>
              </a:tr>
              <a:tr h="367409">
                <a:tc>
                  <a:txBody>
                    <a:bodyPr/>
                    <a:lstStyle/>
                    <a:p>
                      <a:pPr algn="ctr"/>
                      <a:r>
                        <a:rPr lang="en-US" sz="1800" b="0" dirty="0">
                          <a:solidFill>
                            <a:schemeClr val="tx1"/>
                          </a:solidFill>
                          <a:latin typeface="+mn-lt"/>
                          <a:cs typeface="Arial" panose="020B0604020202020204" pitchFamily="34" charset="0"/>
                        </a:rPr>
                        <a:t>32254 (Urban Core)</a:t>
                      </a:r>
                    </a:p>
                  </a:txBody>
                  <a:tcPr anchor="ctr">
                    <a:solidFill>
                      <a:srgbClr val="FFC000"/>
                    </a:solidFill>
                  </a:tcPr>
                </a:tc>
                <a:tc>
                  <a:txBody>
                    <a:bodyPr/>
                    <a:lstStyle/>
                    <a:p>
                      <a:pPr algn="ctr"/>
                      <a:r>
                        <a:rPr lang="en-US" sz="1800" dirty="0">
                          <a:latin typeface="+mn-lt"/>
                          <a:cs typeface="Arial" panose="020B0604020202020204" pitchFamily="34" charset="0"/>
                        </a:rPr>
                        <a:t>46</a:t>
                      </a:r>
                    </a:p>
                  </a:txBody>
                  <a:tcPr anchor="ctr">
                    <a:solidFill>
                      <a:srgbClr val="FFC000"/>
                    </a:solidFill>
                  </a:tcPr>
                </a:tc>
                <a:tc>
                  <a:txBody>
                    <a:bodyPr/>
                    <a:lstStyle/>
                    <a:p>
                      <a:pPr algn="ctr"/>
                      <a:r>
                        <a:rPr lang="en-US" sz="1800" dirty="0">
                          <a:latin typeface="+mn-lt"/>
                          <a:cs typeface="Arial" panose="020B0604020202020204" pitchFamily="34" charset="0"/>
                        </a:rPr>
                        <a:t>13,572</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3.39</a:t>
                      </a:r>
                    </a:p>
                  </a:txBody>
                  <a:tcPr anchor="ctr">
                    <a:solidFill>
                      <a:srgbClr val="FFC000"/>
                    </a:solidFill>
                  </a:tcPr>
                </a:tc>
                <a:extLst>
                  <a:ext uri="{0D108BD9-81ED-4DB2-BD59-A6C34878D82A}">
                    <a16:rowId xmlns:a16="http://schemas.microsoft.com/office/drawing/2014/main" val="532460344"/>
                  </a:ext>
                </a:extLst>
              </a:tr>
              <a:tr h="367409">
                <a:tc>
                  <a:txBody>
                    <a:bodyPr/>
                    <a:lstStyle/>
                    <a:p>
                      <a:pPr algn="ctr"/>
                      <a:r>
                        <a:rPr lang="en-US" sz="1800" b="0" dirty="0">
                          <a:solidFill>
                            <a:schemeClr val="tx1"/>
                          </a:solidFill>
                          <a:latin typeface="+mn-lt"/>
                          <a:cs typeface="Arial" panose="020B0604020202020204" pitchFamily="34" charset="0"/>
                        </a:rPr>
                        <a:t>32206 (Urban Core)</a:t>
                      </a:r>
                    </a:p>
                  </a:txBody>
                  <a:tcPr anchor="ctr">
                    <a:noFill/>
                  </a:tcPr>
                </a:tc>
                <a:tc>
                  <a:txBody>
                    <a:bodyPr/>
                    <a:lstStyle/>
                    <a:p>
                      <a:pPr algn="ctr"/>
                      <a:r>
                        <a:rPr lang="en-US" sz="1800" dirty="0">
                          <a:latin typeface="+mn-lt"/>
                          <a:cs typeface="Arial" panose="020B0604020202020204" pitchFamily="34" charset="0"/>
                        </a:rPr>
                        <a:t>32</a:t>
                      </a:r>
                    </a:p>
                  </a:txBody>
                  <a:tcPr anchor="ctr">
                    <a:noFill/>
                  </a:tcPr>
                </a:tc>
                <a:tc>
                  <a:txBody>
                    <a:bodyPr/>
                    <a:lstStyle/>
                    <a:p>
                      <a:pPr algn="ctr"/>
                      <a:r>
                        <a:rPr lang="en-US" sz="1800" dirty="0">
                          <a:latin typeface="+mn-lt"/>
                          <a:cs typeface="Arial" panose="020B0604020202020204" pitchFamily="34" charset="0"/>
                        </a:rPr>
                        <a:t>16,118</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1.99</a:t>
                      </a:r>
                    </a:p>
                  </a:txBody>
                  <a:tcPr anchor="ctr">
                    <a:noFill/>
                  </a:tcPr>
                </a:tc>
                <a:extLst>
                  <a:ext uri="{0D108BD9-81ED-4DB2-BD59-A6C34878D82A}">
                    <a16:rowId xmlns:a16="http://schemas.microsoft.com/office/drawing/2014/main" val="2316389858"/>
                  </a:ext>
                </a:extLst>
              </a:tr>
              <a:tr h="367409">
                <a:tc>
                  <a:txBody>
                    <a:bodyPr/>
                    <a:lstStyle/>
                    <a:p>
                      <a:pPr algn="ctr"/>
                      <a:r>
                        <a:rPr lang="en-US" sz="1800" b="0" dirty="0">
                          <a:solidFill>
                            <a:schemeClr val="tx1"/>
                          </a:solidFill>
                          <a:latin typeface="+mn-lt"/>
                          <a:cs typeface="Arial" panose="020B0604020202020204" pitchFamily="34" charset="0"/>
                        </a:rPr>
                        <a:t>32220 (Outer Rim)</a:t>
                      </a:r>
                    </a:p>
                  </a:txBody>
                  <a:tcPr anchor="ctr">
                    <a:noFill/>
                  </a:tcPr>
                </a:tc>
                <a:tc>
                  <a:txBody>
                    <a:bodyPr/>
                    <a:lstStyle/>
                    <a:p>
                      <a:pPr algn="ctr"/>
                      <a:r>
                        <a:rPr lang="en-US" sz="1800" dirty="0">
                          <a:latin typeface="+mn-lt"/>
                          <a:cs typeface="Arial" panose="020B0604020202020204" pitchFamily="34" charset="0"/>
                        </a:rPr>
                        <a:t>22</a:t>
                      </a:r>
                    </a:p>
                  </a:txBody>
                  <a:tcPr anchor="ctr">
                    <a:noFill/>
                  </a:tcPr>
                </a:tc>
                <a:tc>
                  <a:txBody>
                    <a:bodyPr/>
                    <a:lstStyle/>
                    <a:p>
                      <a:pPr algn="ctr"/>
                      <a:r>
                        <a:rPr lang="en-US" sz="1800" dirty="0">
                          <a:latin typeface="+mn-lt"/>
                          <a:cs typeface="Arial" panose="020B0604020202020204" pitchFamily="34" charset="0"/>
                        </a:rPr>
                        <a:t>12,703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1.73</a:t>
                      </a:r>
                    </a:p>
                  </a:txBody>
                  <a:tcPr anchor="ctr">
                    <a:noFill/>
                  </a:tcPr>
                </a:tc>
                <a:extLst>
                  <a:ext uri="{0D108BD9-81ED-4DB2-BD59-A6C34878D82A}">
                    <a16:rowId xmlns:a16="http://schemas.microsoft.com/office/drawing/2014/main" val="959064097"/>
                  </a:ext>
                </a:extLst>
              </a:tr>
              <a:tr h="367409">
                <a:tc>
                  <a:txBody>
                    <a:bodyPr/>
                    <a:lstStyle/>
                    <a:p>
                      <a:pPr algn="ctr"/>
                      <a:r>
                        <a:rPr lang="en-US" sz="1800" b="0" dirty="0">
                          <a:solidFill>
                            <a:schemeClr val="tx1"/>
                          </a:solidFill>
                          <a:latin typeface="+mn-lt"/>
                          <a:cs typeface="Arial" panose="020B0604020202020204" pitchFamily="34" charset="0"/>
                        </a:rPr>
                        <a:t>32219 (Outer Rim)</a:t>
                      </a:r>
                    </a:p>
                  </a:txBody>
                  <a:tcPr anchor="ctr">
                    <a:noFill/>
                  </a:tcPr>
                </a:tc>
                <a:tc>
                  <a:txBody>
                    <a:bodyPr/>
                    <a:lstStyle/>
                    <a:p>
                      <a:pPr algn="ctr"/>
                      <a:r>
                        <a:rPr lang="en-US" sz="1800" dirty="0">
                          <a:latin typeface="+mn-lt"/>
                          <a:cs typeface="Arial" panose="020B0604020202020204" pitchFamily="34" charset="0"/>
                        </a:rPr>
                        <a:t>19</a:t>
                      </a:r>
                    </a:p>
                  </a:txBody>
                  <a:tcPr anchor="ctr">
                    <a:noFill/>
                  </a:tcPr>
                </a:tc>
                <a:tc>
                  <a:txBody>
                    <a:bodyPr/>
                    <a:lstStyle/>
                    <a:p>
                      <a:pPr algn="ctr"/>
                      <a:r>
                        <a:rPr lang="en-US" sz="1800" dirty="0">
                          <a:latin typeface="+mn-lt"/>
                          <a:cs typeface="Arial" panose="020B0604020202020204" pitchFamily="34" charset="0"/>
                        </a:rPr>
                        <a:t>12,760</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1.49</a:t>
                      </a:r>
                    </a:p>
                  </a:txBody>
                  <a:tcPr anchor="ctr">
                    <a:noFill/>
                  </a:tcPr>
                </a:tc>
                <a:extLst>
                  <a:ext uri="{0D108BD9-81ED-4DB2-BD59-A6C34878D82A}">
                    <a16:rowId xmlns:a16="http://schemas.microsoft.com/office/drawing/2014/main" val="2614132911"/>
                  </a:ext>
                </a:extLst>
              </a:tr>
              <a:tr h="367409">
                <a:tc>
                  <a:txBody>
                    <a:bodyPr/>
                    <a:lstStyle/>
                    <a:p>
                      <a:pPr algn="ctr"/>
                      <a:r>
                        <a:rPr lang="en-US" sz="1800" b="0" dirty="0">
                          <a:solidFill>
                            <a:schemeClr val="tx1"/>
                          </a:solidFill>
                          <a:latin typeface="+mn-lt"/>
                          <a:cs typeface="Arial" panose="020B0604020202020204" pitchFamily="34" charset="0"/>
                        </a:rPr>
                        <a:t>32204 (Urban Core)</a:t>
                      </a:r>
                    </a:p>
                  </a:txBody>
                  <a:tcPr anchor="ctr">
                    <a:noFill/>
                  </a:tcPr>
                </a:tc>
                <a:tc>
                  <a:txBody>
                    <a:bodyPr/>
                    <a:lstStyle/>
                    <a:p>
                      <a:pPr algn="ctr"/>
                      <a:r>
                        <a:rPr lang="en-US" sz="1800" dirty="0">
                          <a:latin typeface="+mn-lt"/>
                          <a:cs typeface="Arial" panose="020B0604020202020204" pitchFamily="34" charset="0"/>
                        </a:rPr>
                        <a:t>11</a:t>
                      </a:r>
                    </a:p>
                  </a:txBody>
                  <a:tcPr anchor="ctr">
                    <a:noFill/>
                  </a:tcPr>
                </a:tc>
                <a:tc>
                  <a:txBody>
                    <a:bodyPr/>
                    <a:lstStyle/>
                    <a:p>
                      <a:pPr algn="ctr"/>
                      <a:r>
                        <a:rPr lang="en-US" sz="1800" dirty="0">
                          <a:latin typeface="+mn-lt"/>
                          <a:cs typeface="Arial" panose="020B0604020202020204" pitchFamily="34" charset="0"/>
                        </a:rPr>
                        <a:t>7,507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1.47</a:t>
                      </a:r>
                    </a:p>
                  </a:txBody>
                  <a:tcPr anchor="ctr">
                    <a:noFill/>
                  </a:tcPr>
                </a:tc>
                <a:extLst>
                  <a:ext uri="{0D108BD9-81ED-4DB2-BD59-A6C34878D82A}">
                    <a16:rowId xmlns:a16="http://schemas.microsoft.com/office/drawing/2014/main" val="231145347"/>
                  </a:ext>
                </a:extLst>
              </a:tr>
              <a:tr h="367409">
                <a:tc>
                  <a:txBody>
                    <a:bodyPr/>
                    <a:lstStyle/>
                    <a:p>
                      <a:pPr algn="ctr"/>
                      <a:r>
                        <a:rPr lang="en-US" sz="1800" b="0" dirty="0">
                          <a:solidFill>
                            <a:schemeClr val="tx1"/>
                          </a:solidFill>
                          <a:latin typeface="+mn-lt"/>
                          <a:cs typeface="Arial" panose="020B0604020202020204" pitchFamily="34" charset="0"/>
                        </a:rPr>
                        <a:t>32209 (Urban Core)</a:t>
                      </a:r>
                    </a:p>
                  </a:txBody>
                  <a:tcPr anchor="ctr">
                    <a:solidFill>
                      <a:srgbClr val="FFC000"/>
                    </a:solidFill>
                  </a:tcPr>
                </a:tc>
                <a:tc>
                  <a:txBody>
                    <a:bodyPr/>
                    <a:lstStyle/>
                    <a:p>
                      <a:pPr algn="ctr"/>
                      <a:r>
                        <a:rPr lang="en-US" sz="1800" dirty="0">
                          <a:latin typeface="+mn-lt"/>
                          <a:cs typeface="Arial" panose="020B0604020202020204" pitchFamily="34" charset="0"/>
                        </a:rPr>
                        <a:t>51</a:t>
                      </a:r>
                    </a:p>
                  </a:txBody>
                  <a:tcPr anchor="ctr">
                    <a:solidFill>
                      <a:srgbClr val="FFC000"/>
                    </a:solidFill>
                  </a:tcPr>
                </a:tc>
                <a:tc>
                  <a:txBody>
                    <a:bodyPr/>
                    <a:lstStyle/>
                    <a:p>
                      <a:pPr algn="ctr"/>
                      <a:r>
                        <a:rPr lang="en-US" sz="1800" dirty="0">
                          <a:latin typeface="+mn-lt"/>
                          <a:cs typeface="Arial" panose="020B0604020202020204" pitchFamily="34" charset="0"/>
                        </a:rPr>
                        <a:t>35,919</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1.42</a:t>
                      </a:r>
                    </a:p>
                  </a:txBody>
                  <a:tcPr anchor="ctr">
                    <a:solidFill>
                      <a:srgbClr val="FFC000"/>
                    </a:solidFill>
                  </a:tcPr>
                </a:tc>
                <a:extLst>
                  <a:ext uri="{0D108BD9-81ED-4DB2-BD59-A6C34878D82A}">
                    <a16:rowId xmlns:a16="http://schemas.microsoft.com/office/drawing/2014/main" val="1366362982"/>
                  </a:ext>
                </a:extLst>
              </a:tr>
              <a:tr h="393763">
                <a:tc>
                  <a:txBody>
                    <a:bodyPr/>
                    <a:lstStyle/>
                    <a:p>
                      <a:pPr algn="ctr"/>
                      <a:r>
                        <a:rPr lang="en-US" sz="1800" b="0" dirty="0">
                          <a:solidFill>
                            <a:schemeClr val="tx1"/>
                          </a:solidFill>
                          <a:latin typeface="+mn-lt"/>
                          <a:cs typeface="Arial" panose="020B0604020202020204" pitchFamily="34" charset="0"/>
                        </a:rPr>
                        <a:t>32208 (Urban Core)</a:t>
                      </a:r>
                    </a:p>
                  </a:txBody>
                  <a:tcPr anchor="ctr">
                    <a:solidFill>
                      <a:srgbClr val="FFC000"/>
                    </a:solidFill>
                  </a:tcPr>
                </a:tc>
                <a:tc>
                  <a:txBody>
                    <a:bodyPr/>
                    <a:lstStyle/>
                    <a:p>
                      <a:pPr algn="ctr"/>
                      <a:r>
                        <a:rPr lang="en-US" sz="1800" dirty="0">
                          <a:latin typeface="+mn-lt"/>
                          <a:cs typeface="Arial" panose="020B0604020202020204" pitchFamily="34" charset="0"/>
                        </a:rPr>
                        <a:t>42</a:t>
                      </a:r>
                    </a:p>
                  </a:txBody>
                  <a:tcPr anchor="ctr">
                    <a:solidFill>
                      <a:srgbClr val="FFC000"/>
                    </a:solidFill>
                  </a:tcPr>
                </a:tc>
                <a:tc>
                  <a:txBody>
                    <a:bodyPr/>
                    <a:lstStyle/>
                    <a:p>
                      <a:pPr algn="ctr"/>
                      <a:r>
                        <a:rPr lang="en-US" sz="1800" dirty="0">
                          <a:latin typeface="+mn-lt"/>
                          <a:cs typeface="Arial" panose="020B0604020202020204" pitchFamily="34" charset="0"/>
                        </a:rPr>
                        <a:t>30,648</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1.37</a:t>
                      </a:r>
                    </a:p>
                  </a:txBody>
                  <a:tcPr anchor="ctr">
                    <a:solidFill>
                      <a:srgbClr val="FFC000"/>
                    </a:solidFill>
                  </a:tcPr>
                </a:tc>
                <a:extLst>
                  <a:ext uri="{0D108BD9-81ED-4DB2-BD59-A6C34878D82A}">
                    <a16:rowId xmlns:a16="http://schemas.microsoft.com/office/drawing/2014/main" val="1530304457"/>
                  </a:ext>
                </a:extLst>
              </a:tr>
              <a:tr h="367409">
                <a:tc>
                  <a:txBody>
                    <a:bodyPr/>
                    <a:lstStyle/>
                    <a:p>
                      <a:pPr algn="ctr"/>
                      <a:r>
                        <a:rPr lang="en-US" sz="1800" b="0" dirty="0">
                          <a:solidFill>
                            <a:schemeClr val="tx1"/>
                          </a:solidFill>
                          <a:latin typeface="+mn-lt"/>
                          <a:cs typeface="Arial" panose="020B0604020202020204" pitchFamily="34" charset="0"/>
                        </a:rPr>
                        <a:t>32205 (Southwest)</a:t>
                      </a:r>
                    </a:p>
                  </a:txBody>
                  <a:tcPr anchor="ctr">
                    <a:solidFill>
                      <a:srgbClr val="FFC000"/>
                    </a:solidFill>
                  </a:tcPr>
                </a:tc>
                <a:tc>
                  <a:txBody>
                    <a:bodyPr/>
                    <a:lstStyle/>
                    <a:p>
                      <a:pPr algn="ctr"/>
                      <a:r>
                        <a:rPr lang="en-US" sz="1800" dirty="0">
                          <a:latin typeface="+mn-lt"/>
                          <a:cs typeface="Arial" panose="020B0604020202020204" pitchFamily="34" charset="0"/>
                        </a:rPr>
                        <a:t>38</a:t>
                      </a:r>
                    </a:p>
                  </a:txBody>
                  <a:tcPr anchor="ctr">
                    <a:solidFill>
                      <a:srgbClr val="FFC000"/>
                    </a:solidFill>
                  </a:tcPr>
                </a:tc>
                <a:tc>
                  <a:txBody>
                    <a:bodyPr/>
                    <a:lstStyle/>
                    <a:p>
                      <a:pPr algn="ctr"/>
                      <a:r>
                        <a:rPr lang="en-US" sz="1800" dirty="0">
                          <a:latin typeface="+mn-lt"/>
                          <a:cs typeface="Arial" panose="020B0604020202020204" pitchFamily="34" charset="0"/>
                        </a:rPr>
                        <a:t>30,349</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1.25</a:t>
                      </a:r>
                    </a:p>
                  </a:txBody>
                  <a:tcPr anchor="ctr">
                    <a:solidFill>
                      <a:srgbClr val="FFC000"/>
                    </a:solidFill>
                  </a:tcPr>
                </a:tc>
                <a:extLst>
                  <a:ext uri="{0D108BD9-81ED-4DB2-BD59-A6C34878D82A}">
                    <a16:rowId xmlns:a16="http://schemas.microsoft.com/office/drawing/2014/main" val="1862398436"/>
                  </a:ext>
                </a:extLst>
              </a:tr>
              <a:tr h="367409">
                <a:tc>
                  <a:txBody>
                    <a:bodyPr/>
                    <a:lstStyle/>
                    <a:p>
                      <a:pPr algn="ctr"/>
                      <a:r>
                        <a:rPr lang="en-US" sz="1800" b="0" dirty="0">
                          <a:solidFill>
                            <a:schemeClr val="tx1"/>
                          </a:solidFill>
                          <a:latin typeface="+mn-lt"/>
                          <a:cs typeface="Arial" panose="020B0604020202020204" pitchFamily="34" charset="0"/>
                        </a:rPr>
                        <a:t>32210 (Southwest)</a:t>
                      </a:r>
                    </a:p>
                  </a:txBody>
                  <a:tcPr anchor="ctr">
                    <a:solidFill>
                      <a:srgbClr val="FFC000"/>
                    </a:solidFill>
                  </a:tcPr>
                </a:tc>
                <a:tc>
                  <a:txBody>
                    <a:bodyPr/>
                    <a:lstStyle/>
                    <a:p>
                      <a:pPr algn="ctr"/>
                      <a:r>
                        <a:rPr lang="en-US" sz="1800" dirty="0">
                          <a:latin typeface="+mn-lt"/>
                          <a:cs typeface="Arial" panose="020B0604020202020204" pitchFamily="34" charset="0"/>
                        </a:rPr>
                        <a:t>78</a:t>
                      </a:r>
                    </a:p>
                  </a:txBody>
                  <a:tcPr anchor="ctr">
                    <a:solidFill>
                      <a:srgbClr val="FFC000"/>
                    </a:solidFill>
                  </a:tcPr>
                </a:tc>
                <a:tc>
                  <a:txBody>
                    <a:bodyPr/>
                    <a:lstStyle/>
                    <a:p>
                      <a:pPr algn="ctr"/>
                      <a:r>
                        <a:rPr lang="en-US" sz="1800" dirty="0">
                          <a:latin typeface="+mn-lt"/>
                          <a:cs typeface="Arial" panose="020B0604020202020204" pitchFamily="34" charset="0"/>
                        </a:rPr>
                        <a:t>62,457</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1.25</a:t>
                      </a:r>
                    </a:p>
                  </a:txBody>
                  <a:tcPr anchor="ctr">
                    <a:solidFill>
                      <a:srgbClr val="FFC000"/>
                    </a:solidFill>
                  </a:tcPr>
                </a:tc>
                <a:extLst>
                  <a:ext uri="{0D108BD9-81ED-4DB2-BD59-A6C34878D82A}">
                    <a16:rowId xmlns:a16="http://schemas.microsoft.com/office/drawing/2014/main" val="60002362"/>
                  </a:ext>
                </a:extLst>
              </a:tr>
              <a:tr h="367409">
                <a:tc>
                  <a:txBody>
                    <a:bodyPr/>
                    <a:lstStyle/>
                    <a:p>
                      <a:pPr algn="r"/>
                      <a:r>
                        <a:rPr lang="en-US" sz="1800" b="1" dirty="0">
                          <a:solidFill>
                            <a:schemeClr val="bg1">
                              <a:lumMod val="50000"/>
                            </a:schemeClr>
                          </a:solidFill>
                        </a:rPr>
                        <a:t>TOTAL (Top 10)</a:t>
                      </a:r>
                      <a:endParaRPr lang="en-US" sz="1800" b="1" dirty="0">
                        <a:solidFill>
                          <a:schemeClr val="bg1">
                            <a:lumMod val="50000"/>
                          </a:schemeClr>
                        </a:solidFill>
                        <a:latin typeface="+mn-lt"/>
                        <a:cs typeface="Arial" panose="020B0604020202020204" pitchFamily="34" charset="0"/>
                      </a:endParaRPr>
                    </a:p>
                  </a:txBody>
                  <a:tcPr anchor="ctr"/>
                </a:tc>
                <a:tc>
                  <a:txBody>
                    <a:bodyPr/>
                    <a:lstStyle/>
                    <a:p>
                      <a:pPr algn="ctr"/>
                      <a:r>
                        <a:rPr lang="en-US" sz="1800" b="1" dirty="0">
                          <a:solidFill>
                            <a:schemeClr val="bg1">
                              <a:lumMod val="50000"/>
                            </a:schemeClr>
                          </a:solidFill>
                          <a:latin typeface="+mn-lt"/>
                          <a:cs typeface="Arial" panose="020B0604020202020204" pitchFamily="34" charset="0"/>
                        </a:rPr>
                        <a:t>374</a:t>
                      </a:r>
                    </a:p>
                  </a:txBody>
                  <a:tcPr anchor="ctr"/>
                </a:tc>
                <a:tc>
                  <a:txBody>
                    <a:bodyPr/>
                    <a:lstStyle/>
                    <a:p>
                      <a:pPr algn="ctr"/>
                      <a:endParaRPr lang="en-US" sz="1800" b="1" dirty="0">
                        <a:solidFill>
                          <a:schemeClr val="bg1">
                            <a:lumMod val="50000"/>
                          </a:schemeClr>
                        </a:solidFill>
                        <a:latin typeface="+mn-lt"/>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1484096097"/>
                  </a:ext>
                </a:extLst>
              </a:tr>
              <a:tr h="367409">
                <a:tc>
                  <a:txBody>
                    <a:bodyPr/>
                    <a:lstStyle/>
                    <a:p>
                      <a:pPr algn="r"/>
                      <a:r>
                        <a:rPr lang="en-US" sz="1800" b="1" dirty="0">
                          <a:solidFill>
                            <a:schemeClr val="tx1">
                              <a:lumMod val="65000"/>
                              <a:lumOff val="35000"/>
                            </a:schemeClr>
                          </a:solidFill>
                        </a:rPr>
                        <a:t>TOTAL (Other 24 Zips)</a:t>
                      </a:r>
                      <a:endParaRPr lang="en-US" sz="18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507</a:t>
                      </a:r>
                    </a:p>
                  </a:txBody>
                  <a:tcPr anchor="ctr"/>
                </a:tc>
                <a:tc>
                  <a:txBody>
                    <a:bodyPr/>
                    <a:lstStyle/>
                    <a:p>
                      <a:pPr algn="ctr"/>
                      <a:endParaRPr lang="en-US" sz="1800" b="1" dirty="0">
                        <a:solidFill>
                          <a:schemeClr val="tx1">
                            <a:lumMod val="65000"/>
                            <a:lumOff val="35000"/>
                          </a:schemeClr>
                        </a:solidFill>
                        <a:latin typeface="+mn-lt"/>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3092787189"/>
                  </a:ext>
                </a:extLst>
              </a:tr>
              <a:tr h="367409">
                <a:tc>
                  <a:txBody>
                    <a:bodyPr/>
                    <a:lstStyle/>
                    <a:p>
                      <a:pPr algn="r"/>
                      <a:r>
                        <a:rPr lang="en-US" sz="1800" b="1" dirty="0">
                          <a:solidFill>
                            <a:schemeClr val="tx1"/>
                          </a:solidFill>
                        </a:rPr>
                        <a:t>TOTAL (All 34 Zips)</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latin typeface="+mn-lt"/>
                          <a:cs typeface="Arial" panose="020B0604020202020204" pitchFamily="34" charset="0"/>
                        </a:rPr>
                        <a:t>881</a:t>
                      </a:r>
                    </a:p>
                  </a:txBody>
                  <a:tcPr anchor="ctr"/>
                </a:tc>
                <a:tc>
                  <a:txBody>
                    <a:bodyPr/>
                    <a:lstStyle/>
                    <a:p>
                      <a:pPr algn="ctr"/>
                      <a:endParaRPr lang="en-US" sz="1800" b="1" dirty="0">
                        <a:solidFill>
                          <a:schemeClr val="tx1"/>
                        </a:solidFill>
                        <a:latin typeface="+mn-lt"/>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2530478515"/>
                  </a:ext>
                </a:extLst>
              </a:tr>
            </a:tbl>
          </a:graphicData>
        </a:graphic>
      </p:graphicFrame>
    </p:spTree>
    <p:extLst>
      <p:ext uri="{BB962C8B-B14F-4D97-AF65-F5344CB8AC3E}">
        <p14:creationId xmlns:p14="http://schemas.microsoft.com/office/powerpoint/2010/main" val="2283009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3" name="Title 2">
            <a:extLst>
              <a:ext uri="{FF2B5EF4-FFF2-40B4-BE49-F238E27FC236}">
                <a16:creationId xmlns:a16="http://schemas.microsoft.com/office/drawing/2014/main" id="{72CB1298-DE9E-24DC-4B6C-DD1BBC1B8623}"/>
              </a:ext>
            </a:extLst>
          </p:cNvPr>
          <p:cNvSpPr>
            <a:spLocks noGrp="1"/>
          </p:cNvSpPr>
          <p:nvPr>
            <p:ph type="title"/>
          </p:nvPr>
        </p:nvSpPr>
        <p:spPr>
          <a:xfrm>
            <a:off x="580843" y="590550"/>
            <a:ext cx="6125964" cy="1316313"/>
          </a:xfrm>
        </p:spPr>
        <p:txBody>
          <a:bodyPr vert="horz" lIns="91440" tIns="45720" rIns="91440" bIns="45720" rtlCol="0" anchor="b">
            <a:normAutofit/>
          </a:bodyPr>
          <a:lstStyle/>
          <a:p>
            <a:r>
              <a:rPr lang="en-US" kern="1200" dirty="0">
                <a:solidFill>
                  <a:schemeClr val="tx1"/>
                </a:solidFill>
                <a:latin typeface="+mj-lt"/>
                <a:ea typeface="+mj-ea"/>
                <a:cs typeface="+mj-cs"/>
              </a:rPr>
              <a:t>Today’s Focus</a:t>
            </a:r>
          </a:p>
        </p:txBody>
      </p:sp>
      <p:sp>
        <p:nvSpPr>
          <p:cNvPr id="5" name="TextBox 4">
            <a:extLst>
              <a:ext uri="{FF2B5EF4-FFF2-40B4-BE49-F238E27FC236}">
                <a16:creationId xmlns:a16="http://schemas.microsoft.com/office/drawing/2014/main" id="{5BA99D5F-1366-1209-AD45-E731C8F5C699}"/>
              </a:ext>
            </a:extLst>
          </p:cNvPr>
          <p:cNvSpPr txBox="1"/>
          <p:nvPr/>
        </p:nvSpPr>
        <p:spPr>
          <a:xfrm>
            <a:off x="753421" y="2585977"/>
            <a:ext cx="4632907" cy="3465568"/>
          </a:xfrm>
          <a:prstGeom prst="rect">
            <a:avLst/>
          </a:prstGeom>
        </p:spPr>
        <p:txBody>
          <a:bodyPr vert="horz" lIns="91440" tIns="45720" rIns="91440" bIns="45720" rtlCol="0">
            <a:normAutofit/>
          </a:bodyPr>
          <a:lstStyle/>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Welcome &amp; Introductions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Data &amp; Information Shares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Subcommittees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Open Discussion</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p:txBody>
      </p:sp>
      <p:pic>
        <p:nvPicPr>
          <p:cNvPr id="11" name="Picture 4" descr="Icon&#10;&#10;Description automatically generated">
            <a:extLst>
              <a:ext uri="{FF2B5EF4-FFF2-40B4-BE49-F238E27FC236}">
                <a16:creationId xmlns:a16="http://schemas.microsoft.com/office/drawing/2014/main" id="{61BFB159-E2C8-62CC-8C85-C74D9D5D1FF3}"/>
              </a:ext>
            </a:extLst>
          </p:cNvPr>
          <p:cNvPicPr>
            <a:picLocks noChangeAspect="1"/>
          </p:cNvPicPr>
          <p:nvPr/>
        </p:nvPicPr>
        <p:blipFill rotWithShape="1">
          <a:blip r:embed="rId2"/>
          <a:srcRect t="10259" r="-1" b="4115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 name="Picture 1" descr="Diagram&#10;&#10;Description automatically generated">
            <a:extLst>
              <a:ext uri="{FF2B5EF4-FFF2-40B4-BE49-F238E27FC236}">
                <a16:creationId xmlns:a16="http://schemas.microsoft.com/office/drawing/2014/main" id="{F09FC267-F965-F573-4AA7-6DF2560CEB96}"/>
              </a:ext>
            </a:extLst>
          </p:cNvPr>
          <p:cNvPicPr>
            <a:picLocks noChangeAspect="1"/>
          </p:cNvPicPr>
          <p:nvPr/>
        </p:nvPicPr>
        <p:blipFill rotWithShape="1">
          <a:blip r:embed="rId3">
            <a:extLst>
              <a:ext uri="{28A0092B-C50C-407E-A947-70E740481C1C}">
                <a14:useLocalDpi xmlns:a14="http://schemas.microsoft.com/office/drawing/2010/main" val="0"/>
              </a:ext>
            </a:extLst>
          </a:blip>
          <a:srcRect l="102" r="416"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descr="Map&#10;&#10;Description automatically generated">
            <a:extLst>
              <a:ext uri="{FF2B5EF4-FFF2-40B4-BE49-F238E27FC236}">
                <a16:creationId xmlns:a16="http://schemas.microsoft.com/office/drawing/2014/main" id="{88E204C0-55B0-E75C-9528-F335284904FE}"/>
              </a:ext>
            </a:extLst>
          </p:cNvPr>
          <p:cNvPicPr>
            <a:picLocks noChangeAspect="1"/>
          </p:cNvPicPr>
          <p:nvPr/>
        </p:nvPicPr>
        <p:blipFill rotWithShape="1">
          <a:blip r:embed="rId4">
            <a:extLst>
              <a:ext uri="{28A0092B-C50C-407E-A947-70E740481C1C}">
                <a14:useLocalDpi xmlns:a14="http://schemas.microsoft.com/office/drawing/2010/main" val="0"/>
              </a:ext>
            </a:extLst>
          </a:blip>
          <a:srcRect l="8870" r="22495"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cxnSp>
        <p:nvCxnSpPr>
          <p:cNvPr id="17" name="Straight Connector 16">
            <a:extLst>
              <a:ext uri="{FF2B5EF4-FFF2-40B4-BE49-F238E27FC236}">
                <a16:creationId xmlns:a16="http://schemas.microsoft.com/office/drawing/2014/main" id="{144868E1-C21E-8058-C129-769C38852B39}"/>
              </a:ext>
            </a:extLst>
          </p:cNvPr>
          <p:cNvCxnSpPr/>
          <p:nvPr/>
        </p:nvCxnSpPr>
        <p:spPr>
          <a:xfrm>
            <a:off x="671804" y="2127380"/>
            <a:ext cx="3909527" cy="0"/>
          </a:xfrm>
          <a:prstGeom prst="line">
            <a:avLst/>
          </a:prstGeom>
          <a:ln w="57150">
            <a:prstDash val="lg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5629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316E7E-AE8B-326B-9C94-F2A032A0E5E3}"/>
              </a:ext>
            </a:extLst>
          </p:cNvPr>
          <p:cNvSpPr>
            <a:spLocks noGrp="1"/>
          </p:cNvSpPr>
          <p:nvPr>
            <p:ph type="title"/>
          </p:nvPr>
        </p:nvSpPr>
        <p:spPr>
          <a:xfrm>
            <a:off x="686834" y="1153572"/>
            <a:ext cx="3200400" cy="4461163"/>
          </a:xfrm>
        </p:spPr>
        <p:txBody>
          <a:bodyPr>
            <a:normAutofit/>
          </a:bodyPr>
          <a:lstStyle/>
          <a:p>
            <a:r>
              <a:rPr lang="en-US" b="1" dirty="0">
                <a:solidFill>
                  <a:schemeClr val="bg1">
                    <a:lumMod val="85000"/>
                  </a:schemeClr>
                </a:solidFill>
                <a:effectLst>
                  <a:outerShdw blurRad="38100" dist="38100" dir="2700000" algn="tl">
                    <a:srgbClr val="000000">
                      <a:alpha val="43137"/>
                    </a:srgbClr>
                  </a:outerShdw>
                </a:effectLst>
                <a:latin typeface="Abadi" panose="020B0604020104020204" pitchFamily="34" charset="0"/>
              </a:rPr>
              <a:t>Key Takeaways  </a:t>
            </a:r>
            <a:r>
              <a:rPr lang="en-US" sz="3600" b="1" i="1" dirty="0">
                <a:solidFill>
                  <a:srgbClr val="FFFFFF"/>
                </a:solidFill>
                <a:effectLst>
                  <a:outerShdw blurRad="38100" dist="38100" dir="2700000" algn="tl">
                    <a:srgbClr val="000000">
                      <a:alpha val="43137"/>
                    </a:srgbClr>
                  </a:outerShdw>
                </a:effectLst>
                <a:latin typeface="Abadi" panose="020B0604020104020204" pitchFamily="34" charset="0"/>
              </a:rPr>
              <a:t>Zip Code Trends </a:t>
            </a:r>
            <a:br>
              <a:rPr lang="en-US" sz="3600" b="1" i="1" dirty="0">
                <a:solidFill>
                  <a:srgbClr val="FFFFFF"/>
                </a:solidFill>
                <a:effectLst>
                  <a:outerShdw blurRad="38100" dist="38100" dir="2700000" algn="tl">
                    <a:srgbClr val="000000">
                      <a:alpha val="43137"/>
                    </a:srgbClr>
                  </a:outerShdw>
                </a:effectLst>
                <a:latin typeface="Abadi" panose="020B0604020104020204" pitchFamily="34" charset="0"/>
              </a:rPr>
            </a:br>
            <a:r>
              <a:rPr lang="en-US" sz="3600" b="1" i="1" dirty="0">
                <a:solidFill>
                  <a:srgbClr val="FFFFFF"/>
                </a:solidFill>
                <a:effectLst>
                  <a:outerShdw blurRad="38100" dist="38100" dir="2700000" algn="tl">
                    <a:srgbClr val="000000">
                      <a:alpha val="43137"/>
                    </a:srgbClr>
                  </a:outerShdw>
                </a:effectLst>
                <a:latin typeface="Abadi" panose="020B0604020104020204" pitchFamily="34" charset="0"/>
              </a:rPr>
              <a:t>YTD 2023</a:t>
            </a:r>
            <a:endParaRPr lang="en-US" b="1" i="1" dirty="0">
              <a:solidFill>
                <a:srgbClr val="FFFFFF"/>
              </a:solidFill>
              <a:effectLst>
                <a:outerShdw blurRad="38100" dist="38100" dir="2700000" algn="tl">
                  <a:srgbClr val="000000">
                    <a:alpha val="43137"/>
                  </a:srgbClr>
                </a:outerShdw>
              </a:effectLst>
              <a:latin typeface="Abadi" panose="020B0604020104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0C9F2C-B2F8-EA09-6854-B6C82B04657F}"/>
              </a:ext>
            </a:extLst>
          </p:cNvPr>
          <p:cNvSpPr>
            <a:spLocks noGrp="1"/>
          </p:cNvSpPr>
          <p:nvPr>
            <p:ph idx="1"/>
          </p:nvPr>
        </p:nvSpPr>
        <p:spPr>
          <a:xfrm>
            <a:off x="4447308" y="591344"/>
            <a:ext cx="6906491" cy="5787422"/>
          </a:xfrm>
        </p:spPr>
        <p:txBody>
          <a:bodyPr anchor="ctr">
            <a:normAutofit/>
          </a:bodyPr>
          <a:lstStyle/>
          <a:p>
            <a:r>
              <a:rPr lang="en-US" sz="2600" b="1" dirty="0"/>
              <a:t>The Urban Core (Health Zone 1)</a:t>
            </a:r>
          </a:p>
          <a:p>
            <a:pPr lvl="1"/>
            <a:r>
              <a:rPr lang="en-US" sz="2200" dirty="0"/>
              <a:t>Three of the six zip codes (32209, 32254, and 32208) rank in the top 10 for Opioid-Related Overdose Calls by count</a:t>
            </a:r>
          </a:p>
          <a:p>
            <a:pPr lvl="1"/>
            <a:r>
              <a:rPr lang="en-US" sz="2200" dirty="0"/>
              <a:t>All six zip codes (32202, 32254, 32206, 32204, 32209, and 32208) rank in the top 8 for Opioid-Related Overdose Calls by rate per 1,000 pop.</a:t>
            </a:r>
          </a:p>
          <a:p>
            <a:pPr lvl="1"/>
            <a:r>
              <a:rPr lang="en-US" sz="2200" dirty="0"/>
              <a:t>Four of the six zip codes (32202, 32206, 32208, and 32209) have seen increases in count (comparing Jan 22-Apr 22 and Jan 23-Apr 23)</a:t>
            </a:r>
          </a:p>
          <a:p>
            <a:r>
              <a:rPr lang="en-US" sz="2600" b="1" dirty="0"/>
              <a:t>Zip Code 32256 (Southeast/Health Zone 3)</a:t>
            </a:r>
          </a:p>
          <a:p>
            <a:pPr lvl="1"/>
            <a:r>
              <a:rPr lang="en-US" sz="2200" dirty="0"/>
              <a:t>Ranks #7 by count and #16 by rate</a:t>
            </a:r>
          </a:p>
          <a:p>
            <a:pPr lvl="1"/>
            <a:r>
              <a:rPr lang="en-US" sz="2200" dirty="0"/>
              <a:t>In 2022, it ranked #12 by count and #20 by rate</a:t>
            </a:r>
          </a:p>
          <a:p>
            <a:pPr lvl="1"/>
            <a:r>
              <a:rPr lang="en-US" sz="2200" dirty="0"/>
              <a:t>47% increase (comparing Jan 22-Apr 22 and Jan 23-Apr 23)</a:t>
            </a:r>
          </a:p>
          <a:p>
            <a:pPr lvl="1"/>
            <a:endParaRPr lang="en-US" dirty="0"/>
          </a:p>
        </p:txBody>
      </p:sp>
    </p:spTree>
    <p:extLst>
      <p:ext uri="{BB962C8B-B14F-4D97-AF65-F5344CB8AC3E}">
        <p14:creationId xmlns:p14="http://schemas.microsoft.com/office/powerpoint/2010/main" val="4003592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1436992" y="538153"/>
          <a:ext cx="9318016" cy="357632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747446">
                  <a:extLst>
                    <a:ext uri="{9D8B030D-6E8A-4147-A177-3AD203B41FA5}">
                      <a16:colId xmlns:a16="http://schemas.microsoft.com/office/drawing/2014/main" val="2834286622"/>
                    </a:ext>
                  </a:extLst>
                </a:gridCol>
                <a:gridCol w="747446">
                  <a:extLst>
                    <a:ext uri="{9D8B030D-6E8A-4147-A177-3AD203B41FA5}">
                      <a16:colId xmlns:a16="http://schemas.microsoft.com/office/drawing/2014/main" val="3741638967"/>
                    </a:ext>
                  </a:extLst>
                </a:gridCol>
                <a:gridCol w="747446">
                  <a:extLst>
                    <a:ext uri="{9D8B030D-6E8A-4147-A177-3AD203B41FA5}">
                      <a16:colId xmlns:a16="http://schemas.microsoft.com/office/drawing/2014/main" val="1832429981"/>
                    </a:ext>
                  </a:extLst>
                </a:gridCol>
                <a:gridCol w="747446">
                  <a:extLst>
                    <a:ext uri="{9D8B030D-6E8A-4147-A177-3AD203B41FA5}">
                      <a16:colId xmlns:a16="http://schemas.microsoft.com/office/drawing/2014/main" val="315297790"/>
                    </a:ext>
                  </a:extLst>
                </a:gridCol>
                <a:gridCol w="747446">
                  <a:extLst>
                    <a:ext uri="{9D8B030D-6E8A-4147-A177-3AD203B41FA5}">
                      <a16:colId xmlns:a16="http://schemas.microsoft.com/office/drawing/2014/main" val="4025436151"/>
                    </a:ext>
                  </a:extLst>
                </a:gridCol>
                <a:gridCol w="747446">
                  <a:extLst>
                    <a:ext uri="{9D8B030D-6E8A-4147-A177-3AD203B41FA5}">
                      <a16:colId xmlns:a16="http://schemas.microsoft.com/office/drawing/2014/main" val="2321479475"/>
                    </a:ext>
                  </a:extLst>
                </a:gridCol>
                <a:gridCol w="747446">
                  <a:extLst>
                    <a:ext uri="{9D8B030D-6E8A-4147-A177-3AD203B41FA5}">
                      <a16:colId xmlns:a16="http://schemas.microsoft.com/office/drawing/2014/main" val="1226217120"/>
                    </a:ext>
                  </a:extLst>
                </a:gridCol>
                <a:gridCol w="747446">
                  <a:extLst>
                    <a:ext uri="{9D8B030D-6E8A-4147-A177-3AD203B41FA5}">
                      <a16:colId xmlns:a16="http://schemas.microsoft.com/office/drawing/2014/main" val="1386689584"/>
                    </a:ext>
                  </a:extLst>
                </a:gridCol>
                <a:gridCol w="747446">
                  <a:extLst>
                    <a:ext uri="{9D8B030D-6E8A-4147-A177-3AD203B41FA5}">
                      <a16:colId xmlns:a16="http://schemas.microsoft.com/office/drawing/2014/main" val="3305790669"/>
                    </a:ext>
                  </a:extLst>
                </a:gridCol>
                <a:gridCol w="1205056">
                  <a:extLst>
                    <a:ext uri="{9D8B030D-6E8A-4147-A177-3AD203B41FA5}">
                      <a16:colId xmlns:a16="http://schemas.microsoft.com/office/drawing/2014/main" val="2750239024"/>
                    </a:ext>
                  </a:extLst>
                </a:gridCol>
              </a:tblGrid>
              <a:tr h="370840">
                <a:tc gridSpan="11">
                  <a:txBody>
                    <a:bodyPr/>
                    <a:lstStyle/>
                    <a:p>
                      <a:pPr algn="ctr"/>
                      <a:r>
                        <a:rPr lang="en-US" b="1" dirty="0"/>
                        <a:t>% of Suspected Opioid-Related (O-R) Overdose (OD) Patients</a:t>
                      </a:r>
                    </a:p>
                  </a:txBody>
                  <a:tcPr>
                    <a:solidFill>
                      <a:schemeClr val="accent2">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2">
                        <a:lumMod val="40000"/>
                        <a:lumOff val="60000"/>
                      </a:schemeClr>
                    </a:solidFill>
                  </a:tcPr>
                </a:tc>
                <a:extLst>
                  <a:ext uri="{0D108BD9-81ED-4DB2-BD59-A6C34878D82A}">
                    <a16:rowId xmlns:a16="http://schemas.microsoft.com/office/drawing/2014/main" val="3022886274"/>
                  </a:ext>
                </a:extLst>
              </a:tr>
              <a:tr h="370840">
                <a:tc>
                  <a:txBody>
                    <a:bodyPr/>
                    <a:lstStyle/>
                    <a:p>
                      <a:pPr algn="ctr"/>
                      <a:r>
                        <a:rPr lang="en-US" b="1" dirty="0"/>
                        <a:t>Race/Year</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 </a:t>
                      </a:r>
                    </a:p>
                    <a:p>
                      <a:pPr algn="ctr"/>
                      <a:r>
                        <a:rPr lang="en-US" b="1" dirty="0"/>
                        <a:t>(Jan-Apr)</a:t>
                      </a:r>
                    </a:p>
                  </a:txBody>
                  <a:tcPr/>
                </a:tc>
                <a:extLst>
                  <a:ext uri="{0D108BD9-81ED-4DB2-BD59-A6C34878D82A}">
                    <a16:rowId xmlns:a16="http://schemas.microsoft.com/office/drawing/2014/main" val="3835843301"/>
                  </a:ext>
                </a:extLst>
              </a:tr>
              <a:tr h="370840">
                <a:tc>
                  <a:txBody>
                    <a:bodyPr/>
                    <a:lstStyle/>
                    <a:p>
                      <a:pPr algn="ctr"/>
                      <a:r>
                        <a:rPr lang="en-US" b="1" dirty="0"/>
                        <a:t>Black or African American</a:t>
                      </a:r>
                    </a:p>
                  </a:txBody>
                  <a:tcPr/>
                </a:tc>
                <a:tc>
                  <a:txBody>
                    <a:bodyPr/>
                    <a:lstStyle/>
                    <a:p>
                      <a:pPr algn="ctr"/>
                      <a:r>
                        <a:rPr lang="en-US" dirty="0"/>
                        <a:t>8%</a:t>
                      </a:r>
                    </a:p>
                  </a:txBody>
                  <a:tcPr anchor="ctr"/>
                </a:tc>
                <a:tc>
                  <a:txBody>
                    <a:bodyPr/>
                    <a:lstStyle/>
                    <a:p>
                      <a:pPr algn="ctr"/>
                      <a:r>
                        <a:rPr lang="en-US" dirty="0"/>
                        <a:t>8%</a:t>
                      </a:r>
                    </a:p>
                  </a:txBody>
                  <a:tcPr anchor="ctr"/>
                </a:tc>
                <a:tc>
                  <a:txBody>
                    <a:bodyPr/>
                    <a:lstStyle/>
                    <a:p>
                      <a:pPr algn="ctr"/>
                      <a:r>
                        <a:rPr lang="en-US" dirty="0"/>
                        <a:t>10%</a:t>
                      </a:r>
                    </a:p>
                  </a:txBody>
                  <a:tcPr anchor="ctr"/>
                </a:tc>
                <a:tc>
                  <a:txBody>
                    <a:bodyPr/>
                    <a:lstStyle/>
                    <a:p>
                      <a:pPr algn="ctr"/>
                      <a:r>
                        <a:rPr lang="en-US" dirty="0"/>
                        <a:t>9%</a:t>
                      </a:r>
                    </a:p>
                  </a:txBody>
                  <a:tcPr anchor="ctr"/>
                </a:tc>
                <a:tc>
                  <a:txBody>
                    <a:bodyPr/>
                    <a:lstStyle/>
                    <a:p>
                      <a:pPr algn="ctr"/>
                      <a:r>
                        <a:rPr lang="en-US" dirty="0"/>
                        <a:t>10%</a:t>
                      </a:r>
                    </a:p>
                  </a:txBody>
                  <a:tcPr anchor="ctr"/>
                </a:tc>
                <a:tc>
                  <a:txBody>
                    <a:bodyPr/>
                    <a:lstStyle/>
                    <a:p>
                      <a:pPr algn="ctr"/>
                      <a:r>
                        <a:rPr lang="en-US" dirty="0"/>
                        <a:t>11%</a:t>
                      </a:r>
                    </a:p>
                  </a:txBody>
                  <a:tcPr anchor="ctr"/>
                </a:tc>
                <a:tc>
                  <a:txBody>
                    <a:bodyPr/>
                    <a:lstStyle/>
                    <a:p>
                      <a:pPr algn="ctr"/>
                      <a:r>
                        <a:rPr lang="en-US" dirty="0"/>
                        <a:t>14%</a:t>
                      </a:r>
                    </a:p>
                  </a:txBody>
                  <a:tcPr anchor="ctr"/>
                </a:tc>
                <a:tc>
                  <a:txBody>
                    <a:bodyPr/>
                    <a:lstStyle/>
                    <a:p>
                      <a:pPr algn="ctr"/>
                      <a:r>
                        <a:rPr lang="en-US" dirty="0"/>
                        <a:t>17%</a:t>
                      </a:r>
                    </a:p>
                  </a:txBody>
                  <a:tcPr anchor="ctr">
                    <a:noFill/>
                  </a:tcPr>
                </a:tc>
                <a:tc>
                  <a:txBody>
                    <a:bodyPr/>
                    <a:lstStyle/>
                    <a:p>
                      <a:pPr algn="ctr"/>
                      <a:r>
                        <a:rPr lang="en-US" dirty="0"/>
                        <a:t>20%</a:t>
                      </a:r>
                    </a:p>
                  </a:txBody>
                  <a:tcPr anchor="ctr">
                    <a:noFill/>
                  </a:tcPr>
                </a:tc>
                <a:tc>
                  <a:txBody>
                    <a:bodyPr/>
                    <a:lstStyle/>
                    <a:p>
                      <a:pPr algn="ctr"/>
                      <a:r>
                        <a:rPr lang="en-US" dirty="0"/>
                        <a:t>21%</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Hispanic or Latino</a:t>
                      </a:r>
                    </a:p>
                  </a:txBody>
                  <a:tcP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4%</a:t>
                      </a:r>
                    </a:p>
                  </a:txBody>
                  <a:tcPr anchor="ctr"/>
                </a:tc>
                <a:tc>
                  <a:txBody>
                    <a:bodyPr/>
                    <a:lstStyle/>
                    <a:p>
                      <a:pPr algn="ctr"/>
                      <a:r>
                        <a:rPr lang="en-US" dirty="0"/>
                        <a:t>3%</a:t>
                      </a:r>
                    </a:p>
                  </a:txBody>
                  <a:tcPr anchor="ctr"/>
                </a:tc>
                <a:tc>
                  <a:txBody>
                    <a:bodyPr/>
                    <a:lstStyle/>
                    <a:p>
                      <a:pPr algn="ctr"/>
                      <a:r>
                        <a:rPr lang="en-US" dirty="0"/>
                        <a:t>3%</a:t>
                      </a:r>
                    </a:p>
                  </a:txBody>
                  <a:tcPr anchor="ctr"/>
                </a:tc>
                <a:tc>
                  <a:txBody>
                    <a:bodyPr/>
                    <a:lstStyle/>
                    <a:p>
                      <a:pPr algn="ctr"/>
                      <a:r>
                        <a:rPr lang="en-US" dirty="0"/>
                        <a:t>3%</a:t>
                      </a:r>
                    </a:p>
                  </a:txBody>
                  <a:tcPr anchor="ctr">
                    <a:noFill/>
                  </a:tcPr>
                </a:tc>
                <a:tc>
                  <a:txBody>
                    <a:bodyPr/>
                    <a:lstStyle/>
                    <a:p>
                      <a:pPr algn="ctr"/>
                      <a:r>
                        <a:rPr lang="en-US" dirty="0"/>
                        <a:t>5%</a:t>
                      </a:r>
                    </a:p>
                  </a:txBody>
                  <a:tcPr anchor="ctr">
                    <a:noFill/>
                  </a:tcPr>
                </a:tc>
                <a:tc>
                  <a:txBody>
                    <a:bodyPr/>
                    <a:lstStyle/>
                    <a:p>
                      <a:pPr algn="ctr"/>
                      <a:r>
                        <a:rPr lang="en-US" dirty="0"/>
                        <a:t>5%</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Other/</a:t>
                      </a:r>
                    </a:p>
                    <a:p>
                      <a:pPr algn="ctr"/>
                      <a:r>
                        <a:rPr lang="en-US" b="1" dirty="0"/>
                        <a:t>Unknown</a:t>
                      </a:r>
                    </a:p>
                  </a:txBody>
                  <a:tcP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noFill/>
                  </a:tcPr>
                </a:tc>
                <a:tc>
                  <a:txBody>
                    <a:bodyPr/>
                    <a:lstStyle/>
                    <a:p>
                      <a:pPr algn="ctr"/>
                      <a:r>
                        <a:rPr lang="en-US" dirty="0"/>
                        <a:t>2%</a:t>
                      </a:r>
                    </a:p>
                  </a:txBody>
                  <a:tcPr anchor="ctr">
                    <a:noFill/>
                  </a:tcPr>
                </a:tc>
                <a:tc>
                  <a:txBody>
                    <a:bodyPr/>
                    <a:lstStyle/>
                    <a:p>
                      <a:pPr algn="ctr"/>
                      <a:r>
                        <a:rPr lang="en-US" dirty="0"/>
                        <a:t>1%</a:t>
                      </a:r>
                    </a:p>
                  </a:txBody>
                  <a:tcPr anchor="ctr">
                    <a:noFill/>
                  </a:tcPr>
                </a:tc>
                <a:extLst>
                  <a:ext uri="{0D108BD9-81ED-4DB2-BD59-A6C34878D82A}">
                    <a16:rowId xmlns:a16="http://schemas.microsoft.com/office/drawing/2014/main" val="592979153"/>
                  </a:ext>
                </a:extLst>
              </a:tr>
              <a:tr h="370840">
                <a:tc>
                  <a:txBody>
                    <a:bodyPr/>
                    <a:lstStyle/>
                    <a:p>
                      <a:pPr algn="ctr"/>
                      <a:r>
                        <a:rPr lang="en-US" b="1" dirty="0"/>
                        <a:t>White</a:t>
                      </a:r>
                    </a:p>
                  </a:txBody>
                  <a:tcPr/>
                </a:tc>
                <a:tc>
                  <a:txBody>
                    <a:bodyPr/>
                    <a:lstStyle/>
                    <a:p>
                      <a:pPr algn="ctr"/>
                      <a:r>
                        <a:rPr lang="en-US" dirty="0"/>
                        <a:t>88%</a:t>
                      </a:r>
                    </a:p>
                  </a:txBody>
                  <a:tcPr anchor="ctr"/>
                </a:tc>
                <a:tc>
                  <a:txBody>
                    <a:bodyPr/>
                    <a:lstStyle/>
                    <a:p>
                      <a:pPr algn="ctr"/>
                      <a:r>
                        <a:rPr lang="en-US" dirty="0"/>
                        <a:t>87%</a:t>
                      </a:r>
                    </a:p>
                  </a:txBody>
                  <a:tcPr anchor="ctr"/>
                </a:tc>
                <a:tc>
                  <a:txBody>
                    <a:bodyPr/>
                    <a:lstStyle/>
                    <a:p>
                      <a:pPr algn="ctr"/>
                      <a:r>
                        <a:rPr lang="en-US" dirty="0"/>
                        <a:t>86%</a:t>
                      </a:r>
                    </a:p>
                  </a:txBody>
                  <a:tcPr anchor="ctr"/>
                </a:tc>
                <a:tc>
                  <a:txBody>
                    <a:bodyPr/>
                    <a:lstStyle/>
                    <a:p>
                      <a:pPr algn="ctr"/>
                      <a:r>
                        <a:rPr lang="en-US" dirty="0"/>
                        <a:t>84%</a:t>
                      </a:r>
                    </a:p>
                  </a:txBody>
                  <a:tcPr anchor="ctr"/>
                </a:tc>
                <a:tc>
                  <a:txBody>
                    <a:bodyPr/>
                    <a:lstStyle/>
                    <a:p>
                      <a:pPr algn="ctr"/>
                      <a:r>
                        <a:rPr lang="en-US" dirty="0"/>
                        <a:t>82%</a:t>
                      </a:r>
                    </a:p>
                  </a:txBody>
                  <a:tcPr anchor="ctr"/>
                </a:tc>
                <a:tc>
                  <a:txBody>
                    <a:bodyPr/>
                    <a:lstStyle/>
                    <a:p>
                      <a:pPr algn="ctr"/>
                      <a:r>
                        <a:rPr lang="en-US" dirty="0"/>
                        <a:t>82%</a:t>
                      </a:r>
                    </a:p>
                  </a:txBody>
                  <a:tcPr anchor="ctr"/>
                </a:tc>
                <a:tc>
                  <a:txBody>
                    <a:bodyPr/>
                    <a:lstStyle/>
                    <a:p>
                      <a:pPr algn="ctr"/>
                      <a:r>
                        <a:rPr lang="en-US" dirty="0"/>
                        <a:t>79%</a:t>
                      </a:r>
                    </a:p>
                  </a:txBody>
                  <a:tcPr anchor="ctr"/>
                </a:tc>
                <a:tc>
                  <a:txBody>
                    <a:bodyPr/>
                    <a:lstStyle/>
                    <a:p>
                      <a:pPr algn="ctr"/>
                      <a:r>
                        <a:rPr lang="en-US" dirty="0"/>
                        <a:t>76%</a:t>
                      </a:r>
                    </a:p>
                  </a:txBody>
                  <a:tcPr anchor="ctr">
                    <a:noFill/>
                  </a:tcPr>
                </a:tc>
                <a:tc>
                  <a:txBody>
                    <a:bodyPr/>
                    <a:lstStyle/>
                    <a:p>
                      <a:pPr algn="ctr"/>
                      <a:r>
                        <a:rPr lang="en-US" dirty="0"/>
                        <a:t>73%</a:t>
                      </a:r>
                    </a:p>
                  </a:txBody>
                  <a:tcPr anchor="ctr">
                    <a:noFill/>
                  </a:tcPr>
                </a:tc>
                <a:tc>
                  <a:txBody>
                    <a:bodyPr/>
                    <a:lstStyle/>
                    <a:p>
                      <a:pPr algn="ctr"/>
                      <a:r>
                        <a:rPr lang="en-US" dirty="0"/>
                        <a:t>73%</a:t>
                      </a:r>
                    </a:p>
                  </a:txBody>
                  <a:tcPr anchor="ctr">
                    <a:noFill/>
                  </a:tcPr>
                </a:tc>
                <a:extLst>
                  <a:ext uri="{0D108BD9-81ED-4DB2-BD59-A6C34878D82A}">
                    <a16:rowId xmlns:a16="http://schemas.microsoft.com/office/drawing/2014/main" val="1916674280"/>
                  </a:ext>
                </a:extLst>
              </a:tr>
            </a:tbl>
          </a:graphicData>
        </a:graphic>
      </p:graphicFrame>
      <p:graphicFrame>
        <p:nvGraphicFramePr>
          <p:cNvPr id="3" name="Table 4">
            <a:extLst>
              <a:ext uri="{FF2B5EF4-FFF2-40B4-BE49-F238E27FC236}">
                <a16:creationId xmlns:a16="http://schemas.microsoft.com/office/drawing/2014/main" id="{774AE90C-21A4-552F-2E25-FA2B17E0F3E2}"/>
              </a:ext>
            </a:extLst>
          </p:cNvPr>
          <p:cNvGraphicFramePr>
            <a:graphicFrameLocks noGrp="1"/>
          </p:cNvGraphicFramePr>
          <p:nvPr/>
        </p:nvGraphicFramePr>
        <p:xfrm>
          <a:off x="1436992" y="4567247"/>
          <a:ext cx="9334960" cy="175260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474004">
                  <a:extLst>
                    <a:ext uri="{9D8B030D-6E8A-4147-A177-3AD203B41FA5}">
                      <a16:colId xmlns:a16="http://schemas.microsoft.com/office/drawing/2014/main" val="1055398844"/>
                    </a:ext>
                  </a:extLst>
                </a:gridCol>
                <a:gridCol w="751350">
                  <a:extLst>
                    <a:ext uri="{9D8B030D-6E8A-4147-A177-3AD203B41FA5}">
                      <a16:colId xmlns:a16="http://schemas.microsoft.com/office/drawing/2014/main" val="2834286622"/>
                    </a:ext>
                  </a:extLst>
                </a:gridCol>
                <a:gridCol w="751350">
                  <a:extLst>
                    <a:ext uri="{9D8B030D-6E8A-4147-A177-3AD203B41FA5}">
                      <a16:colId xmlns:a16="http://schemas.microsoft.com/office/drawing/2014/main" val="3741638967"/>
                    </a:ext>
                  </a:extLst>
                </a:gridCol>
                <a:gridCol w="751350">
                  <a:extLst>
                    <a:ext uri="{9D8B030D-6E8A-4147-A177-3AD203B41FA5}">
                      <a16:colId xmlns:a16="http://schemas.microsoft.com/office/drawing/2014/main" val="1832429981"/>
                    </a:ext>
                  </a:extLst>
                </a:gridCol>
                <a:gridCol w="751350">
                  <a:extLst>
                    <a:ext uri="{9D8B030D-6E8A-4147-A177-3AD203B41FA5}">
                      <a16:colId xmlns:a16="http://schemas.microsoft.com/office/drawing/2014/main" val="315297790"/>
                    </a:ext>
                  </a:extLst>
                </a:gridCol>
                <a:gridCol w="751350">
                  <a:extLst>
                    <a:ext uri="{9D8B030D-6E8A-4147-A177-3AD203B41FA5}">
                      <a16:colId xmlns:a16="http://schemas.microsoft.com/office/drawing/2014/main" val="4025436151"/>
                    </a:ext>
                  </a:extLst>
                </a:gridCol>
                <a:gridCol w="751350">
                  <a:extLst>
                    <a:ext uri="{9D8B030D-6E8A-4147-A177-3AD203B41FA5}">
                      <a16:colId xmlns:a16="http://schemas.microsoft.com/office/drawing/2014/main" val="2321479475"/>
                    </a:ext>
                  </a:extLst>
                </a:gridCol>
                <a:gridCol w="751350">
                  <a:extLst>
                    <a:ext uri="{9D8B030D-6E8A-4147-A177-3AD203B41FA5}">
                      <a16:colId xmlns:a16="http://schemas.microsoft.com/office/drawing/2014/main" val="1226217120"/>
                    </a:ext>
                  </a:extLst>
                </a:gridCol>
                <a:gridCol w="751350">
                  <a:extLst>
                    <a:ext uri="{9D8B030D-6E8A-4147-A177-3AD203B41FA5}">
                      <a16:colId xmlns:a16="http://schemas.microsoft.com/office/drawing/2014/main" val="1386689584"/>
                    </a:ext>
                  </a:extLst>
                </a:gridCol>
                <a:gridCol w="751350">
                  <a:extLst>
                    <a:ext uri="{9D8B030D-6E8A-4147-A177-3AD203B41FA5}">
                      <a16:colId xmlns:a16="http://schemas.microsoft.com/office/drawing/2014/main" val="3305790669"/>
                    </a:ext>
                  </a:extLst>
                </a:gridCol>
                <a:gridCol w="1098806">
                  <a:extLst>
                    <a:ext uri="{9D8B030D-6E8A-4147-A177-3AD203B41FA5}">
                      <a16:colId xmlns:a16="http://schemas.microsoft.com/office/drawing/2014/main" val="520527164"/>
                    </a:ext>
                  </a:extLst>
                </a:gridCol>
              </a:tblGrid>
              <a:tr h="370840">
                <a:tc gridSpan="11">
                  <a:txBody>
                    <a:bodyPr/>
                    <a:lstStyle/>
                    <a:p>
                      <a:pPr algn="ctr"/>
                      <a:r>
                        <a:rPr lang="en-US" b="1" dirty="0"/>
                        <a:t>% of Suspected Opioid-Related (O-R) Overdose (OD) Patients</a:t>
                      </a:r>
                    </a:p>
                  </a:txBody>
                  <a:tcPr>
                    <a:solidFill>
                      <a:schemeClr val="accent6">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6">
                        <a:lumMod val="40000"/>
                        <a:lumOff val="60000"/>
                      </a:schemeClr>
                    </a:solidFill>
                  </a:tcPr>
                </a:tc>
                <a:extLst>
                  <a:ext uri="{0D108BD9-81ED-4DB2-BD59-A6C34878D82A}">
                    <a16:rowId xmlns:a16="http://schemas.microsoft.com/office/drawing/2014/main" val="3022886274"/>
                  </a:ext>
                </a:extLst>
              </a:tr>
              <a:tr h="370840">
                <a:tc>
                  <a:txBody>
                    <a:bodyPr/>
                    <a:lstStyle/>
                    <a:p>
                      <a:r>
                        <a:rPr lang="en-US" b="1" dirty="0"/>
                        <a:t>Gender/Year</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 (Jan-Apr)</a:t>
                      </a:r>
                    </a:p>
                  </a:txBody>
                  <a:tcPr/>
                </a:tc>
                <a:extLst>
                  <a:ext uri="{0D108BD9-81ED-4DB2-BD59-A6C34878D82A}">
                    <a16:rowId xmlns:a16="http://schemas.microsoft.com/office/drawing/2014/main" val="3835843301"/>
                  </a:ext>
                </a:extLst>
              </a:tr>
              <a:tr h="370840">
                <a:tc>
                  <a:txBody>
                    <a:bodyPr/>
                    <a:lstStyle/>
                    <a:p>
                      <a:pPr algn="ctr"/>
                      <a:r>
                        <a:rPr lang="en-US" b="1" dirty="0"/>
                        <a:t>Male</a:t>
                      </a:r>
                    </a:p>
                  </a:txBody>
                  <a:tcPr/>
                </a:tc>
                <a:tc>
                  <a:txBody>
                    <a:bodyPr/>
                    <a:lstStyle/>
                    <a:p>
                      <a:pPr algn="ctr"/>
                      <a:r>
                        <a:rPr lang="en-US" dirty="0"/>
                        <a:t>53%</a:t>
                      </a:r>
                    </a:p>
                  </a:txBody>
                  <a:tcPr anchor="ctr"/>
                </a:tc>
                <a:tc>
                  <a:txBody>
                    <a:bodyPr/>
                    <a:lstStyle/>
                    <a:p>
                      <a:pPr algn="ctr"/>
                      <a:r>
                        <a:rPr lang="en-US" dirty="0"/>
                        <a:t>55%</a:t>
                      </a:r>
                    </a:p>
                  </a:txBody>
                  <a:tcPr anchor="ctr"/>
                </a:tc>
                <a:tc>
                  <a:txBody>
                    <a:bodyPr/>
                    <a:lstStyle/>
                    <a:p>
                      <a:pPr algn="ctr"/>
                      <a:r>
                        <a:rPr lang="en-US" dirty="0"/>
                        <a:t>64%</a:t>
                      </a:r>
                    </a:p>
                  </a:txBody>
                  <a:tcPr anchor="ctr"/>
                </a:tc>
                <a:tc>
                  <a:txBody>
                    <a:bodyPr/>
                    <a:lstStyle/>
                    <a:p>
                      <a:pPr algn="ctr"/>
                      <a:r>
                        <a:rPr lang="en-US" dirty="0"/>
                        <a:t>62%</a:t>
                      </a:r>
                    </a:p>
                  </a:txBody>
                  <a:tcPr anchor="ctr"/>
                </a:tc>
                <a:tc>
                  <a:txBody>
                    <a:bodyPr/>
                    <a:lstStyle/>
                    <a:p>
                      <a:pPr algn="ctr"/>
                      <a:r>
                        <a:rPr lang="en-US" dirty="0"/>
                        <a:t>61%</a:t>
                      </a:r>
                    </a:p>
                  </a:txBody>
                  <a:tcPr anchor="ctr"/>
                </a:tc>
                <a:tc>
                  <a:txBody>
                    <a:bodyPr/>
                    <a:lstStyle/>
                    <a:p>
                      <a:pPr algn="ctr"/>
                      <a:r>
                        <a:rPr lang="en-US" dirty="0"/>
                        <a:t>64%</a:t>
                      </a:r>
                    </a:p>
                  </a:txBody>
                  <a:tcPr anchor="ctr"/>
                </a:tc>
                <a:tc>
                  <a:txBody>
                    <a:bodyPr/>
                    <a:lstStyle/>
                    <a:p>
                      <a:pPr algn="ctr"/>
                      <a:r>
                        <a:rPr lang="en-US" dirty="0"/>
                        <a:t>66%</a:t>
                      </a:r>
                    </a:p>
                  </a:txBody>
                  <a:tcPr anchor="ctr"/>
                </a:tc>
                <a:tc>
                  <a:txBody>
                    <a:bodyPr/>
                    <a:lstStyle/>
                    <a:p>
                      <a:pPr algn="ctr"/>
                      <a:r>
                        <a:rPr lang="en-US" dirty="0"/>
                        <a:t>68%</a:t>
                      </a:r>
                    </a:p>
                  </a:txBody>
                  <a:tcPr anchor="ctr">
                    <a:noFill/>
                  </a:tcPr>
                </a:tc>
                <a:tc>
                  <a:txBody>
                    <a:bodyPr/>
                    <a:lstStyle/>
                    <a:p>
                      <a:pPr algn="ctr"/>
                      <a:r>
                        <a:rPr lang="en-US" dirty="0"/>
                        <a:t>66%</a:t>
                      </a:r>
                    </a:p>
                  </a:txBody>
                  <a:tcPr anchor="ctr">
                    <a:noFill/>
                  </a:tcPr>
                </a:tc>
                <a:tc>
                  <a:txBody>
                    <a:bodyPr/>
                    <a:lstStyle/>
                    <a:p>
                      <a:pPr algn="ctr"/>
                      <a:r>
                        <a:rPr lang="en-US" dirty="0"/>
                        <a:t>65%</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Female</a:t>
                      </a:r>
                    </a:p>
                  </a:txBody>
                  <a:tcPr/>
                </a:tc>
                <a:tc>
                  <a:txBody>
                    <a:bodyPr/>
                    <a:lstStyle/>
                    <a:p>
                      <a:pPr algn="ctr"/>
                      <a:r>
                        <a:rPr lang="en-US" dirty="0"/>
                        <a:t>47%</a:t>
                      </a:r>
                    </a:p>
                  </a:txBody>
                  <a:tcPr anchor="ctr"/>
                </a:tc>
                <a:tc>
                  <a:txBody>
                    <a:bodyPr/>
                    <a:lstStyle/>
                    <a:p>
                      <a:pPr algn="ctr"/>
                      <a:r>
                        <a:rPr lang="en-US" dirty="0"/>
                        <a:t>45%</a:t>
                      </a:r>
                    </a:p>
                  </a:txBody>
                  <a:tcPr anchor="ctr"/>
                </a:tc>
                <a:tc>
                  <a:txBody>
                    <a:bodyPr/>
                    <a:lstStyle/>
                    <a:p>
                      <a:pPr algn="ctr"/>
                      <a:r>
                        <a:rPr lang="en-US" dirty="0"/>
                        <a:t>36%</a:t>
                      </a:r>
                    </a:p>
                  </a:txBody>
                  <a:tcPr anchor="ctr"/>
                </a:tc>
                <a:tc>
                  <a:txBody>
                    <a:bodyPr/>
                    <a:lstStyle/>
                    <a:p>
                      <a:pPr algn="ctr"/>
                      <a:r>
                        <a:rPr lang="en-US" dirty="0"/>
                        <a:t>38%</a:t>
                      </a:r>
                    </a:p>
                  </a:txBody>
                  <a:tcPr anchor="ctr"/>
                </a:tc>
                <a:tc>
                  <a:txBody>
                    <a:bodyPr/>
                    <a:lstStyle/>
                    <a:p>
                      <a:pPr algn="ctr"/>
                      <a:r>
                        <a:rPr lang="en-US" dirty="0"/>
                        <a:t>39%</a:t>
                      </a:r>
                    </a:p>
                  </a:txBody>
                  <a:tcPr anchor="ctr"/>
                </a:tc>
                <a:tc>
                  <a:txBody>
                    <a:bodyPr/>
                    <a:lstStyle/>
                    <a:p>
                      <a:pPr algn="ctr"/>
                      <a:r>
                        <a:rPr lang="en-US" dirty="0"/>
                        <a:t>36%</a:t>
                      </a:r>
                    </a:p>
                  </a:txBody>
                  <a:tcPr anchor="ctr"/>
                </a:tc>
                <a:tc>
                  <a:txBody>
                    <a:bodyPr/>
                    <a:lstStyle/>
                    <a:p>
                      <a:pPr algn="ctr"/>
                      <a:r>
                        <a:rPr lang="en-US" dirty="0"/>
                        <a:t>34%</a:t>
                      </a:r>
                    </a:p>
                  </a:txBody>
                  <a:tcPr anchor="ctr"/>
                </a:tc>
                <a:tc>
                  <a:txBody>
                    <a:bodyPr/>
                    <a:lstStyle/>
                    <a:p>
                      <a:pPr algn="ctr"/>
                      <a:r>
                        <a:rPr lang="en-US" dirty="0"/>
                        <a:t>32%</a:t>
                      </a:r>
                    </a:p>
                  </a:txBody>
                  <a:tcPr anchor="ctr">
                    <a:noFill/>
                  </a:tcPr>
                </a:tc>
                <a:tc>
                  <a:txBody>
                    <a:bodyPr/>
                    <a:lstStyle/>
                    <a:p>
                      <a:pPr algn="ctr"/>
                      <a:r>
                        <a:rPr lang="en-US" dirty="0"/>
                        <a:t>34%</a:t>
                      </a:r>
                    </a:p>
                  </a:txBody>
                  <a:tcPr anchor="ctr">
                    <a:noFill/>
                  </a:tcPr>
                </a:tc>
                <a:tc>
                  <a:txBody>
                    <a:bodyPr/>
                    <a:lstStyle/>
                    <a:p>
                      <a:pPr algn="ctr"/>
                      <a:r>
                        <a:rPr lang="en-US" dirty="0"/>
                        <a:t>35%</a:t>
                      </a:r>
                    </a:p>
                  </a:txBody>
                  <a:tcPr anchor="ctr">
                    <a:noFill/>
                  </a:tcPr>
                </a:tc>
                <a:extLst>
                  <a:ext uri="{0D108BD9-81ED-4DB2-BD59-A6C34878D82A}">
                    <a16:rowId xmlns:a16="http://schemas.microsoft.com/office/drawing/2014/main" val="3805416702"/>
                  </a:ext>
                </a:extLst>
              </a:tr>
            </a:tbl>
          </a:graphicData>
        </a:graphic>
      </p:graphicFrame>
    </p:spTree>
    <p:extLst>
      <p:ext uri="{BB962C8B-B14F-4D97-AF65-F5344CB8AC3E}">
        <p14:creationId xmlns:p14="http://schemas.microsoft.com/office/powerpoint/2010/main" val="1111013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379370" y="1338580"/>
          <a:ext cx="11433260" cy="41808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986003">
                  <a:extLst>
                    <a:ext uri="{9D8B030D-6E8A-4147-A177-3AD203B41FA5}">
                      <a16:colId xmlns:a16="http://schemas.microsoft.com/office/drawing/2014/main" val="2834286622"/>
                    </a:ext>
                  </a:extLst>
                </a:gridCol>
                <a:gridCol w="986003">
                  <a:extLst>
                    <a:ext uri="{9D8B030D-6E8A-4147-A177-3AD203B41FA5}">
                      <a16:colId xmlns:a16="http://schemas.microsoft.com/office/drawing/2014/main" val="3741638967"/>
                    </a:ext>
                  </a:extLst>
                </a:gridCol>
                <a:gridCol w="986003">
                  <a:extLst>
                    <a:ext uri="{9D8B030D-6E8A-4147-A177-3AD203B41FA5}">
                      <a16:colId xmlns:a16="http://schemas.microsoft.com/office/drawing/2014/main" val="1832429981"/>
                    </a:ext>
                  </a:extLst>
                </a:gridCol>
                <a:gridCol w="986003">
                  <a:extLst>
                    <a:ext uri="{9D8B030D-6E8A-4147-A177-3AD203B41FA5}">
                      <a16:colId xmlns:a16="http://schemas.microsoft.com/office/drawing/2014/main" val="315297790"/>
                    </a:ext>
                  </a:extLst>
                </a:gridCol>
                <a:gridCol w="986003">
                  <a:extLst>
                    <a:ext uri="{9D8B030D-6E8A-4147-A177-3AD203B41FA5}">
                      <a16:colId xmlns:a16="http://schemas.microsoft.com/office/drawing/2014/main" val="4025436151"/>
                    </a:ext>
                  </a:extLst>
                </a:gridCol>
                <a:gridCol w="986003">
                  <a:extLst>
                    <a:ext uri="{9D8B030D-6E8A-4147-A177-3AD203B41FA5}">
                      <a16:colId xmlns:a16="http://schemas.microsoft.com/office/drawing/2014/main" val="2321479475"/>
                    </a:ext>
                  </a:extLst>
                </a:gridCol>
                <a:gridCol w="986003">
                  <a:extLst>
                    <a:ext uri="{9D8B030D-6E8A-4147-A177-3AD203B41FA5}">
                      <a16:colId xmlns:a16="http://schemas.microsoft.com/office/drawing/2014/main" val="1226217120"/>
                    </a:ext>
                  </a:extLst>
                </a:gridCol>
                <a:gridCol w="986003">
                  <a:extLst>
                    <a:ext uri="{9D8B030D-6E8A-4147-A177-3AD203B41FA5}">
                      <a16:colId xmlns:a16="http://schemas.microsoft.com/office/drawing/2014/main" val="1386689584"/>
                    </a:ext>
                  </a:extLst>
                </a:gridCol>
                <a:gridCol w="986003">
                  <a:extLst>
                    <a:ext uri="{9D8B030D-6E8A-4147-A177-3AD203B41FA5}">
                      <a16:colId xmlns:a16="http://schemas.microsoft.com/office/drawing/2014/main" val="3305790669"/>
                    </a:ext>
                  </a:extLst>
                </a:gridCol>
                <a:gridCol w="1173287">
                  <a:extLst>
                    <a:ext uri="{9D8B030D-6E8A-4147-A177-3AD203B41FA5}">
                      <a16:colId xmlns:a16="http://schemas.microsoft.com/office/drawing/2014/main" val="655724705"/>
                    </a:ext>
                  </a:extLst>
                </a:gridCol>
              </a:tblGrid>
              <a:tr h="370840">
                <a:tc gridSpan="11">
                  <a:txBody>
                    <a:bodyPr/>
                    <a:lstStyle/>
                    <a:p>
                      <a:pPr algn="ctr"/>
                      <a:r>
                        <a:rPr lang="en-US" b="1" dirty="0"/>
                        <a:t>% of Suspected Opioid-Related (O-R) Overdose (OD) Patients</a:t>
                      </a:r>
                    </a:p>
                  </a:txBody>
                  <a:tcPr>
                    <a:solidFill>
                      <a:schemeClr val="tx2">
                        <a:lumMod val="20000"/>
                        <a:lumOff val="8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tx2">
                        <a:lumMod val="20000"/>
                        <a:lumOff val="80000"/>
                      </a:schemeClr>
                    </a:solidFill>
                  </a:tcPr>
                </a:tc>
                <a:extLst>
                  <a:ext uri="{0D108BD9-81ED-4DB2-BD59-A6C34878D82A}">
                    <a16:rowId xmlns:a16="http://schemas.microsoft.com/office/drawing/2014/main" val="3022886274"/>
                  </a:ext>
                </a:extLst>
              </a:tr>
              <a:tr h="370840">
                <a:tc>
                  <a:txBody>
                    <a:bodyPr/>
                    <a:lstStyle/>
                    <a:p>
                      <a:pPr algn="ctr"/>
                      <a:r>
                        <a:rPr lang="en-US" b="1" dirty="0"/>
                        <a:t>Age Range</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 </a:t>
                      </a:r>
                    </a:p>
                    <a:p>
                      <a:pPr algn="ctr"/>
                      <a:r>
                        <a:rPr lang="en-US" b="1" dirty="0"/>
                        <a:t>(Jan-Apr)</a:t>
                      </a:r>
                    </a:p>
                  </a:txBody>
                  <a:tcPr/>
                </a:tc>
                <a:extLst>
                  <a:ext uri="{0D108BD9-81ED-4DB2-BD59-A6C34878D82A}">
                    <a16:rowId xmlns:a16="http://schemas.microsoft.com/office/drawing/2014/main" val="3835843301"/>
                  </a:ext>
                </a:extLst>
              </a:tr>
              <a:tr h="370840">
                <a:tc>
                  <a:txBody>
                    <a:bodyPr/>
                    <a:lstStyle/>
                    <a:p>
                      <a:pPr algn="ctr"/>
                      <a:r>
                        <a:rPr lang="en-US" b="1" dirty="0"/>
                        <a:t>19 or younger</a:t>
                      </a:r>
                    </a:p>
                  </a:txBody>
                  <a:tcPr/>
                </a:tc>
                <a:tc>
                  <a:txBody>
                    <a:bodyPr/>
                    <a:lstStyle/>
                    <a:p>
                      <a:pPr algn="ctr"/>
                      <a:r>
                        <a:rPr lang="en-US" dirty="0"/>
                        <a:t>6%</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1%</a:t>
                      </a:r>
                    </a:p>
                  </a:txBody>
                  <a:tcPr anchor="ctr">
                    <a:noFill/>
                  </a:tcPr>
                </a:tc>
                <a:tc>
                  <a:txBody>
                    <a:bodyPr/>
                    <a:lstStyle/>
                    <a:p>
                      <a:pPr algn="ctr"/>
                      <a:r>
                        <a:rPr lang="en-US" dirty="0"/>
                        <a:t>2%</a:t>
                      </a:r>
                    </a:p>
                  </a:txBody>
                  <a:tcPr anchor="ctr">
                    <a:noFill/>
                  </a:tcPr>
                </a:tc>
                <a:tc>
                  <a:txBody>
                    <a:bodyPr/>
                    <a:lstStyle/>
                    <a:p>
                      <a:pPr algn="ctr"/>
                      <a:r>
                        <a:rPr lang="en-US" dirty="0"/>
                        <a:t>2%</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20-29</a:t>
                      </a:r>
                    </a:p>
                  </a:txBody>
                  <a:tcPr/>
                </a:tc>
                <a:tc>
                  <a:txBody>
                    <a:bodyPr/>
                    <a:lstStyle/>
                    <a:p>
                      <a:pPr algn="ctr"/>
                      <a:r>
                        <a:rPr lang="en-US" b="1" dirty="0">
                          <a:solidFill>
                            <a:srgbClr val="FF0000"/>
                          </a:solidFill>
                        </a:rPr>
                        <a:t>26%</a:t>
                      </a:r>
                    </a:p>
                  </a:txBody>
                  <a:tcPr anchor="ctr"/>
                </a:tc>
                <a:tc>
                  <a:txBody>
                    <a:bodyPr/>
                    <a:lstStyle/>
                    <a:p>
                      <a:pPr algn="ctr"/>
                      <a:r>
                        <a:rPr lang="en-US" b="1" dirty="0">
                          <a:solidFill>
                            <a:srgbClr val="FF0000"/>
                          </a:solidFill>
                        </a:rPr>
                        <a:t>30%</a:t>
                      </a:r>
                    </a:p>
                  </a:txBody>
                  <a:tcPr anchor="ctr"/>
                </a:tc>
                <a:tc>
                  <a:txBody>
                    <a:bodyPr/>
                    <a:lstStyle/>
                    <a:p>
                      <a:pPr algn="ctr"/>
                      <a:r>
                        <a:rPr lang="en-US" dirty="0"/>
                        <a:t>30%</a:t>
                      </a:r>
                    </a:p>
                  </a:txBody>
                  <a:tcPr anchor="ctr"/>
                </a:tc>
                <a:tc>
                  <a:txBody>
                    <a:bodyPr/>
                    <a:lstStyle/>
                    <a:p>
                      <a:pPr algn="ctr"/>
                      <a:r>
                        <a:rPr lang="en-US" dirty="0"/>
                        <a:t>26%</a:t>
                      </a:r>
                    </a:p>
                  </a:txBody>
                  <a:tcPr anchor="ctr"/>
                </a:tc>
                <a:tc>
                  <a:txBody>
                    <a:bodyPr/>
                    <a:lstStyle/>
                    <a:p>
                      <a:pPr algn="ctr"/>
                      <a:r>
                        <a:rPr lang="en-US" dirty="0"/>
                        <a:t>26%</a:t>
                      </a:r>
                    </a:p>
                  </a:txBody>
                  <a:tcPr anchor="ctr"/>
                </a:tc>
                <a:tc>
                  <a:txBody>
                    <a:bodyPr/>
                    <a:lstStyle/>
                    <a:p>
                      <a:pPr algn="ctr"/>
                      <a:r>
                        <a:rPr lang="en-US" dirty="0"/>
                        <a:t>22%</a:t>
                      </a:r>
                    </a:p>
                  </a:txBody>
                  <a:tcPr anchor="ctr"/>
                </a:tc>
                <a:tc>
                  <a:txBody>
                    <a:bodyPr/>
                    <a:lstStyle/>
                    <a:p>
                      <a:pPr algn="ctr"/>
                      <a:r>
                        <a:rPr lang="en-US" dirty="0"/>
                        <a:t>20%</a:t>
                      </a:r>
                    </a:p>
                  </a:txBody>
                  <a:tcPr anchor="ctr"/>
                </a:tc>
                <a:tc>
                  <a:txBody>
                    <a:bodyPr/>
                    <a:lstStyle/>
                    <a:p>
                      <a:pPr algn="ctr"/>
                      <a:r>
                        <a:rPr lang="en-US" dirty="0"/>
                        <a:t>15%</a:t>
                      </a:r>
                    </a:p>
                  </a:txBody>
                  <a:tcPr anchor="ctr">
                    <a:noFill/>
                  </a:tcPr>
                </a:tc>
                <a:tc>
                  <a:txBody>
                    <a:bodyPr/>
                    <a:lstStyle/>
                    <a:p>
                      <a:pPr algn="ctr"/>
                      <a:r>
                        <a:rPr lang="en-US" dirty="0"/>
                        <a:t>14%</a:t>
                      </a:r>
                    </a:p>
                  </a:txBody>
                  <a:tcPr anchor="ctr">
                    <a:noFill/>
                  </a:tcPr>
                </a:tc>
                <a:tc>
                  <a:txBody>
                    <a:bodyPr/>
                    <a:lstStyle/>
                    <a:p>
                      <a:pPr algn="ctr"/>
                      <a:r>
                        <a:rPr lang="en-US" dirty="0"/>
                        <a:t>14%</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30-39</a:t>
                      </a:r>
                    </a:p>
                  </a:txBody>
                  <a:tcPr/>
                </a:tc>
                <a:tc>
                  <a:txBody>
                    <a:bodyPr/>
                    <a:lstStyle/>
                    <a:p>
                      <a:pPr algn="ctr"/>
                      <a:r>
                        <a:rPr lang="en-US" dirty="0"/>
                        <a:t>23%</a:t>
                      </a:r>
                    </a:p>
                  </a:txBody>
                  <a:tcPr anchor="ctr"/>
                </a:tc>
                <a:tc>
                  <a:txBody>
                    <a:bodyPr/>
                    <a:lstStyle/>
                    <a:p>
                      <a:pPr algn="ctr"/>
                      <a:r>
                        <a:rPr lang="en-US" dirty="0"/>
                        <a:t>27%</a:t>
                      </a:r>
                    </a:p>
                  </a:txBody>
                  <a:tcPr anchor="ctr"/>
                </a:tc>
                <a:tc>
                  <a:txBody>
                    <a:bodyPr/>
                    <a:lstStyle/>
                    <a:p>
                      <a:pPr algn="ctr"/>
                      <a:r>
                        <a:rPr lang="en-US" b="1" dirty="0">
                          <a:solidFill>
                            <a:srgbClr val="FF0000"/>
                          </a:solidFill>
                        </a:rPr>
                        <a:t>33%</a:t>
                      </a:r>
                    </a:p>
                  </a:txBody>
                  <a:tcPr anchor="ctr"/>
                </a:tc>
                <a:tc>
                  <a:txBody>
                    <a:bodyPr/>
                    <a:lstStyle/>
                    <a:p>
                      <a:pPr algn="ctr"/>
                      <a:r>
                        <a:rPr lang="en-US" b="1" dirty="0">
                          <a:solidFill>
                            <a:srgbClr val="FF0000"/>
                          </a:solidFill>
                        </a:rPr>
                        <a:t>36%</a:t>
                      </a:r>
                    </a:p>
                  </a:txBody>
                  <a:tcPr anchor="ctr"/>
                </a:tc>
                <a:tc>
                  <a:txBody>
                    <a:bodyPr/>
                    <a:lstStyle/>
                    <a:p>
                      <a:pPr algn="ctr"/>
                      <a:r>
                        <a:rPr lang="en-US" b="1" dirty="0">
                          <a:solidFill>
                            <a:srgbClr val="FF0000"/>
                          </a:solidFill>
                        </a:rPr>
                        <a:t>37%</a:t>
                      </a:r>
                    </a:p>
                  </a:txBody>
                  <a:tcPr anchor="ctr"/>
                </a:tc>
                <a:tc>
                  <a:txBody>
                    <a:bodyPr/>
                    <a:lstStyle/>
                    <a:p>
                      <a:pPr algn="ctr"/>
                      <a:r>
                        <a:rPr lang="en-US" b="1" dirty="0">
                          <a:solidFill>
                            <a:srgbClr val="FF0000"/>
                          </a:solidFill>
                        </a:rPr>
                        <a:t>36%</a:t>
                      </a:r>
                    </a:p>
                  </a:txBody>
                  <a:tcPr anchor="ctr"/>
                </a:tc>
                <a:tc>
                  <a:txBody>
                    <a:bodyPr/>
                    <a:lstStyle/>
                    <a:p>
                      <a:pPr algn="ctr"/>
                      <a:r>
                        <a:rPr lang="en-US" b="1" dirty="0">
                          <a:solidFill>
                            <a:srgbClr val="FF0000"/>
                          </a:solidFill>
                        </a:rPr>
                        <a:t>35%</a:t>
                      </a:r>
                    </a:p>
                  </a:txBody>
                  <a:tcPr anchor="ctr"/>
                </a:tc>
                <a:tc>
                  <a:txBody>
                    <a:bodyPr/>
                    <a:lstStyle/>
                    <a:p>
                      <a:pPr algn="ctr"/>
                      <a:r>
                        <a:rPr lang="en-US" b="1" dirty="0">
                          <a:solidFill>
                            <a:srgbClr val="FF0000"/>
                          </a:solidFill>
                        </a:rPr>
                        <a:t>36%</a:t>
                      </a:r>
                    </a:p>
                  </a:txBody>
                  <a:tcPr anchor="ctr">
                    <a:noFill/>
                  </a:tcPr>
                </a:tc>
                <a:tc>
                  <a:txBody>
                    <a:bodyPr/>
                    <a:lstStyle/>
                    <a:p>
                      <a:pPr algn="ctr"/>
                      <a:r>
                        <a:rPr lang="en-US" b="1" dirty="0">
                          <a:solidFill>
                            <a:srgbClr val="FF0000"/>
                          </a:solidFill>
                        </a:rPr>
                        <a:t>33%</a:t>
                      </a:r>
                    </a:p>
                  </a:txBody>
                  <a:tcPr anchor="ctr">
                    <a:noFill/>
                  </a:tcPr>
                </a:tc>
                <a:tc>
                  <a:txBody>
                    <a:bodyPr/>
                    <a:lstStyle/>
                    <a:p>
                      <a:pPr algn="ctr"/>
                      <a:r>
                        <a:rPr lang="en-US" b="1" dirty="0">
                          <a:solidFill>
                            <a:srgbClr val="FF0000"/>
                          </a:solidFill>
                        </a:rPr>
                        <a:t>32%</a:t>
                      </a:r>
                    </a:p>
                  </a:txBody>
                  <a:tcPr anchor="ctr">
                    <a:noFill/>
                  </a:tcPr>
                </a:tc>
                <a:extLst>
                  <a:ext uri="{0D108BD9-81ED-4DB2-BD59-A6C34878D82A}">
                    <a16:rowId xmlns:a16="http://schemas.microsoft.com/office/drawing/2014/main" val="592979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40-49</a:t>
                      </a:r>
                    </a:p>
                  </a:txBody>
                  <a:tcP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17%</a:t>
                      </a:r>
                    </a:p>
                  </a:txBody>
                  <a:tcPr anchor="ct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22%</a:t>
                      </a:r>
                    </a:p>
                  </a:txBody>
                  <a:tcPr anchor="ctr"/>
                </a:tc>
                <a:tc>
                  <a:txBody>
                    <a:bodyPr/>
                    <a:lstStyle/>
                    <a:p>
                      <a:pPr algn="ctr"/>
                      <a:r>
                        <a:rPr lang="en-US" dirty="0"/>
                        <a:t>21%</a:t>
                      </a:r>
                    </a:p>
                  </a:txBody>
                  <a:tcPr anchor="ctr"/>
                </a:tc>
                <a:tc>
                  <a:txBody>
                    <a:bodyPr/>
                    <a:lstStyle/>
                    <a:p>
                      <a:pPr algn="ctr"/>
                      <a:r>
                        <a:rPr lang="en-US" dirty="0"/>
                        <a:t>23%</a:t>
                      </a:r>
                    </a:p>
                  </a:txBody>
                  <a:tcPr anchor="ctr">
                    <a:noFill/>
                  </a:tcPr>
                </a:tc>
                <a:tc>
                  <a:txBody>
                    <a:bodyPr/>
                    <a:lstStyle/>
                    <a:p>
                      <a:pPr algn="ctr"/>
                      <a:r>
                        <a:rPr lang="en-US" dirty="0"/>
                        <a:t>24%</a:t>
                      </a:r>
                    </a:p>
                  </a:txBody>
                  <a:tcPr anchor="ctr">
                    <a:noFill/>
                  </a:tcPr>
                </a:tc>
                <a:tc>
                  <a:txBody>
                    <a:bodyPr/>
                    <a:lstStyle/>
                    <a:p>
                      <a:pPr algn="ctr"/>
                      <a:r>
                        <a:rPr lang="en-US" dirty="0"/>
                        <a:t>24%</a:t>
                      </a:r>
                    </a:p>
                  </a:txBody>
                  <a:tcPr anchor="ctr">
                    <a:noFill/>
                  </a:tcPr>
                </a:tc>
                <a:extLst>
                  <a:ext uri="{0D108BD9-81ED-4DB2-BD59-A6C34878D82A}">
                    <a16:rowId xmlns:a16="http://schemas.microsoft.com/office/drawing/2014/main" val="522271482"/>
                  </a:ext>
                </a:extLst>
              </a:tr>
              <a:tr h="370840">
                <a:tc>
                  <a:txBody>
                    <a:bodyPr/>
                    <a:lstStyle/>
                    <a:p>
                      <a:pPr algn="ctr"/>
                      <a:r>
                        <a:rPr lang="en-US" b="1" dirty="0"/>
                        <a:t>50-59</a:t>
                      </a:r>
                    </a:p>
                  </a:txBody>
                  <a:tcPr/>
                </a:tc>
                <a:tc>
                  <a:txBody>
                    <a:bodyPr/>
                    <a:lstStyle/>
                    <a:p>
                      <a:pPr algn="ctr"/>
                      <a:r>
                        <a:rPr lang="en-US" dirty="0"/>
                        <a:t>17%</a:t>
                      </a:r>
                    </a:p>
                  </a:txBody>
                  <a:tcPr anchor="ctr"/>
                </a:tc>
                <a:tc>
                  <a:txBody>
                    <a:bodyPr/>
                    <a:lstStyle/>
                    <a:p>
                      <a:pPr algn="ctr"/>
                      <a:r>
                        <a:rPr lang="en-US" dirty="0"/>
                        <a:t>15%</a:t>
                      </a:r>
                    </a:p>
                  </a:txBody>
                  <a:tcPr anchor="ctr"/>
                </a:tc>
                <a:tc>
                  <a:txBody>
                    <a:bodyPr/>
                    <a:lstStyle/>
                    <a:p>
                      <a:pPr algn="ctr"/>
                      <a:r>
                        <a:rPr lang="en-US" dirty="0"/>
                        <a:t>12%</a:t>
                      </a:r>
                    </a:p>
                  </a:txBody>
                  <a:tcPr anchor="ctr"/>
                </a:tc>
                <a:tc>
                  <a:txBody>
                    <a:bodyPr/>
                    <a:lstStyle/>
                    <a:p>
                      <a:pPr algn="ctr"/>
                      <a:r>
                        <a:rPr lang="en-US" dirty="0"/>
                        <a:t>12%</a:t>
                      </a:r>
                    </a:p>
                  </a:txBody>
                  <a:tcPr anchor="ctr"/>
                </a:tc>
                <a:tc>
                  <a:txBody>
                    <a:bodyPr/>
                    <a:lstStyle/>
                    <a:p>
                      <a:pPr algn="ctr"/>
                      <a:r>
                        <a:rPr lang="en-US" dirty="0"/>
                        <a:t>11%</a:t>
                      </a:r>
                    </a:p>
                  </a:txBody>
                  <a:tcPr anchor="ctr"/>
                </a:tc>
                <a:tc>
                  <a:txBody>
                    <a:bodyPr/>
                    <a:lstStyle/>
                    <a:p>
                      <a:pPr algn="ctr"/>
                      <a:r>
                        <a:rPr lang="en-US" dirty="0"/>
                        <a:t>12%</a:t>
                      </a:r>
                    </a:p>
                  </a:txBody>
                  <a:tcPr anchor="ctr"/>
                </a:tc>
                <a:tc>
                  <a:txBody>
                    <a:bodyPr/>
                    <a:lstStyle/>
                    <a:p>
                      <a:pPr algn="ctr"/>
                      <a:r>
                        <a:rPr lang="en-US" dirty="0"/>
                        <a:t>13%</a:t>
                      </a:r>
                    </a:p>
                  </a:txBody>
                  <a:tcPr anchor="ctr"/>
                </a:tc>
                <a:tc>
                  <a:txBody>
                    <a:bodyPr/>
                    <a:lstStyle/>
                    <a:p>
                      <a:pPr algn="ctr"/>
                      <a:r>
                        <a:rPr lang="en-US" dirty="0"/>
                        <a:t>14%</a:t>
                      </a:r>
                    </a:p>
                  </a:txBody>
                  <a:tcPr anchor="ctr">
                    <a:noFill/>
                  </a:tcPr>
                </a:tc>
                <a:tc>
                  <a:txBody>
                    <a:bodyPr/>
                    <a:lstStyle/>
                    <a:p>
                      <a:pPr algn="ctr"/>
                      <a:r>
                        <a:rPr lang="en-US" dirty="0"/>
                        <a:t>15%</a:t>
                      </a:r>
                    </a:p>
                  </a:txBody>
                  <a:tcPr anchor="ctr">
                    <a:noFill/>
                  </a:tcPr>
                </a:tc>
                <a:tc>
                  <a:txBody>
                    <a:bodyPr/>
                    <a:lstStyle/>
                    <a:p>
                      <a:pPr algn="ctr"/>
                      <a:r>
                        <a:rPr lang="en-US" dirty="0"/>
                        <a:t>15%</a:t>
                      </a:r>
                    </a:p>
                  </a:txBody>
                  <a:tcPr anchor="ctr">
                    <a:noFill/>
                  </a:tcPr>
                </a:tc>
                <a:extLst>
                  <a:ext uri="{0D108BD9-81ED-4DB2-BD59-A6C34878D82A}">
                    <a16:rowId xmlns:a16="http://schemas.microsoft.com/office/drawing/2014/main" val="2594189289"/>
                  </a:ext>
                </a:extLst>
              </a:tr>
              <a:tr h="370840">
                <a:tc>
                  <a:txBody>
                    <a:bodyPr/>
                    <a:lstStyle/>
                    <a:p>
                      <a:pPr algn="ctr"/>
                      <a:r>
                        <a:rPr lang="en-US" b="1" dirty="0"/>
                        <a:t>60-69</a:t>
                      </a:r>
                    </a:p>
                  </a:txBody>
                  <a:tcPr/>
                </a:tc>
                <a:tc>
                  <a:txBody>
                    <a:bodyPr/>
                    <a:lstStyle/>
                    <a:p>
                      <a:pPr algn="ctr"/>
                      <a:r>
                        <a:rPr lang="en-US" dirty="0"/>
                        <a:t>6%</a:t>
                      </a:r>
                    </a:p>
                  </a:txBody>
                  <a:tcPr anchor="ctr"/>
                </a:tc>
                <a:tc>
                  <a:txBody>
                    <a:bodyPr/>
                    <a:lstStyle/>
                    <a:p>
                      <a:pPr algn="ctr"/>
                      <a:r>
                        <a:rPr lang="en-US" dirty="0"/>
                        <a:t>6%</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6%</a:t>
                      </a:r>
                    </a:p>
                  </a:txBody>
                  <a:tcPr anchor="ctr"/>
                </a:tc>
                <a:tc>
                  <a:txBody>
                    <a:bodyPr/>
                    <a:lstStyle/>
                    <a:p>
                      <a:pPr algn="ctr"/>
                      <a:r>
                        <a:rPr lang="en-US" dirty="0"/>
                        <a:t>7%</a:t>
                      </a:r>
                    </a:p>
                  </a:txBody>
                  <a:tcPr anchor="ctr"/>
                </a:tc>
                <a:tc>
                  <a:txBody>
                    <a:bodyPr/>
                    <a:lstStyle/>
                    <a:p>
                      <a:pPr algn="ctr"/>
                      <a:r>
                        <a:rPr lang="en-US" dirty="0"/>
                        <a:t>8%</a:t>
                      </a:r>
                    </a:p>
                  </a:txBody>
                  <a:tcPr anchor="ctr">
                    <a:noFill/>
                  </a:tcPr>
                </a:tc>
                <a:tc>
                  <a:txBody>
                    <a:bodyPr/>
                    <a:lstStyle/>
                    <a:p>
                      <a:pPr algn="ctr"/>
                      <a:r>
                        <a:rPr lang="en-US" dirty="0"/>
                        <a:t>9%</a:t>
                      </a:r>
                    </a:p>
                  </a:txBody>
                  <a:tcPr anchor="ctr">
                    <a:noFill/>
                  </a:tcPr>
                </a:tc>
                <a:tc>
                  <a:txBody>
                    <a:bodyPr/>
                    <a:lstStyle/>
                    <a:p>
                      <a:pPr algn="ctr"/>
                      <a:r>
                        <a:rPr lang="en-US" dirty="0"/>
                        <a:t>10%</a:t>
                      </a:r>
                    </a:p>
                  </a:txBody>
                  <a:tcPr anchor="ctr">
                    <a:noFill/>
                  </a:tcPr>
                </a:tc>
                <a:extLst>
                  <a:ext uri="{0D108BD9-81ED-4DB2-BD59-A6C34878D82A}">
                    <a16:rowId xmlns:a16="http://schemas.microsoft.com/office/drawing/2014/main" val="1679920798"/>
                  </a:ext>
                </a:extLst>
              </a:tr>
              <a:tr h="370840">
                <a:tc>
                  <a:txBody>
                    <a:bodyPr/>
                    <a:lstStyle/>
                    <a:p>
                      <a:pPr algn="ctr"/>
                      <a:r>
                        <a:rPr lang="en-US" b="1" dirty="0"/>
                        <a:t>70 or older</a:t>
                      </a:r>
                    </a:p>
                  </a:txBody>
                  <a:tcP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noFill/>
                  </a:tcPr>
                </a:tc>
                <a:tc>
                  <a:txBody>
                    <a:bodyPr/>
                    <a:lstStyle/>
                    <a:p>
                      <a:pPr algn="ctr"/>
                      <a:r>
                        <a:rPr lang="en-US" dirty="0"/>
                        <a:t>3%</a:t>
                      </a:r>
                    </a:p>
                  </a:txBody>
                  <a:tcPr anchor="ctr">
                    <a:noFill/>
                  </a:tcPr>
                </a:tc>
                <a:tc>
                  <a:txBody>
                    <a:bodyPr/>
                    <a:lstStyle/>
                    <a:p>
                      <a:pPr algn="ctr"/>
                      <a:r>
                        <a:rPr lang="en-US" dirty="0"/>
                        <a:t>3%</a:t>
                      </a:r>
                    </a:p>
                  </a:txBody>
                  <a:tcPr anchor="ctr">
                    <a:noFill/>
                  </a:tcPr>
                </a:tc>
                <a:extLst>
                  <a:ext uri="{0D108BD9-81ED-4DB2-BD59-A6C34878D82A}">
                    <a16:rowId xmlns:a16="http://schemas.microsoft.com/office/drawing/2014/main" val="2437832724"/>
                  </a:ext>
                </a:extLst>
              </a:tr>
              <a:tr h="271749">
                <a:tc gridSpan="11">
                  <a:txBody>
                    <a:bodyPr/>
                    <a:lstStyle/>
                    <a:p>
                      <a:pPr algn="l"/>
                      <a:r>
                        <a:rPr lang="en-US" sz="1400" b="0" i="1" dirty="0"/>
                        <a:t>Some years add up to 99% or 101% due to rounding</a:t>
                      </a:r>
                    </a:p>
                  </a:txBody>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noFill/>
                  </a:tcPr>
                </a:tc>
                <a:tc hMerge="1">
                  <a:txBody>
                    <a:bodyPr/>
                    <a:lstStyle/>
                    <a:p>
                      <a:pPr algn="ctr"/>
                      <a:endParaRPr lang="en-US" dirty="0"/>
                    </a:p>
                  </a:txBody>
                  <a:tcPr anchor="ctr">
                    <a:noFill/>
                  </a:tcPr>
                </a:tc>
                <a:tc hMerge="1">
                  <a:txBody>
                    <a:bodyPr/>
                    <a:lstStyle/>
                    <a:p>
                      <a:pPr algn="l"/>
                      <a:endParaRPr lang="en-US" sz="1400" b="0" i="1" dirty="0"/>
                    </a:p>
                  </a:txBody>
                  <a:tcPr/>
                </a:tc>
                <a:extLst>
                  <a:ext uri="{0D108BD9-81ED-4DB2-BD59-A6C34878D82A}">
                    <a16:rowId xmlns:a16="http://schemas.microsoft.com/office/drawing/2014/main" val="2086233712"/>
                  </a:ext>
                </a:extLst>
              </a:tr>
            </a:tbl>
          </a:graphicData>
        </a:graphic>
      </p:graphicFrame>
    </p:spTree>
    <p:extLst>
      <p:ext uri="{BB962C8B-B14F-4D97-AF65-F5344CB8AC3E}">
        <p14:creationId xmlns:p14="http://schemas.microsoft.com/office/powerpoint/2010/main" val="495335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b="1" dirty="0">
                <a:latin typeface="Abadi"/>
              </a:rPr>
              <a:t>Jan-Apr 2023 Snapshot</a:t>
            </a:r>
          </a:p>
        </p:txBody>
      </p:sp>
      <p:sp>
        <p:nvSpPr>
          <p:cNvPr id="3" name="Content Placeholder 2"/>
          <p:cNvSpPr>
            <a:spLocks noGrp="1"/>
          </p:cNvSpPr>
          <p:nvPr>
            <p:ph idx="1"/>
          </p:nvPr>
        </p:nvSpPr>
        <p:spPr>
          <a:xfrm>
            <a:off x="2165568" y="1653998"/>
            <a:ext cx="7860863" cy="4432967"/>
          </a:xfrm>
        </p:spPr>
        <p:txBody>
          <a:bodyPr anchor="t">
            <a:normAutofit/>
          </a:bodyPr>
          <a:lstStyle/>
          <a:p>
            <a:r>
              <a:rPr lang="en-US" sz="2400" dirty="0"/>
              <a:t>881 opioid-related overdose patients</a:t>
            </a:r>
          </a:p>
          <a:p>
            <a:pPr lvl="1"/>
            <a:r>
              <a:rPr lang="en-US" dirty="0"/>
              <a:t>11% </a:t>
            </a:r>
            <a:r>
              <a:rPr lang="en-US" b="1" dirty="0">
                <a:solidFill>
                  <a:srgbClr val="92D050"/>
                </a:solidFill>
              </a:rPr>
              <a:t>decrease</a:t>
            </a:r>
            <a:r>
              <a:rPr lang="en-US" dirty="0"/>
              <a:t> compared to Jan-Apr 2022</a:t>
            </a:r>
          </a:p>
          <a:p>
            <a:pPr lvl="1"/>
            <a:r>
              <a:rPr lang="en-US" dirty="0"/>
              <a:t>9% </a:t>
            </a:r>
            <a:r>
              <a:rPr lang="en-US" b="1" dirty="0">
                <a:solidFill>
                  <a:srgbClr val="92D050"/>
                </a:solidFill>
              </a:rPr>
              <a:t>decrease</a:t>
            </a:r>
            <a:r>
              <a:rPr lang="en-US" dirty="0"/>
              <a:t> compared to Sept-Dec 2022</a:t>
            </a:r>
          </a:p>
          <a:p>
            <a:r>
              <a:rPr lang="en-US" sz="2400" dirty="0"/>
              <a:t>Top zip code - 32210</a:t>
            </a:r>
          </a:p>
          <a:p>
            <a:pPr lvl="1"/>
            <a:r>
              <a:rPr lang="en-US" dirty="0"/>
              <a:t>78 patients (9%)</a:t>
            </a:r>
          </a:p>
          <a:p>
            <a:r>
              <a:rPr lang="en-US" sz="2400" dirty="0"/>
              <a:t>65% male; 35% female</a:t>
            </a:r>
          </a:p>
          <a:p>
            <a:r>
              <a:rPr lang="en-US" sz="2400" dirty="0"/>
              <a:t>73% white; 21% black/AA; 6% other</a:t>
            </a:r>
          </a:p>
          <a:p>
            <a:r>
              <a:rPr lang="en-US" sz="2400" dirty="0"/>
              <a:t>32% between ages 30-39</a:t>
            </a:r>
          </a:p>
          <a:p>
            <a:r>
              <a:rPr lang="en-US" sz="2400" dirty="0"/>
              <a:t>53% residence; 17% roadway; 11% business or hotel; 19% other</a:t>
            </a:r>
          </a:p>
        </p:txBody>
      </p:sp>
    </p:spTree>
    <p:extLst>
      <p:ext uri="{BB962C8B-B14F-4D97-AF65-F5344CB8AC3E}">
        <p14:creationId xmlns:p14="http://schemas.microsoft.com/office/powerpoint/2010/main" val="411572834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84E8A5F-8F29-4175-AA4B-B9BEB44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FA505F40-D149-43ED-AF99-35E23BCA8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sp useBgFill="1">
        <p:nvSpPr>
          <p:cNvPr id="40" name="Freeform: Shape 39">
            <a:extLst>
              <a:ext uri="{FF2B5EF4-FFF2-40B4-BE49-F238E27FC236}">
                <a16:creationId xmlns:a16="http://schemas.microsoft.com/office/drawing/2014/main" id="{552309E5-CDC5-4689-B459-780990ADE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852"/>
            <a:ext cx="12192000" cy="6416148"/>
          </a:xfrm>
          <a:custGeom>
            <a:avLst/>
            <a:gdLst>
              <a:gd name="connsiteX0" fmla="*/ 0 w 12192000"/>
              <a:gd name="connsiteY0" fmla="*/ 1471884 h 6416148"/>
              <a:gd name="connsiteX1" fmla="*/ 64531 w 12192000"/>
              <a:gd name="connsiteY1" fmla="*/ 1501670 h 6416148"/>
              <a:gd name="connsiteX2" fmla="*/ 1086294 w 12192000"/>
              <a:gd name="connsiteY2" fmla="*/ 1696317 h 6416148"/>
              <a:gd name="connsiteX3" fmla="*/ 627362 w 12192000"/>
              <a:gd name="connsiteY3" fmla="*/ 1781303 h 6416148"/>
              <a:gd name="connsiteX4" fmla="*/ 521977 w 12192000"/>
              <a:gd name="connsiteY4" fmla="*/ 1811899 h 6416148"/>
              <a:gd name="connsiteX5" fmla="*/ 617163 w 12192000"/>
              <a:gd name="connsiteY5" fmla="*/ 1886686 h 6416148"/>
              <a:gd name="connsiteX6" fmla="*/ 858527 w 12192000"/>
              <a:gd name="connsiteY6" fmla="*/ 1958076 h 6416148"/>
              <a:gd name="connsiteX7" fmla="*/ 195624 w 12192000"/>
              <a:gd name="connsiteY7" fmla="*/ 1859491 h 6416148"/>
              <a:gd name="connsiteX8" fmla="*/ 239818 w 12192000"/>
              <a:gd name="connsiteY8" fmla="*/ 1975073 h 6416148"/>
              <a:gd name="connsiteX9" fmla="*/ 171828 w 12192000"/>
              <a:gd name="connsiteY9" fmla="*/ 2083856 h 6416148"/>
              <a:gd name="connsiteX10" fmla="*/ 542373 w 12192000"/>
              <a:gd name="connsiteY10" fmla="*/ 2213037 h 6416148"/>
              <a:gd name="connsiteX11" fmla="*/ 1059099 w 12192000"/>
              <a:gd name="connsiteY11" fmla="*/ 2471396 h 6416148"/>
              <a:gd name="connsiteX12" fmla="*/ 1579222 w 12192000"/>
              <a:gd name="connsiteY12" fmla="*/ 2634571 h 6416148"/>
              <a:gd name="connsiteX13" fmla="*/ 2007559 w 12192000"/>
              <a:gd name="connsiteY13" fmla="*/ 2777349 h 6416148"/>
              <a:gd name="connsiteX14" fmla="*/ 1606419 w 12192000"/>
              <a:gd name="connsiteY14" fmla="*/ 2760351 h 6416148"/>
              <a:gd name="connsiteX15" fmla="*/ 2269322 w 12192000"/>
              <a:gd name="connsiteY15" fmla="*/ 2988116 h 6416148"/>
              <a:gd name="connsiteX16" fmla="*/ 2371307 w 12192000"/>
              <a:gd name="connsiteY16" fmla="*/ 3001714 h 6416148"/>
              <a:gd name="connsiteX17" fmla="*/ 3442150 w 12192000"/>
              <a:gd name="connsiteY17" fmla="*/ 3154690 h 6416148"/>
              <a:gd name="connsiteX18" fmla="*/ 3649520 w 12192000"/>
              <a:gd name="connsiteY18" fmla="*/ 3236278 h 6416148"/>
              <a:gd name="connsiteX19" fmla="*/ 3411555 w 12192000"/>
              <a:gd name="connsiteY19" fmla="*/ 3256674 h 6416148"/>
              <a:gd name="connsiteX20" fmla="*/ 2612671 w 12192000"/>
              <a:gd name="connsiteY20" fmla="*/ 3219280 h 6416148"/>
              <a:gd name="connsiteX21" fmla="*/ 3153192 w 12192000"/>
              <a:gd name="connsiteY21" fmla="*/ 3314466 h 6416148"/>
              <a:gd name="connsiteX22" fmla="*/ 2561679 w 12192000"/>
              <a:gd name="connsiteY22" fmla="*/ 3355259 h 6416148"/>
              <a:gd name="connsiteX23" fmla="*/ 2418900 w 12192000"/>
              <a:gd name="connsiteY23" fmla="*/ 3440245 h 6416148"/>
              <a:gd name="connsiteX24" fmla="*/ 2517486 w 12192000"/>
              <a:gd name="connsiteY24" fmla="*/ 3518433 h 6416148"/>
              <a:gd name="connsiteX25" fmla="*/ 2881232 w 12192000"/>
              <a:gd name="connsiteY25" fmla="*/ 3600021 h 6416148"/>
              <a:gd name="connsiteX26" fmla="*/ 3251778 w 12192000"/>
              <a:gd name="connsiteY26" fmla="*/ 3722402 h 6416148"/>
              <a:gd name="connsiteX27" fmla="*/ 4441605 w 12192000"/>
              <a:gd name="connsiteY27" fmla="*/ 3885576 h 6416148"/>
              <a:gd name="connsiteX28" fmla="*/ 5233689 w 12192000"/>
              <a:gd name="connsiteY28" fmla="*/ 3933169 h 6416148"/>
              <a:gd name="connsiteX29" fmla="*/ 6753267 w 12192000"/>
              <a:gd name="connsiteY29" fmla="*/ 3994360 h 6416148"/>
              <a:gd name="connsiteX30" fmla="*/ 8164061 w 12192000"/>
              <a:gd name="connsiteY30" fmla="*/ 3943368 h 6416148"/>
              <a:gd name="connsiteX31" fmla="*/ 10475723 w 12192000"/>
              <a:gd name="connsiteY31" fmla="*/ 3868579 h 6416148"/>
              <a:gd name="connsiteX32" fmla="*/ 11883117 w 12192000"/>
              <a:gd name="connsiteY32" fmla="*/ 3695207 h 6416148"/>
              <a:gd name="connsiteX33" fmla="*/ 12066691 w 12192000"/>
              <a:gd name="connsiteY33" fmla="*/ 3637415 h 6416148"/>
              <a:gd name="connsiteX34" fmla="*/ 12022498 w 12192000"/>
              <a:gd name="connsiteY34" fmla="*/ 3528632 h 6416148"/>
              <a:gd name="connsiteX35" fmla="*/ 11706343 w 12192000"/>
              <a:gd name="connsiteY35" fmla="*/ 3504836 h 6416148"/>
              <a:gd name="connsiteX36" fmla="*/ 11883117 w 12192000"/>
              <a:gd name="connsiteY36" fmla="*/ 3419849 h 6416148"/>
              <a:gd name="connsiteX37" fmla="*/ 11502373 w 12192000"/>
              <a:gd name="connsiteY37" fmla="*/ 3362057 h 6416148"/>
              <a:gd name="connsiteX38" fmla="*/ 11553365 w 12192000"/>
              <a:gd name="connsiteY38" fmla="*/ 3317864 h 6416148"/>
              <a:gd name="connsiteX39" fmla="*/ 11604358 w 12192000"/>
              <a:gd name="connsiteY39" fmla="*/ 3273672 h 6416148"/>
              <a:gd name="connsiteX40" fmla="*/ 10880263 w 12192000"/>
              <a:gd name="connsiteY40" fmla="*/ 3178486 h 6416148"/>
              <a:gd name="connsiteX41" fmla="*/ 11740337 w 12192000"/>
              <a:gd name="connsiteY41" fmla="*/ 2967719 h 6416148"/>
              <a:gd name="connsiteX42" fmla="*/ 11587360 w 12192000"/>
              <a:gd name="connsiteY42" fmla="*/ 2862336 h 6416148"/>
              <a:gd name="connsiteX43" fmla="*/ 12087087 w 12192000"/>
              <a:gd name="connsiteY43" fmla="*/ 2685563 h 6416148"/>
              <a:gd name="connsiteX44" fmla="*/ 12192000 w 12192000"/>
              <a:gd name="connsiteY44" fmla="*/ 2625581 h 6416148"/>
              <a:gd name="connsiteX45" fmla="*/ 12192000 w 12192000"/>
              <a:gd name="connsiteY45" fmla="*/ 6416148 h 6416148"/>
              <a:gd name="connsiteX46" fmla="*/ 0 w 12192000"/>
              <a:gd name="connsiteY46" fmla="*/ 6416148 h 6416148"/>
              <a:gd name="connsiteX47" fmla="*/ 0 w 12192000"/>
              <a:gd name="connsiteY47" fmla="*/ 617621 h 6416148"/>
              <a:gd name="connsiteX48" fmla="*/ 15292 w 12192000"/>
              <a:gd name="connsiteY48" fmla="*/ 619640 h 6416148"/>
              <a:gd name="connsiteX49" fmla="*/ 168428 w 12192000"/>
              <a:gd name="connsiteY49" fmla="*/ 649279 h 6416148"/>
              <a:gd name="connsiteX50" fmla="*/ 5252 w 12192000"/>
              <a:gd name="connsiteY50" fmla="*/ 771660 h 6416148"/>
              <a:gd name="connsiteX51" fmla="*/ 1263069 w 12192000"/>
              <a:gd name="connsiteY51" fmla="*/ 1230589 h 6416148"/>
              <a:gd name="connsiteX52" fmla="*/ 2109545 w 12192000"/>
              <a:gd name="connsiteY52" fmla="*/ 1441356 h 6416148"/>
              <a:gd name="connsiteX53" fmla="*/ 1783192 w 12192000"/>
              <a:gd name="connsiteY53" fmla="*/ 1414160 h 6416148"/>
              <a:gd name="connsiteX54" fmla="*/ 100438 w 12192000"/>
              <a:gd name="connsiteY54" fmla="*/ 1417560 h 6416148"/>
              <a:gd name="connsiteX55" fmla="*/ 15875 w 12192000"/>
              <a:gd name="connsiteY55" fmla="*/ 1403962 h 6416148"/>
              <a:gd name="connsiteX56" fmla="*/ 0 w 12192000"/>
              <a:gd name="connsiteY56" fmla="*/ 1406507 h 6416148"/>
              <a:gd name="connsiteX57" fmla="*/ 0 w 12192000"/>
              <a:gd name="connsiteY57" fmla="*/ 0 h 6416148"/>
              <a:gd name="connsiteX58" fmla="*/ 12051 w 12192000"/>
              <a:gd name="connsiteY58" fmla="*/ 3379 h 6416148"/>
              <a:gd name="connsiteX59" fmla="*/ 804135 w 12192000"/>
              <a:gd name="connsiteY59" fmla="*/ 224346 h 6416148"/>
              <a:gd name="connsiteX60" fmla="*/ 963912 w 12192000"/>
              <a:gd name="connsiteY60" fmla="*/ 275337 h 6416148"/>
              <a:gd name="connsiteX61" fmla="*/ 773540 w 12192000"/>
              <a:gd name="connsiteY61" fmla="*/ 285536 h 6416148"/>
              <a:gd name="connsiteX62" fmla="*/ 623962 w 12192000"/>
              <a:gd name="connsiteY62" fmla="*/ 288936 h 6416148"/>
              <a:gd name="connsiteX63" fmla="*/ 352002 w 12192000"/>
              <a:gd name="connsiteY63" fmla="*/ 350126 h 6416148"/>
              <a:gd name="connsiteX64" fmla="*/ 114355 w 12192000"/>
              <a:gd name="connsiteY64" fmla="*/ 323036 h 6416148"/>
              <a:gd name="connsiteX65" fmla="*/ 0 w 12192000"/>
              <a:gd name="connsiteY65" fmla="*/ 316460 h 64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92000" h="6416148">
                <a:moveTo>
                  <a:pt x="0" y="1471884"/>
                </a:moveTo>
                <a:lnTo>
                  <a:pt x="64531" y="1501670"/>
                </a:lnTo>
                <a:cubicBezTo>
                  <a:pt x="379091" y="1618607"/>
                  <a:pt x="756117" y="1583284"/>
                  <a:pt x="1086294" y="1696317"/>
                </a:cubicBezTo>
                <a:cubicBezTo>
                  <a:pt x="933317" y="1791502"/>
                  <a:pt x="783739" y="1791502"/>
                  <a:pt x="627362" y="1781303"/>
                </a:cubicBezTo>
                <a:cubicBezTo>
                  <a:pt x="586567" y="1777904"/>
                  <a:pt x="532175" y="1774505"/>
                  <a:pt x="521977" y="1811899"/>
                </a:cubicBezTo>
                <a:cubicBezTo>
                  <a:pt x="508379" y="1859491"/>
                  <a:pt x="572970" y="1866290"/>
                  <a:pt x="617163" y="1886686"/>
                </a:cubicBezTo>
                <a:cubicBezTo>
                  <a:pt x="681753" y="1917283"/>
                  <a:pt x="780339" y="1876489"/>
                  <a:pt x="858527" y="1958076"/>
                </a:cubicBezTo>
                <a:cubicBezTo>
                  <a:pt x="613763" y="1941079"/>
                  <a:pt x="409792" y="1910484"/>
                  <a:pt x="195624" y="1859491"/>
                </a:cubicBezTo>
                <a:cubicBezTo>
                  <a:pt x="212622" y="1910484"/>
                  <a:pt x="277212" y="1934280"/>
                  <a:pt x="239818" y="1975073"/>
                </a:cubicBezTo>
                <a:cubicBezTo>
                  <a:pt x="212622" y="2009068"/>
                  <a:pt x="131034" y="2022666"/>
                  <a:pt x="171828" y="2083856"/>
                </a:cubicBezTo>
                <a:cubicBezTo>
                  <a:pt x="284012" y="2145047"/>
                  <a:pt x="447188" y="2124650"/>
                  <a:pt x="542373" y="2213037"/>
                </a:cubicBezTo>
                <a:cubicBezTo>
                  <a:pt x="678354" y="2338817"/>
                  <a:pt x="892523" y="2379610"/>
                  <a:pt x="1059099" y="2471396"/>
                </a:cubicBezTo>
                <a:cubicBezTo>
                  <a:pt x="1113491" y="2501991"/>
                  <a:pt x="1480637" y="2600577"/>
                  <a:pt x="1579222" y="2634571"/>
                </a:cubicBezTo>
                <a:cubicBezTo>
                  <a:pt x="1715203" y="2678765"/>
                  <a:pt x="1874979" y="2692362"/>
                  <a:pt x="2007559" y="2777349"/>
                </a:cubicBezTo>
                <a:cubicBezTo>
                  <a:pt x="1874979" y="2797745"/>
                  <a:pt x="1766195" y="2716159"/>
                  <a:pt x="1606419" y="2760351"/>
                </a:cubicBezTo>
                <a:cubicBezTo>
                  <a:pt x="1857982" y="2841939"/>
                  <a:pt x="2089148" y="2875933"/>
                  <a:pt x="2269322" y="2988116"/>
                </a:cubicBezTo>
                <a:cubicBezTo>
                  <a:pt x="2293118" y="3001714"/>
                  <a:pt x="2337311" y="2998314"/>
                  <a:pt x="2371307" y="3001714"/>
                </a:cubicBezTo>
                <a:cubicBezTo>
                  <a:pt x="2728254" y="3045907"/>
                  <a:pt x="3088601" y="3083301"/>
                  <a:pt x="3442150" y="3154690"/>
                </a:cubicBezTo>
                <a:cubicBezTo>
                  <a:pt x="3523738" y="3171687"/>
                  <a:pt x="3663118" y="3171687"/>
                  <a:pt x="3649520" y="3236278"/>
                </a:cubicBezTo>
                <a:cubicBezTo>
                  <a:pt x="3625723" y="3331462"/>
                  <a:pt x="3496542" y="3266873"/>
                  <a:pt x="3411555" y="3256674"/>
                </a:cubicBezTo>
                <a:cubicBezTo>
                  <a:pt x="3146393" y="3232878"/>
                  <a:pt x="2884632" y="3188685"/>
                  <a:pt x="2612671" y="3219280"/>
                </a:cubicBezTo>
                <a:cubicBezTo>
                  <a:pt x="2792845" y="3249875"/>
                  <a:pt x="2973019" y="3283869"/>
                  <a:pt x="3153192" y="3314466"/>
                </a:cubicBezTo>
                <a:cubicBezTo>
                  <a:pt x="2945823" y="3304267"/>
                  <a:pt x="2762250" y="3389254"/>
                  <a:pt x="2561679" y="3355259"/>
                </a:cubicBezTo>
                <a:cubicBezTo>
                  <a:pt x="2497088" y="3345061"/>
                  <a:pt x="2429099" y="3382455"/>
                  <a:pt x="2418900" y="3440245"/>
                </a:cubicBezTo>
                <a:cubicBezTo>
                  <a:pt x="2412101" y="3484439"/>
                  <a:pt x="2469893" y="3504836"/>
                  <a:pt x="2517486" y="3518433"/>
                </a:cubicBezTo>
                <a:cubicBezTo>
                  <a:pt x="2636468" y="3552428"/>
                  <a:pt x="2728254" y="3661212"/>
                  <a:pt x="2881232" y="3600021"/>
                </a:cubicBezTo>
                <a:cubicBezTo>
                  <a:pt x="2976418" y="3688407"/>
                  <a:pt x="3125997" y="3702005"/>
                  <a:pt x="3251778" y="3722402"/>
                </a:cubicBezTo>
                <a:cubicBezTo>
                  <a:pt x="3646120" y="3790391"/>
                  <a:pt x="4043862" y="3844783"/>
                  <a:pt x="4441605" y="3885576"/>
                </a:cubicBezTo>
                <a:cubicBezTo>
                  <a:pt x="4703367" y="3912772"/>
                  <a:pt x="4975327" y="3895775"/>
                  <a:pt x="5233689" y="3933169"/>
                </a:cubicBezTo>
                <a:cubicBezTo>
                  <a:pt x="5740215" y="4004558"/>
                  <a:pt x="6246741" y="3994360"/>
                  <a:pt x="6753267" y="3994360"/>
                </a:cubicBezTo>
                <a:cubicBezTo>
                  <a:pt x="7225798" y="3994360"/>
                  <a:pt x="7694929" y="3963764"/>
                  <a:pt x="8164061" y="3943368"/>
                </a:cubicBezTo>
                <a:cubicBezTo>
                  <a:pt x="8932348" y="3909373"/>
                  <a:pt x="9704036" y="3899174"/>
                  <a:pt x="10475723" y="3868579"/>
                </a:cubicBezTo>
                <a:cubicBezTo>
                  <a:pt x="10955053" y="3851581"/>
                  <a:pt x="11430983" y="3807389"/>
                  <a:pt x="11883117" y="3695207"/>
                </a:cubicBezTo>
                <a:cubicBezTo>
                  <a:pt x="11947708" y="3678209"/>
                  <a:pt x="12019098" y="3674809"/>
                  <a:pt x="12066691" y="3637415"/>
                </a:cubicBezTo>
                <a:cubicBezTo>
                  <a:pt x="12121083" y="3596621"/>
                  <a:pt x="12100686" y="3538831"/>
                  <a:pt x="12022498" y="3528632"/>
                </a:cubicBezTo>
                <a:cubicBezTo>
                  <a:pt x="11920513" y="3515034"/>
                  <a:pt x="11818527" y="3511634"/>
                  <a:pt x="11706343" y="3504836"/>
                </a:cubicBezTo>
                <a:cubicBezTo>
                  <a:pt x="11750537" y="3450444"/>
                  <a:pt x="11852522" y="3487838"/>
                  <a:pt x="11883117" y="3419849"/>
                </a:cubicBezTo>
                <a:cubicBezTo>
                  <a:pt x="11764134" y="3372256"/>
                  <a:pt x="11617955" y="3406251"/>
                  <a:pt x="11502373" y="3362057"/>
                </a:cubicBezTo>
                <a:cubicBezTo>
                  <a:pt x="11505772" y="3328063"/>
                  <a:pt x="11532968" y="3324663"/>
                  <a:pt x="11553365" y="3317864"/>
                </a:cubicBezTo>
                <a:cubicBezTo>
                  <a:pt x="11573763" y="3307666"/>
                  <a:pt x="11628155" y="3321265"/>
                  <a:pt x="11604358" y="3273672"/>
                </a:cubicBezTo>
                <a:cubicBezTo>
                  <a:pt x="11362993" y="3249875"/>
                  <a:pt x="11135227" y="3161489"/>
                  <a:pt x="10880263" y="3178486"/>
                </a:cubicBezTo>
                <a:cubicBezTo>
                  <a:pt x="11196417" y="3147891"/>
                  <a:pt x="11461579" y="3039108"/>
                  <a:pt x="11740337" y="2967719"/>
                </a:cubicBezTo>
                <a:cubicBezTo>
                  <a:pt x="11730140" y="2886132"/>
                  <a:pt x="11617955" y="2920126"/>
                  <a:pt x="11587360" y="2862336"/>
                </a:cubicBezTo>
                <a:cubicBezTo>
                  <a:pt x="11767534" y="2818143"/>
                  <a:pt x="11937509" y="2767150"/>
                  <a:pt x="12087087" y="2685563"/>
                </a:cubicBezTo>
                <a:lnTo>
                  <a:pt x="12192000" y="2625581"/>
                </a:lnTo>
                <a:lnTo>
                  <a:pt x="12192000" y="6416148"/>
                </a:lnTo>
                <a:lnTo>
                  <a:pt x="0" y="6416148"/>
                </a:lnTo>
                <a:close/>
                <a:moveTo>
                  <a:pt x="0" y="617621"/>
                </a:moveTo>
                <a:lnTo>
                  <a:pt x="15292" y="619640"/>
                </a:lnTo>
                <a:cubicBezTo>
                  <a:pt x="67931" y="627395"/>
                  <a:pt x="119136" y="636531"/>
                  <a:pt x="168428" y="649279"/>
                </a:cubicBezTo>
                <a:cubicBezTo>
                  <a:pt x="185426" y="747865"/>
                  <a:pt x="56244" y="713870"/>
                  <a:pt x="5252" y="771660"/>
                </a:cubicBezTo>
                <a:cubicBezTo>
                  <a:pt x="362199" y="856647"/>
                  <a:pt x="1171282" y="1166000"/>
                  <a:pt x="1263069" y="1230589"/>
                </a:cubicBezTo>
                <a:cubicBezTo>
                  <a:pt x="1446641" y="1363168"/>
                  <a:pt x="2245525" y="1410761"/>
                  <a:pt x="2109545" y="1441356"/>
                </a:cubicBezTo>
                <a:cubicBezTo>
                  <a:pt x="1997362" y="1465153"/>
                  <a:pt x="1885178" y="1451555"/>
                  <a:pt x="1783192" y="1414160"/>
                </a:cubicBezTo>
                <a:cubicBezTo>
                  <a:pt x="1613218" y="1356370"/>
                  <a:pt x="430190" y="1461753"/>
                  <a:pt x="100438" y="1417560"/>
                </a:cubicBezTo>
                <a:cubicBezTo>
                  <a:pt x="74942" y="1414161"/>
                  <a:pt x="45196" y="1404812"/>
                  <a:pt x="15875" y="1403962"/>
                </a:cubicBezTo>
                <a:lnTo>
                  <a:pt x="0" y="1406507"/>
                </a:lnTo>
                <a:close/>
                <a:moveTo>
                  <a:pt x="0" y="0"/>
                </a:moveTo>
                <a:lnTo>
                  <a:pt x="12051" y="3379"/>
                </a:lnTo>
                <a:cubicBezTo>
                  <a:pt x="144631" y="44173"/>
                  <a:pt x="664756" y="186952"/>
                  <a:pt x="804135" y="224346"/>
                </a:cubicBezTo>
                <a:cubicBezTo>
                  <a:pt x="855128" y="237943"/>
                  <a:pt x="926517" y="220946"/>
                  <a:pt x="963912" y="275337"/>
                </a:cubicBezTo>
                <a:cubicBezTo>
                  <a:pt x="906120" y="319531"/>
                  <a:pt x="827932" y="302533"/>
                  <a:pt x="773540" y="285536"/>
                </a:cubicBezTo>
                <a:cubicBezTo>
                  <a:pt x="627362" y="244742"/>
                  <a:pt x="637559" y="254941"/>
                  <a:pt x="623962" y="288936"/>
                </a:cubicBezTo>
                <a:cubicBezTo>
                  <a:pt x="572970" y="401118"/>
                  <a:pt x="457386" y="367123"/>
                  <a:pt x="352002" y="350126"/>
                </a:cubicBezTo>
                <a:cubicBezTo>
                  <a:pt x="272963" y="337378"/>
                  <a:pt x="193712" y="329092"/>
                  <a:pt x="114355" y="323036"/>
                </a:cubicBezTo>
                <a:lnTo>
                  <a:pt x="0" y="3164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685D0CA-5B4C-4235-BD16-EA9DDC53CAC8}"/>
              </a:ext>
            </a:extLst>
          </p:cNvPr>
          <p:cNvSpPr>
            <a:spLocks noGrp="1"/>
          </p:cNvSpPr>
          <p:nvPr>
            <p:ph type="ctrTitle"/>
          </p:nvPr>
        </p:nvSpPr>
        <p:spPr>
          <a:xfrm>
            <a:off x="838197" y="3452491"/>
            <a:ext cx="7315197" cy="1754376"/>
          </a:xfrm>
        </p:spPr>
        <p:txBody>
          <a:bodyPr>
            <a:normAutofit/>
          </a:bodyPr>
          <a:lstStyle/>
          <a:p>
            <a:r>
              <a:rPr lang="en-US" b="1" i="0" dirty="0">
                <a:effectLst>
                  <a:outerShdw blurRad="38100" dist="38100" dir="2700000" algn="tl">
                    <a:srgbClr val="000000">
                      <a:alpha val="43137"/>
                    </a:srgbClr>
                  </a:outerShdw>
                </a:effectLst>
                <a:latin typeface="Abadi" panose="020B0604020104020204" pitchFamily="34" charset="0"/>
              </a:rPr>
              <a:t>COMMUNITY-BASED NARCAN DISTRIBUTION</a:t>
            </a:r>
          </a:p>
        </p:txBody>
      </p:sp>
      <p:sp>
        <p:nvSpPr>
          <p:cNvPr id="3" name="Subtitle 2">
            <a:extLst>
              <a:ext uri="{FF2B5EF4-FFF2-40B4-BE49-F238E27FC236}">
                <a16:creationId xmlns:a16="http://schemas.microsoft.com/office/drawing/2014/main" id="{581457C3-322E-4D58-8F8A-B5519C0A72C5}"/>
              </a:ext>
            </a:extLst>
          </p:cNvPr>
          <p:cNvSpPr>
            <a:spLocks noGrp="1"/>
          </p:cNvSpPr>
          <p:nvPr>
            <p:ph type="subTitle" idx="1"/>
          </p:nvPr>
        </p:nvSpPr>
        <p:spPr>
          <a:xfrm>
            <a:off x="838199" y="5443284"/>
            <a:ext cx="7315195" cy="1178297"/>
          </a:xfrm>
        </p:spPr>
        <p:txBody>
          <a:bodyPr>
            <a:normAutofit/>
          </a:bodyPr>
          <a:lstStyle/>
          <a:p>
            <a:pPr>
              <a:lnSpc>
                <a:spcPct val="90000"/>
              </a:lnSpc>
            </a:pPr>
            <a:r>
              <a:rPr lang="en-US" sz="2800" b="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SEPTEMBER 2019 - MAY 2023</a:t>
            </a:r>
          </a:p>
        </p:txBody>
      </p:sp>
      <p:pic>
        <p:nvPicPr>
          <p:cNvPr id="6" name="Picture 5" descr="A close up of a sign&#10;&#10;Description automatically generated">
            <a:extLst>
              <a:ext uri="{FF2B5EF4-FFF2-40B4-BE49-F238E27FC236}">
                <a16:creationId xmlns:a16="http://schemas.microsoft.com/office/drawing/2014/main" id="{C1976FEA-3825-4F93-B2FC-5100F4E01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684" y="441852"/>
            <a:ext cx="2524816" cy="252481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F808293-242C-4D16-80B5-C4359B89F33B}"/>
              </a:ext>
            </a:extLst>
          </p:cNvPr>
          <p:cNvPicPr>
            <a:picLocks noChangeAspect="1"/>
          </p:cNvPicPr>
          <p:nvPr/>
        </p:nvPicPr>
        <p:blipFill>
          <a:blip r:embed="rId4"/>
          <a:stretch>
            <a:fillRect/>
          </a:stretch>
        </p:blipFill>
        <p:spPr>
          <a:xfrm>
            <a:off x="5444228" y="908097"/>
            <a:ext cx="2734518" cy="274182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5F7AE9F-52AD-4ECC-9832-3A70D01E4736}"/>
              </a:ext>
            </a:extLst>
          </p:cNvPr>
          <p:cNvPicPr>
            <a:picLocks noChangeAspect="1"/>
          </p:cNvPicPr>
          <p:nvPr/>
        </p:nvPicPr>
        <p:blipFill>
          <a:blip r:embed="rId5"/>
          <a:stretch>
            <a:fillRect/>
          </a:stretch>
        </p:blipFill>
        <p:spPr>
          <a:xfrm>
            <a:off x="8767474" y="441852"/>
            <a:ext cx="2524816" cy="2524816"/>
          </a:xfrm>
          <a:prstGeom prst="rect">
            <a:avLst/>
          </a:prstGeom>
          <a:ln>
            <a:noFill/>
          </a:ln>
          <a:effectLst>
            <a:outerShdw blurRad="190500" algn="tl" rotWithShape="0">
              <a:srgbClr val="000000">
                <a:alpha val="70000"/>
              </a:srgbClr>
            </a:outerShdw>
          </a:effectLst>
        </p:spPr>
      </p:pic>
      <p:cxnSp>
        <p:nvCxnSpPr>
          <p:cNvPr id="5" name="Straight Connector 4">
            <a:extLst>
              <a:ext uri="{FF2B5EF4-FFF2-40B4-BE49-F238E27FC236}">
                <a16:creationId xmlns:a16="http://schemas.microsoft.com/office/drawing/2014/main" id="{B11762B4-9CBA-450D-8EE6-477BF5F89DAC}"/>
              </a:ext>
            </a:extLst>
          </p:cNvPr>
          <p:cNvCxnSpPr/>
          <p:nvPr/>
        </p:nvCxnSpPr>
        <p:spPr>
          <a:xfrm>
            <a:off x="635000" y="5270234"/>
            <a:ext cx="7378700" cy="0"/>
          </a:xfrm>
          <a:prstGeom prst="line">
            <a:avLst/>
          </a:prstGeom>
          <a:ln w="57150"/>
          <a:effectLst>
            <a:outerShdw blurRad="50800" dist="38100" dir="2700000" algn="t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9596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FCBE-CC99-36E3-960E-F9FB29B85052}"/>
              </a:ext>
            </a:extLst>
          </p:cNvPr>
          <p:cNvSpPr>
            <a:spLocks noGrp="1"/>
          </p:cNvSpPr>
          <p:nvPr>
            <p:ph type="title"/>
          </p:nvPr>
        </p:nvSpPr>
        <p:spPr>
          <a:xfrm>
            <a:off x="1167492" y="381000"/>
            <a:ext cx="9779183" cy="1325563"/>
          </a:xfrm>
        </p:spPr>
        <p:txBody>
          <a:bodyPr anchor="b">
            <a:normAutofit/>
          </a:bodyPr>
          <a:lstStyle/>
          <a:p>
            <a:r>
              <a:rPr lang="en-US" b="1" i="0" dirty="0">
                <a:effectLst>
                  <a:outerShdw blurRad="38100" dist="38100" dir="2700000" algn="tl">
                    <a:srgbClr val="000000">
                      <a:alpha val="43137"/>
                    </a:srgbClr>
                  </a:outerShdw>
                </a:effectLst>
                <a:latin typeface="Abadi" panose="020B0604020104020204" pitchFamily="34" charset="0"/>
              </a:rPr>
              <a:t>Project Activities at a Glance</a:t>
            </a:r>
          </a:p>
        </p:txBody>
      </p:sp>
      <p:sp>
        <p:nvSpPr>
          <p:cNvPr id="6" name="Slide Number Placeholder 5">
            <a:extLst>
              <a:ext uri="{FF2B5EF4-FFF2-40B4-BE49-F238E27FC236}">
                <a16:creationId xmlns:a16="http://schemas.microsoft.com/office/drawing/2014/main" id="{C58330A5-9552-0570-1F7F-F8B10987271A}"/>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EB4E73"/>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a:ln>
                <a:noFill/>
              </a:ln>
              <a:solidFill>
                <a:srgbClr val="EB4E73"/>
              </a:solidFill>
              <a:effectLst/>
              <a:uLnTx/>
              <a:uFillTx/>
              <a:latin typeface="Century Gothic"/>
              <a:ea typeface="+mn-ea"/>
              <a:cs typeface="+mn-cs"/>
            </a:endParaRPr>
          </a:p>
        </p:txBody>
      </p:sp>
      <p:graphicFrame>
        <p:nvGraphicFramePr>
          <p:cNvPr id="8" name="Content Placeholder 2">
            <a:extLst>
              <a:ext uri="{FF2B5EF4-FFF2-40B4-BE49-F238E27FC236}">
                <a16:creationId xmlns:a16="http://schemas.microsoft.com/office/drawing/2014/main" id="{0BD87307-252C-58D2-3C45-AF7450E48E08}"/>
              </a:ext>
            </a:extLst>
          </p:cNvPr>
          <p:cNvGraphicFramePr>
            <a:graphicFrameLocks noGrp="1"/>
          </p:cNvGraphicFramePr>
          <p:nvPr>
            <p:ph idx="1"/>
          </p:nvPr>
        </p:nvGraphicFramePr>
        <p:xfrm>
          <a:off x="1167493" y="2017467"/>
          <a:ext cx="9779182"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ullseye with solid fill">
            <a:extLst>
              <a:ext uri="{FF2B5EF4-FFF2-40B4-BE49-F238E27FC236}">
                <a16:creationId xmlns:a16="http://schemas.microsoft.com/office/drawing/2014/main" id="{F5DAD81A-CAD4-2448-97E8-8C1228EC8C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5325" y="4501613"/>
            <a:ext cx="1099842" cy="1099842"/>
          </a:xfrm>
          <a:prstGeom prst="rect">
            <a:avLst/>
          </a:prstGeom>
          <a:effectLst>
            <a:outerShdw blurRad="50800" dist="38100" dir="2700000" algn="tl" rotWithShape="0">
              <a:prstClr val="black">
                <a:alpha val="40000"/>
              </a:prstClr>
            </a:outerShdw>
          </a:effectLst>
        </p:spPr>
      </p:pic>
      <p:pic>
        <p:nvPicPr>
          <p:cNvPr id="5" name="Graphic 4" descr="Bullseye with solid fill">
            <a:extLst>
              <a:ext uri="{FF2B5EF4-FFF2-40B4-BE49-F238E27FC236}">
                <a16:creationId xmlns:a16="http://schemas.microsoft.com/office/drawing/2014/main" id="{D8600AF7-5C4D-9AAA-56B0-813F97DA50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9273" y="4501613"/>
            <a:ext cx="1099842" cy="10998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1465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7389ABB-2B2B-A870-BBB7-D47ACCCDC426}"/>
              </a:ext>
            </a:extLst>
          </p:cNvPr>
          <p:cNvGraphicFramePr>
            <a:graphicFrameLocks noGrp="1"/>
          </p:cNvGraphicFramePr>
          <p:nvPr/>
        </p:nvGraphicFramePr>
        <p:xfrm>
          <a:off x="412750" y="374649"/>
          <a:ext cx="11366500" cy="6108701"/>
        </p:xfrm>
        <a:graphic>
          <a:graphicData uri="http://schemas.openxmlformats.org/drawingml/2006/table">
            <a:tbl>
              <a:tblPr firstRow="1" bandRow="1">
                <a:tableStyleId>{85BE263C-DBD7-4A20-BB59-AAB30ACAA65A}</a:tableStyleId>
              </a:tblPr>
              <a:tblGrid>
                <a:gridCol w="7304738">
                  <a:extLst>
                    <a:ext uri="{9D8B030D-6E8A-4147-A177-3AD203B41FA5}">
                      <a16:colId xmlns:a16="http://schemas.microsoft.com/office/drawing/2014/main" val="1506548868"/>
                    </a:ext>
                  </a:extLst>
                </a:gridCol>
                <a:gridCol w="4061762">
                  <a:extLst>
                    <a:ext uri="{9D8B030D-6E8A-4147-A177-3AD203B41FA5}">
                      <a16:colId xmlns:a16="http://schemas.microsoft.com/office/drawing/2014/main" val="1958877919"/>
                    </a:ext>
                  </a:extLst>
                </a:gridCol>
              </a:tblGrid>
              <a:tr h="584681">
                <a:tc gridSpan="2">
                  <a:txBody>
                    <a:bodyPr/>
                    <a:lstStyle/>
                    <a:p>
                      <a:pPr algn="ctr"/>
                      <a:r>
                        <a:rPr lang="en-US" sz="2800" b="1" dirty="0">
                          <a:effectLst>
                            <a:outerShdw blurRad="38100" dist="38100" dir="2700000" algn="tl">
                              <a:srgbClr val="000000">
                                <a:alpha val="43137"/>
                              </a:srgbClr>
                            </a:outerShdw>
                          </a:effectLst>
                          <a:latin typeface="Abadi" panose="020B0604020104020204" pitchFamily="34" charset="0"/>
                        </a:rPr>
                        <a:t>NARCAN KIT DISTRIBUTION - SEPTEMBER 2019 to MAY 2023</a:t>
                      </a:r>
                      <a:endParaRPr lang="en-US" sz="2800" b="1" dirty="0">
                        <a:effectLst>
                          <a:outerShdw blurRad="38100" dist="38100" dir="2700000" algn="tl">
                            <a:srgbClr val="000000">
                              <a:alpha val="43137"/>
                            </a:srgbClr>
                          </a:outerShdw>
                        </a:effectLst>
                        <a:latin typeface="Abadi" panose="020B0604020104020204" pitchFamily="34" charset="0"/>
                        <a:cs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3656214724"/>
                  </a:ext>
                </a:extLst>
              </a:tr>
              <a:tr h="614320">
                <a:tc>
                  <a:txBody>
                    <a:bodyPr/>
                    <a:lstStyle/>
                    <a:p>
                      <a:pPr algn="l"/>
                      <a:r>
                        <a:rPr lang="en-US" sz="2400" b="1" dirty="0">
                          <a:latin typeface="Abadi" panose="020B0604020104020204" pitchFamily="34" charset="0"/>
                          <a:cs typeface="Calibri" panose="020F0502020204030204" pitchFamily="34" charset="0"/>
                        </a:rPr>
                        <a:t>Treatment Center Partners </a:t>
                      </a:r>
                      <a:r>
                        <a:rPr lang="en-US" sz="2400" b="1" i="1" dirty="0">
                          <a:latin typeface="Abadi" panose="020B0604020104020204" pitchFamily="34" charset="0"/>
                          <a:cs typeface="Calibri" panose="020F0502020204030204" pitchFamily="34" charset="0"/>
                        </a:rPr>
                        <a:t>(current or former)</a:t>
                      </a:r>
                    </a:p>
                  </a:txBody>
                  <a:tcPr anchor="ctr"/>
                </a:tc>
                <a:tc>
                  <a:txBody>
                    <a:bodyPr/>
                    <a:lstStyle/>
                    <a:p>
                      <a:pPr algn="ctr"/>
                      <a:r>
                        <a:rPr lang="en-US" sz="2400" b="1" dirty="0">
                          <a:latin typeface="Abadi" panose="020B0604020104020204" pitchFamily="34" charset="0"/>
                        </a:rPr>
                        <a:t># of Kits</a:t>
                      </a:r>
                    </a:p>
                  </a:txBody>
                  <a:tcPr anchor="ctr"/>
                </a:tc>
                <a:extLst>
                  <a:ext uri="{0D108BD9-81ED-4DB2-BD59-A6C34878D82A}">
                    <a16:rowId xmlns:a16="http://schemas.microsoft.com/office/drawing/2014/main" val="673727246"/>
                  </a:ext>
                </a:extLst>
              </a:tr>
              <a:tr h="901700">
                <a:tc>
                  <a:txBody>
                    <a:bodyPr/>
                    <a:lstStyle/>
                    <a:p>
                      <a:pPr algn="l"/>
                      <a:r>
                        <a:rPr lang="en-US" sz="2000" i="0" dirty="0">
                          <a:solidFill>
                            <a:schemeClr val="tx1">
                              <a:lumMod val="75000"/>
                              <a:lumOff val="25000"/>
                            </a:schemeClr>
                          </a:solidFill>
                          <a:latin typeface="Calibri" panose="020F0502020204030204" pitchFamily="34" charset="0"/>
                          <a:cs typeface="Calibri" panose="020F0502020204030204" pitchFamily="34" charset="0"/>
                        </a:rPr>
                        <a:t>Ace Medical, Beaches Recovery/Tides Edge, CleanSlate, Gateway (multiple depts. plus Sulzbacher Center OP), Greenfield Center, Lakeview/Stepping Stone, River Region, and </a:t>
                      </a:r>
                      <a:r>
                        <a:rPr lang="en-US" sz="2000" i="0" dirty="0" err="1">
                          <a:solidFill>
                            <a:schemeClr val="tx1">
                              <a:lumMod val="75000"/>
                              <a:lumOff val="25000"/>
                            </a:schemeClr>
                          </a:solidFill>
                          <a:latin typeface="Calibri" panose="020F0502020204030204" pitchFamily="34" charset="0"/>
                          <a:cs typeface="Calibri" panose="020F0502020204030204" pitchFamily="34" charset="0"/>
                        </a:rPr>
                        <a:t>Sophros</a:t>
                      </a:r>
                      <a:r>
                        <a:rPr lang="en-US" sz="2000" i="0" dirty="0">
                          <a:solidFill>
                            <a:schemeClr val="tx1">
                              <a:lumMod val="75000"/>
                              <a:lumOff val="25000"/>
                            </a:schemeClr>
                          </a:solidFill>
                          <a:latin typeface="Calibri" panose="020F0502020204030204" pitchFamily="34" charset="0"/>
                          <a:cs typeface="Calibri" panose="020F0502020204030204" pitchFamily="34" charset="0"/>
                        </a:rPr>
                        <a:t> Recovery</a:t>
                      </a:r>
                      <a:endParaRPr lang="en-US" sz="2000" b="1" i="0" dirty="0">
                        <a:solidFill>
                          <a:schemeClr val="tx1">
                            <a:lumMod val="75000"/>
                            <a:lumOff val="25000"/>
                          </a:schemeClr>
                        </a:solidFill>
                        <a:latin typeface="Calibri" panose="020F0502020204030204" pitchFamily="34" charset="0"/>
                        <a:cs typeface="Calibri" panose="020F0502020204030204" pitchFamily="34" charset="0"/>
                      </a:endParaRPr>
                    </a:p>
                  </a:txBody>
                  <a:tcPr anchor="ctr"/>
                </a:tc>
                <a:tc>
                  <a:txBody>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4,171</a:t>
                      </a:r>
                    </a:p>
                  </a:txBody>
                  <a:tcPr anchor="ctr"/>
                </a:tc>
                <a:extLst>
                  <a:ext uri="{0D108BD9-81ED-4DB2-BD59-A6C34878D82A}">
                    <a16:rowId xmlns:a16="http://schemas.microsoft.com/office/drawing/2014/main" val="4158655908"/>
                  </a:ext>
                </a:extLst>
              </a:tr>
              <a:tr h="657860">
                <a:tc>
                  <a:txBody>
                    <a:bodyPr/>
                    <a:lstStyle/>
                    <a:p>
                      <a:pPr algn="l"/>
                      <a:r>
                        <a:rPr lang="en-US" sz="2400" b="1" i="0" dirty="0">
                          <a:latin typeface="Abadi" panose="020B0604020104020204" pitchFamily="34" charset="0"/>
                          <a:cs typeface="Calibri" panose="020F0502020204030204" pitchFamily="34" charset="0"/>
                        </a:rPr>
                        <a:t>Community-Based Partners </a:t>
                      </a:r>
                      <a:r>
                        <a:rPr lang="en-US" sz="2400" b="1" i="1" dirty="0">
                          <a:latin typeface="Abadi" panose="020B0604020104020204" pitchFamily="34" charset="0"/>
                          <a:cs typeface="Calibri" panose="020F0502020204030204" pitchFamily="34" charset="0"/>
                        </a:rPr>
                        <a:t>(current or former)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Abadi" panose="020B0604020104020204" pitchFamily="34" charset="0"/>
                        </a:rPr>
                        <a:t># of Kits</a:t>
                      </a:r>
                      <a:endParaRPr lang="en-US" sz="2400" b="1" i="0" dirty="0">
                        <a:latin typeface="Abadi" panose="020B0604020104020204" pitchFamily="34" charset="0"/>
                        <a:cs typeface="Calibri" panose="020F0502020204030204" pitchFamily="34" charset="0"/>
                      </a:endParaRPr>
                    </a:p>
                  </a:txBody>
                  <a:tcPr anchor="ctr"/>
                </a:tc>
                <a:extLst>
                  <a:ext uri="{0D108BD9-81ED-4DB2-BD59-A6C34878D82A}">
                    <a16:rowId xmlns:a16="http://schemas.microsoft.com/office/drawing/2014/main" val="1703261486"/>
                  </a:ext>
                </a:extLst>
              </a:tr>
              <a:tr h="965200">
                <a:tc>
                  <a:txBody>
                    <a:bodyPr/>
                    <a:lstStyle/>
                    <a:p>
                      <a:pPr algn="l"/>
                      <a:r>
                        <a:rPr lang="en-US" sz="2000" b="0" i="0" dirty="0">
                          <a:solidFill>
                            <a:schemeClr val="tx1">
                              <a:lumMod val="75000"/>
                              <a:lumOff val="25000"/>
                            </a:schemeClr>
                          </a:solidFill>
                          <a:latin typeface="Calibri" panose="020F0502020204030204" pitchFamily="34" charset="0"/>
                          <a:cs typeface="Calibri" panose="020F0502020204030204" pitchFamily="34" charset="0"/>
                        </a:rPr>
                        <a:t>Critical Awareness Security Academy, Dept. of Children &amp; Families, Drug Free Duval, Healthy Start/ROSE Project, Inspire to Rise, JASMYN, JFRD (training/outreach), Overflow Health Alliance, Panama Pharmacy, Partnership for Children’s Health Jax (Mental Health First Aid trainings), and multiple street outreach partners</a:t>
                      </a:r>
                      <a:endParaRPr lang="en-US" sz="1800" b="0" i="0" dirty="0">
                        <a:solidFill>
                          <a:schemeClr val="tx1">
                            <a:lumMod val="75000"/>
                            <a:lumOff val="25000"/>
                          </a:schemeClr>
                        </a:solidFill>
                        <a:latin typeface="Calibri" panose="020F0502020204030204" pitchFamily="34" charset="0"/>
                        <a:cs typeface="Calibri" panose="020F0502020204030204" pitchFamily="34" charset="0"/>
                      </a:endParaRPr>
                    </a:p>
                  </a:txBody>
                  <a:tcPr anchor="ctr"/>
                </a:tc>
                <a:tc>
                  <a:txBody>
                    <a:bodyPr/>
                    <a:lstStyle/>
                    <a:p>
                      <a:pPr algn="ctr"/>
                      <a:r>
                        <a:rPr lang="en-US" sz="2400" b="1" i="0" dirty="0">
                          <a:solidFill>
                            <a:schemeClr val="tx1">
                              <a:lumMod val="75000"/>
                              <a:lumOff val="25000"/>
                            </a:schemeClr>
                          </a:solidFill>
                          <a:latin typeface="Calibri" panose="020F0502020204030204" pitchFamily="34" charset="0"/>
                          <a:cs typeface="Calibri" panose="020F0502020204030204" pitchFamily="34" charset="0"/>
                        </a:rPr>
                        <a:t>9,944</a:t>
                      </a:r>
                    </a:p>
                  </a:txBody>
                  <a:tcPr anchor="ctr"/>
                </a:tc>
                <a:extLst>
                  <a:ext uri="{0D108BD9-81ED-4DB2-BD59-A6C34878D82A}">
                    <a16:rowId xmlns:a16="http://schemas.microsoft.com/office/drawing/2014/main" val="4258136802"/>
                  </a:ext>
                </a:extLst>
              </a:tr>
              <a:tr h="911860">
                <a:tc>
                  <a:txBody>
                    <a:bodyPr/>
                    <a:lstStyle/>
                    <a:p>
                      <a:pPr algn="r"/>
                      <a:r>
                        <a:rPr lang="en-US" sz="2800" b="1" i="0" dirty="0">
                          <a:effectLst>
                            <a:outerShdw blurRad="38100" dist="38100" dir="2700000" algn="tl">
                              <a:srgbClr val="000000">
                                <a:alpha val="43137"/>
                              </a:srgbClr>
                            </a:outerShdw>
                          </a:effectLst>
                          <a:latin typeface="Abadi" panose="020B0604020104020204" pitchFamily="34" charset="0"/>
                          <a:cs typeface="Calibri" panose="020F0502020204030204" pitchFamily="34" charset="0"/>
                        </a:rPr>
                        <a:t>TOTAL</a:t>
                      </a:r>
                    </a:p>
                  </a:txBody>
                  <a:tcPr anchor="ctr"/>
                </a:tc>
                <a:tc>
                  <a:txBody>
                    <a:bodyPr/>
                    <a:lstStyle/>
                    <a:p>
                      <a:pPr algn="l"/>
                      <a:r>
                        <a:rPr lang="en-US" sz="2800" b="1" i="0" dirty="0">
                          <a:effectLst>
                            <a:outerShdw blurRad="38100" dist="38100" dir="2700000" algn="tl">
                              <a:srgbClr val="000000">
                                <a:alpha val="43137"/>
                              </a:srgbClr>
                            </a:outerShdw>
                          </a:effectLst>
                          <a:latin typeface="Abadi" panose="020B0604020104020204" pitchFamily="34" charset="0"/>
                          <a:cs typeface="Calibri" panose="020F0502020204030204" pitchFamily="34" charset="0"/>
                        </a:rPr>
                        <a:t>14,115</a:t>
                      </a:r>
                    </a:p>
                  </a:txBody>
                  <a:tcPr anchor="ctr"/>
                </a:tc>
                <a:extLst>
                  <a:ext uri="{0D108BD9-81ED-4DB2-BD59-A6C34878D82A}">
                    <a16:rowId xmlns:a16="http://schemas.microsoft.com/office/drawing/2014/main" val="2221243933"/>
                  </a:ext>
                </a:extLst>
              </a:tr>
              <a:tr h="718700">
                <a:tc gridSpan="2">
                  <a:txBody>
                    <a:bodyPr/>
                    <a:lstStyle/>
                    <a:p>
                      <a:pPr algn="ctr"/>
                      <a:endParaRPr lang="en-US" sz="2400" b="0" i="0" dirty="0">
                        <a:latin typeface="Abadi" panose="020B0604020104020204" pitchFamily="34" charset="0"/>
                        <a:cs typeface="Calibri" panose="020F0502020204030204" pitchFamily="34" charset="0"/>
                      </a:endParaRPr>
                    </a:p>
                  </a:txBody>
                  <a:tcPr anchor="ctr"/>
                </a:tc>
                <a:tc hMerge="1">
                  <a:txBody>
                    <a:bodyPr/>
                    <a:lstStyle/>
                    <a:p>
                      <a:pPr algn="l"/>
                      <a:endParaRPr lang="en-US" sz="2800" b="1" i="0" dirty="0">
                        <a:latin typeface="Abadi" panose="020B0604020104020204" pitchFamily="34" charset="0"/>
                        <a:cs typeface="Calibri" panose="020F0502020204030204" pitchFamily="34" charset="0"/>
                      </a:endParaRPr>
                    </a:p>
                  </a:txBody>
                  <a:tcPr anchor="ctr"/>
                </a:tc>
                <a:extLst>
                  <a:ext uri="{0D108BD9-81ED-4DB2-BD59-A6C34878D82A}">
                    <a16:rowId xmlns:a16="http://schemas.microsoft.com/office/drawing/2014/main" val="179746290"/>
                  </a:ext>
                </a:extLst>
              </a:tr>
            </a:tbl>
          </a:graphicData>
        </a:graphic>
      </p:graphicFrame>
    </p:spTree>
    <p:extLst>
      <p:ext uri="{BB962C8B-B14F-4D97-AF65-F5344CB8AC3E}">
        <p14:creationId xmlns:p14="http://schemas.microsoft.com/office/powerpoint/2010/main" val="1885988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0E84D96F-297B-4F25-B127-525C1E05A3D3}"/>
              </a:ext>
            </a:extLst>
          </p:cNvPr>
          <p:cNvSpPr>
            <a:spLocks noGrp="1"/>
          </p:cNvSpPr>
          <p:nvPr>
            <p:ph type="title"/>
          </p:nvPr>
        </p:nvSpPr>
        <p:spPr>
          <a:xfrm>
            <a:off x="6350000" y="262996"/>
            <a:ext cx="5194300" cy="1807305"/>
          </a:xfrm>
        </p:spPr>
        <p:txBody>
          <a:bodyPr>
            <a:normAutofit/>
          </a:bodyPr>
          <a:lstStyle/>
          <a:p>
            <a:pPr algn="ctr"/>
            <a:r>
              <a:rPr lang="en-US" b="1" i="0" dirty="0">
                <a:solidFill>
                  <a:schemeClr val="accent6">
                    <a:lumMod val="75000"/>
                  </a:schemeClr>
                </a:solidFill>
                <a:effectLst>
                  <a:outerShdw blurRad="38100" dist="38100" dir="2700000" algn="tl">
                    <a:srgbClr val="000000">
                      <a:alpha val="43137"/>
                    </a:srgbClr>
                  </a:outerShdw>
                </a:effectLst>
                <a:latin typeface="Abadi" panose="020B0604020104020204" pitchFamily="34" charset="0"/>
              </a:rPr>
              <a:t>Lives Saved &amp; Narcan Use by Laypersons</a:t>
            </a:r>
          </a:p>
        </p:txBody>
      </p:sp>
      <p:pic>
        <p:nvPicPr>
          <p:cNvPr id="6" name="Picture 5" descr="Rescue buoy floating at sea">
            <a:extLst>
              <a:ext uri="{FF2B5EF4-FFF2-40B4-BE49-F238E27FC236}">
                <a16:creationId xmlns:a16="http://schemas.microsoft.com/office/drawing/2014/main" id="{9721B424-3A31-4648-AFD6-B04ACC28DBF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l="7303" r="33162" b="-1"/>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BBA068D-09F0-4127-A79F-F913A3F47419}"/>
              </a:ext>
            </a:extLst>
          </p:cNvPr>
          <p:cNvSpPr>
            <a:spLocks noGrp="1"/>
          </p:cNvSpPr>
          <p:nvPr>
            <p:ph idx="1"/>
          </p:nvPr>
        </p:nvSpPr>
        <p:spPr>
          <a:xfrm>
            <a:off x="6350000" y="2070301"/>
            <a:ext cx="5194300" cy="4159578"/>
          </a:xfrm>
        </p:spPr>
        <p:txBody>
          <a:bodyPr anchor="ctr">
            <a:normAutofit/>
          </a:bodyPr>
          <a:lstStyle/>
          <a:p>
            <a:pPr marL="0" indent="0">
              <a:lnSpc>
                <a:spcPct val="90000"/>
              </a:lnSpc>
              <a:buNone/>
            </a:pPr>
            <a:r>
              <a:rPr lang="en-US" sz="2400" dirty="0">
                <a:latin typeface="Calibri" panose="020F0502020204030204" pitchFamily="34" charset="0"/>
                <a:cs typeface="Calibri" panose="020F0502020204030204" pitchFamily="34" charset="0"/>
              </a:rPr>
              <a:t>Reported use of the Narcan provided under this project is encouraged, but not required. </a:t>
            </a:r>
          </a:p>
          <a:p>
            <a:pPr marL="0" indent="0">
              <a:lnSpc>
                <a:spcPct val="90000"/>
              </a:lnSpc>
              <a:buNone/>
            </a:pPr>
            <a:r>
              <a:rPr lang="en-US" sz="2400" dirty="0">
                <a:latin typeface="Calibri" panose="020F0502020204030204" pitchFamily="34" charset="0"/>
                <a:cs typeface="Calibri" panose="020F0502020204030204" pitchFamily="34" charset="0"/>
              </a:rPr>
              <a:t>Thus far, </a:t>
            </a:r>
            <a:r>
              <a:rPr lang="en-US" sz="2400" b="1" u="sng"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hundred (100)</a:t>
            </a:r>
            <a:r>
              <a:rPr lang="en-US" sz="2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individuals have voluntarily followed up to report use of their Narcan to </a:t>
            </a:r>
            <a:r>
              <a:rPr lang="en-US" sz="2400" b="1" u="sng" dirty="0">
                <a:latin typeface="Calibri" panose="020F0502020204030204" pitchFamily="34" charset="0"/>
                <a:cs typeface="Calibri" panose="020F0502020204030204" pitchFamily="34" charset="0"/>
              </a:rPr>
              <a:t>save a person</a:t>
            </a:r>
            <a:r>
              <a:rPr lang="en-US" sz="2400" dirty="0">
                <a:latin typeface="Calibri" panose="020F0502020204030204" pitchFamily="34" charset="0"/>
                <a:cs typeface="Calibri" panose="020F0502020204030204" pitchFamily="34" charset="0"/>
              </a:rPr>
              <a:t> who may have otherwise died from an overdose. </a:t>
            </a:r>
          </a:p>
          <a:p>
            <a:pPr marL="0" indent="0">
              <a:lnSpc>
                <a:spcPct val="90000"/>
              </a:lnSpc>
              <a:buNone/>
            </a:pPr>
            <a:r>
              <a:rPr lang="en-US" sz="2400" dirty="0">
                <a:latin typeface="Calibri" panose="020F0502020204030204" pitchFamily="34" charset="0"/>
                <a:cs typeface="Calibri" panose="020F0502020204030204" pitchFamily="34" charset="0"/>
              </a:rPr>
              <a:t>Although there is no way to know for sure, we suspect that the actual number of Narcan kits used is much greater.</a:t>
            </a:r>
          </a:p>
        </p:txBody>
      </p:sp>
    </p:spTree>
    <p:extLst>
      <p:ext uri="{BB962C8B-B14F-4D97-AF65-F5344CB8AC3E}">
        <p14:creationId xmlns:p14="http://schemas.microsoft.com/office/powerpoint/2010/main" val="968053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274D-086C-44BA-90EC-762D5107BD76}"/>
              </a:ext>
            </a:extLst>
          </p:cNvPr>
          <p:cNvSpPr>
            <a:spLocks noGrp="1"/>
          </p:cNvSpPr>
          <p:nvPr>
            <p:ph type="title"/>
          </p:nvPr>
        </p:nvSpPr>
        <p:spPr>
          <a:xfrm>
            <a:off x="838198" y="112743"/>
            <a:ext cx="10515600" cy="1325563"/>
          </a:xfrm>
        </p:spPr>
        <p:txBody>
          <a:bodyPr>
            <a:normAutofit/>
          </a:bodyPr>
          <a:lstStyle/>
          <a:p>
            <a:pPr algn="ctr"/>
            <a:r>
              <a:rPr lang="en-US" sz="2800" b="1" i="0" dirty="0">
                <a:effectLst>
                  <a:outerShdw blurRad="38100" dist="38100" dir="2700000" algn="tl">
                    <a:srgbClr val="000000">
                      <a:alpha val="43137"/>
                    </a:srgbClr>
                  </a:outerShdw>
                </a:effectLst>
                <a:latin typeface="Abadi" panose="020B0604020104020204" pitchFamily="34" charset="0"/>
              </a:rPr>
              <a:t>Bystander Narcan Use Prior to Arrival (PTA) of JFRD</a:t>
            </a:r>
          </a:p>
        </p:txBody>
      </p:sp>
      <p:graphicFrame>
        <p:nvGraphicFramePr>
          <p:cNvPr id="6" name="Content Placeholder 5">
            <a:extLst>
              <a:ext uri="{FF2B5EF4-FFF2-40B4-BE49-F238E27FC236}">
                <a16:creationId xmlns:a16="http://schemas.microsoft.com/office/drawing/2014/main" id="{98B847EE-C543-4217-B4EF-BDFF31C3FA68}"/>
              </a:ext>
            </a:extLst>
          </p:cNvPr>
          <p:cNvGraphicFramePr>
            <a:graphicFrameLocks noGrp="1"/>
          </p:cNvGraphicFramePr>
          <p:nvPr>
            <p:ph idx="1"/>
          </p:nvPr>
        </p:nvGraphicFramePr>
        <p:xfrm>
          <a:off x="1797813" y="1178523"/>
          <a:ext cx="8596370" cy="2804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4">
            <a:extLst>
              <a:ext uri="{FF2B5EF4-FFF2-40B4-BE49-F238E27FC236}">
                <a16:creationId xmlns:a16="http://schemas.microsoft.com/office/drawing/2014/main" id="{C13DB4BD-454C-45AC-BFA8-1BE385BEE783}"/>
              </a:ext>
            </a:extLst>
          </p:cNvPr>
          <p:cNvGraphicFramePr>
            <a:graphicFrameLocks/>
          </p:cNvGraphicFramePr>
          <p:nvPr/>
        </p:nvGraphicFramePr>
        <p:xfrm>
          <a:off x="1797811" y="4210179"/>
          <a:ext cx="8596373" cy="1981200"/>
        </p:xfrm>
        <a:graphic>
          <a:graphicData uri="http://schemas.openxmlformats.org/drawingml/2006/table">
            <a:tbl>
              <a:tblPr firstRow="1" bandRow="1">
                <a:tableStyleId>{74C1A8A3-306A-4EB7-A6B1-4F7E0EB9C5D6}</a:tableStyleId>
              </a:tblPr>
              <a:tblGrid>
                <a:gridCol w="1695308">
                  <a:extLst>
                    <a:ext uri="{9D8B030D-6E8A-4147-A177-3AD203B41FA5}">
                      <a16:colId xmlns:a16="http://schemas.microsoft.com/office/drawing/2014/main" val="3407725222"/>
                    </a:ext>
                  </a:extLst>
                </a:gridCol>
                <a:gridCol w="1380213">
                  <a:extLst>
                    <a:ext uri="{9D8B030D-6E8A-4147-A177-3AD203B41FA5}">
                      <a16:colId xmlns:a16="http://schemas.microsoft.com/office/drawing/2014/main" val="2934922800"/>
                    </a:ext>
                  </a:extLst>
                </a:gridCol>
                <a:gridCol w="1380213">
                  <a:extLst>
                    <a:ext uri="{9D8B030D-6E8A-4147-A177-3AD203B41FA5}">
                      <a16:colId xmlns:a16="http://schemas.microsoft.com/office/drawing/2014/main" val="3975016978"/>
                    </a:ext>
                  </a:extLst>
                </a:gridCol>
                <a:gridCol w="1380213">
                  <a:extLst>
                    <a:ext uri="{9D8B030D-6E8A-4147-A177-3AD203B41FA5}">
                      <a16:colId xmlns:a16="http://schemas.microsoft.com/office/drawing/2014/main" val="1998064667"/>
                    </a:ext>
                  </a:extLst>
                </a:gridCol>
                <a:gridCol w="1380213">
                  <a:extLst>
                    <a:ext uri="{9D8B030D-6E8A-4147-A177-3AD203B41FA5}">
                      <a16:colId xmlns:a16="http://schemas.microsoft.com/office/drawing/2014/main" val="921143158"/>
                    </a:ext>
                  </a:extLst>
                </a:gridCol>
                <a:gridCol w="1380213">
                  <a:extLst>
                    <a:ext uri="{9D8B030D-6E8A-4147-A177-3AD203B41FA5}">
                      <a16:colId xmlns:a16="http://schemas.microsoft.com/office/drawing/2014/main" val="2691864210"/>
                    </a:ext>
                  </a:extLst>
                </a:gridCol>
              </a:tblGrid>
              <a:tr h="312645">
                <a:tc>
                  <a:txBody>
                    <a:bodyPr/>
                    <a:lstStyle/>
                    <a:p>
                      <a:endParaRPr lang="en-US" sz="1400" dirty="0">
                        <a:latin typeface="Calibri" panose="020F0502020204030204" pitchFamily="34" charset="0"/>
                        <a:cs typeface="Calibri" panose="020F0502020204030204" pitchFamily="34" charset="0"/>
                      </a:endParaRPr>
                    </a:p>
                  </a:txBody>
                  <a:tcPr/>
                </a:tc>
                <a:tc>
                  <a:txBody>
                    <a:bodyPr/>
                    <a:lstStyle/>
                    <a:p>
                      <a:pPr algn="ctr"/>
                      <a:r>
                        <a:rPr lang="en-US" sz="1600" dirty="0"/>
                        <a:t>2018-2019</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t>2019-2020</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t>2020-2021</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2021-2022</a:t>
                      </a:r>
                    </a:p>
                  </a:txBody>
                  <a:tcPr/>
                </a:tc>
                <a:tc>
                  <a:txBody>
                    <a:bodyPr/>
                    <a:lstStyle/>
                    <a:p>
                      <a:pPr algn="ctr"/>
                      <a:r>
                        <a:rPr lang="en-US" sz="1600" dirty="0">
                          <a:latin typeface="Calibri" panose="020F0502020204030204" pitchFamily="34" charset="0"/>
                          <a:cs typeface="Calibri" panose="020F0502020204030204" pitchFamily="34" charset="0"/>
                        </a:rPr>
                        <a:t>2022-2023*</a:t>
                      </a:r>
                    </a:p>
                  </a:txBody>
                  <a:tcPr/>
                </a:tc>
                <a:extLst>
                  <a:ext uri="{0D108BD9-81ED-4DB2-BD59-A6C34878D82A}">
                    <a16:rowId xmlns:a16="http://schemas.microsoft.com/office/drawing/2014/main" val="2083506841"/>
                  </a:ext>
                </a:extLst>
              </a:tr>
              <a:tr h="771739">
                <a:tc>
                  <a:txBody>
                    <a:bodyPr/>
                    <a:lstStyle/>
                    <a:p>
                      <a:pPr algn="r"/>
                      <a:r>
                        <a:rPr lang="en-US" sz="1600" dirty="0"/>
                        <a:t>% Change in Opioid-Related OD Calls</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b="1" dirty="0">
                          <a:solidFill>
                            <a:srgbClr val="FF0000"/>
                          </a:solidFill>
                        </a:rPr>
                        <a:t>+32%</a:t>
                      </a:r>
                      <a:endParaRPr lang="en-US" sz="1600" b="1" i="0"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FF0000"/>
                          </a:solidFill>
                        </a:rPr>
                        <a:t>+24%</a:t>
                      </a:r>
                      <a:endParaRPr lang="en-US" sz="1600" b="1"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FF0000"/>
                          </a:solidFill>
                        </a:rPr>
                        <a:t>+1%</a:t>
                      </a:r>
                      <a:endParaRPr lang="en-US" sz="1600" b="1"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latin typeface="Calibri" panose="020F0502020204030204" pitchFamily="34" charset="0"/>
                          <a:cs typeface="Calibri" panose="020F0502020204030204" pitchFamily="34" charset="0"/>
                        </a:rPr>
                        <a:t>-14%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B050"/>
                          </a:solidFill>
                          <a:latin typeface="Calibri" panose="020F0502020204030204" pitchFamily="34" charset="0"/>
                          <a:cs typeface="Calibri" panose="020F0502020204030204" pitchFamily="34" charset="0"/>
                        </a:rPr>
                        <a:t>-11%</a:t>
                      </a:r>
                    </a:p>
                  </a:txBody>
                  <a:tcPr anchor="ctr"/>
                </a:tc>
                <a:extLst>
                  <a:ext uri="{0D108BD9-81ED-4DB2-BD59-A6C34878D82A}">
                    <a16:rowId xmlns:a16="http://schemas.microsoft.com/office/drawing/2014/main" val="462485849"/>
                  </a:ext>
                </a:extLst>
              </a:tr>
              <a:tr h="771739">
                <a:tc>
                  <a:txBody>
                    <a:bodyPr/>
                    <a:lstStyle/>
                    <a:p>
                      <a:pPr algn="r"/>
                      <a:r>
                        <a:rPr lang="en-US" sz="1600" dirty="0"/>
                        <a:t>% Change in Use of NARCAN PTA by Bystanders</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b="1" dirty="0">
                          <a:solidFill>
                            <a:srgbClr val="00B050"/>
                          </a:solidFill>
                        </a:rPr>
                        <a:t>+191%</a:t>
                      </a:r>
                      <a:endParaRPr lang="en-US" sz="1600" b="1"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rPr>
                        <a:t>+59%</a:t>
                      </a:r>
                      <a:endParaRPr lang="en-US" sz="1600" b="1"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rPr>
                        <a:t>+79%</a:t>
                      </a:r>
                      <a:endParaRPr lang="en-US" sz="1600" b="1"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latin typeface="Calibri" panose="020F0502020204030204" pitchFamily="34" charset="0"/>
                          <a:cs typeface="Calibri" panose="020F0502020204030204" pitchFamily="34" charset="0"/>
                        </a:rPr>
                        <a:t>+5%</a:t>
                      </a:r>
                    </a:p>
                  </a:txBody>
                  <a:tcPr anchor="ctr"/>
                </a:tc>
                <a:tc>
                  <a:txBody>
                    <a:bodyPr/>
                    <a:lstStyle/>
                    <a:p>
                      <a:pPr algn="ctr"/>
                      <a:r>
                        <a:rPr lang="en-US" sz="1600" b="1" dirty="0">
                          <a:solidFill>
                            <a:srgbClr val="00B050"/>
                          </a:solidFill>
                          <a:latin typeface="Calibri" panose="020F0502020204030204" pitchFamily="34" charset="0"/>
                          <a:cs typeface="Calibri" panose="020F0502020204030204" pitchFamily="34" charset="0"/>
                        </a:rPr>
                        <a:t>+70%</a:t>
                      </a:r>
                    </a:p>
                  </a:txBody>
                  <a:tcPr anchor="ctr"/>
                </a:tc>
                <a:extLst>
                  <a:ext uri="{0D108BD9-81ED-4DB2-BD59-A6C34878D82A}">
                    <a16:rowId xmlns:a16="http://schemas.microsoft.com/office/drawing/2014/main" val="1512855603"/>
                  </a:ext>
                </a:extLst>
              </a:tr>
            </a:tbl>
          </a:graphicData>
        </a:graphic>
      </p:graphicFrame>
      <p:sp>
        <p:nvSpPr>
          <p:cNvPr id="3" name="TextBox 2">
            <a:extLst>
              <a:ext uri="{FF2B5EF4-FFF2-40B4-BE49-F238E27FC236}">
                <a16:creationId xmlns:a16="http://schemas.microsoft.com/office/drawing/2014/main" id="{CAA298E4-31EC-CA70-80BB-790BD5816FEF}"/>
              </a:ext>
            </a:extLst>
          </p:cNvPr>
          <p:cNvSpPr txBox="1"/>
          <p:nvPr/>
        </p:nvSpPr>
        <p:spPr>
          <a:xfrm>
            <a:off x="1797811" y="6233997"/>
            <a:ext cx="22314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*January-April only</a:t>
            </a:r>
          </a:p>
        </p:txBody>
      </p:sp>
    </p:spTree>
    <p:extLst>
      <p:ext uri="{BB962C8B-B14F-4D97-AF65-F5344CB8AC3E}">
        <p14:creationId xmlns:p14="http://schemas.microsoft.com/office/powerpoint/2010/main" val="1930723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C352501-0461-4E34-9CDB-F8EF130F390D}"/>
              </a:ext>
            </a:extLst>
          </p:cNvPr>
          <p:cNvSpPr>
            <a:spLocks noGrp="1"/>
          </p:cNvSpPr>
          <p:nvPr>
            <p:ph type="title"/>
          </p:nvPr>
        </p:nvSpPr>
        <p:spPr>
          <a:xfrm>
            <a:off x="705110" y="618727"/>
            <a:ext cx="3888526" cy="1800526"/>
          </a:xfrm>
        </p:spPr>
        <p:txBody>
          <a:bodyPr>
            <a:normAutofit/>
          </a:bodyPr>
          <a:lstStyle/>
          <a:p>
            <a:r>
              <a:rPr lang="en-US" b="1" i="0"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Contact Me</a:t>
            </a:r>
          </a:p>
        </p:txBody>
      </p:sp>
      <p:sp>
        <p:nvSpPr>
          <p:cNvPr id="3" name="Content Placeholder 2">
            <a:extLst>
              <a:ext uri="{FF2B5EF4-FFF2-40B4-BE49-F238E27FC236}">
                <a16:creationId xmlns:a16="http://schemas.microsoft.com/office/drawing/2014/main" id="{CC74C39E-43F0-4903-A646-B698C6EFF306}"/>
              </a:ext>
            </a:extLst>
          </p:cNvPr>
          <p:cNvSpPr>
            <a:spLocks noGrp="1"/>
          </p:cNvSpPr>
          <p:nvPr>
            <p:ph idx="1"/>
          </p:nvPr>
        </p:nvSpPr>
        <p:spPr>
          <a:xfrm>
            <a:off x="705110" y="1816445"/>
            <a:ext cx="4154711" cy="3820019"/>
          </a:xfrm>
        </p:spPr>
        <p:txBody>
          <a:bodyPr anchor="ctr">
            <a:normAutofit/>
          </a:bodyPr>
          <a:lstStyle/>
          <a:p>
            <a:pPr marL="0" indent="0">
              <a:buNone/>
            </a:pPr>
            <a:r>
              <a:rPr lang="en-US" sz="2400" b="1" dirty="0">
                <a:latin typeface="Calibri" panose="020F0502020204030204" pitchFamily="34" charset="0"/>
                <a:cs typeface="Calibri" panose="020F0502020204030204" pitchFamily="34" charset="0"/>
              </a:rPr>
              <a:t>Laura Viafora Ray, MPH, CPH</a:t>
            </a:r>
          </a:p>
          <a:p>
            <a:pPr marL="0" indent="0">
              <a:buNone/>
            </a:pPr>
            <a:r>
              <a:rPr lang="en-US" sz="2400" i="1" dirty="0">
                <a:latin typeface="Calibri" panose="020F0502020204030204" pitchFamily="34" charset="0"/>
                <a:cs typeface="Calibri" panose="020F0502020204030204" pitchFamily="34" charset="0"/>
              </a:rPr>
              <a:t>Project Director</a:t>
            </a:r>
          </a:p>
          <a:p>
            <a:pPr marL="0" indent="0">
              <a:buNone/>
            </a:pPr>
            <a:r>
              <a:rPr lang="en-US" sz="2400" dirty="0">
                <a:latin typeface="Calibri" panose="020F0502020204030204" pitchFamily="34" charset="0"/>
                <a:cs typeface="Calibri" panose="020F0502020204030204" pitchFamily="34" charset="0"/>
              </a:rPr>
              <a:t>Office: (904) 255-7730</a:t>
            </a:r>
          </a:p>
          <a:p>
            <a:pPr marL="0" indent="0">
              <a:buNone/>
            </a:pPr>
            <a:r>
              <a:rPr lang="en-US" sz="2400" dirty="0">
                <a:latin typeface="Calibri" panose="020F0502020204030204" pitchFamily="34" charset="0"/>
                <a:cs typeface="Calibri" panose="020F0502020204030204" pitchFamily="34" charset="0"/>
              </a:rPr>
              <a:t>Cell: (904) 710-8454</a:t>
            </a:r>
          </a:p>
          <a:p>
            <a:pPr marL="0" indent="0">
              <a:buNone/>
            </a:pPr>
            <a:r>
              <a:rPr lang="en-US" sz="2400" dirty="0">
                <a:latin typeface="Calibri" panose="020F0502020204030204" pitchFamily="34" charset="0"/>
                <a:cs typeface="Calibri" panose="020F0502020204030204" pitchFamily="34" charset="0"/>
              </a:rPr>
              <a:t>Email: </a:t>
            </a:r>
            <a:r>
              <a:rPr lang="en-US" sz="2400" dirty="0">
                <a:solidFill>
                  <a:schemeClr val="accent2">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lvray@coj.net</a:t>
            </a:r>
            <a:r>
              <a:rPr lang="en-US" sz="2400" dirty="0">
                <a:solidFill>
                  <a:schemeClr val="accent2">
                    <a:lumMod val="75000"/>
                  </a:schemeClr>
                </a:solidFill>
                <a:latin typeface="Calibri" panose="020F0502020204030204" pitchFamily="34" charset="0"/>
                <a:cs typeface="Calibri" panose="020F0502020204030204" pitchFamily="34" charset="0"/>
              </a:rPr>
              <a:t> </a:t>
            </a:r>
          </a:p>
          <a:p>
            <a:pPr marL="0" indent="0">
              <a:buNone/>
            </a:pPr>
            <a:r>
              <a:rPr lang="en-US" sz="2400" dirty="0">
                <a:latin typeface="Calibri" panose="020F0502020204030204" pitchFamily="34" charset="0"/>
                <a:cs typeface="Calibri" panose="020F0502020204030204" pitchFamily="34" charset="0"/>
              </a:rPr>
              <a:t>Connect on LinkedIn</a:t>
            </a:r>
            <a:endParaRPr lang="en-US" sz="2400" dirty="0"/>
          </a:p>
        </p:txBody>
      </p:sp>
      <p:pic>
        <p:nvPicPr>
          <p:cNvPr id="5" name="Picture 4" descr="A person smiling for the picture&#10;&#10;Description automatically generated with low confidence">
            <a:extLst>
              <a:ext uri="{FF2B5EF4-FFF2-40B4-BE49-F238E27FC236}">
                <a16:creationId xmlns:a16="http://schemas.microsoft.com/office/drawing/2014/main" id="{F5B5DDB2-507B-4E2D-B3C6-307D8929DD03}"/>
              </a:ext>
            </a:extLst>
          </p:cNvPr>
          <p:cNvPicPr>
            <a:picLocks noChangeAspect="1"/>
          </p:cNvPicPr>
          <p:nvPr/>
        </p:nvPicPr>
        <p:blipFill>
          <a:blip r:embed="rId4" cstate="print">
            <a:extLst>
              <a:ext uri="{28A0092B-C50C-407E-A947-70E740481C1C}">
                <a14:useLocalDpi xmlns:a14="http://schemas.microsoft.com/office/drawing/2010/main" val="0"/>
              </a:ext>
            </a:extLst>
          </a:blip>
          <a:stretch/>
        </p:blipFill>
        <p:spPr>
          <a:xfrm>
            <a:off x="7266651" y="629061"/>
            <a:ext cx="3737917" cy="5599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363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electronic circuit board in blue colour">
            <a:extLst>
              <a:ext uri="{FF2B5EF4-FFF2-40B4-BE49-F238E27FC236}">
                <a16:creationId xmlns:a16="http://schemas.microsoft.com/office/drawing/2014/main" id="{7CB9F1A9-ED30-23E3-54B0-6DB37B93984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36091EF-34DC-99DD-D4BA-2265398FA67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Expanding Membership – Circuit 4 Partners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1158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555631" y="1441938"/>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br>
              <a:rPr lang="en-US" sz="5400">
                <a:solidFill>
                  <a:schemeClr val="bg1">
                    <a:lumMod val="95000"/>
                    <a:lumOff val="5000"/>
                  </a:schemeClr>
                </a:solidFill>
              </a:rPr>
            </a:br>
            <a:r>
              <a:rPr lang="en-US" sz="5400">
                <a:solidFill>
                  <a:schemeClr val="bg1">
                    <a:lumMod val="95000"/>
                    <a:lumOff val="5000"/>
                  </a:schemeClr>
                </a:solidFill>
              </a:rPr>
              <a:t>Duval Department of Health</a:t>
            </a:r>
          </a:p>
        </p:txBody>
      </p:sp>
    </p:spTree>
    <p:extLst>
      <p:ext uri="{BB962C8B-B14F-4D97-AF65-F5344CB8AC3E}">
        <p14:creationId xmlns:p14="http://schemas.microsoft.com/office/powerpoint/2010/main" val="337017888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30BF63-81C7-F933-63BA-A39925D757D0}"/>
              </a:ext>
            </a:extLst>
          </p:cNvPr>
          <p:cNvSpPr/>
          <p:nvPr/>
        </p:nvSpPr>
        <p:spPr>
          <a:xfrm>
            <a:off x="-343764" y="1789344"/>
            <a:ext cx="6735709" cy="6296711"/>
          </a:xfrm>
          <a:prstGeom prst="ellipse">
            <a:avLst/>
          </a:prstGeom>
          <a:blipFill dpi="0" rotWithShape="1">
            <a:blip r:embed="rId3"/>
            <a:srcRect/>
            <a:stretch>
              <a:fillRect l="4878" t="-19512" r="-4878" b="195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BB5B7D-F5EF-9F45-060B-371704F71BC5}"/>
              </a:ext>
            </a:extLst>
          </p:cNvPr>
          <p:cNvPicPr>
            <a:picLocks noChangeAspect="1"/>
          </p:cNvPicPr>
          <p:nvPr/>
        </p:nvPicPr>
        <p:blipFill>
          <a:blip r:embed="rId4"/>
          <a:stretch>
            <a:fillRect/>
          </a:stretch>
        </p:blipFill>
        <p:spPr>
          <a:xfrm>
            <a:off x="1101558" y="3998324"/>
            <a:ext cx="3788167" cy="2075708"/>
          </a:xfrm>
          <a:prstGeom prst="rect">
            <a:avLst/>
          </a:prstGeom>
          <a:effectLst>
            <a:outerShdw blurRad="50800" dist="50800" dir="5400000" algn="ctr" rotWithShape="0">
              <a:srgbClr val="000000">
                <a:alpha val="69146"/>
              </a:srgbClr>
            </a:outerShdw>
          </a:effectLst>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344273" y="381352"/>
            <a:ext cx="11493500"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small" spc="0" normalizeH="0" baseline="0" noProof="0">
                <a:ln>
                  <a:noFill/>
                </a:ln>
                <a:solidFill>
                  <a:srgbClr val="F78E1E"/>
                </a:solidFill>
                <a:effectLst/>
                <a:uLnTx/>
                <a:uFillTx/>
                <a:latin typeface="Arial Black" panose="020B0604020202020204" pitchFamily="34" charset="0"/>
                <a:ea typeface="+mn-ea"/>
                <a:cs typeface="Arial Black" panose="020B0604020202020204" pitchFamily="34" charset="0"/>
              </a:rPr>
              <a:t>Florida Department of Health</a:t>
            </a:r>
          </a:p>
        </p:txBody>
      </p:sp>
      <p:sp>
        <p:nvSpPr>
          <p:cNvPr id="2" name="TextBox 1">
            <a:extLst>
              <a:ext uri="{FF2B5EF4-FFF2-40B4-BE49-F238E27FC236}">
                <a16:creationId xmlns:a16="http://schemas.microsoft.com/office/drawing/2014/main" id="{6ECC2777-65A2-C370-7A17-5036C50A3BC8}"/>
              </a:ext>
            </a:extLst>
          </p:cNvPr>
          <p:cNvSpPr txBox="1"/>
          <p:nvPr/>
        </p:nvSpPr>
        <p:spPr>
          <a:xfrm>
            <a:off x="4750025" y="1414132"/>
            <a:ext cx="708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A0AF"/>
                </a:solidFill>
                <a:effectLst/>
                <a:uLnTx/>
                <a:uFillTx/>
                <a:latin typeface="Arial Black"/>
                <a:ea typeface="+mn-ea"/>
                <a:cs typeface="+mn-cs"/>
              </a:rPr>
              <a:t>    OD2A Surveillance</a:t>
            </a:r>
          </a:p>
        </p:txBody>
      </p:sp>
      <p:sp>
        <p:nvSpPr>
          <p:cNvPr id="7" name="TextBox 6">
            <a:extLst>
              <a:ext uri="{FF2B5EF4-FFF2-40B4-BE49-F238E27FC236}">
                <a16:creationId xmlns:a16="http://schemas.microsoft.com/office/drawing/2014/main" id="{71AD78C3-C305-941F-6427-B0FB11F68261}"/>
              </a:ext>
            </a:extLst>
          </p:cNvPr>
          <p:cNvSpPr txBox="1"/>
          <p:nvPr/>
        </p:nvSpPr>
        <p:spPr>
          <a:xfrm>
            <a:off x="7835432" y="3966542"/>
            <a:ext cx="4002341" cy="707886"/>
          </a:xfrm>
          <a:prstGeom prst="rect">
            <a:avLst/>
          </a:prstGeom>
          <a:noFill/>
        </p:spPr>
        <p:txBody>
          <a:bodyPr wrap="square">
            <a:spAutoFit/>
          </a:bodyPr>
          <a:lstStyle/>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Calibri"/>
              </a:rPr>
              <a:t>LaTerica Thomas, MPH, CPH</a:t>
            </a:r>
          </a:p>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Calibri"/>
              </a:rPr>
              <a:t>Epidemiologist</a:t>
            </a:r>
          </a:p>
        </p:txBody>
      </p:sp>
    </p:spTree>
    <p:extLst>
      <p:ext uri="{BB962C8B-B14F-4D97-AF65-F5344CB8AC3E}">
        <p14:creationId xmlns:p14="http://schemas.microsoft.com/office/powerpoint/2010/main" val="186757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49875" y="0"/>
            <a:ext cx="11074400" cy="1092200"/>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0" y="152686"/>
            <a:ext cx="12191999"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Youth Substance Use-Related</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ED Visits in Duval County</a:t>
            </a:r>
            <a:endParaRPr kumimoji="0" lang="en-US" sz="32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2207E8B3-53ED-4DE7-9CA3-BFEF77190659}"/>
              </a:ext>
            </a:extLst>
          </p:cNvPr>
          <p:cNvGrpSpPr/>
          <p:nvPr/>
        </p:nvGrpSpPr>
        <p:grpSpPr>
          <a:xfrm>
            <a:off x="0" y="6183489"/>
            <a:ext cx="11887200" cy="685800"/>
            <a:chOff x="0" y="6171914"/>
            <a:chExt cx="11887200" cy="685800"/>
          </a:xfrm>
        </p:grpSpPr>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171914"/>
              <a:ext cx="11887200" cy="685800"/>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114300" y="6256359"/>
              <a:ext cx="927100" cy="508000"/>
            </a:xfrm>
            <a:prstGeom prst="rect">
              <a:avLst/>
            </a:prstGeom>
          </p:spPr>
        </p:pic>
      </p:grpSp>
      <p:sp>
        <p:nvSpPr>
          <p:cNvPr id="11" name="TextBox 10">
            <a:extLst>
              <a:ext uri="{FF2B5EF4-FFF2-40B4-BE49-F238E27FC236}">
                <a16:creationId xmlns:a16="http://schemas.microsoft.com/office/drawing/2014/main" id="{AD982B37-BB9C-00DC-E625-4FF2F8B27421}"/>
              </a:ext>
            </a:extLst>
          </p:cNvPr>
          <p:cNvSpPr txBox="1"/>
          <p:nvPr/>
        </p:nvSpPr>
        <p:spPr>
          <a:xfrm>
            <a:off x="549875" y="1158580"/>
            <a:ext cx="1072772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C000"/>
              </a:buClr>
              <a:buSzTx/>
              <a:buFontTx/>
              <a:buNone/>
              <a:tabLst/>
              <a:defRPr/>
            </a:pPr>
            <a:r>
              <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Rounded MT Bold" panose="020F0704030504030204" pitchFamily="34" charset="0"/>
                <a:ea typeface="+mn-ea"/>
                <a:cs typeface="Lucida Sans Unicode" panose="020B0602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61FBEFA-D706-4BA5-A244-3C5095E6D0C4}"/>
              </a:ext>
            </a:extLst>
          </p:cNvPr>
          <p:cNvPicPr>
            <a:picLocks noChangeAspect="1"/>
          </p:cNvPicPr>
          <p:nvPr/>
        </p:nvPicPr>
        <p:blipFill>
          <a:blip r:embed="rId6"/>
          <a:stretch>
            <a:fillRect/>
          </a:stretch>
        </p:blipFill>
        <p:spPr>
          <a:xfrm>
            <a:off x="1499217" y="1325697"/>
            <a:ext cx="9193565" cy="4453809"/>
          </a:xfrm>
          <a:prstGeom prst="rect">
            <a:avLst/>
          </a:prstGeom>
        </p:spPr>
      </p:pic>
    </p:spTree>
    <p:extLst>
      <p:ext uri="{BB962C8B-B14F-4D97-AF65-F5344CB8AC3E}">
        <p14:creationId xmlns:p14="http://schemas.microsoft.com/office/powerpoint/2010/main" val="4278491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48640" y="0"/>
            <a:ext cx="11074400" cy="1092200"/>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0" y="152685"/>
            <a:ext cx="12188952"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Youth Substance Use-Related</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ED Visits in Duval County</a:t>
            </a:r>
            <a:endParaRPr kumimoji="0" lang="en-US" sz="32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2207E8B3-53ED-4DE7-9CA3-BFEF77190659}"/>
              </a:ext>
            </a:extLst>
          </p:cNvPr>
          <p:cNvGrpSpPr/>
          <p:nvPr/>
        </p:nvGrpSpPr>
        <p:grpSpPr>
          <a:xfrm>
            <a:off x="0" y="6183489"/>
            <a:ext cx="11887200" cy="685800"/>
            <a:chOff x="0" y="6171914"/>
            <a:chExt cx="11887200" cy="685800"/>
          </a:xfrm>
        </p:grpSpPr>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171914"/>
              <a:ext cx="11887200" cy="685800"/>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114300" y="6256359"/>
              <a:ext cx="927100" cy="508000"/>
            </a:xfrm>
            <a:prstGeom prst="rect">
              <a:avLst/>
            </a:prstGeom>
          </p:spPr>
        </p:pic>
      </p:grpSp>
      <p:sp>
        <p:nvSpPr>
          <p:cNvPr id="13" name="Content Placeholder 1">
            <a:extLst>
              <a:ext uri="{FF2B5EF4-FFF2-40B4-BE49-F238E27FC236}">
                <a16:creationId xmlns:a16="http://schemas.microsoft.com/office/drawing/2014/main" id="{1DCA7D34-32F1-48DC-A3AC-5EC4FE426217}"/>
              </a:ext>
            </a:extLst>
          </p:cNvPr>
          <p:cNvSpPr txBox="1">
            <a:spLocks/>
          </p:cNvSpPr>
          <p:nvPr/>
        </p:nvSpPr>
        <p:spPr>
          <a:xfrm>
            <a:off x="6309309" y="1278619"/>
            <a:ext cx="5201509" cy="331020"/>
          </a:xfrm>
          <a:prstGeom prst="rect">
            <a:avLst/>
          </a:prstGeom>
        </p:spPr>
        <p:txBody>
          <a:bodyPr vert="horz" lIns="91440" tIns="0" rIns="9144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3AFE25D1-0053-4D23-83E4-5A4097A826F6}"/>
              </a:ext>
            </a:extLst>
          </p:cNvPr>
          <p:cNvGraphicFramePr>
            <a:graphicFrameLocks/>
          </p:cNvGraphicFramePr>
          <p:nvPr/>
        </p:nvGraphicFramePr>
        <p:xfrm>
          <a:off x="6915675" y="1223312"/>
          <a:ext cx="5130916" cy="4866821"/>
        </p:xfrm>
        <a:graphic>
          <a:graphicData uri="http://schemas.openxmlformats.org/drawingml/2006/chart">
            <c:chart xmlns:c="http://schemas.openxmlformats.org/drawingml/2006/chart" xmlns:r="http://schemas.openxmlformats.org/officeDocument/2006/relationships" r:id="rId6"/>
          </a:graphicData>
        </a:graphic>
      </p:graphicFrame>
      <p:pic>
        <p:nvPicPr>
          <p:cNvPr id="5" name="Picture 4" hidden="1">
            <a:extLst>
              <a:ext uri="{FF2B5EF4-FFF2-40B4-BE49-F238E27FC236}">
                <a16:creationId xmlns:a16="http://schemas.microsoft.com/office/drawing/2014/main" id="{2485EDFA-A7AF-4B28-8A3F-C3003E42AF48}"/>
              </a:ext>
            </a:extLst>
          </p:cNvPr>
          <p:cNvPicPr>
            <a:picLocks noChangeAspect="1"/>
          </p:cNvPicPr>
          <p:nvPr/>
        </p:nvPicPr>
        <p:blipFill>
          <a:blip r:embed="rId7"/>
          <a:stretch>
            <a:fillRect/>
          </a:stretch>
        </p:blipFill>
        <p:spPr>
          <a:xfrm>
            <a:off x="6644081" y="1223312"/>
            <a:ext cx="5402510" cy="4866821"/>
          </a:xfrm>
          <a:prstGeom prst="rect">
            <a:avLst/>
          </a:prstGeom>
        </p:spPr>
      </p:pic>
      <p:pic>
        <p:nvPicPr>
          <p:cNvPr id="2" name="Picture 1">
            <a:extLst>
              <a:ext uri="{FF2B5EF4-FFF2-40B4-BE49-F238E27FC236}">
                <a16:creationId xmlns:a16="http://schemas.microsoft.com/office/drawing/2014/main" id="{66D36D10-EB7F-4A73-8664-5023C969EFBC}"/>
              </a:ext>
            </a:extLst>
          </p:cNvPr>
          <p:cNvPicPr>
            <a:picLocks noChangeAspect="1"/>
          </p:cNvPicPr>
          <p:nvPr/>
        </p:nvPicPr>
        <p:blipFill>
          <a:blip r:embed="rId8"/>
          <a:stretch>
            <a:fillRect/>
          </a:stretch>
        </p:blipFill>
        <p:spPr>
          <a:xfrm>
            <a:off x="6711549" y="1145335"/>
            <a:ext cx="5457825" cy="4371211"/>
          </a:xfrm>
          <a:prstGeom prst="rect">
            <a:avLst/>
          </a:prstGeom>
        </p:spPr>
      </p:pic>
      <p:pic>
        <p:nvPicPr>
          <p:cNvPr id="11" name="Picture 10">
            <a:extLst>
              <a:ext uri="{FF2B5EF4-FFF2-40B4-BE49-F238E27FC236}">
                <a16:creationId xmlns:a16="http://schemas.microsoft.com/office/drawing/2014/main" id="{BFC0A497-3BAB-470D-91BB-13B9FE388D4D}"/>
              </a:ext>
            </a:extLst>
          </p:cNvPr>
          <p:cNvPicPr>
            <a:picLocks noChangeAspect="1"/>
          </p:cNvPicPr>
          <p:nvPr/>
        </p:nvPicPr>
        <p:blipFill>
          <a:blip r:embed="rId9"/>
          <a:stretch>
            <a:fillRect/>
          </a:stretch>
        </p:blipFill>
        <p:spPr>
          <a:xfrm>
            <a:off x="5998902" y="1643375"/>
            <a:ext cx="762000" cy="2428875"/>
          </a:xfrm>
          <a:prstGeom prst="rect">
            <a:avLst/>
          </a:prstGeom>
        </p:spPr>
      </p:pic>
      <p:pic>
        <p:nvPicPr>
          <p:cNvPr id="12" name="Picture 11">
            <a:extLst>
              <a:ext uri="{FF2B5EF4-FFF2-40B4-BE49-F238E27FC236}">
                <a16:creationId xmlns:a16="http://schemas.microsoft.com/office/drawing/2014/main" id="{2C6109C5-9E0C-4759-8F60-426CB26C6F96}"/>
              </a:ext>
            </a:extLst>
          </p:cNvPr>
          <p:cNvPicPr>
            <a:picLocks noChangeAspect="1"/>
          </p:cNvPicPr>
          <p:nvPr/>
        </p:nvPicPr>
        <p:blipFill>
          <a:blip r:embed="rId10"/>
          <a:stretch>
            <a:fillRect/>
          </a:stretch>
        </p:blipFill>
        <p:spPr>
          <a:xfrm>
            <a:off x="22626" y="1225579"/>
            <a:ext cx="6425798" cy="5070445"/>
          </a:xfrm>
          <a:prstGeom prst="rect">
            <a:avLst/>
          </a:prstGeom>
        </p:spPr>
      </p:pic>
    </p:spTree>
    <p:extLst>
      <p:ext uri="{BB962C8B-B14F-4D97-AF65-F5344CB8AC3E}">
        <p14:creationId xmlns:p14="http://schemas.microsoft.com/office/powerpoint/2010/main" val="2183746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Youth Substance Use and Mental Health-Related</a:t>
            </a: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 ED Visits in Duval County</a:t>
            </a:r>
            <a:endParaRPr kumimoji="0" lang="en-US" sz="28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05889E99-612A-4972-98AC-D08BDC86E6F9}"/>
              </a:ext>
            </a:extLst>
          </p:cNvPr>
          <p:cNvGrpSpPr/>
          <p:nvPr/>
        </p:nvGrpSpPr>
        <p:grpSpPr>
          <a:xfrm>
            <a:off x="133814" y="3035300"/>
            <a:ext cx="11903556" cy="127000"/>
            <a:chOff x="133814" y="3365500"/>
            <a:chExt cx="11903556" cy="127000"/>
          </a:xfrm>
        </p:grpSpPr>
        <p:cxnSp>
          <p:nvCxnSpPr>
            <p:cNvPr id="4" name="Straight Connector 3">
              <a:extLst>
                <a:ext uri="{FF2B5EF4-FFF2-40B4-BE49-F238E27FC236}">
                  <a16:creationId xmlns:a16="http://schemas.microsoft.com/office/drawing/2014/main" id="{8507939E-5160-4C99-A05C-E314478190EB}"/>
                </a:ext>
              </a:extLst>
            </p:cNvPr>
            <p:cNvCxnSpPr/>
            <p:nvPr/>
          </p:nvCxnSpPr>
          <p:spPr>
            <a:xfrm>
              <a:off x="133814"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FB341-814F-4662-8D99-7A0328B49057}"/>
                </a:ext>
              </a:extLst>
            </p:cNvPr>
            <p:cNvCxnSpPr/>
            <p:nvPr/>
          </p:nvCxnSpPr>
          <p:spPr>
            <a:xfrm>
              <a:off x="6368090"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lowchart: Decision 4">
              <a:extLst>
                <a:ext uri="{FF2B5EF4-FFF2-40B4-BE49-F238E27FC236}">
                  <a16:creationId xmlns:a16="http://schemas.microsoft.com/office/drawing/2014/main" id="{66F803DC-E0D9-439D-BC8D-8CEB0A6C830A}"/>
                </a:ext>
              </a:extLst>
            </p:cNvPr>
            <p:cNvSpPr/>
            <p:nvPr/>
          </p:nvSpPr>
          <p:spPr>
            <a:xfrm>
              <a:off x="5962649" y="3365500"/>
              <a:ext cx="266700" cy="127000"/>
            </a:xfrm>
            <a:prstGeom prst="flowChartDecisi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1">
            <a:extLst>
              <a:ext uri="{FF2B5EF4-FFF2-40B4-BE49-F238E27FC236}">
                <a16:creationId xmlns:a16="http://schemas.microsoft.com/office/drawing/2014/main" id="{BF4797E2-230B-4A50-B8D2-51C4AD0D5133}"/>
              </a:ext>
            </a:extLst>
          </p:cNvPr>
          <p:cNvSpPr>
            <a:spLocks noGrp="1"/>
          </p:cNvSpPr>
          <p:nvPr>
            <p:ph idx="1"/>
          </p:nvPr>
        </p:nvSpPr>
        <p:spPr>
          <a:xfrm>
            <a:off x="651887" y="1387903"/>
            <a:ext cx="10888224" cy="1532560"/>
          </a:xfrm>
        </p:spPr>
        <p:txBody>
          <a:bodyPr tIns="0" bIns="0">
            <a:normAutofit/>
          </a:bodyPr>
          <a:lstStyle/>
          <a:p>
            <a:pPr marL="0" indent="0">
              <a:lnSpc>
                <a:spcPct val="100000"/>
              </a:lnSpc>
              <a:spcBef>
                <a:spcPts val="0"/>
              </a:spcBef>
              <a:spcAft>
                <a:spcPts val="600"/>
              </a:spcAft>
              <a:buNone/>
            </a:pPr>
            <a:r>
              <a:rPr lang="en-US" sz="2400" b="1" dirty="0">
                <a:latin typeface="+mn-lt"/>
              </a:rPr>
              <a:t>Disproportionate burden in </a:t>
            </a:r>
            <a:r>
              <a:rPr lang="en-US" sz="2400" b="1" dirty="0"/>
              <a:t>A</a:t>
            </a:r>
            <a:r>
              <a:rPr lang="en-US" sz="2400" b="1" dirty="0">
                <a:latin typeface="+mn-lt"/>
              </a:rPr>
              <a:t>ge Groups, January – </a:t>
            </a:r>
            <a:r>
              <a:rPr lang="en-US" sz="2400" b="1" dirty="0"/>
              <a:t>December</a:t>
            </a:r>
            <a:r>
              <a:rPr lang="en-US" sz="2400" b="1" dirty="0">
                <a:latin typeface="+mn-lt"/>
              </a:rPr>
              <a:t>; 2019 - 2022</a:t>
            </a:r>
            <a:endParaRPr lang="en-US" sz="2400" b="1" dirty="0"/>
          </a:p>
          <a:p>
            <a:pPr marL="635000">
              <a:lnSpc>
                <a:spcPct val="100000"/>
              </a:lnSpc>
              <a:spcBef>
                <a:spcPts val="0"/>
              </a:spcBef>
            </a:pPr>
            <a:r>
              <a:rPr lang="en-US" sz="2000" b="1" dirty="0">
                <a:latin typeface="+mn-lt"/>
              </a:rPr>
              <a:t>Zip Codes</a:t>
            </a:r>
            <a:r>
              <a:rPr lang="en-US" sz="2000" dirty="0">
                <a:latin typeface="+mn-lt"/>
              </a:rPr>
              <a:t>: 32209, </a:t>
            </a:r>
            <a:r>
              <a:rPr lang="en-US" sz="2000" dirty="0">
                <a:effectLst/>
                <a:ea typeface="Calibri" panose="020F0502020204030204" pitchFamily="34" charset="0"/>
                <a:cs typeface="Times New Roman" panose="02020603050405020304" pitchFamily="18" charset="0"/>
              </a:rPr>
              <a:t>32210, 32216, 32218, 32225 &amp; 32244</a:t>
            </a:r>
            <a:endParaRPr lang="en-US" sz="2000" dirty="0">
              <a:ea typeface="Calibri" panose="020F0502020204030204" pitchFamily="34" charset="0"/>
              <a:cs typeface="Times New Roman" panose="02020603050405020304" pitchFamily="18" charset="0"/>
            </a:endParaRPr>
          </a:p>
          <a:p>
            <a:pPr marL="635000">
              <a:lnSpc>
                <a:spcPct val="100000"/>
              </a:lnSpc>
              <a:spcBef>
                <a:spcPts val="0"/>
              </a:spcBef>
            </a:pPr>
            <a:r>
              <a:rPr lang="en-US" sz="2000" b="1" dirty="0">
                <a:latin typeface="+mn-lt"/>
              </a:rPr>
              <a:t>Age Group</a:t>
            </a:r>
            <a:r>
              <a:rPr lang="en-US" sz="2000" dirty="0">
                <a:latin typeface="+mn-lt"/>
              </a:rPr>
              <a:t>: </a:t>
            </a:r>
            <a:r>
              <a:rPr lang="en-US" sz="2000" dirty="0"/>
              <a:t>14</a:t>
            </a:r>
            <a:r>
              <a:rPr lang="en-US" sz="2000" dirty="0">
                <a:latin typeface="+mn-lt"/>
              </a:rPr>
              <a:t>-18</a:t>
            </a:r>
          </a:p>
          <a:p>
            <a:pPr marL="635000">
              <a:lnSpc>
                <a:spcPct val="100000"/>
              </a:lnSpc>
              <a:spcBef>
                <a:spcPts val="0"/>
              </a:spcBef>
            </a:pPr>
            <a:r>
              <a:rPr lang="en-US" sz="2000" b="1" dirty="0">
                <a:latin typeface="+mn-lt"/>
              </a:rPr>
              <a:t>Race/Ethnicity/Gender: </a:t>
            </a:r>
            <a:r>
              <a:rPr lang="en-US" sz="2000" dirty="0">
                <a:latin typeface="+mn-lt"/>
              </a:rPr>
              <a:t>White, non-Hispanic Females</a:t>
            </a:r>
            <a:endParaRPr lang="en-US" sz="2000" b="1" dirty="0">
              <a:latin typeface="+mn-lt"/>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pic>
        <p:nvPicPr>
          <p:cNvPr id="2" name="Picture 1">
            <a:extLst>
              <a:ext uri="{FF2B5EF4-FFF2-40B4-BE49-F238E27FC236}">
                <a16:creationId xmlns:a16="http://schemas.microsoft.com/office/drawing/2014/main" id="{5F00A2F8-14AB-4703-88F0-D3F8FBE0E890}"/>
              </a:ext>
            </a:extLst>
          </p:cNvPr>
          <p:cNvPicPr>
            <a:picLocks noChangeAspect="1"/>
          </p:cNvPicPr>
          <p:nvPr/>
        </p:nvPicPr>
        <p:blipFill>
          <a:blip r:embed="rId6"/>
          <a:stretch>
            <a:fillRect/>
          </a:stretch>
        </p:blipFill>
        <p:spPr>
          <a:xfrm>
            <a:off x="133814" y="3162300"/>
            <a:ext cx="5669280" cy="2948310"/>
          </a:xfrm>
          <a:prstGeom prst="rect">
            <a:avLst/>
          </a:prstGeom>
        </p:spPr>
      </p:pic>
      <p:pic>
        <p:nvPicPr>
          <p:cNvPr id="6" name="Picture 5">
            <a:extLst>
              <a:ext uri="{FF2B5EF4-FFF2-40B4-BE49-F238E27FC236}">
                <a16:creationId xmlns:a16="http://schemas.microsoft.com/office/drawing/2014/main" id="{C6535B7E-6F56-4B5D-8957-5E21DB0058BB}"/>
              </a:ext>
            </a:extLst>
          </p:cNvPr>
          <p:cNvPicPr>
            <a:picLocks noChangeAspect="1"/>
          </p:cNvPicPr>
          <p:nvPr/>
        </p:nvPicPr>
        <p:blipFill>
          <a:blip r:embed="rId7"/>
          <a:stretch>
            <a:fillRect/>
          </a:stretch>
        </p:blipFill>
        <p:spPr>
          <a:xfrm>
            <a:off x="6368090" y="3162301"/>
            <a:ext cx="5669280" cy="2948310"/>
          </a:xfrm>
          <a:prstGeom prst="rect">
            <a:avLst/>
          </a:prstGeom>
        </p:spPr>
      </p:pic>
    </p:spTree>
    <p:extLst>
      <p:ext uri="{BB962C8B-B14F-4D97-AF65-F5344CB8AC3E}">
        <p14:creationId xmlns:p14="http://schemas.microsoft.com/office/powerpoint/2010/main" val="2406734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Youth Marijuana Use-Related</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ED Visits in Duval County</a:t>
            </a:r>
            <a:endParaRPr kumimoji="0" lang="en-US" sz="32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05889E99-612A-4972-98AC-D08BDC86E6F9}"/>
              </a:ext>
            </a:extLst>
          </p:cNvPr>
          <p:cNvGrpSpPr/>
          <p:nvPr/>
        </p:nvGrpSpPr>
        <p:grpSpPr>
          <a:xfrm>
            <a:off x="133814" y="3035300"/>
            <a:ext cx="11903556" cy="127000"/>
            <a:chOff x="133814" y="3365500"/>
            <a:chExt cx="11903556" cy="127000"/>
          </a:xfrm>
        </p:grpSpPr>
        <p:cxnSp>
          <p:nvCxnSpPr>
            <p:cNvPr id="4" name="Straight Connector 3">
              <a:extLst>
                <a:ext uri="{FF2B5EF4-FFF2-40B4-BE49-F238E27FC236}">
                  <a16:creationId xmlns:a16="http://schemas.microsoft.com/office/drawing/2014/main" id="{8507939E-5160-4C99-A05C-E314478190EB}"/>
                </a:ext>
              </a:extLst>
            </p:cNvPr>
            <p:cNvCxnSpPr/>
            <p:nvPr/>
          </p:nvCxnSpPr>
          <p:spPr>
            <a:xfrm>
              <a:off x="133814"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FB341-814F-4662-8D99-7A0328B49057}"/>
                </a:ext>
              </a:extLst>
            </p:cNvPr>
            <p:cNvCxnSpPr/>
            <p:nvPr/>
          </p:nvCxnSpPr>
          <p:spPr>
            <a:xfrm>
              <a:off x="6368090"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lowchart: Decision 4">
              <a:extLst>
                <a:ext uri="{FF2B5EF4-FFF2-40B4-BE49-F238E27FC236}">
                  <a16:creationId xmlns:a16="http://schemas.microsoft.com/office/drawing/2014/main" id="{66F803DC-E0D9-439D-BC8D-8CEB0A6C830A}"/>
                </a:ext>
              </a:extLst>
            </p:cNvPr>
            <p:cNvSpPr/>
            <p:nvPr/>
          </p:nvSpPr>
          <p:spPr>
            <a:xfrm>
              <a:off x="5962649" y="3365500"/>
              <a:ext cx="266700" cy="127000"/>
            </a:xfrm>
            <a:prstGeom prst="flowChartDecisi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1">
            <a:extLst>
              <a:ext uri="{FF2B5EF4-FFF2-40B4-BE49-F238E27FC236}">
                <a16:creationId xmlns:a16="http://schemas.microsoft.com/office/drawing/2014/main" id="{BF4797E2-230B-4A50-B8D2-51C4AD0D5133}"/>
              </a:ext>
            </a:extLst>
          </p:cNvPr>
          <p:cNvSpPr>
            <a:spLocks noGrp="1"/>
          </p:cNvSpPr>
          <p:nvPr>
            <p:ph idx="1"/>
          </p:nvPr>
        </p:nvSpPr>
        <p:spPr>
          <a:xfrm>
            <a:off x="651887" y="1387903"/>
            <a:ext cx="10888224" cy="1532560"/>
          </a:xfrm>
        </p:spPr>
        <p:txBody>
          <a:bodyPr tIns="0" bIns="0">
            <a:normAutofit/>
          </a:bodyPr>
          <a:lstStyle/>
          <a:p>
            <a:pPr marL="0" indent="0">
              <a:lnSpc>
                <a:spcPct val="100000"/>
              </a:lnSpc>
              <a:spcBef>
                <a:spcPts val="0"/>
              </a:spcBef>
              <a:spcAft>
                <a:spcPts val="600"/>
              </a:spcAft>
              <a:buNone/>
            </a:pPr>
            <a:r>
              <a:rPr lang="en-US" sz="2400" b="1" dirty="0">
                <a:latin typeface="+mn-lt"/>
              </a:rPr>
              <a:t>Disproportionate burden in </a:t>
            </a:r>
            <a:r>
              <a:rPr lang="en-US" sz="2400" b="1" dirty="0"/>
              <a:t>A</a:t>
            </a:r>
            <a:r>
              <a:rPr lang="en-US" sz="2400" b="1" dirty="0">
                <a:latin typeface="+mn-lt"/>
              </a:rPr>
              <a:t>ge Groups, January – </a:t>
            </a:r>
            <a:r>
              <a:rPr lang="en-US" sz="2400" b="1" dirty="0"/>
              <a:t>December</a:t>
            </a:r>
            <a:r>
              <a:rPr lang="en-US" sz="2400" b="1" dirty="0">
                <a:latin typeface="+mn-lt"/>
              </a:rPr>
              <a:t>; 2019 - 2022</a:t>
            </a:r>
            <a:endParaRPr lang="en-US" sz="2400" b="1" dirty="0"/>
          </a:p>
          <a:p>
            <a:pPr marL="635000">
              <a:lnSpc>
                <a:spcPct val="100000"/>
              </a:lnSpc>
              <a:spcBef>
                <a:spcPts val="0"/>
              </a:spcBef>
            </a:pPr>
            <a:r>
              <a:rPr lang="en-US" sz="2000" b="1" dirty="0">
                <a:latin typeface="+mn-lt"/>
              </a:rPr>
              <a:t>Zip Codes</a:t>
            </a:r>
            <a:r>
              <a:rPr lang="en-US" sz="2000" dirty="0">
                <a:latin typeface="+mn-lt"/>
              </a:rPr>
              <a:t>: </a:t>
            </a:r>
            <a:r>
              <a:rPr lang="en-US" sz="2000" dirty="0">
                <a:effectLst/>
                <a:ea typeface="Calibri" panose="020F0502020204030204" pitchFamily="34" charset="0"/>
                <a:cs typeface="Times New Roman" panose="02020603050405020304" pitchFamily="18" charset="0"/>
              </a:rPr>
              <a:t>32209, 32210, &amp; 32218</a:t>
            </a:r>
            <a:endParaRPr lang="en-US" sz="2000" dirty="0">
              <a:ea typeface="Calibri" panose="020F0502020204030204" pitchFamily="34" charset="0"/>
              <a:cs typeface="Times New Roman" panose="02020603050405020304" pitchFamily="18" charset="0"/>
            </a:endParaRPr>
          </a:p>
          <a:p>
            <a:pPr marL="635000">
              <a:lnSpc>
                <a:spcPct val="100000"/>
              </a:lnSpc>
              <a:spcBef>
                <a:spcPts val="0"/>
              </a:spcBef>
            </a:pPr>
            <a:r>
              <a:rPr lang="en-US" sz="2000" b="1" dirty="0">
                <a:latin typeface="+mn-lt"/>
              </a:rPr>
              <a:t>Age Group</a:t>
            </a:r>
            <a:r>
              <a:rPr lang="en-US" sz="2000" dirty="0">
                <a:latin typeface="+mn-lt"/>
              </a:rPr>
              <a:t>: </a:t>
            </a:r>
            <a:r>
              <a:rPr lang="en-US" sz="2000" dirty="0"/>
              <a:t>19</a:t>
            </a:r>
            <a:r>
              <a:rPr lang="en-US" sz="2000" dirty="0">
                <a:latin typeface="+mn-lt"/>
              </a:rPr>
              <a:t>-25</a:t>
            </a:r>
          </a:p>
          <a:p>
            <a:pPr marL="635000">
              <a:lnSpc>
                <a:spcPct val="100000"/>
              </a:lnSpc>
              <a:spcBef>
                <a:spcPts val="0"/>
              </a:spcBef>
            </a:pPr>
            <a:r>
              <a:rPr lang="en-US" sz="2000" b="1" dirty="0">
                <a:latin typeface="+mn-lt"/>
              </a:rPr>
              <a:t>Race/Ethnicity/Gender: </a:t>
            </a:r>
            <a:r>
              <a:rPr lang="en-US" sz="2000" dirty="0">
                <a:latin typeface="+mn-lt"/>
              </a:rPr>
              <a:t>Black, non-Hispanic Males</a:t>
            </a:r>
            <a:endParaRPr lang="en-US" sz="2000" b="1" dirty="0">
              <a:latin typeface="+mn-lt"/>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pic>
        <p:nvPicPr>
          <p:cNvPr id="13" name="Picture 12">
            <a:extLst>
              <a:ext uri="{FF2B5EF4-FFF2-40B4-BE49-F238E27FC236}">
                <a16:creationId xmlns:a16="http://schemas.microsoft.com/office/drawing/2014/main" id="{4E65F404-A39A-4025-A367-053298CB9597}"/>
              </a:ext>
            </a:extLst>
          </p:cNvPr>
          <p:cNvPicPr>
            <a:picLocks noChangeAspect="1"/>
          </p:cNvPicPr>
          <p:nvPr/>
        </p:nvPicPr>
        <p:blipFill>
          <a:blip r:embed="rId6"/>
          <a:stretch>
            <a:fillRect/>
          </a:stretch>
        </p:blipFill>
        <p:spPr>
          <a:xfrm>
            <a:off x="114301" y="3157092"/>
            <a:ext cx="5688794" cy="2948307"/>
          </a:xfrm>
          <a:prstGeom prst="rect">
            <a:avLst/>
          </a:prstGeom>
        </p:spPr>
      </p:pic>
      <p:pic>
        <p:nvPicPr>
          <p:cNvPr id="2" name="Picture 1">
            <a:extLst>
              <a:ext uri="{FF2B5EF4-FFF2-40B4-BE49-F238E27FC236}">
                <a16:creationId xmlns:a16="http://schemas.microsoft.com/office/drawing/2014/main" id="{DF67AEF5-0B52-4F55-911E-1371E07F9238}"/>
              </a:ext>
            </a:extLst>
          </p:cNvPr>
          <p:cNvPicPr>
            <a:picLocks noChangeAspect="1"/>
          </p:cNvPicPr>
          <p:nvPr/>
        </p:nvPicPr>
        <p:blipFill>
          <a:blip r:embed="rId7"/>
          <a:stretch>
            <a:fillRect/>
          </a:stretch>
        </p:blipFill>
        <p:spPr>
          <a:xfrm>
            <a:off x="6368090" y="3157092"/>
            <a:ext cx="5669280" cy="2948299"/>
          </a:xfrm>
          <a:prstGeom prst="rect">
            <a:avLst/>
          </a:prstGeom>
        </p:spPr>
      </p:pic>
    </p:spTree>
    <p:extLst>
      <p:ext uri="{BB962C8B-B14F-4D97-AF65-F5344CB8AC3E}">
        <p14:creationId xmlns:p14="http://schemas.microsoft.com/office/powerpoint/2010/main" val="1860751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88537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Youth Alcohol Use-Related</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ED Visits in Duval County</a:t>
            </a:r>
            <a:endParaRPr kumimoji="0" lang="en-US" sz="32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05889E99-612A-4972-98AC-D08BDC86E6F9}"/>
              </a:ext>
            </a:extLst>
          </p:cNvPr>
          <p:cNvGrpSpPr/>
          <p:nvPr/>
        </p:nvGrpSpPr>
        <p:grpSpPr>
          <a:xfrm>
            <a:off x="133814" y="3035300"/>
            <a:ext cx="11903556" cy="127000"/>
            <a:chOff x="133814" y="3365500"/>
            <a:chExt cx="11903556" cy="127000"/>
          </a:xfrm>
        </p:grpSpPr>
        <p:cxnSp>
          <p:nvCxnSpPr>
            <p:cNvPr id="4" name="Straight Connector 3">
              <a:extLst>
                <a:ext uri="{FF2B5EF4-FFF2-40B4-BE49-F238E27FC236}">
                  <a16:creationId xmlns:a16="http://schemas.microsoft.com/office/drawing/2014/main" id="{8507939E-5160-4C99-A05C-E314478190EB}"/>
                </a:ext>
              </a:extLst>
            </p:cNvPr>
            <p:cNvCxnSpPr/>
            <p:nvPr/>
          </p:nvCxnSpPr>
          <p:spPr>
            <a:xfrm>
              <a:off x="133814"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FB341-814F-4662-8D99-7A0328B49057}"/>
                </a:ext>
              </a:extLst>
            </p:cNvPr>
            <p:cNvCxnSpPr/>
            <p:nvPr/>
          </p:nvCxnSpPr>
          <p:spPr>
            <a:xfrm>
              <a:off x="6368090"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lowchart: Decision 4">
              <a:extLst>
                <a:ext uri="{FF2B5EF4-FFF2-40B4-BE49-F238E27FC236}">
                  <a16:creationId xmlns:a16="http://schemas.microsoft.com/office/drawing/2014/main" id="{66F803DC-E0D9-439D-BC8D-8CEB0A6C830A}"/>
                </a:ext>
              </a:extLst>
            </p:cNvPr>
            <p:cNvSpPr/>
            <p:nvPr/>
          </p:nvSpPr>
          <p:spPr>
            <a:xfrm>
              <a:off x="5962649" y="3365500"/>
              <a:ext cx="266700" cy="127000"/>
            </a:xfrm>
            <a:prstGeom prst="flowChartDecisi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1">
            <a:extLst>
              <a:ext uri="{FF2B5EF4-FFF2-40B4-BE49-F238E27FC236}">
                <a16:creationId xmlns:a16="http://schemas.microsoft.com/office/drawing/2014/main" id="{BF4797E2-230B-4A50-B8D2-51C4AD0D5133}"/>
              </a:ext>
            </a:extLst>
          </p:cNvPr>
          <p:cNvSpPr>
            <a:spLocks noGrp="1"/>
          </p:cNvSpPr>
          <p:nvPr>
            <p:ph idx="1"/>
          </p:nvPr>
        </p:nvSpPr>
        <p:spPr>
          <a:xfrm>
            <a:off x="651887" y="1387903"/>
            <a:ext cx="10888224" cy="1532560"/>
          </a:xfrm>
        </p:spPr>
        <p:txBody>
          <a:bodyPr tIns="0" bIns="0">
            <a:normAutofit/>
          </a:bodyPr>
          <a:lstStyle/>
          <a:p>
            <a:pPr marL="0" indent="0">
              <a:lnSpc>
                <a:spcPct val="100000"/>
              </a:lnSpc>
              <a:spcBef>
                <a:spcPts val="0"/>
              </a:spcBef>
              <a:spcAft>
                <a:spcPts val="600"/>
              </a:spcAft>
              <a:buNone/>
            </a:pPr>
            <a:r>
              <a:rPr lang="en-US" sz="2400" b="1" dirty="0">
                <a:latin typeface="+mn-lt"/>
              </a:rPr>
              <a:t>Disproportionate burden in </a:t>
            </a:r>
            <a:r>
              <a:rPr lang="en-US" sz="2400" b="1" dirty="0"/>
              <a:t>A</a:t>
            </a:r>
            <a:r>
              <a:rPr lang="en-US" sz="2400" b="1" dirty="0">
                <a:latin typeface="+mn-lt"/>
              </a:rPr>
              <a:t>ge </a:t>
            </a:r>
            <a:r>
              <a:rPr lang="en-US" sz="2400" b="1" dirty="0"/>
              <a:t>G</a:t>
            </a:r>
            <a:r>
              <a:rPr lang="en-US" sz="2400" b="1" dirty="0">
                <a:latin typeface="+mn-lt"/>
              </a:rPr>
              <a:t>roups, January – December; 2019 - 2022</a:t>
            </a:r>
            <a:endParaRPr lang="en-US" sz="2400" b="1" dirty="0"/>
          </a:p>
          <a:p>
            <a:pPr marL="635000">
              <a:lnSpc>
                <a:spcPct val="100000"/>
              </a:lnSpc>
              <a:spcBef>
                <a:spcPts val="0"/>
              </a:spcBef>
            </a:pPr>
            <a:r>
              <a:rPr lang="en-US" sz="2000" b="1" dirty="0">
                <a:latin typeface="+mn-lt"/>
              </a:rPr>
              <a:t>Zip Codes</a:t>
            </a:r>
            <a:r>
              <a:rPr lang="en-US" sz="2000" dirty="0">
                <a:latin typeface="+mn-lt"/>
              </a:rPr>
              <a:t>: </a:t>
            </a:r>
            <a:r>
              <a:rPr lang="en-US" sz="2000" dirty="0">
                <a:ea typeface="Calibri" panose="020F0502020204030204" pitchFamily="34" charset="0"/>
                <a:cs typeface="Times New Roman" panose="02020603050405020304" pitchFamily="18" charset="0"/>
              </a:rPr>
              <a:t>32210, 32216 &amp; 32218</a:t>
            </a:r>
            <a:endParaRPr lang="en-US" sz="2000" dirty="0"/>
          </a:p>
          <a:p>
            <a:pPr marL="635000">
              <a:lnSpc>
                <a:spcPct val="100000"/>
              </a:lnSpc>
              <a:spcBef>
                <a:spcPts val="0"/>
              </a:spcBef>
            </a:pPr>
            <a:r>
              <a:rPr lang="en-US" sz="2000" b="1" dirty="0">
                <a:latin typeface="+mn-lt"/>
              </a:rPr>
              <a:t>Age Group</a:t>
            </a:r>
            <a:r>
              <a:rPr lang="en-US" sz="2000" dirty="0">
                <a:latin typeface="+mn-lt"/>
              </a:rPr>
              <a:t>: 19</a:t>
            </a:r>
            <a:r>
              <a:rPr lang="en-US" sz="2000" dirty="0"/>
              <a:t>-25</a:t>
            </a:r>
            <a:endParaRPr lang="en-US" sz="2000" dirty="0">
              <a:latin typeface="+mn-lt"/>
            </a:endParaRPr>
          </a:p>
          <a:p>
            <a:pPr marL="635000">
              <a:lnSpc>
                <a:spcPct val="100000"/>
              </a:lnSpc>
              <a:spcBef>
                <a:spcPts val="0"/>
              </a:spcBef>
            </a:pPr>
            <a:r>
              <a:rPr lang="en-US" sz="2000" b="1" dirty="0">
                <a:latin typeface="+mn-lt"/>
              </a:rPr>
              <a:t>Race/Ethnicity/Gender: </a:t>
            </a:r>
            <a:r>
              <a:rPr lang="en-US" sz="2000" dirty="0">
                <a:latin typeface="+mn-lt"/>
              </a:rPr>
              <a:t>White, non-Hispanic Males</a:t>
            </a:r>
            <a:endParaRPr lang="en-US" sz="2000" b="1" dirty="0">
              <a:latin typeface="+mn-lt"/>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pic>
        <p:nvPicPr>
          <p:cNvPr id="2" name="Picture 1">
            <a:extLst>
              <a:ext uri="{FF2B5EF4-FFF2-40B4-BE49-F238E27FC236}">
                <a16:creationId xmlns:a16="http://schemas.microsoft.com/office/drawing/2014/main" id="{CEB562FB-04C2-477E-8FBC-59ED6680DF2D}"/>
              </a:ext>
            </a:extLst>
          </p:cNvPr>
          <p:cNvPicPr>
            <a:picLocks noChangeAspect="1"/>
          </p:cNvPicPr>
          <p:nvPr/>
        </p:nvPicPr>
        <p:blipFill>
          <a:blip r:embed="rId6"/>
          <a:stretch>
            <a:fillRect/>
          </a:stretch>
        </p:blipFill>
        <p:spPr>
          <a:xfrm>
            <a:off x="133814" y="3174793"/>
            <a:ext cx="5669280" cy="2935817"/>
          </a:xfrm>
          <a:prstGeom prst="rect">
            <a:avLst/>
          </a:prstGeom>
        </p:spPr>
      </p:pic>
      <p:pic>
        <p:nvPicPr>
          <p:cNvPr id="3" name="Picture 2">
            <a:extLst>
              <a:ext uri="{FF2B5EF4-FFF2-40B4-BE49-F238E27FC236}">
                <a16:creationId xmlns:a16="http://schemas.microsoft.com/office/drawing/2014/main" id="{FA502FB6-5384-43AD-83F5-2AF28315C9BF}"/>
              </a:ext>
            </a:extLst>
          </p:cNvPr>
          <p:cNvPicPr>
            <a:picLocks noChangeAspect="1"/>
          </p:cNvPicPr>
          <p:nvPr/>
        </p:nvPicPr>
        <p:blipFill>
          <a:blip r:embed="rId7"/>
          <a:stretch>
            <a:fillRect/>
          </a:stretch>
        </p:blipFill>
        <p:spPr>
          <a:xfrm>
            <a:off x="6368090" y="3149915"/>
            <a:ext cx="5669281" cy="2960696"/>
          </a:xfrm>
          <a:prstGeom prst="rect">
            <a:avLst/>
          </a:prstGeom>
        </p:spPr>
      </p:pic>
    </p:spTree>
    <p:extLst>
      <p:ext uri="{BB962C8B-B14F-4D97-AF65-F5344CB8AC3E}">
        <p14:creationId xmlns:p14="http://schemas.microsoft.com/office/powerpoint/2010/main" val="44023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grpSp>
        <p:nvGrpSpPr>
          <p:cNvPr id="7" name="Group 6">
            <a:extLst>
              <a:ext uri="{FF2B5EF4-FFF2-40B4-BE49-F238E27FC236}">
                <a16:creationId xmlns:a16="http://schemas.microsoft.com/office/drawing/2014/main" id="{05889E99-612A-4972-98AC-D08BDC86E6F9}"/>
              </a:ext>
            </a:extLst>
          </p:cNvPr>
          <p:cNvGrpSpPr/>
          <p:nvPr/>
        </p:nvGrpSpPr>
        <p:grpSpPr>
          <a:xfrm>
            <a:off x="133814" y="2906748"/>
            <a:ext cx="11903556" cy="127000"/>
            <a:chOff x="133814" y="3365500"/>
            <a:chExt cx="11903556" cy="127000"/>
          </a:xfrm>
        </p:grpSpPr>
        <p:cxnSp>
          <p:nvCxnSpPr>
            <p:cNvPr id="4" name="Straight Connector 3">
              <a:extLst>
                <a:ext uri="{FF2B5EF4-FFF2-40B4-BE49-F238E27FC236}">
                  <a16:creationId xmlns:a16="http://schemas.microsoft.com/office/drawing/2014/main" id="{8507939E-5160-4C99-A05C-E314478190EB}"/>
                </a:ext>
              </a:extLst>
            </p:cNvPr>
            <p:cNvCxnSpPr/>
            <p:nvPr/>
          </p:nvCxnSpPr>
          <p:spPr>
            <a:xfrm>
              <a:off x="133814"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FB341-814F-4662-8D99-7A0328B49057}"/>
                </a:ext>
              </a:extLst>
            </p:cNvPr>
            <p:cNvCxnSpPr/>
            <p:nvPr/>
          </p:nvCxnSpPr>
          <p:spPr>
            <a:xfrm>
              <a:off x="6368090"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lowchart: Decision 4">
              <a:extLst>
                <a:ext uri="{FF2B5EF4-FFF2-40B4-BE49-F238E27FC236}">
                  <a16:creationId xmlns:a16="http://schemas.microsoft.com/office/drawing/2014/main" id="{66F803DC-E0D9-439D-BC8D-8CEB0A6C830A}"/>
                </a:ext>
              </a:extLst>
            </p:cNvPr>
            <p:cNvSpPr/>
            <p:nvPr/>
          </p:nvSpPr>
          <p:spPr>
            <a:xfrm>
              <a:off x="5962649" y="3365500"/>
              <a:ext cx="266700" cy="127000"/>
            </a:xfrm>
            <a:prstGeom prst="flowChartDecisi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1">
            <a:extLst>
              <a:ext uri="{FF2B5EF4-FFF2-40B4-BE49-F238E27FC236}">
                <a16:creationId xmlns:a16="http://schemas.microsoft.com/office/drawing/2014/main" id="{BF4797E2-230B-4A50-B8D2-51C4AD0D5133}"/>
              </a:ext>
            </a:extLst>
          </p:cNvPr>
          <p:cNvSpPr>
            <a:spLocks noGrp="1"/>
          </p:cNvSpPr>
          <p:nvPr>
            <p:ph idx="1"/>
          </p:nvPr>
        </p:nvSpPr>
        <p:spPr>
          <a:xfrm>
            <a:off x="651887" y="1387903"/>
            <a:ext cx="10888224" cy="1532560"/>
          </a:xfrm>
        </p:spPr>
        <p:txBody>
          <a:bodyPr tIns="0" bIns="0">
            <a:normAutofit/>
          </a:bodyPr>
          <a:lstStyle/>
          <a:p>
            <a:pPr marL="0" indent="0">
              <a:lnSpc>
                <a:spcPct val="100000"/>
              </a:lnSpc>
              <a:spcBef>
                <a:spcPts val="0"/>
              </a:spcBef>
              <a:buNone/>
            </a:pPr>
            <a:r>
              <a:rPr lang="en-US" sz="2400" b="1" dirty="0">
                <a:latin typeface="+mn-lt"/>
              </a:rPr>
              <a:t>Disproportionate burden in </a:t>
            </a:r>
            <a:r>
              <a:rPr lang="en-US" sz="2400" b="1" dirty="0"/>
              <a:t>A</a:t>
            </a:r>
            <a:r>
              <a:rPr lang="en-US" sz="2400" b="1" dirty="0">
                <a:latin typeface="+mn-lt"/>
              </a:rPr>
              <a:t>ge </a:t>
            </a:r>
            <a:r>
              <a:rPr lang="en-US" sz="2400" b="1" dirty="0"/>
              <a:t>G</a:t>
            </a:r>
            <a:r>
              <a:rPr lang="en-US" sz="2400" b="1" dirty="0">
                <a:latin typeface="+mn-lt"/>
              </a:rPr>
              <a:t>roups, January – </a:t>
            </a:r>
            <a:r>
              <a:rPr lang="en-US" sz="2400" b="1" dirty="0"/>
              <a:t>Decem</a:t>
            </a:r>
            <a:r>
              <a:rPr lang="en-US" sz="2400" b="1" dirty="0">
                <a:latin typeface="+mn-lt"/>
              </a:rPr>
              <a:t>ber; 2019 – 2022</a:t>
            </a:r>
            <a:endParaRPr lang="en-US" sz="2400" b="1" dirty="0"/>
          </a:p>
          <a:p>
            <a:pPr marL="635000">
              <a:lnSpc>
                <a:spcPct val="100000"/>
              </a:lnSpc>
              <a:spcBef>
                <a:spcPts val="0"/>
              </a:spcBef>
            </a:pPr>
            <a:r>
              <a:rPr lang="en-US" sz="2000" b="1" dirty="0"/>
              <a:t>Zip Codes: </a:t>
            </a:r>
            <a:r>
              <a:rPr lang="en-US" sz="2000" dirty="0"/>
              <a:t>32210, 32218, 32220, &amp; 32225</a:t>
            </a:r>
            <a:endParaRPr lang="en-US" sz="2000" dirty="0">
              <a:latin typeface="+mn-lt"/>
            </a:endParaRPr>
          </a:p>
          <a:p>
            <a:pPr marL="635000">
              <a:lnSpc>
                <a:spcPct val="100000"/>
              </a:lnSpc>
              <a:spcBef>
                <a:spcPts val="0"/>
              </a:spcBef>
            </a:pPr>
            <a:r>
              <a:rPr lang="en-US" sz="2000" b="1" dirty="0">
                <a:latin typeface="+mn-lt"/>
              </a:rPr>
              <a:t>Age Group</a:t>
            </a:r>
            <a:r>
              <a:rPr lang="en-US" sz="2000" dirty="0">
                <a:latin typeface="+mn-lt"/>
              </a:rPr>
              <a:t>: </a:t>
            </a:r>
            <a:r>
              <a:rPr lang="en-US" sz="2000" dirty="0"/>
              <a:t>19</a:t>
            </a:r>
            <a:r>
              <a:rPr lang="en-US" sz="2000" dirty="0">
                <a:latin typeface="+mn-lt"/>
              </a:rPr>
              <a:t>-25</a:t>
            </a:r>
          </a:p>
          <a:p>
            <a:pPr marL="635000">
              <a:lnSpc>
                <a:spcPct val="100000"/>
              </a:lnSpc>
              <a:spcBef>
                <a:spcPts val="0"/>
              </a:spcBef>
            </a:pPr>
            <a:r>
              <a:rPr lang="en-US" sz="2000" b="1" dirty="0">
                <a:latin typeface="+mn-lt"/>
              </a:rPr>
              <a:t>Race/Ethnicity/Gender: </a:t>
            </a:r>
            <a:r>
              <a:rPr lang="en-US" sz="2000" dirty="0">
                <a:latin typeface="+mn-lt"/>
              </a:rPr>
              <a:t>White, non-Hispanic Males</a:t>
            </a:r>
            <a:endParaRPr lang="en-US" sz="2000" b="1" dirty="0">
              <a:latin typeface="+mn-lt"/>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sp>
        <p:nvSpPr>
          <p:cNvPr id="16" name="Subtitle 2">
            <a:extLst>
              <a:ext uri="{FF2B5EF4-FFF2-40B4-BE49-F238E27FC236}">
                <a16:creationId xmlns:a16="http://schemas.microsoft.com/office/drawing/2014/main" id="{AA49C979-F7FD-4B50-B65B-74E31A94015A}"/>
              </a:ext>
            </a:extLst>
          </p:cNvPr>
          <p:cNvSpPr txBox="1">
            <a:spLocks/>
          </p:cNvSpPr>
          <p:nvPr/>
        </p:nvSpPr>
        <p:spPr>
          <a:xfrm>
            <a:off x="0" y="165128"/>
            <a:ext cx="12191999"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Youth Opioid Use-Related</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ED Visits in Duval County</a:t>
            </a:r>
            <a:endParaRPr kumimoji="0" lang="en-US" sz="32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C50771C9-D6FC-45F6-8F88-1F098C5E1AEB}"/>
              </a:ext>
            </a:extLst>
          </p:cNvPr>
          <p:cNvPicPr>
            <a:picLocks noChangeAspect="1"/>
          </p:cNvPicPr>
          <p:nvPr/>
        </p:nvPicPr>
        <p:blipFill>
          <a:blip r:embed="rId6"/>
          <a:stretch>
            <a:fillRect/>
          </a:stretch>
        </p:blipFill>
        <p:spPr>
          <a:xfrm>
            <a:off x="133814" y="3033748"/>
            <a:ext cx="5669280" cy="3109332"/>
          </a:xfrm>
          <a:prstGeom prst="rect">
            <a:avLst/>
          </a:prstGeom>
        </p:spPr>
      </p:pic>
      <p:pic>
        <p:nvPicPr>
          <p:cNvPr id="3" name="Picture 2">
            <a:extLst>
              <a:ext uri="{FF2B5EF4-FFF2-40B4-BE49-F238E27FC236}">
                <a16:creationId xmlns:a16="http://schemas.microsoft.com/office/drawing/2014/main" id="{98E197D5-87A4-4A18-872D-1AF4F546376A}"/>
              </a:ext>
            </a:extLst>
          </p:cNvPr>
          <p:cNvPicPr>
            <a:picLocks noChangeAspect="1"/>
          </p:cNvPicPr>
          <p:nvPr/>
        </p:nvPicPr>
        <p:blipFill>
          <a:blip r:embed="rId7"/>
          <a:stretch>
            <a:fillRect/>
          </a:stretch>
        </p:blipFill>
        <p:spPr>
          <a:xfrm>
            <a:off x="6368091" y="3033749"/>
            <a:ext cx="5669280" cy="3109332"/>
          </a:xfrm>
          <a:prstGeom prst="rect">
            <a:avLst/>
          </a:prstGeom>
        </p:spPr>
      </p:pic>
    </p:spTree>
    <p:extLst>
      <p:ext uri="{BB962C8B-B14F-4D97-AF65-F5344CB8AC3E}">
        <p14:creationId xmlns:p14="http://schemas.microsoft.com/office/powerpoint/2010/main" val="2543447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05D8EE6-67FB-F596-C2D5-D718D200AA72}"/>
              </a:ext>
            </a:extLst>
          </p:cNvPr>
          <p:cNvSpPr/>
          <p:nvPr/>
        </p:nvSpPr>
        <p:spPr>
          <a:xfrm>
            <a:off x="7586622" y="-380326"/>
            <a:ext cx="7420398" cy="742039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FDB7BC0-4825-06BC-068C-592A07DEDA1D}"/>
              </a:ext>
            </a:extLst>
          </p:cNvPr>
          <p:cNvPicPr>
            <a:picLocks noChangeAspect="1"/>
          </p:cNvPicPr>
          <p:nvPr/>
        </p:nvPicPr>
        <p:blipFill>
          <a:blip r:embed="rId4"/>
          <a:stretch>
            <a:fillRect/>
          </a:stretch>
        </p:blipFill>
        <p:spPr>
          <a:xfrm>
            <a:off x="548640" y="0"/>
            <a:ext cx="11074400" cy="1092200"/>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726989" y="114586"/>
            <a:ext cx="10738022"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Learn More</a:t>
            </a:r>
            <a:endParaRPr kumimoji="0" lang="en-US" sz="3600" b="1" i="0" u="none" strike="noStrike" kern="1200" cap="small" spc="0" normalizeH="0" baseline="0" noProof="0">
              <a:ln>
                <a:noFill/>
              </a:ln>
              <a:solidFill>
                <a:prstClr val="white"/>
              </a:solidFill>
              <a:effectLst/>
              <a:uLnTx/>
              <a:uFillTx/>
              <a:latin typeface="Arial Black" panose="020B0A04020102020204" pitchFamily="34" charset="0"/>
              <a:ea typeface="+mn-ea"/>
              <a:cs typeface="Arial Black" panose="020B0604020202020204" pitchFamily="34" charset="0"/>
            </a:endParaRPr>
          </a:p>
        </p:txBody>
      </p:sp>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304800" y="6240869"/>
            <a:ext cx="927100" cy="508000"/>
          </a:xfrm>
          <a:prstGeom prst="rect">
            <a:avLst/>
          </a:prstGeom>
        </p:spPr>
      </p:pic>
      <p:graphicFrame>
        <p:nvGraphicFramePr>
          <p:cNvPr id="5" name="Table 6">
            <a:extLst>
              <a:ext uri="{FF2B5EF4-FFF2-40B4-BE49-F238E27FC236}">
                <a16:creationId xmlns:a16="http://schemas.microsoft.com/office/drawing/2014/main" id="{850357F8-4DEE-4FBE-BDD9-3DF748F8DAF1}"/>
              </a:ext>
            </a:extLst>
          </p:cNvPr>
          <p:cNvGraphicFramePr>
            <a:graphicFrameLocks noGrp="1"/>
          </p:cNvGraphicFramePr>
          <p:nvPr/>
        </p:nvGraphicFramePr>
        <p:xfrm>
          <a:off x="444843" y="2025274"/>
          <a:ext cx="4312267" cy="4992431"/>
        </p:xfrm>
        <a:graphic>
          <a:graphicData uri="http://schemas.openxmlformats.org/drawingml/2006/table">
            <a:tbl>
              <a:tblPr firstRow="1" bandRow="1">
                <a:tableStyleId>{5C22544A-7EE6-4342-B048-85BDC9FD1C3A}</a:tableStyleId>
              </a:tblPr>
              <a:tblGrid>
                <a:gridCol w="1294747">
                  <a:extLst>
                    <a:ext uri="{9D8B030D-6E8A-4147-A177-3AD203B41FA5}">
                      <a16:colId xmlns:a16="http://schemas.microsoft.com/office/drawing/2014/main" val="1556310427"/>
                    </a:ext>
                  </a:extLst>
                </a:gridCol>
                <a:gridCol w="3017520">
                  <a:extLst>
                    <a:ext uri="{9D8B030D-6E8A-4147-A177-3AD203B41FA5}">
                      <a16:colId xmlns:a16="http://schemas.microsoft.com/office/drawing/2014/main" val="4136198030"/>
                    </a:ext>
                  </a:extLst>
                </a:gridCol>
              </a:tblGrid>
              <a:tr h="338728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n-lt"/>
                          <a:ea typeface="+mn-ea"/>
                          <a:cs typeface="Calibri"/>
                        </a:rPr>
                        <a:t>LaTerica Thomas, MPH, CPH</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Epidemiologist</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  CDC Foundation</a:t>
                      </a:r>
                      <a:endParaRPr kumimoji="0" lang="en-US" sz="1600" b="0"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hlinkClick r:id="rId6"/>
                        </a:rPr>
                        <a:t>LaTerica.Thomas@flhealth.gov</a:t>
                      </a:r>
                      <a:r>
                        <a:rPr kumimoji="0" lang="en-US" sz="1600" b="0" i="0" u="none" strike="noStrike" kern="1200" cap="none" spc="0" normalizeH="0" baseline="0" noProof="0">
                          <a:ln>
                            <a:noFill/>
                          </a:ln>
                          <a:solidFill>
                            <a:prstClr val="black"/>
                          </a:solidFill>
                          <a:effectLst/>
                          <a:uLnTx/>
                          <a:uFillTx/>
                          <a:latin typeface="+mn-lt"/>
                          <a:ea typeface="+mn-ea"/>
                          <a:cs typeface="Calibri"/>
                        </a:rPr>
                        <a:t> </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rPr>
                        <a:t>904-253-1407</a:t>
                      </a:r>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n-lt"/>
                          <a:ea typeface="+mn-ea"/>
                          <a:cs typeface="Calibri"/>
                        </a:rPr>
                        <a:t>José I. Peña Bravo, PhD</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OPS Biological Scientist IV</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  Florida Department of Health</a:t>
                      </a:r>
                      <a:endParaRPr kumimoji="0" lang="en-US" sz="1600" b="0"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hlinkClick r:id="rId7"/>
                        </a:rPr>
                        <a:t>Jose.PenaBravo@flhealth.gov</a:t>
                      </a:r>
                      <a:r>
                        <a:rPr kumimoji="0" lang="en-US" sz="1600" b="0" i="0" u="none" strike="noStrike" kern="1200" cap="none" spc="0" normalizeH="0" baseline="0" noProof="0">
                          <a:ln>
                            <a:noFill/>
                          </a:ln>
                          <a:solidFill>
                            <a:prstClr val="black"/>
                          </a:solidFill>
                          <a:effectLst/>
                          <a:uLnTx/>
                          <a:uFillTx/>
                          <a:latin typeface="+mn-lt"/>
                          <a:ea typeface="+mn-ea"/>
                          <a:cs typeface="Calibri"/>
                        </a:rPr>
                        <a:t> </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rPr>
                        <a:t>904-253-1859</a:t>
                      </a:r>
                      <a:endParaRPr lang="en-US" sz="1600" b="0"/>
                    </a:p>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1600" b="0"/>
                    </a:p>
                    <a:p>
                      <a:pPr marL="109220" algn="ctr"/>
                      <a:endParaRPr lang="en-US" sz="1600" b="1">
                        <a:solidFill>
                          <a:schemeClr val="tx1"/>
                        </a:solidFill>
                        <a:latin typeface="+mn-lt"/>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n-lt"/>
                        <a:ea typeface="+mn-ea"/>
                        <a:cs typeface="Calibri"/>
                      </a:endParaRPr>
                    </a:p>
                    <a:p>
                      <a:pPr marL="109220" algn="ctr"/>
                      <a:endParaRPr lang="en-US" sz="1600" b="0">
                        <a:solidFill>
                          <a:schemeClr val="tx1"/>
                        </a:solidFill>
                        <a:latin typeface="+mn-lt"/>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5658877"/>
                  </a:ext>
                </a:extLst>
              </a:tr>
              <a:tr h="317943">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16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4600400"/>
                  </a:ext>
                </a:extLst>
              </a:tr>
              <a:tr h="389951">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n-lt"/>
                        <a:ea typeface="+mn-ea"/>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1970282"/>
                  </a:ext>
                </a:extLst>
              </a:tr>
            </a:tbl>
          </a:graphicData>
        </a:graphic>
      </p:graphicFrame>
      <p:pic>
        <p:nvPicPr>
          <p:cNvPr id="21" name="Picture 20">
            <a:extLst>
              <a:ext uri="{FF2B5EF4-FFF2-40B4-BE49-F238E27FC236}">
                <a16:creationId xmlns:a16="http://schemas.microsoft.com/office/drawing/2014/main" id="{D6A936F4-BDB3-4BD5-90CE-32E2A8776BD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8496" y="2285845"/>
            <a:ext cx="1005840" cy="1005840"/>
          </a:xfrm>
          <a:prstGeom prst="rect">
            <a:avLst/>
          </a:prstGeom>
        </p:spPr>
      </p:pic>
      <p:grpSp>
        <p:nvGrpSpPr>
          <p:cNvPr id="11" name="Group 10">
            <a:extLst>
              <a:ext uri="{FF2B5EF4-FFF2-40B4-BE49-F238E27FC236}">
                <a16:creationId xmlns:a16="http://schemas.microsoft.com/office/drawing/2014/main" id="{0DF62A07-494B-45F8-95EB-2DFD43133775}"/>
              </a:ext>
            </a:extLst>
          </p:cNvPr>
          <p:cNvGrpSpPr/>
          <p:nvPr/>
        </p:nvGrpSpPr>
        <p:grpSpPr>
          <a:xfrm>
            <a:off x="0" y="6183489"/>
            <a:ext cx="11887200" cy="685800"/>
            <a:chOff x="0" y="6171914"/>
            <a:chExt cx="11887200" cy="685800"/>
          </a:xfrm>
        </p:grpSpPr>
        <p:pic>
          <p:nvPicPr>
            <p:cNvPr id="12" name="Picture 11">
              <a:extLst>
                <a:ext uri="{FF2B5EF4-FFF2-40B4-BE49-F238E27FC236}">
                  <a16:creationId xmlns:a16="http://schemas.microsoft.com/office/drawing/2014/main" id="{670F57A8-A624-4C24-A1C4-2FD46768B311}"/>
                </a:ext>
              </a:extLst>
            </p:cNvPr>
            <p:cNvPicPr>
              <a:picLocks noChangeAspect="1"/>
            </p:cNvPicPr>
            <p:nvPr/>
          </p:nvPicPr>
          <p:blipFill>
            <a:blip r:embed="rId9"/>
            <a:stretch>
              <a:fillRect/>
            </a:stretch>
          </p:blipFill>
          <p:spPr>
            <a:xfrm>
              <a:off x="0" y="6171914"/>
              <a:ext cx="11887200" cy="685800"/>
            </a:xfrm>
            <a:prstGeom prst="rect">
              <a:avLst/>
            </a:prstGeom>
          </p:spPr>
        </p:pic>
        <p:pic>
          <p:nvPicPr>
            <p:cNvPr id="13" name="Picture 12">
              <a:extLst>
                <a:ext uri="{FF2B5EF4-FFF2-40B4-BE49-F238E27FC236}">
                  <a16:creationId xmlns:a16="http://schemas.microsoft.com/office/drawing/2014/main" id="{2A090B62-74FD-49B9-95A4-E8E381C9ED28}"/>
                </a:ext>
              </a:extLst>
            </p:cNvPr>
            <p:cNvPicPr>
              <a:picLocks noChangeAspect="1"/>
            </p:cNvPicPr>
            <p:nvPr/>
          </p:nvPicPr>
          <p:blipFill>
            <a:blip r:embed="rId5"/>
            <a:stretch>
              <a:fillRect/>
            </a:stretch>
          </p:blipFill>
          <p:spPr>
            <a:xfrm>
              <a:off x="114300" y="6256359"/>
              <a:ext cx="927100" cy="508000"/>
            </a:xfrm>
            <a:prstGeom prst="rect">
              <a:avLst/>
            </a:prstGeom>
          </p:spPr>
        </p:pic>
      </p:grpSp>
      <p:pic>
        <p:nvPicPr>
          <p:cNvPr id="7" name="Picture 6" descr="A person wearing glasses&#10;&#10;Description automatically generated with medium confidence">
            <a:extLst>
              <a:ext uri="{FF2B5EF4-FFF2-40B4-BE49-F238E27FC236}">
                <a16:creationId xmlns:a16="http://schemas.microsoft.com/office/drawing/2014/main" id="{740F4497-E360-4665-F791-17DFDAF26B30}"/>
              </a:ext>
            </a:extLst>
          </p:cNvPr>
          <p:cNvPicPr>
            <a:picLocks noChangeAspect="1"/>
          </p:cNvPicPr>
          <p:nvPr/>
        </p:nvPicPr>
        <p:blipFill rotWithShape="1">
          <a:blip r:embed="rId10">
            <a:extLst>
              <a:ext uri="{28A0092B-C50C-407E-A947-70E740481C1C}">
                <a14:useLocalDpi xmlns:a14="http://schemas.microsoft.com/office/drawing/2010/main" val="0"/>
              </a:ext>
            </a:extLst>
          </a:blip>
          <a:srcRect l="27934" t="8816" r="27194" b="34229"/>
          <a:stretch/>
        </p:blipFill>
        <p:spPr>
          <a:xfrm>
            <a:off x="635475" y="3840480"/>
            <a:ext cx="1002819" cy="1164515"/>
          </a:xfrm>
          <a:prstGeom prst="rect">
            <a:avLst/>
          </a:prstGeom>
        </p:spPr>
      </p:pic>
    </p:spTree>
    <p:extLst>
      <p:ext uri="{BB962C8B-B14F-4D97-AF65-F5344CB8AC3E}">
        <p14:creationId xmlns:p14="http://schemas.microsoft.com/office/powerpoint/2010/main" val="751028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40000">
              <a:srgbClr val="00E42B"/>
            </a:gs>
            <a:gs pos="100000">
              <a:srgbClr val="F26841"/>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D64DFB-EF36-4A7E-8770-52B80F59A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64" y="924055"/>
            <a:ext cx="11089117" cy="4428781"/>
          </a:xfrm>
          <a:prstGeom prst="rect">
            <a:avLst/>
          </a:prstGeom>
        </p:spPr>
      </p:pic>
    </p:spTree>
    <p:custDataLst>
      <p:tags r:id="rId1"/>
    </p:custDataLst>
    <p:extLst>
      <p:ext uri="{BB962C8B-B14F-4D97-AF65-F5344CB8AC3E}">
        <p14:creationId xmlns:p14="http://schemas.microsoft.com/office/powerpoint/2010/main" val="219350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0B9C7DA-6CB7-B55E-247C-43BB7A8D9E9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DATA &amp; INFORMATION SHARES </a:t>
            </a:r>
          </a:p>
        </p:txBody>
      </p:sp>
      <p:pic>
        <p:nvPicPr>
          <p:cNvPr id="18" name="Picture 17" descr="Magnifying glass showing decling performance">
            <a:extLst>
              <a:ext uri="{FF2B5EF4-FFF2-40B4-BE49-F238E27FC236}">
                <a16:creationId xmlns:a16="http://schemas.microsoft.com/office/drawing/2014/main" id="{326E51FC-7DBC-3858-1AA7-385AC4DABDAD}"/>
              </a:ext>
            </a:extLst>
          </p:cNvPr>
          <p:cNvPicPr>
            <a:picLocks noChangeAspect="1"/>
          </p:cNvPicPr>
          <p:nvPr/>
        </p:nvPicPr>
        <p:blipFill rotWithShape="1">
          <a:blip r:embed="rId2"/>
          <a:srcRect t="10861" r="2" b="23328"/>
          <a:stretch/>
        </p:blipFill>
        <p:spPr>
          <a:xfrm>
            <a:off x="1094605" y="1675227"/>
            <a:ext cx="10002790" cy="4394199"/>
          </a:xfrm>
          <a:prstGeom prst="rect">
            <a:avLst/>
          </a:prstGeom>
        </p:spPr>
      </p:pic>
    </p:spTree>
    <p:extLst>
      <p:ext uri="{BB962C8B-B14F-4D97-AF65-F5344CB8AC3E}">
        <p14:creationId xmlns:p14="http://schemas.microsoft.com/office/powerpoint/2010/main" val="1958384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06327A-57B7-514A-4CA0-3BB988C4BA34}"/>
              </a:ext>
            </a:extLst>
          </p:cNvPr>
          <p:cNvSpPr txBox="1">
            <a:spLocks/>
          </p:cNvSpPr>
          <p:nvPr/>
        </p:nvSpPr>
        <p:spPr>
          <a:xfrm>
            <a:off x="274977" y="1382486"/>
            <a:ext cx="4063559" cy="409302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solidFill>
                  <a:schemeClr val="accent1">
                    <a:lumMod val="75000"/>
                  </a:schemeClr>
                </a:solidFill>
              </a:rPr>
              <a:t>Subcommittees </a:t>
            </a:r>
          </a:p>
        </p:txBody>
      </p:sp>
      <p:graphicFrame>
        <p:nvGraphicFramePr>
          <p:cNvPr id="4" name="Content Placeholder 2">
            <a:extLst>
              <a:ext uri="{FF2B5EF4-FFF2-40B4-BE49-F238E27FC236}">
                <a16:creationId xmlns:a16="http://schemas.microsoft.com/office/drawing/2014/main" id="{8F8EF949-5591-765D-1940-BE57D33C5C7B}"/>
              </a:ext>
            </a:extLst>
          </p:cNvPr>
          <p:cNvGraphicFramePr>
            <a:graphicFrameLocks/>
          </p:cNvGraphicFramePr>
          <p:nvPr>
            <p:extLst>
              <p:ext uri="{D42A27DB-BD31-4B8C-83A1-F6EECF244321}">
                <p14:modId xmlns:p14="http://schemas.microsoft.com/office/powerpoint/2010/main" val="510492881"/>
              </p:ext>
            </p:extLst>
          </p:nvPr>
        </p:nvGraphicFramePr>
        <p:xfrm>
          <a:off x="4816578" y="1193557"/>
          <a:ext cx="6111868"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474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con&#10;&#10;Description automatically generated">
            <a:extLst>
              <a:ext uri="{FF2B5EF4-FFF2-40B4-BE49-F238E27FC236}">
                <a16:creationId xmlns:a16="http://schemas.microsoft.com/office/drawing/2014/main" id="{85FAD2CF-43DA-F539-ECFC-0D5CC7AE0928}"/>
              </a:ext>
            </a:extLst>
          </p:cNvPr>
          <p:cNvPicPr>
            <a:picLocks noGrp="1" noChangeAspect="1"/>
          </p:cNvPicPr>
          <p:nvPr>
            <p:ph type="pic" sz="quarter" idx="10"/>
          </p:nvPr>
        </p:nvPicPr>
        <p:blipFill rotWithShape="1">
          <a:blip r:embed="rId2" cstate="print">
            <a:alphaModFix amt="38000"/>
            <a:extLst>
              <a:ext uri="{28A0092B-C50C-407E-A947-70E740481C1C}">
                <a14:useLocalDpi xmlns:a14="http://schemas.microsoft.com/office/drawing/2010/main" val="0"/>
              </a:ext>
            </a:extLst>
          </a:blip>
          <a:srcRect l="14774" t="11804" r="14774" b="12733"/>
          <a:stretch/>
        </p:blipFill>
        <p:spPr>
          <a:xfrm>
            <a:off x="3281204" y="3531744"/>
            <a:ext cx="2683200" cy="2874024"/>
          </a:xfrm>
        </p:spPr>
      </p:pic>
      <p:sp>
        <p:nvSpPr>
          <p:cNvPr id="4" name="TextBox 3"/>
          <p:cNvSpPr txBox="1"/>
          <p:nvPr/>
        </p:nvSpPr>
        <p:spPr>
          <a:xfrm>
            <a:off x="932639" y="452232"/>
            <a:ext cx="6111673" cy="156966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1B4971"/>
                </a:solidFill>
                <a:effectLst/>
                <a:uLnTx/>
                <a:uFillTx/>
                <a:latin typeface="Acumin Pro"/>
                <a:ea typeface="+mn-ea"/>
                <a:cs typeface="+mn-cs"/>
              </a:rPr>
              <a:t>Thank You</a:t>
            </a:r>
          </a:p>
        </p:txBody>
      </p:sp>
      <p:sp>
        <p:nvSpPr>
          <p:cNvPr id="2" name="Pentagon 8">
            <a:extLst>
              <a:ext uri="{FF2B5EF4-FFF2-40B4-BE49-F238E27FC236}">
                <a16:creationId xmlns:a16="http://schemas.microsoft.com/office/drawing/2014/main" id="{AB264BEF-06F2-B77F-68EC-3F78793CEDBD}"/>
              </a:ext>
            </a:extLst>
          </p:cNvPr>
          <p:cNvSpPr/>
          <p:nvPr/>
        </p:nvSpPr>
        <p:spPr>
          <a:xfrm rot="10800000" flipV="1">
            <a:off x="11650156" y="411290"/>
            <a:ext cx="541843" cy="637583"/>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4971"/>
              </a:solidFill>
              <a:effectLst/>
              <a:uLnTx/>
              <a:uFillTx/>
              <a:latin typeface="Acumin Pro"/>
              <a:ea typeface="+mn-ea"/>
              <a:cs typeface="+mn-cs"/>
            </a:endParaRPr>
          </a:p>
        </p:txBody>
      </p:sp>
      <p:sp>
        <p:nvSpPr>
          <p:cNvPr id="6" name="TextBox 5">
            <a:extLst>
              <a:ext uri="{FF2B5EF4-FFF2-40B4-BE49-F238E27FC236}">
                <a16:creationId xmlns:a16="http://schemas.microsoft.com/office/drawing/2014/main" id="{F37D18BA-116F-5A3B-A91A-149829DA2BA1}"/>
              </a:ext>
            </a:extLst>
          </p:cNvPr>
          <p:cNvSpPr txBox="1"/>
          <p:nvPr/>
        </p:nvSpPr>
        <p:spPr>
          <a:xfrm>
            <a:off x="11746990" y="605224"/>
            <a:ext cx="34817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7F748C-CFBD-4A9B-ABC2-51681FF8D3DC}" type="slidenum">
              <a:rPr kumimoji="0" lang="en-US" sz="1100" b="0" i="0" u="none" strike="noStrike" kern="1200" cap="none" spc="0" normalizeH="0" baseline="0" noProof="0" smtClean="0">
                <a:ln>
                  <a:noFill/>
                </a:ln>
                <a:solidFill>
                  <a:srgbClr val="FFFFFF">
                    <a:lumMod val="95000"/>
                  </a:srgbClr>
                </a:solidFill>
                <a:effectLst/>
                <a:uLnTx/>
                <a:uFillTx/>
                <a:latin typeface="Acumi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rgbClr val="FFFFFF">
                  <a:lumMod val="95000"/>
                </a:srgbClr>
              </a:solidFill>
              <a:effectLst/>
              <a:uLnTx/>
              <a:uFillTx/>
              <a:latin typeface="Acumin Pro"/>
              <a:ea typeface="+mn-ea"/>
              <a:cs typeface="+mn-cs"/>
            </a:endParaRPr>
          </a:p>
        </p:txBody>
      </p:sp>
      <p:pic>
        <p:nvPicPr>
          <p:cNvPr id="7" name="Picture 6" descr="Diagram&#10;&#10;Description automatically generated">
            <a:extLst>
              <a:ext uri="{FF2B5EF4-FFF2-40B4-BE49-F238E27FC236}">
                <a16:creationId xmlns:a16="http://schemas.microsoft.com/office/drawing/2014/main" id="{921AC204-D144-5F17-B5BD-162D9CED9DA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750329" y="3531744"/>
            <a:ext cx="2683200" cy="2683200"/>
          </a:xfrm>
          <a:prstGeom prst="rect">
            <a:avLst/>
          </a:prstGeom>
        </p:spPr>
      </p:pic>
      <p:sp>
        <p:nvSpPr>
          <p:cNvPr id="5" name="Content Placeholder 2">
            <a:extLst>
              <a:ext uri="{FF2B5EF4-FFF2-40B4-BE49-F238E27FC236}">
                <a16:creationId xmlns:a16="http://schemas.microsoft.com/office/drawing/2014/main" id="{A77CB8AC-C3BC-5535-F63B-F8B72ADDC134}"/>
              </a:ext>
            </a:extLst>
          </p:cNvPr>
          <p:cNvSpPr txBox="1">
            <a:spLocks/>
          </p:cNvSpPr>
          <p:nvPr/>
        </p:nvSpPr>
        <p:spPr>
          <a:xfrm>
            <a:off x="2021665" y="2410473"/>
            <a:ext cx="3199202" cy="29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dirty="0"/>
              <a:t>Kathleen Roberts</a:t>
            </a:r>
          </a:p>
          <a:p>
            <a:pPr marL="0" indent="0">
              <a:buFont typeface="Arial" panose="020B0604020202020204" pitchFamily="34" charset="0"/>
              <a:buNone/>
            </a:pPr>
            <a:r>
              <a:rPr lang="en-US" sz="2400" dirty="0">
                <a:solidFill>
                  <a:schemeClr val="tx2"/>
                </a:solidFill>
                <a:hlinkClick r:id="rId4">
                  <a:extLst>
                    <a:ext uri="{A12FA001-AC4F-418D-AE19-62706E023703}">
                      <ahyp:hlinkClr xmlns:ahyp="http://schemas.microsoft.com/office/drawing/2018/hyperlinkcolor" val="tx"/>
                    </a:ext>
                  </a:extLst>
                </a:hlinkClick>
              </a:rPr>
              <a:t>KRoberts@ccafl.org</a:t>
            </a:r>
            <a:endParaRPr lang="en-US" sz="2400" dirty="0">
              <a:solidFill>
                <a:schemeClr val="tx2"/>
              </a:solidFill>
            </a:endParaRPr>
          </a:p>
        </p:txBody>
      </p:sp>
      <p:sp>
        <p:nvSpPr>
          <p:cNvPr id="8" name="Content Placeholder 2">
            <a:extLst>
              <a:ext uri="{FF2B5EF4-FFF2-40B4-BE49-F238E27FC236}">
                <a16:creationId xmlns:a16="http://schemas.microsoft.com/office/drawing/2014/main" id="{7B8712E3-5465-F19A-8C8F-227E279ABEDF}"/>
              </a:ext>
            </a:extLst>
          </p:cNvPr>
          <p:cNvSpPr txBox="1">
            <a:spLocks/>
          </p:cNvSpPr>
          <p:nvPr/>
        </p:nvSpPr>
        <p:spPr>
          <a:xfrm>
            <a:off x="6227597" y="2410473"/>
            <a:ext cx="3199202" cy="149589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panose="05000000000000000000" pitchFamily="2" charset="2"/>
              <a:buChar char="v"/>
              <a:defRPr sz="2400">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Char char="v"/>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Deborah Babin</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None/>
              <a:tabLst/>
              <a:defRPr/>
            </a:pPr>
            <a:r>
              <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hlinkClick r:id="rId5">
                  <a:extLst>
                    <a:ext uri="{A12FA001-AC4F-418D-AE19-62706E023703}">
                      <ahyp:hlinkClr xmlns:ahyp="http://schemas.microsoft.com/office/drawing/2018/hyperlinkcolor" val="tx"/>
                    </a:ext>
                  </a:extLst>
                </a:hlinkClick>
              </a:rPr>
              <a:t>DBabin@nfhitda.org</a:t>
            </a:r>
            <a:endPar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210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73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9596BC-FC95-0909-4B90-BFDB94F79EDD}"/>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a:solidFill>
                  <a:srgbClr val="FFFFFF"/>
                </a:solidFill>
                <a:latin typeface="+mj-lt"/>
                <a:ea typeface="+mj-ea"/>
                <a:cs typeface="+mj-cs"/>
              </a:rPr>
              <a:t>Most Requested Services</a:t>
            </a:r>
          </a:p>
        </p:txBody>
      </p:sp>
      <p:pic>
        <p:nvPicPr>
          <p:cNvPr id="3" name="Picture 2">
            <a:extLst>
              <a:ext uri="{FF2B5EF4-FFF2-40B4-BE49-F238E27FC236}">
                <a16:creationId xmlns:a16="http://schemas.microsoft.com/office/drawing/2014/main" id="{64D66467-BC1A-5E8D-F6EC-7A07C1736C19}"/>
              </a:ext>
            </a:extLst>
          </p:cNvPr>
          <p:cNvPicPr>
            <a:picLocks noChangeAspect="1"/>
          </p:cNvPicPr>
          <p:nvPr/>
        </p:nvPicPr>
        <p:blipFill rotWithShape="1">
          <a:blip r:embed="rId2"/>
          <a:srcRect l="30937" t="22500" r="36094" b="10694"/>
          <a:stretch/>
        </p:blipFill>
        <p:spPr>
          <a:xfrm>
            <a:off x="5991226" y="0"/>
            <a:ext cx="6000750" cy="6839714"/>
          </a:xfrm>
          <a:prstGeom prst="rect">
            <a:avLst/>
          </a:prstGeom>
        </p:spPr>
      </p:pic>
    </p:spTree>
    <p:extLst>
      <p:ext uri="{BB962C8B-B14F-4D97-AF65-F5344CB8AC3E}">
        <p14:creationId xmlns:p14="http://schemas.microsoft.com/office/powerpoint/2010/main" val="2929229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Statistics">
            <a:extLst>
              <a:ext uri="{FF2B5EF4-FFF2-40B4-BE49-F238E27FC236}">
                <a16:creationId xmlns:a16="http://schemas.microsoft.com/office/drawing/2014/main" id="{67F131C6-2DB7-7E26-2A75-777C03355868}"/>
              </a:ext>
            </a:extLst>
          </p:cNvPr>
          <p:cNvPicPr>
            <a:picLocks noChangeAspect="1"/>
          </p:cNvPicPr>
          <p:nvPr/>
        </p:nvPicPr>
        <p:blipFill rotWithShape="1">
          <a:blip r:embed="rId2">
            <a:extLst>
              <a:ext uri="{28A0092B-C50C-407E-A947-70E740481C1C}">
                <a14:useLocalDpi xmlns:a14="http://schemas.microsoft.com/office/drawing/2010/main" val="0"/>
              </a:ext>
            </a:extLst>
          </a:blip>
          <a:srcRect b="47483"/>
          <a:stretch/>
        </p:blipFill>
        <p:spPr>
          <a:xfrm>
            <a:off x="686827" y="27993"/>
            <a:ext cx="11477452" cy="5962260"/>
          </a:xfrm>
          <a:prstGeom prst="rect">
            <a:avLst/>
          </a:prstGeom>
        </p:spPr>
      </p:pic>
    </p:spTree>
    <p:extLst>
      <p:ext uri="{BB962C8B-B14F-4D97-AF65-F5344CB8AC3E}">
        <p14:creationId xmlns:p14="http://schemas.microsoft.com/office/powerpoint/2010/main" val="209477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Statistics">
            <a:extLst>
              <a:ext uri="{FF2B5EF4-FFF2-40B4-BE49-F238E27FC236}">
                <a16:creationId xmlns:a16="http://schemas.microsoft.com/office/drawing/2014/main" id="{67F131C6-2DB7-7E26-2A75-777C03355868}"/>
              </a:ext>
            </a:extLst>
          </p:cNvPr>
          <p:cNvPicPr>
            <a:picLocks noChangeAspect="1"/>
          </p:cNvPicPr>
          <p:nvPr/>
        </p:nvPicPr>
        <p:blipFill rotWithShape="1">
          <a:blip r:embed="rId2">
            <a:extLst>
              <a:ext uri="{28A0092B-C50C-407E-A947-70E740481C1C}">
                <a14:useLocalDpi xmlns:a14="http://schemas.microsoft.com/office/drawing/2010/main" val="0"/>
              </a:ext>
            </a:extLst>
          </a:blip>
          <a:srcRect t="52109"/>
          <a:stretch/>
        </p:blipFill>
        <p:spPr>
          <a:xfrm>
            <a:off x="1400175" y="1135112"/>
            <a:ext cx="10572750" cy="5008514"/>
          </a:xfrm>
          <a:prstGeom prst="rect">
            <a:avLst/>
          </a:prstGeom>
        </p:spPr>
      </p:pic>
      <p:pic>
        <p:nvPicPr>
          <p:cNvPr id="3" name="slide2" descr="Statistics">
            <a:extLst>
              <a:ext uri="{FF2B5EF4-FFF2-40B4-BE49-F238E27FC236}">
                <a16:creationId xmlns:a16="http://schemas.microsoft.com/office/drawing/2014/main" id="{DD57E41B-03DD-E4FE-C1CF-EB514C472772}"/>
              </a:ext>
            </a:extLst>
          </p:cNvPr>
          <p:cNvPicPr>
            <a:picLocks noChangeAspect="1"/>
          </p:cNvPicPr>
          <p:nvPr/>
        </p:nvPicPr>
        <p:blipFill rotWithShape="1">
          <a:blip r:embed="rId2">
            <a:extLst>
              <a:ext uri="{28A0092B-C50C-407E-A947-70E740481C1C}">
                <a14:useLocalDpi xmlns:a14="http://schemas.microsoft.com/office/drawing/2010/main" val="0"/>
              </a:ext>
            </a:extLst>
          </a:blip>
          <a:srcRect b="92778"/>
          <a:stretch/>
        </p:blipFill>
        <p:spPr>
          <a:xfrm>
            <a:off x="1125591" y="319087"/>
            <a:ext cx="11066409" cy="790575"/>
          </a:xfrm>
          <a:prstGeom prst="rect">
            <a:avLst/>
          </a:prstGeom>
        </p:spPr>
      </p:pic>
    </p:spTree>
    <p:extLst>
      <p:ext uri="{BB962C8B-B14F-4D97-AF65-F5344CB8AC3E}">
        <p14:creationId xmlns:p14="http://schemas.microsoft.com/office/powerpoint/2010/main" val="1710794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07C1A04-3DA4-3179-700D-80BA2AF2A7CC}"/>
              </a:ext>
            </a:extLst>
          </p:cNvPr>
          <p:cNvGraphicFramePr>
            <a:graphicFrameLocks noGrp="1"/>
          </p:cNvGraphicFramePr>
          <p:nvPr>
            <p:extLst>
              <p:ext uri="{D42A27DB-BD31-4B8C-83A1-F6EECF244321}">
                <p14:modId xmlns:p14="http://schemas.microsoft.com/office/powerpoint/2010/main" val="4159322824"/>
              </p:ext>
            </p:extLst>
          </p:nvPr>
        </p:nvGraphicFramePr>
        <p:xfrm>
          <a:off x="186611" y="1306286"/>
          <a:ext cx="11691260" cy="4132782"/>
        </p:xfrm>
        <a:graphic>
          <a:graphicData uri="http://schemas.openxmlformats.org/drawingml/2006/table">
            <a:tbl>
              <a:tblPr firstRow="1" bandRow="1">
                <a:tableStyleId>{5C22544A-7EE6-4342-B048-85BDC9FD1C3A}</a:tableStyleId>
              </a:tblPr>
              <a:tblGrid>
                <a:gridCol w="1670180">
                  <a:extLst>
                    <a:ext uri="{9D8B030D-6E8A-4147-A177-3AD203B41FA5}">
                      <a16:colId xmlns:a16="http://schemas.microsoft.com/office/drawing/2014/main" val="284000653"/>
                    </a:ext>
                  </a:extLst>
                </a:gridCol>
                <a:gridCol w="1670180">
                  <a:extLst>
                    <a:ext uri="{9D8B030D-6E8A-4147-A177-3AD203B41FA5}">
                      <a16:colId xmlns:a16="http://schemas.microsoft.com/office/drawing/2014/main" val="3082412566"/>
                    </a:ext>
                  </a:extLst>
                </a:gridCol>
                <a:gridCol w="1670180">
                  <a:extLst>
                    <a:ext uri="{9D8B030D-6E8A-4147-A177-3AD203B41FA5}">
                      <a16:colId xmlns:a16="http://schemas.microsoft.com/office/drawing/2014/main" val="335254611"/>
                    </a:ext>
                  </a:extLst>
                </a:gridCol>
                <a:gridCol w="1866122">
                  <a:extLst>
                    <a:ext uri="{9D8B030D-6E8A-4147-A177-3AD203B41FA5}">
                      <a16:colId xmlns:a16="http://schemas.microsoft.com/office/drawing/2014/main" val="2473982147"/>
                    </a:ext>
                  </a:extLst>
                </a:gridCol>
                <a:gridCol w="1614196">
                  <a:extLst>
                    <a:ext uri="{9D8B030D-6E8A-4147-A177-3AD203B41FA5}">
                      <a16:colId xmlns:a16="http://schemas.microsoft.com/office/drawing/2014/main" val="709761075"/>
                    </a:ext>
                  </a:extLst>
                </a:gridCol>
                <a:gridCol w="1530222">
                  <a:extLst>
                    <a:ext uri="{9D8B030D-6E8A-4147-A177-3AD203B41FA5}">
                      <a16:colId xmlns:a16="http://schemas.microsoft.com/office/drawing/2014/main" val="2518712327"/>
                    </a:ext>
                  </a:extLst>
                </a:gridCol>
                <a:gridCol w="1670180">
                  <a:extLst>
                    <a:ext uri="{9D8B030D-6E8A-4147-A177-3AD203B41FA5}">
                      <a16:colId xmlns:a16="http://schemas.microsoft.com/office/drawing/2014/main" val="509597927"/>
                    </a:ext>
                  </a:extLst>
                </a:gridCol>
              </a:tblGrid>
              <a:tr h="1483754">
                <a:tc>
                  <a:txBody>
                    <a:bodyPr/>
                    <a:lstStyle/>
                    <a:p>
                      <a:endParaRPr lang="en-US" sz="1800"/>
                    </a:p>
                  </a:txBody>
                  <a:tcPr/>
                </a:tc>
                <a:tc>
                  <a:txBody>
                    <a:bodyPr/>
                    <a:lstStyle/>
                    <a:p>
                      <a:r>
                        <a:rPr lang="en-US" sz="1800" dirty="0"/>
                        <a:t>Fatal Overdoses</a:t>
                      </a:r>
                    </a:p>
                    <a:p>
                      <a:r>
                        <a:rPr kumimoji="0" lang="en-US" sz="1000" b="0" i="0" u="none" strike="noStrike" kern="1200" cap="none" spc="0" normalizeH="0" baseline="0" noProof="0" dirty="0">
                          <a:ln>
                            <a:noFill/>
                          </a:ln>
                          <a:solidFill>
                            <a:srgbClr val="FF0000"/>
                          </a:solidFill>
                          <a:effectLst/>
                          <a:uLnTx/>
                          <a:uFillTx/>
                          <a:latin typeface="+mn-lt"/>
                          <a:ea typeface="+mn-ea"/>
                          <a:cs typeface="+mn-cs"/>
                        </a:rPr>
                        <a:t>EMSTARS 2021</a:t>
                      </a:r>
                      <a:endParaRPr lang="en-US" sz="1800" dirty="0"/>
                    </a:p>
                  </a:txBody>
                  <a:tcPr/>
                </a:tc>
                <a:tc>
                  <a:txBody>
                    <a:bodyPr/>
                    <a:lstStyle/>
                    <a:p>
                      <a:r>
                        <a:rPr lang="en-US" sz="1800" dirty="0"/>
                        <a:t>EMS Overdose Responses</a:t>
                      </a:r>
                    </a:p>
                    <a:p>
                      <a:r>
                        <a:rPr kumimoji="0" lang="en-US" sz="1000" b="0" i="0" u="none" strike="noStrike" kern="1200" cap="none" spc="0" normalizeH="0" baseline="0" noProof="0" dirty="0">
                          <a:ln>
                            <a:noFill/>
                          </a:ln>
                          <a:solidFill>
                            <a:srgbClr val="FF0000"/>
                          </a:solidFill>
                          <a:effectLst/>
                          <a:uLnTx/>
                          <a:uFillTx/>
                          <a:latin typeface="+mn-lt"/>
                          <a:ea typeface="+mn-ea"/>
                          <a:cs typeface="+mn-cs"/>
                        </a:rPr>
                        <a:t>EMSTARS 2022</a:t>
                      </a:r>
                      <a:endParaRPr lang="en-US" sz="1800" dirty="0"/>
                    </a:p>
                  </a:txBody>
                  <a:tcPr/>
                </a:tc>
                <a:tc>
                  <a:txBody>
                    <a:bodyPr/>
                    <a:lstStyle/>
                    <a:p>
                      <a:r>
                        <a:rPr lang="en-US" sz="1800" dirty="0"/>
                        <a:t>Naloxone Administration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mn-lt"/>
                          <a:ea typeface="+mn-ea"/>
                          <a:cs typeface="+mn-cs"/>
                        </a:rPr>
                        <a:t>EMSTARS 2022</a:t>
                      </a:r>
                    </a:p>
                    <a:p>
                      <a:endParaRPr lang="en-US" sz="1800" dirty="0"/>
                    </a:p>
                  </a:txBody>
                  <a:tcPr/>
                </a:tc>
                <a:tc>
                  <a:txBody>
                    <a:bodyPr/>
                    <a:lstStyle/>
                    <a:p>
                      <a:r>
                        <a:rPr lang="en-US" sz="1800" dirty="0"/>
                        <a:t>Annual Drug Arrests</a:t>
                      </a:r>
                    </a:p>
                    <a:p>
                      <a:r>
                        <a:rPr kumimoji="0" lang="en-US" sz="1000" b="0" i="0" u="none" strike="noStrike" kern="1200" cap="none" spc="0" normalizeH="0" baseline="0" noProof="0" dirty="0">
                          <a:ln>
                            <a:noFill/>
                          </a:ln>
                          <a:solidFill>
                            <a:srgbClr val="FF0000"/>
                          </a:solidFill>
                          <a:effectLst/>
                          <a:uLnTx/>
                          <a:uFillTx/>
                          <a:latin typeface="+mn-lt"/>
                          <a:ea typeface="+mn-ea"/>
                          <a:cs typeface="+mn-cs"/>
                        </a:rPr>
                        <a:t>FDLE 2020</a:t>
                      </a:r>
                      <a:endParaRPr lang="en-US" sz="1800" dirty="0"/>
                    </a:p>
                  </a:txBody>
                  <a:tcPr/>
                </a:tc>
                <a:tc>
                  <a:txBody>
                    <a:bodyPr/>
                    <a:lstStyle/>
                    <a:p>
                      <a:r>
                        <a:rPr lang="en-US" sz="1800" dirty="0"/>
                        <a:t>Rx Dispensed</a:t>
                      </a:r>
                    </a:p>
                    <a:p>
                      <a:r>
                        <a:rPr kumimoji="0" lang="en-US" sz="1000" b="0" i="0" u="none" strike="noStrike" kern="1200" cap="none" spc="0" normalizeH="0" baseline="0" noProof="0" dirty="0">
                          <a:ln>
                            <a:noFill/>
                          </a:ln>
                          <a:solidFill>
                            <a:srgbClr val="FF0000"/>
                          </a:solidFill>
                          <a:effectLst/>
                          <a:uLnTx/>
                          <a:uFillTx/>
                          <a:latin typeface="+mn-lt"/>
                          <a:ea typeface="+mn-ea"/>
                          <a:cs typeface="+mn-cs"/>
                        </a:rPr>
                        <a:t>FL DOH 2022</a:t>
                      </a:r>
                      <a:endParaRPr lang="en-US" sz="1800" dirty="0"/>
                    </a:p>
                  </a:txBody>
                  <a:tcPr/>
                </a:tc>
                <a:tc>
                  <a:txBody>
                    <a:bodyPr/>
                    <a:lstStyle/>
                    <a:p>
                      <a:r>
                        <a:rPr lang="en-US" sz="1800" dirty="0"/>
                        <a:t>NAS</a:t>
                      </a:r>
                    </a:p>
                    <a:p>
                      <a:r>
                        <a:rPr kumimoji="0" lang="en-US" sz="1000" b="0" i="0" u="none" strike="noStrike" kern="1200" cap="none" spc="0" normalizeH="0" baseline="0" noProof="0" dirty="0">
                          <a:ln>
                            <a:noFill/>
                          </a:ln>
                          <a:solidFill>
                            <a:srgbClr val="FF0000"/>
                          </a:solidFill>
                          <a:effectLst/>
                          <a:uLnTx/>
                          <a:uFillTx/>
                          <a:latin typeface="+mn-lt"/>
                          <a:ea typeface="+mn-ea"/>
                          <a:cs typeface="+mn-cs"/>
                        </a:rPr>
                        <a:t>AHCA 2020</a:t>
                      </a:r>
                      <a:endParaRPr lang="en-US" sz="1800" dirty="0"/>
                    </a:p>
                  </a:txBody>
                  <a:tcPr/>
                </a:tc>
                <a:extLst>
                  <a:ext uri="{0D108BD9-81ED-4DB2-BD59-A6C34878D82A}">
                    <a16:rowId xmlns:a16="http://schemas.microsoft.com/office/drawing/2014/main" val="3774340898"/>
                  </a:ext>
                </a:extLst>
              </a:tr>
              <a:tr h="662257">
                <a:tc>
                  <a:txBody>
                    <a:bodyPr/>
                    <a:lstStyle/>
                    <a:p>
                      <a:endParaRPr lang="en-US" sz="1800" dirty="0"/>
                    </a:p>
                    <a:p>
                      <a:r>
                        <a:rPr lang="en-US" sz="1800" dirty="0"/>
                        <a:t>Florida</a:t>
                      </a:r>
                    </a:p>
                  </a:txBody>
                  <a:tcPr/>
                </a:tc>
                <a:tc>
                  <a:txBody>
                    <a:bodyPr/>
                    <a:lstStyle/>
                    <a:p>
                      <a:r>
                        <a:rPr lang="en-US" sz="1800" dirty="0"/>
                        <a:t>8,093</a:t>
                      </a:r>
                    </a:p>
                  </a:txBody>
                  <a:tcPr/>
                </a:tc>
                <a:tc>
                  <a:txBody>
                    <a:bodyPr/>
                    <a:lstStyle/>
                    <a:p>
                      <a:r>
                        <a:rPr lang="en-US" sz="1800" dirty="0"/>
                        <a:t>105,490</a:t>
                      </a:r>
                    </a:p>
                  </a:txBody>
                  <a:tcPr/>
                </a:tc>
                <a:tc>
                  <a:txBody>
                    <a:bodyPr/>
                    <a:lstStyle/>
                    <a:p>
                      <a:r>
                        <a:rPr lang="en-US" sz="1800" dirty="0"/>
                        <a:t>51,752</a:t>
                      </a:r>
                    </a:p>
                  </a:txBody>
                  <a:tcPr/>
                </a:tc>
                <a:tc>
                  <a:txBody>
                    <a:bodyPr/>
                    <a:lstStyle/>
                    <a:p>
                      <a:r>
                        <a:rPr lang="en-US" sz="1800" dirty="0"/>
                        <a:t>68,564</a:t>
                      </a:r>
                    </a:p>
                  </a:txBody>
                  <a:tcPr/>
                </a:tc>
                <a:tc>
                  <a:txBody>
                    <a:bodyPr/>
                    <a:lstStyle/>
                    <a:p>
                      <a:r>
                        <a:rPr lang="en-US" sz="1800" dirty="0"/>
                        <a:t>11,633,408</a:t>
                      </a:r>
                    </a:p>
                  </a:txBody>
                  <a:tcPr/>
                </a:tc>
                <a:tc>
                  <a:txBody>
                    <a:bodyPr/>
                    <a:lstStyle/>
                    <a:p>
                      <a:r>
                        <a:rPr lang="en-US" sz="1800" dirty="0"/>
                        <a:t>1,121</a:t>
                      </a:r>
                    </a:p>
                  </a:txBody>
                  <a:tcPr/>
                </a:tc>
                <a:extLst>
                  <a:ext uri="{0D108BD9-81ED-4DB2-BD59-A6C34878D82A}">
                    <a16:rowId xmlns:a16="http://schemas.microsoft.com/office/drawing/2014/main" val="3753151036"/>
                  </a:ext>
                </a:extLst>
              </a:tr>
              <a:tr h="662257">
                <a:tc>
                  <a:txBody>
                    <a:bodyPr/>
                    <a:lstStyle/>
                    <a:p>
                      <a:r>
                        <a:rPr lang="en-US" sz="1800" dirty="0"/>
                        <a:t>Clay</a:t>
                      </a:r>
                    </a:p>
                  </a:txBody>
                  <a:tcPr/>
                </a:tc>
                <a:tc>
                  <a:txBody>
                    <a:bodyPr/>
                    <a:lstStyle/>
                    <a:p>
                      <a:r>
                        <a:rPr lang="en-US" sz="1800" dirty="0"/>
                        <a:t>81</a:t>
                      </a:r>
                    </a:p>
                  </a:txBody>
                  <a:tcPr/>
                </a:tc>
                <a:tc>
                  <a:txBody>
                    <a:bodyPr/>
                    <a:lstStyle/>
                    <a:p>
                      <a:r>
                        <a:rPr lang="en-US" sz="1800" dirty="0"/>
                        <a:t>720</a:t>
                      </a:r>
                    </a:p>
                  </a:txBody>
                  <a:tcPr/>
                </a:tc>
                <a:tc>
                  <a:txBody>
                    <a:bodyPr/>
                    <a:lstStyle/>
                    <a:p>
                      <a:r>
                        <a:rPr lang="en-US" sz="1800" dirty="0"/>
                        <a:t>450</a:t>
                      </a:r>
                    </a:p>
                  </a:txBody>
                  <a:tcPr/>
                </a:tc>
                <a:tc>
                  <a:txBody>
                    <a:bodyPr/>
                    <a:lstStyle/>
                    <a:p>
                      <a:r>
                        <a:rPr lang="en-US" sz="1800" dirty="0"/>
                        <a:t>876</a:t>
                      </a:r>
                    </a:p>
                  </a:txBody>
                  <a:tcPr/>
                </a:tc>
                <a:tc>
                  <a:txBody>
                    <a:bodyPr/>
                    <a:lstStyle/>
                    <a:p>
                      <a:r>
                        <a:rPr lang="en-US" sz="1800" dirty="0"/>
                        <a:t>150,396</a:t>
                      </a:r>
                    </a:p>
                  </a:txBody>
                  <a:tcPr/>
                </a:tc>
                <a:tc>
                  <a:txBody>
                    <a:bodyPr/>
                    <a:lstStyle/>
                    <a:p>
                      <a:r>
                        <a:rPr lang="en-US" sz="1800" dirty="0"/>
                        <a:t>23</a:t>
                      </a:r>
                    </a:p>
                  </a:txBody>
                  <a:tcPr/>
                </a:tc>
                <a:extLst>
                  <a:ext uri="{0D108BD9-81ED-4DB2-BD59-A6C34878D82A}">
                    <a16:rowId xmlns:a16="http://schemas.microsoft.com/office/drawing/2014/main" val="2473281372"/>
                  </a:ext>
                </a:extLst>
              </a:tr>
              <a:tr h="662257">
                <a:tc>
                  <a:txBody>
                    <a:bodyPr/>
                    <a:lstStyle/>
                    <a:p>
                      <a:r>
                        <a:rPr lang="en-US" sz="1800" dirty="0"/>
                        <a:t>Duval</a:t>
                      </a:r>
                    </a:p>
                  </a:txBody>
                  <a:tcPr/>
                </a:tc>
                <a:tc>
                  <a:txBody>
                    <a:bodyPr/>
                    <a:lstStyle/>
                    <a:p>
                      <a:r>
                        <a:rPr lang="en-US" sz="1800" dirty="0"/>
                        <a:t>596</a:t>
                      </a:r>
                    </a:p>
                  </a:txBody>
                  <a:tcPr/>
                </a:tc>
                <a:tc>
                  <a:txBody>
                    <a:bodyPr/>
                    <a:lstStyle/>
                    <a:p>
                      <a:r>
                        <a:rPr lang="en-US" sz="1800" dirty="0"/>
                        <a:t>5,321</a:t>
                      </a:r>
                    </a:p>
                  </a:txBody>
                  <a:tcPr/>
                </a:tc>
                <a:tc>
                  <a:txBody>
                    <a:bodyPr/>
                    <a:lstStyle/>
                    <a:p>
                      <a:r>
                        <a:rPr lang="en-US" sz="1800" dirty="0"/>
                        <a:t>3,824</a:t>
                      </a:r>
                    </a:p>
                  </a:txBody>
                  <a:tcPr/>
                </a:tc>
                <a:tc>
                  <a:txBody>
                    <a:bodyPr/>
                    <a:lstStyle/>
                    <a:p>
                      <a:r>
                        <a:rPr lang="en-US" sz="1800" dirty="0"/>
                        <a:t>5,210</a:t>
                      </a:r>
                    </a:p>
                  </a:txBody>
                  <a:tcPr/>
                </a:tc>
                <a:tc>
                  <a:txBody>
                    <a:bodyPr/>
                    <a:lstStyle/>
                    <a:p>
                      <a:r>
                        <a:rPr lang="en-US" sz="1800" dirty="0"/>
                        <a:t>702,068</a:t>
                      </a:r>
                    </a:p>
                  </a:txBody>
                  <a:tcPr/>
                </a:tc>
                <a:tc>
                  <a:txBody>
                    <a:bodyPr/>
                    <a:lstStyle/>
                    <a:p>
                      <a:r>
                        <a:rPr lang="en-US" sz="1800" dirty="0"/>
                        <a:t>107</a:t>
                      </a:r>
                    </a:p>
                  </a:txBody>
                  <a:tcPr/>
                </a:tc>
                <a:extLst>
                  <a:ext uri="{0D108BD9-81ED-4DB2-BD59-A6C34878D82A}">
                    <a16:rowId xmlns:a16="http://schemas.microsoft.com/office/drawing/2014/main" val="3539202937"/>
                  </a:ext>
                </a:extLst>
              </a:tr>
              <a:tr h="662257">
                <a:tc>
                  <a:txBody>
                    <a:bodyPr/>
                    <a:lstStyle/>
                    <a:p>
                      <a:r>
                        <a:rPr lang="en-US" sz="1800" dirty="0"/>
                        <a:t>Nassau</a:t>
                      </a:r>
                    </a:p>
                  </a:txBody>
                  <a:tcPr/>
                </a:tc>
                <a:tc>
                  <a:txBody>
                    <a:bodyPr/>
                    <a:lstStyle/>
                    <a:p>
                      <a:r>
                        <a:rPr lang="en-US" sz="1800" dirty="0"/>
                        <a:t>19</a:t>
                      </a:r>
                    </a:p>
                  </a:txBody>
                  <a:tcPr/>
                </a:tc>
                <a:tc>
                  <a:txBody>
                    <a:bodyPr/>
                    <a:lstStyle/>
                    <a:p>
                      <a:r>
                        <a:rPr lang="en-US" sz="1800" dirty="0"/>
                        <a:t>401</a:t>
                      </a:r>
                    </a:p>
                  </a:txBody>
                  <a:tcPr/>
                </a:tc>
                <a:tc>
                  <a:txBody>
                    <a:bodyPr/>
                    <a:lstStyle/>
                    <a:p>
                      <a:r>
                        <a:rPr lang="en-US" sz="1800" dirty="0"/>
                        <a:t>325</a:t>
                      </a:r>
                    </a:p>
                  </a:txBody>
                  <a:tcPr/>
                </a:tc>
                <a:tc>
                  <a:txBody>
                    <a:bodyPr/>
                    <a:lstStyle/>
                    <a:p>
                      <a:r>
                        <a:rPr lang="en-US" sz="1800" dirty="0"/>
                        <a:t>510</a:t>
                      </a:r>
                    </a:p>
                  </a:txBody>
                  <a:tcPr/>
                </a:tc>
                <a:tc>
                  <a:txBody>
                    <a:bodyPr/>
                    <a:lstStyle/>
                    <a:p>
                      <a:r>
                        <a:rPr lang="en-US" sz="1800" dirty="0"/>
                        <a:t>74,100</a:t>
                      </a:r>
                    </a:p>
                  </a:txBody>
                  <a:tcPr/>
                </a:tc>
                <a:tc>
                  <a:txBody>
                    <a:bodyPr/>
                    <a:lstStyle/>
                    <a:p>
                      <a:r>
                        <a:rPr lang="en-US" sz="1800" dirty="0"/>
                        <a:t>8</a:t>
                      </a:r>
                    </a:p>
                  </a:txBody>
                  <a:tcPr/>
                </a:tc>
                <a:extLst>
                  <a:ext uri="{0D108BD9-81ED-4DB2-BD59-A6C34878D82A}">
                    <a16:rowId xmlns:a16="http://schemas.microsoft.com/office/drawing/2014/main" val="1160603847"/>
                  </a:ext>
                </a:extLst>
              </a:tr>
            </a:tbl>
          </a:graphicData>
        </a:graphic>
      </p:graphicFrame>
      <p:sp>
        <p:nvSpPr>
          <p:cNvPr id="3" name="TextBox 2">
            <a:extLst>
              <a:ext uri="{FF2B5EF4-FFF2-40B4-BE49-F238E27FC236}">
                <a16:creationId xmlns:a16="http://schemas.microsoft.com/office/drawing/2014/main" id="{D718F98A-AA0E-C25C-AD1B-940B44B13E72}"/>
              </a:ext>
            </a:extLst>
          </p:cNvPr>
          <p:cNvSpPr txBox="1"/>
          <p:nvPr/>
        </p:nvSpPr>
        <p:spPr>
          <a:xfrm>
            <a:off x="7254240" y="6094214"/>
            <a:ext cx="4795520" cy="523220"/>
          </a:xfrm>
          <a:prstGeom prst="rect">
            <a:avLst/>
          </a:prstGeom>
          <a:noFill/>
        </p:spPr>
        <p:txBody>
          <a:bodyPr wrap="square">
            <a:spAutoFit/>
          </a:bodyPr>
          <a:lstStyle/>
          <a:p>
            <a:r>
              <a:rPr lang="en-US" sz="1400" dirty="0">
                <a:hlinkClick r:id="rId2"/>
              </a:rPr>
              <a:t>Substance Use Dashboard: Overview | CHARTS (flhealthcharts.gov)</a:t>
            </a:r>
            <a:endParaRPr lang="en-US" sz="1400" dirty="0"/>
          </a:p>
        </p:txBody>
      </p:sp>
    </p:spTree>
    <p:extLst>
      <p:ext uri="{BB962C8B-B14F-4D97-AF65-F5344CB8AC3E}">
        <p14:creationId xmlns:p14="http://schemas.microsoft.com/office/powerpoint/2010/main" val="263761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E4E52B-8220-F23F-B934-EB44A615F82D}"/>
              </a:ext>
            </a:extLst>
          </p:cNvPr>
          <p:cNvSpPr txBox="1">
            <a:spLocks/>
          </p:cNvSpPr>
          <p:nvPr/>
        </p:nvSpPr>
        <p:spPr>
          <a:xfrm>
            <a:off x="1673542" y="726622"/>
            <a:ext cx="3626231" cy="34186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a:solidFill>
                  <a:schemeClr val="bg1"/>
                </a:solidFill>
              </a:rPr>
              <a:t>Deborah Babin</a:t>
            </a:r>
            <a:br>
              <a:rPr lang="en-US" sz="4200">
                <a:solidFill>
                  <a:schemeClr val="bg1"/>
                </a:solidFill>
              </a:rPr>
            </a:br>
            <a:r>
              <a:rPr lang="en-US" sz="4200">
                <a:solidFill>
                  <a:schemeClr val="bg1"/>
                </a:solidFill>
              </a:rPr>
              <a:t>         &amp;  </a:t>
            </a:r>
            <a:br>
              <a:rPr lang="en-US" sz="4200">
                <a:solidFill>
                  <a:schemeClr val="bg1"/>
                </a:solidFill>
              </a:rPr>
            </a:br>
            <a:r>
              <a:rPr lang="en-US" sz="4200">
                <a:solidFill>
                  <a:schemeClr val="bg1"/>
                </a:solidFill>
              </a:rPr>
              <a:t>Scott Delano</a:t>
            </a:r>
            <a:br>
              <a:rPr lang="en-US" sz="4200">
                <a:solidFill>
                  <a:schemeClr val="bg1"/>
                </a:solidFill>
              </a:rPr>
            </a:br>
            <a:endParaRPr lang="en-US" sz="4200">
              <a:solidFill>
                <a:schemeClr val="bg1"/>
              </a:solidFill>
            </a:endParaRPr>
          </a:p>
        </p:txBody>
      </p:sp>
      <p:sp>
        <p:nvSpPr>
          <p:cNvPr id="39" name="Freeform: Shape 10">
            <a:extLst>
              <a:ext uri="{FF2B5EF4-FFF2-40B4-BE49-F238E27FC236}">
                <a16:creationId xmlns:a16="http://schemas.microsoft.com/office/drawing/2014/main" id="{64856DF8-E786-4A2B-BCE9-1D3AA7C5D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65353"/>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7963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7963"/>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1" name="Freeform: Shape 12">
            <a:extLst>
              <a:ext uri="{FF2B5EF4-FFF2-40B4-BE49-F238E27FC236}">
                <a16:creationId xmlns:a16="http://schemas.microsoft.com/office/drawing/2014/main" id="{E646A872-7F34-4E27-B0A7-9720177E3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05088"/>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8208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8208"/>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2" name="Oval 14">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6">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20">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0042" y="201891"/>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Graphic 212">
            <a:extLst>
              <a:ext uri="{FF2B5EF4-FFF2-40B4-BE49-F238E27FC236}">
                <a16:creationId xmlns:a16="http://schemas.microsoft.com/office/drawing/2014/main" id="{0AE773EE-DD7B-4F25-945A-3F59DEE6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1467" y="1770675"/>
            <a:ext cx="1054466" cy="469689"/>
            <a:chOff x="9841624" y="4115729"/>
            <a:chExt cx="602169" cy="268223"/>
          </a:xfrm>
          <a:solidFill>
            <a:schemeClr val="bg1"/>
          </a:solidFill>
        </p:grpSpPr>
        <p:sp>
          <p:nvSpPr>
            <p:cNvPr id="50" name="Freeform: Shape 2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3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3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A7F3B2F-8A53-4176-8D77-ECA28FF4D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0947" y="2618037"/>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35ED9B-4B71-3BC2-2AFB-7D53C5E3E094}"/>
              </a:ext>
            </a:extLst>
          </p:cNvPr>
          <p:cNvPicPr>
            <a:picLocks noChangeAspect="1"/>
          </p:cNvPicPr>
          <p:nvPr/>
        </p:nvPicPr>
        <p:blipFill>
          <a:blip r:embed="rId2"/>
          <a:stretch>
            <a:fillRect/>
          </a:stretch>
        </p:blipFill>
        <p:spPr>
          <a:xfrm>
            <a:off x="6051996" y="699636"/>
            <a:ext cx="2104795" cy="2104795"/>
          </a:xfrm>
          <a:prstGeom prst="rect">
            <a:avLst/>
          </a:prstGeom>
        </p:spPr>
      </p:pic>
      <p:pic>
        <p:nvPicPr>
          <p:cNvPr id="4" name="Picture 2">
            <a:extLst>
              <a:ext uri="{FF2B5EF4-FFF2-40B4-BE49-F238E27FC236}">
                <a16:creationId xmlns:a16="http://schemas.microsoft.com/office/drawing/2014/main" id="{044A6369-798B-B7F5-13AC-DD5BE631F7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8165" y="4126881"/>
            <a:ext cx="3585797" cy="89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234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FF0066"/>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42B"/>
      </a:dk2>
      <a:lt2>
        <a:srgbClr val="E2E8E7"/>
      </a:lt2>
      <a:accent1>
        <a:srgbClr val="EE6EC2"/>
      </a:accent1>
      <a:accent2>
        <a:srgbClr val="EB4E73"/>
      </a:accent2>
      <a:accent3>
        <a:srgbClr val="EE856E"/>
      </a:accent3>
      <a:accent4>
        <a:srgbClr val="33B980"/>
      </a:accent4>
      <a:accent5>
        <a:srgbClr val="38B3B2"/>
      </a:accent5>
      <a:accent6>
        <a:srgbClr val="4EABEB"/>
      </a:accent6>
      <a:hlink>
        <a:srgbClr val="568F81"/>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RS">
      <a:dk1>
        <a:srgbClr val="325379"/>
      </a:dk1>
      <a:lt1>
        <a:srgbClr val="FFFFFF"/>
      </a:lt1>
      <a:dk2>
        <a:srgbClr val="76ADC1"/>
      </a:dk2>
      <a:lt2>
        <a:srgbClr val="E7E6E6"/>
      </a:lt2>
      <a:accent1>
        <a:srgbClr val="7F8089"/>
      </a:accent1>
      <a:accent2>
        <a:srgbClr val="BBBBCE"/>
      </a:accent2>
      <a:accent3>
        <a:srgbClr val="488286"/>
      </a:accent3>
      <a:accent4>
        <a:srgbClr val="BFCDE0"/>
      </a:accent4>
      <a:accent5>
        <a:srgbClr val="5D5D80"/>
      </a:accent5>
      <a:accent6>
        <a:srgbClr val="BCD3DE"/>
      </a:accent6>
      <a:hlink>
        <a:srgbClr val="3C596C"/>
      </a:hlink>
      <a:folHlink>
        <a:srgbClr val="48828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CA">
      <a:dk1>
        <a:srgbClr val="1B4971"/>
      </a:dk1>
      <a:lt1>
        <a:srgbClr val="FFFFFF"/>
      </a:lt1>
      <a:dk2>
        <a:srgbClr val="1B4971"/>
      </a:dk2>
      <a:lt2>
        <a:srgbClr val="E7E6E6"/>
      </a:lt2>
      <a:accent1>
        <a:srgbClr val="4472C4"/>
      </a:accent1>
      <a:accent2>
        <a:srgbClr val="ED3293"/>
      </a:accent2>
      <a:accent3>
        <a:srgbClr val="A5A5A5"/>
      </a:accent3>
      <a:accent4>
        <a:srgbClr val="FFC000"/>
      </a:accent4>
      <a:accent5>
        <a:srgbClr val="5B9BD5"/>
      </a:accent5>
      <a:accent6>
        <a:srgbClr val="70AD47"/>
      </a:accent6>
      <a:hlink>
        <a:srgbClr val="ED3293"/>
      </a:hlink>
      <a:folHlink>
        <a:srgbClr val="AABE52"/>
      </a:folHlink>
    </a:clrScheme>
    <a:fontScheme name="CCA">
      <a:majorFont>
        <a:latin typeface="Merriweather"/>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9C7DD88DE7A47B2514608F884E17D" ma:contentTypeVersion="16" ma:contentTypeDescription="Create a new document." ma:contentTypeScope="" ma:versionID="0156d38cbe6647f709ae845a5f9c2d77">
  <xsd:schema xmlns:xsd="http://www.w3.org/2001/XMLSchema" xmlns:xs="http://www.w3.org/2001/XMLSchema" xmlns:p="http://schemas.microsoft.com/office/2006/metadata/properties" xmlns:ns2="b88c4c9b-7dba-4821-b87f-3c90f2716426" xmlns:ns3="c47f6a8f-2645-48f5-81b9-f14189acc4a8" targetNamespace="http://schemas.microsoft.com/office/2006/metadata/properties" ma:root="true" ma:fieldsID="85ffd77de387829720a6b4d5eb2aa291" ns2:_="" ns3:_="">
    <xsd:import namespace="b88c4c9b-7dba-4821-b87f-3c90f2716426"/>
    <xsd:import namespace="c47f6a8f-2645-48f5-81b9-f14189acc4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4c9b-7dba-4821-b87f-3c90f271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b4dcced-9187-4096-a7e3-76d4f2ed2a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7f6a8f-2645-48f5-81b9-f14189acc4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21be050-1d0f-4e08-a5b0-50474f5165a0}" ma:internalName="TaxCatchAll" ma:showField="CatchAllData" ma:web="c47f6a8f-2645-48f5-81b9-f14189acc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1F13CC-74FE-4961-97C1-AE89F851676F}"/>
</file>

<file path=customXml/itemProps2.xml><?xml version="1.0" encoding="utf-8"?>
<ds:datastoreItem xmlns:ds="http://schemas.openxmlformats.org/officeDocument/2006/customXml" ds:itemID="{76DFC840-0886-48F9-9FE2-0B21621F255D}"/>
</file>

<file path=docProps/app.xml><?xml version="1.0" encoding="utf-8"?>
<Properties xmlns="http://schemas.openxmlformats.org/officeDocument/2006/extended-properties" xmlns:vt="http://schemas.openxmlformats.org/officeDocument/2006/docPropsVTypes">
  <TotalTime>6293</TotalTime>
  <Words>2613</Words>
  <Application>Microsoft Office PowerPoint</Application>
  <PresentationFormat>Widescreen</PresentationFormat>
  <Paragraphs>684</Paragraphs>
  <Slides>41</Slides>
  <Notes>19</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41</vt:i4>
      </vt:variant>
    </vt:vector>
  </HeadingPairs>
  <TitlesOfParts>
    <vt:vector size="68" baseType="lpstr">
      <vt:lpstr>Abadi</vt:lpstr>
      <vt:lpstr>Acumin Pro</vt:lpstr>
      <vt:lpstr>Arial</vt:lpstr>
      <vt:lpstr>Arial Black</vt:lpstr>
      <vt:lpstr>Arial Nova Light</vt:lpstr>
      <vt:lpstr>Arial Rounded MT Bold</vt:lpstr>
      <vt:lpstr>Calibri</vt:lpstr>
      <vt:lpstr>Calibri Light</vt:lpstr>
      <vt:lpstr>Century Gothic</vt:lpstr>
      <vt:lpstr>Corbel</vt:lpstr>
      <vt:lpstr>Courier New</vt:lpstr>
      <vt:lpstr>Elephant</vt:lpstr>
      <vt:lpstr>Georgia</vt:lpstr>
      <vt:lpstr>Helvetica Light</vt:lpstr>
      <vt:lpstr>Merriweather</vt:lpstr>
      <vt:lpstr>Trebuchet MS</vt:lpstr>
      <vt:lpstr>Wingdings</vt:lpstr>
      <vt:lpstr>Wingdings 2</vt:lpstr>
      <vt:lpstr>Wingdings 3</vt:lpstr>
      <vt:lpstr>Facet</vt:lpstr>
      <vt:lpstr>BrushVTI</vt:lpstr>
      <vt:lpstr>Ocean 16x9</vt:lpstr>
      <vt:lpstr>Office Theme</vt:lpstr>
      <vt:lpstr>1_Office Theme</vt:lpstr>
      <vt:lpstr>2_Office Theme</vt:lpstr>
      <vt:lpstr>3_Office Theme</vt:lpstr>
      <vt:lpstr>Frame</vt:lpstr>
      <vt:lpstr>Duval DEN</vt:lpstr>
      <vt:lpstr>Today’s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Overdose Response Strategy</vt:lpstr>
      <vt:lpstr>PowerPoint Presentation</vt:lpstr>
      <vt:lpstr>PowerPoint Presentation</vt:lpstr>
      <vt:lpstr>PowerPoint Presentation</vt:lpstr>
      <vt:lpstr>Laura Viafora Ray - JFRD</vt:lpstr>
      <vt:lpstr>Overdose Data Surveillance &amp; Trends in Jacksonville</vt:lpstr>
      <vt:lpstr>PowerPoint Presentation</vt:lpstr>
      <vt:lpstr>PowerPoint Presentation</vt:lpstr>
      <vt:lpstr>PowerPoint Presentation</vt:lpstr>
      <vt:lpstr>PowerPoint Presentation</vt:lpstr>
      <vt:lpstr>Key Takeaways  Zip Code Trends  YTD 2023</vt:lpstr>
      <vt:lpstr>PowerPoint Presentation</vt:lpstr>
      <vt:lpstr>PowerPoint Presentation</vt:lpstr>
      <vt:lpstr>Jan-Apr 2023 Snapshot</vt:lpstr>
      <vt:lpstr>COMMUNITY-BASED NARCAN DISTRIBUTION</vt:lpstr>
      <vt:lpstr>Project Activities at a Glance</vt:lpstr>
      <vt:lpstr>PowerPoint Presentation</vt:lpstr>
      <vt:lpstr>Lives Saved &amp; Narcan Use by Laypersons</vt:lpstr>
      <vt:lpstr>Bystander Narcan Use Prior to Arrival (PTA) of JFRD</vt:lpstr>
      <vt:lpstr>Contact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DEN</dc:title>
  <dc:creator>Kathleen Roberts</dc:creator>
  <cp:lastModifiedBy>Kathleen Roberts</cp:lastModifiedBy>
  <cp:revision>20</cp:revision>
  <dcterms:created xsi:type="dcterms:W3CDTF">2021-05-26T13:40:08Z</dcterms:created>
  <dcterms:modified xsi:type="dcterms:W3CDTF">2023-05-24T04:15:18Z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BF87EC6E-6063-49D7-A86E-702387AE6E5D</vt:lpwstr>
  </property>
  <property fmtid="{D5CDD505-2E9C-101B-9397-08002B2CF9AE}" pid="3" name="ArticulatePath">
    <vt:lpwstr>https://netorgft1969033-my.sharepoint.com/personal/director_ccafl_org/Documents/Kathleen HP ENVY 3x60 Files Backup/Documents/Monthly Calls/Duval DEN_6.23.21</vt:lpwstr>
  </property>
</Properties>
</file>