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5" r:id="rId2"/>
    <p:sldMasterId id="2147483731" r:id="rId3"/>
    <p:sldMasterId id="2147483764" r:id="rId4"/>
    <p:sldMasterId id="2147483778" r:id="rId5"/>
    <p:sldMasterId id="2147483807" r:id="rId6"/>
    <p:sldMasterId id="2147483828" r:id="rId7"/>
  </p:sldMasterIdLst>
  <p:notesMasterIdLst>
    <p:notesMasterId r:id="rId45"/>
  </p:notesMasterIdLst>
  <p:sldIdLst>
    <p:sldId id="735" r:id="rId8"/>
    <p:sldId id="527" r:id="rId9"/>
    <p:sldId id="3495" r:id="rId10"/>
    <p:sldId id="3503" r:id="rId11"/>
    <p:sldId id="3480" r:id="rId12"/>
    <p:sldId id="3486" r:id="rId13"/>
    <p:sldId id="926" r:id="rId14"/>
    <p:sldId id="637" r:id="rId15"/>
    <p:sldId id="356" r:id="rId16"/>
    <p:sldId id="333" r:id="rId17"/>
    <p:sldId id="276" r:id="rId18"/>
    <p:sldId id="355" r:id="rId19"/>
    <p:sldId id="346" r:id="rId20"/>
    <p:sldId id="347" r:id="rId21"/>
    <p:sldId id="353" r:id="rId22"/>
    <p:sldId id="348" r:id="rId23"/>
    <p:sldId id="349" r:id="rId24"/>
    <p:sldId id="351" r:id="rId25"/>
    <p:sldId id="256" r:id="rId26"/>
    <p:sldId id="339" r:id="rId27"/>
    <p:sldId id="261" r:id="rId28"/>
    <p:sldId id="321" r:id="rId29"/>
    <p:sldId id="271" r:id="rId30"/>
    <p:sldId id="3494" r:id="rId31"/>
    <p:sldId id="3505" r:id="rId32"/>
    <p:sldId id="362" r:id="rId33"/>
    <p:sldId id="3504" r:id="rId34"/>
    <p:sldId id="2270" r:id="rId35"/>
    <p:sldId id="2237" r:id="rId36"/>
    <p:sldId id="2272" r:id="rId37"/>
    <p:sldId id="2273" r:id="rId38"/>
    <p:sldId id="2240" r:id="rId39"/>
    <p:sldId id="2271" r:id="rId40"/>
    <p:sldId id="2269" r:id="rId41"/>
    <p:sldId id="3506" r:id="rId42"/>
    <p:sldId id="3488" r:id="rId43"/>
    <p:sldId id="305" r:id="rId44"/>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ED064B-BA91-C350-864D-029EEB0DCB70}" name="Nicholson, Kiersten" initials="NK" userId="S::knicholson@CDCFoundation.org::4b397f48-29e9-40de-b498-dd6153477991" providerId="AD"/>
  <p188:author id="{C0229F53-3C5C-D316-CFDB-48B83D39F0AB}" name="Nelson, Pierce" initials="NP" userId="S::pnelson@cdcfoundation.org::8cc3f724-fc4f-480c-8630-3e90596cf7de" providerId="AD"/>
  <p188:author id="{9B06EC80-6B7F-5866-F1E5-694E228CCCD9}" name="Brittany Brown" initials="BB" userId="Brittany Brow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31E5"/>
    <a:srgbClr val="FFFFCC"/>
    <a:srgbClr val="00E42B"/>
    <a:srgbClr val="FE9D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0F95E9-2398-4B94-8BC1-6349A2C1A46C}" v="11" dt="2023-06-28T15:16:25.1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648" autoAdjust="0"/>
  </p:normalViewPr>
  <p:slideViewPr>
    <p:cSldViewPr snapToGrid="0">
      <p:cViewPr varScale="1">
        <p:scale>
          <a:sx n="79" d="100"/>
          <a:sy n="79" d="100"/>
        </p:scale>
        <p:origin x="77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55" Type="http://schemas.openxmlformats.org/officeDocument/2006/relationships/customXml" Target="../customXml/item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gs" Target="tags/tag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Roberts" userId="7c8317de-eecb-4eb8-975c-c2035dc2ed42" providerId="ADAL" clId="{2E0F95E9-2398-4B94-8BC1-6349A2C1A46C}"/>
    <pc:docChg chg="undo custSel addSld delSld modSld sldOrd delMainMaster">
      <pc:chgData name="Kathleen Roberts" userId="7c8317de-eecb-4eb8-975c-c2035dc2ed42" providerId="ADAL" clId="{2E0F95E9-2398-4B94-8BC1-6349A2C1A46C}" dt="2023-06-28T15:16:35.348" v="190"/>
      <pc:docMkLst>
        <pc:docMk/>
      </pc:docMkLst>
      <pc:sldChg chg="del">
        <pc:chgData name="Kathleen Roberts" userId="7c8317de-eecb-4eb8-975c-c2035dc2ed42" providerId="ADAL" clId="{2E0F95E9-2398-4B94-8BC1-6349A2C1A46C}" dt="2023-06-28T14:49:57.807" v="156" actId="47"/>
        <pc:sldMkLst>
          <pc:docMk/>
          <pc:sldMk cId="429596668" sldId="256"/>
        </pc:sldMkLst>
      </pc:sldChg>
      <pc:sldChg chg="del">
        <pc:chgData name="Kathleen Roberts" userId="7c8317de-eecb-4eb8-975c-c2035dc2ed42" providerId="ADAL" clId="{2E0F95E9-2398-4B94-8BC1-6349A2C1A46C}" dt="2023-06-28T14:49:57.807" v="156" actId="47"/>
        <pc:sldMkLst>
          <pc:docMk/>
          <pc:sldMk cId="28553407" sldId="257"/>
        </pc:sldMkLst>
      </pc:sldChg>
      <pc:sldChg chg="del">
        <pc:chgData name="Kathleen Roberts" userId="7c8317de-eecb-4eb8-975c-c2035dc2ed42" providerId="ADAL" clId="{2E0F95E9-2398-4B94-8BC1-6349A2C1A46C}" dt="2023-06-28T14:49:57.807" v="156" actId="47"/>
        <pc:sldMkLst>
          <pc:docMk/>
          <pc:sldMk cId="3057031438" sldId="258"/>
        </pc:sldMkLst>
      </pc:sldChg>
      <pc:sldChg chg="del">
        <pc:chgData name="Kathleen Roberts" userId="7c8317de-eecb-4eb8-975c-c2035dc2ed42" providerId="ADAL" clId="{2E0F95E9-2398-4B94-8BC1-6349A2C1A46C}" dt="2023-06-28T14:49:57.807" v="156" actId="47"/>
        <pc:sldMkLst>
          <pc:docMk/>
          <pc:sldMk cId="1168339052" sldId="259"/>
        </pc:sldMkLst>
      </pc:sldChg>
      <pc:sldChg chg="del">
        <pc:chgData name="Kathleen Roberts" userId="7c8317de-eecb-4eb8-975c-c2035dc2ed42" providerId="ADAL" clId="{2E0F95E9-2398-4B94-8BC1-6349A2C1A46C}" dt="2023-06-28T14:49:57.807" v="156" actId="47"/>
        <pc:sldMkLst>
          <pc:docMk/>
          <pc:sldMk cId="968053127" sldId="261"/>
        </pc:sldMkLst>
      </pc:sldChg>
      <pc:sldChg chg="del">
        <pc:chgData name="Kathleen Roberts" userId="7c8317de-eecb-4eb8-975c-c2035dc2ed42" providerId="ADAL" clId="{2E0F95E9-2398-4B94-8BC1-6349A2C1A46C}" dt="2023-06-28T14:49:57.807" v="156" actId="47"/>
        <pc:sldMkLst>
          <pc:docMk/>
          <pc:sldMk cId="2473955832" sldId="262"/>
        </pc:sldMkLst>
      </pc:sldChg>
      <pc:sldChg chg="del">
        <pc:chgData name="Kathleen Roberts" userId="7c8317de-eecb-4eb8-975c-c2035dc2ed42" providerId="ADAL" clId="{2E0F95E9-2398-4B94-8BC1-6349A2C1A46C}" dt="2023-06-28T14:49:57.807" v="156" actId="47"/>
        <pc:sldMkLst>
          <pc:docMk/>
          <pc:sldMk cId="669193435" sldId="263"/>
        </pc:sldMkLst>
      </pc:sldChg>
      <pc:sldChg chg="del">
        <pc:chgData name="Kathleen Roberts" userId="7c8317de-eecb-4eb8-975c-c2035dc2ed42" providerId="ADAL" clId="{2E0F95E9-2398-4B94-8BC1-6349A2C1A46C}" dt="2023-06-28T14:49:57.807" v="156" actId="47"/>
        <pc:sldMkLst>
          <pc:docMk/>
          <pc:sldMk cId="2873651856" sldId="264"/>
        </pc:sldMkLst>
      </pc:sldChg>
      <pc:sldChg chg="del">
        <pc:chgData name="Kathleen Roberts" userId="7c8317de-eecb-4eb8-975c-c2035dc2ed42" providerId="ADAL" clId="{2E0F95E9-2398-4B94-8BC1-6349A2C1A46C}" dt="2023-06-28T14:49:57.807" v="156" actId="47"/>
        <pc:sldMkLst>
          <pc:docMk/>
          <pc:sldMk cId="4194895375" sldId="265"/>
        </pc:sldMkLst>
      </pc:sldChg>
      <pc:sldChg chg="del">
        <pc:chgData name="Kathleen Roberts" userId="7c8317de-eecb-4eb8-975c-c2035dc2ed42" providerId="ADAL" clId="{2E0F95E9-2398-4B94-8BC1-6349A2C1A46C}" dt="2023-06-28T14:49:57.807" v="156" actId="47"/>
        <pc:sldMkLst>
          <pc:docMk/>
          <pc:sldMk cId="2815360855" sldId="266"/>
        </pc:sldMkLst>
      </pc:sldChg>
      <pc:sldChg chg="del">
        <pc:chgData name="Kathleen Roberts" userId="7c8317de-eecb-4eb8-975c-c2035dc2ed42" providerId="ADAL" clId="{2E0F95E9-2398-4B94-8BC1-6349A2C1A46C}" dt="2023-06-28T14:49:57.807" v="156" actId="47"/>
        <pc:sldMkLst>
          <pc:docMk/>
          <pc:sldMk cId="3637606360" sldId="267"/>
        </pc:sldMkLst>
      </pc:sldChg>
      <pc:sldChg chg="del">
        <pc:chgData name="Kathleen Roberts" userId="7c8317de-eecb-4eb8-975c-c2035dc2ed42" providerId="ADAL" clId="{2E0F95E9-2398-4B94-8BC1-6349A2C1A46C}" dt="2023-06-28T14:49:57.807" v="156" actId="47"/>
        <pc:sldMkLst>
          <pc:docMk/>
          <pc:sldMk cId="2037854958" sldId="268"/>
        </pc:sldMkLst>
      </pc:sldChg>
      <pc:sldChg chg="del">
        <pc:chgData name="Kathleen Roberts" userId="7c8317de-eecb-4eb8-975c-c2035dc2ed42" providerId="ADAL" clId="{2E0F95E9-2398-4B94-8BC1-6349A2C1A46C}" dt="2023-06-28T14:49:57.807" v="156" actId="47"/>
        <pc:sldMkLst>
          <pc:docMk/>
          <pc:sldMk cId="1233760982" sldId="269"/>
        </pc:sldMkLst>
      </pc:sldChg>
      <pc:sldChg chg="del">
        <pc:chgData name="Kathleen Roberts" userId="7c8317de-eecb-4eb8-975c-c2035dc2ed42" providerId="ADAL" clId="{2E0F95E9-2398-4B94-8BC1-6349A2C1A46C}" dt="2023-06-28T14:49:57.807" v="156" actId="47"/>
        <pc:sldMkLst>
          <pc:docMk/>
          <pc:sldMk cId="1173148858" sldId="270"/>
        </pc:sldMkLst>
      </pc:sldChg>
      <pc:sldChg chg="del">
        <pc:chgData name="Kathleen Roberts" userId="7c8317de-eecb-4eb8-975c-c2035dc2ed42" providerId="ADAL" clId="{2E0F95E9-2398-4B94-8BC1-6349A2C1A46C}" dt="2023-06-28T14:49:57.807" v="156" actId="47"/>
        <pc:sldMkLst>
          <pc:docMk/>
          <pc:sldMk cId="684363905" sldId="271"/>
        </pc:sldMkLst>
      </pc:sldChg>
      <pc:sldChg chg="del">
        <pc:chgData name="Kathleen Roberts" userId="7c8317de-eecb-4eb8-975c-c2035dc2ed42" providerId="ADAL" clId="{2E0F95E9-2398-4B94-8BC1-6349A2C1A46C}" dt="2023-06-28T14:49:57.807" v="156" actId="47"/>
        <pc:sldMkLst>
          <pc:docMk/>
          <pc:sldMk cId="4068024468" sldId="272"/>
        </pc:sldMkLst>
      </pc:sldChg>
      <pc:sldChg chg="del">
        <pc:chgData name="Kathleen Roberts" userId="7c8317de-eecb-4eb8-975c-c2035dc2ed42" providerId="ADAL" clId="{2E0F95E9-2398-4B94-8BC1-6349A2C1A46C}" dt="2023-06-28T14:49:57.807" v="156" actId="47"/>
        <pc:sldMkLst>
          <pc:docMk/>
          <pc:sldMk cId="593125521" sldId="273"/>
        </pc:sldMkLst>
      </pc:sldChg>
      <pc:sldChg chg="del">
        <pc:chgData name="Kathleen Roberts" userId="7c8317de-eecb-4eb8-975c-c2035dc2ed42" providerId="ADAL" clId="{2E0F95E9-2398-4B94-8BC1-6349A2C1A46C}" dt="2023-06-28T14:49:57.807" v="156" actId="47"/>
        <pc:sldMkLst>
          <pc:docMk/>
          <pc:sldMk cId="872175485" sldId="274"/>
        </pc:sldMkLst>
      </pc:sldChg>
      <pc:sldChg chg="del">
        <pc:chgData name="Kathleen Roberts" userId="7c8317de-eecb-4eb8-975c-c2035dc2ed42" providerId="ADAL" clId="{2E0F95E9-2398-4B94-8BC1-6349A2C1A46C}" dt="2023-06-28T14:49:57.807" v="156" actId="47"/>
        <pc:sldMkLst>
          <pc:docMk/>
          <pc:sldMk cId="3199041155" sldId="275"/>
        </pc:sldMkLst>
      </pc:sldChg>
      <pc:sldChg chg="del">
        <pc:chgData name="Kathleen Roberts" userId="7c8317de-eecb-4eb8-975c-c2035dc2ed42" providerId="ADAL" clId="{2E0F95E9-2398-4B94-8BC1-6349A2C1A46C}" dt="2023-06-28T14:49:57.807" v="156" actId="47"/>
        <pc:sldMkLst>
          <pc:docMk/>
          <pc:sldMk cId="52614698" sldId="276"/>
        </pc:sldMkLst>
      </pc:sldChg>
      <pc:sldChg chg="del">
        <pc:chgData name="Kathleen Roberts" userId="7c8317de-eecb-4eb8-975c-c2035dc2ed42" providerId="ADAL" clId="{2E0F95E9-2398-4B94-8BC1-6349A2C1A46C}" dt="2023-06-28T14:49:57.807" v="156" actId="47"/>
        <pc:sldMkLst>
          <pc:docMk/>
          <pc:sldMk cId="1930723061" sldId="321"/>
        </pc:sldMkLst>
      </pc:sldChg>
      <pc:sldChg chg="del">
        <pc:chgData name="Kathleen Roberts" userId="7c8317de-eecb-4eb8-975c-c2035dc2ed42" providerId="ADAL" clId="{2E0F95E9-2398-4B94-8BC1-6349A2C1A46C}" dt="2023-06-28T14:49:57.807" v="156" actId="47"/>
        <pc:sldMkLst>
          <pc:docMk/>
          <pc:sldMk cId="4286484665" sldId="333"/>
        </pc:sldMkLst>
      </pc:sldChg>
      <pc:sldChg chg="del">
        <pc:chgData name="Kathleen Roberts" userId="7c8317de-eecb-4eb8-975c-c2035dc2ed42" providerId="ADAL" clId="{2E0F95E9-2398-4B94-8BC1-6349A2C1A46C}" dt="2023-06-28T14:49:57.807" v="156" actId="47"/>
        <pc:sldMkLst>
          <pc:docMk/>
          <pc:sldMk cId="1651465302" sldId="339"/>
        </pc:sldMkLst>
      </pc:sldChg>
      <pc:sldChg chg="del">
        <pc:chgData name="Kathleen Roberts" userId="7c8317de-eecb-4eb8-975c-c2035dc2ed42" providerId="ADAL" clId="{2E0F95E9-2398-4B94-8BC1-6349A2C1A46C}" dt="2023-06-28T14:49:57.807" v="156" actId="47"/>
        <pc:sldMkLst>
          <pc:docMk/>
          <pc:sldMk cId="2642117461" sldId="346"/>
        </pc:sldMkLst>
      </pc:sldChg>
      <pc:sldChg chg="del">
        <pc:chgData name="Kathleen Roberts" userId="7c8317de-eecb-4eb8-975c-c2035dc2ed42" providerId="ADAL" clId="{2E0F95E9-2398-4B94-8BC1-6349A2C1A46C}" dt="2023-06-28T14:49:57.807" v="156" actId="47"/>
        <pc:sldMkLst>
          <pc:docMk/>
          <pc:sldMk cId="92414085" sldId="347"/>
        </pc:sldMkLst>
      </pc:sldChg>
      <pc:sldChg chg="del">
        <pc:chgData name="Kathleen Roberts" userId="7c8317de-eecb-4eb8-975c-c2035dc2ed42" providerId="ADAL" clId="{2E0F95E9-2398-4B94-8BC1-6349A2C1A46C}" dt="2023-06-28T14:49:57.807" v="156" actId="47"/>
        <pc:sldMkLst>
          <pc:docMk/>
          <pc:sldMk cId="1111013134" sldId="348"/>
        </pc:sldMkLst>
      </pc:sldChg>
      <pc:sldChg chg="del">
        <pc:chgData name="Kathleen Roberts" userId="7c8317de-eecb-4eb8-975c-c2035dc2ed42" providerId="ADAL" clId="{2E0F95E9-2398-4B94-8BC1-6349A2C1A46C}" dt="2023-06-28T14:49:57.807" v="156" actId="47"/>
        <pc:sldMkLst>
          <pc:docMk/>
          <pc:sldMk cId="495335483" sldId="349"/>
        </pc:sldMkLst>
      </pc:sldChg>
      <pc:sldChg chg="del">
        <pc:chgData name="Kathleen Roberts" userId="7c8317de-eecb-4eb8-975c-c2035dc2ed42" providerId="ADAL" clId="{2E0F95E9-2398-4B94-8BC1-6349A2C1A46C}" dt="2023-06-28T14:49:57.807" v="156" actId="47"/>
        <pc:sldMkLst>
          <pc:docMk/>
          <pc:sldMk cId="1885988852" sldId="350"/>
        </pc:sldMkLst>
      </pc:sldChg>
      <pc:sldChg chg="del">
        <pc:chgData name="Kathleen Roberts" userId="7c8317de-eecb-4eb8-975c-c2035dc2ed42" providerId="ADAL" clId="{2E0F95E9-2398-4B94-8BC1-6349A2C1A46C}" dt="2023-06-28T14:49:57.807" v="156" actId="47"/>
        <pc:sldMkLst>
          <pc:docMk/>
          <pc:sldMk cId="4115728346" sldId="351"/>
        </pc:sldMkLst>
      </pc:sldChg>
      <pc:sldChg chg="del">
        <pc:chgData name="Kathleen Roberts" userId="7c8317de-eecb-4eb8-975c-c2035dc2ed42" providerId="ADAL" clId="{2E0F95E9-2398-4B94-8BC1-6349A2C1A46C}" dt="2023-06-28T14:49:57.807" v="156" actId="47"/>
        <pc:sldMkLst>
          <pc:docMk/>
          <pc:sldMk cId="2283009393" sldId="353"/>
        </pc:sldMkLst>
      </pc:sldChg>
      <pc:sldChg chg="del">
        <pc:chgData name="Kathleen Roberts" userId="7c8317de-eecb-4eb8-975c-c2035dc2ed42" providerId="ADAL" clId="{2E0F95E9-2398-4B94-8BC1-6349A2C1A46C}" dt="2023-06-28T14:49:57.807" v="156" actId="47"/>
        <pc:sldMkLst>
          <pc:docMk/>
          <pc:sldMk cId="4003592758" sldId="354"/>
        </pc:sldMkLst>
      </pc:sldChg>
      <pc:sldChg chg="del">
        <pc:chgData name="Kathleen Roberts" userId="7c8317de-eecb-4eb8-975c-c2035dc2ed42" providerId="ADAL" clId="{2E0F95E9-2398-4B94-8BC1-6349A2C1A46C}" dt="2023-06-28T14:50:05.949" v="157" actId="47"/>
        <pc:sldMkLst>
          <pc:docMk/>
          <pc:sldMk cId="2543447057" sldId="356"/>
        </pc:sldMkLst>
      </pc:sldChg>
      <pc:sldChg chg="del">
        <pc:chgData name="Kathleen Roberts" userId="7c8317de-eecb-4eb8-975c-c2035dc2ed42" providerId="ADAL" clId="{2E0F95E9-2398-4B94-8BC1-6349A2C1A46C}" dt="2023-06-28T14:50:05.949" v="157" actId="47"/>
        <pc:sldMkLst>
          <pc:docMk/>
          <pc:sldMk cId="44023813" sldId="358"/>
        </pc:sldMkLst>
      </pc:sldChg>
      <pc:sldChg chg="del">
        <pc:chgData name="Kathleen Roberts" userId="7c8317de-eecb-4eb8-975c-c2035dc2ed42" providerId="ADAL" clId="{2E0F95E9-2398-4B94-8BC1-6349A2C1A46C}" dt="2023-06-28T14:50:05.949" v="157" actId="47"/>
        <pc:sldMkLst>
          <pc:docMk/>
          <pc:sldMk cId="1860751114" sldId="359"/>
        </pc:sldMkLst>
      </pc:sldChg>
      <pc:sldChg chg="del">
        <pc:chgData name="Kathleen Roberts" userId="7c8317de-eecb-4eb8-975c-c2035dc2ed42" providerId="ADAL" clId="{2E0F95E9-2398-4B94-8BC1-6349A2C1A46C}" dt="2023-06-28T14:50:05.949" v="157" actId="47"/>
        <pc:sldMkLst>
          <pc:docMk/>
          <pc:sldMk cId="4278491005" sldId="361"/>
        </pc:sldMkLst>
      </pc:sldChg>
      <pc:sldChg chg="del">
        <pc:chgData name="Kathleen Roberts" userId="7c8317de-eecb-4eb8-975c-c2035dc2ed42" providerId="ADAL" clId="{2E0F95E9-2398-4B94-8BC1-6349A2C1A46C}" dt="2023-06-28T14:50:05.949" v="157" actId="47"/>
        <pc:sldMkLst>
          <pc:docMk/>
          <pc:sldMk cId="2406734484" sldId="364"/>
        </pc:sldMkLst>
      </pc:sldChg>
      <pc:sldChg chg="del">
        <pc:chgData name="Kathleen Roberts" userId="7c8317de-eecb-4eb8-975c-c2035dc2ed42" providerId="ADAL" clId="{2E0F95E9-2398-4B94-8BC1-6349A2C1A46C}" dt="2023-06-28T14:50:05.949" v="157" actId="47"/>
        <pc:sldMkLst>
          <pc:docMk/>
          <pc:sldMk cId="2183746262" sldId="367"/>
        </pc:sldMkLst>
      </pc:sldChg>
      <pc:sldChg chg="del">
        <pc:chgData name="Kathleen Roberts" userId="7c8317de-eecb-4eb8-975c-c2035dc2ed42" providerId="ADAL" clId="{2E0F95E9-2398-4B94-8BC1-6349A2C1A46C}" dt="2023-06-28T14:49:57.807" v="156" actId="47"/>
        <pc:sldMkLst>
          <pc:docMk/>
          <pc:sldMk cId="524427728" sldId="396"/>
        </pc:sldMkLst>
      </pc:sldChg>
      <pc:sldChg chg="del">
        <pc:chgData name="Kathleen Roberts" userId="7c8317de-eecb-4eb8-975c-c2035dc2ed42" providerId="ADAL" clId="{2E0F95E9-2398-4B94-8BC1-6349A2C1A46C}" dt="2023-06-28T14:49:57.807" v="156" actId="47"/>
        <pc:sldMkLst>
          <pc:docMk/>
          <pc:sldMk cId="3950015632" sldId="413"/>
        </pc:sldMkLst>
      </pc:sldChg>
      <pc:sldChg chg="del">
        <pc:chgData name="Kathleen Roberts" userId="7c8317de-eecb-4eb8-975c-c2035dc2ed42" providerId="ADAL" clId="{2E0F95E9-2398-4B94-8BC1-6349A2C1A46C}" dt="2023-06-28T14:49:57.807" v="156" actId="47"/>
        <pc:sldMkLst>
          <pc:docMk/>
          <pc:sldMk cId="3986371770" sldId="562"/>
        </pc:sldMkLst>
      </pc:sldChg>
      <pc:sldChg chg="del">
        <pc:chgData name="Kathleen Roberts" userId="7c8317de-eecb-4eb8-975c-c2035dc2ed42" providerId="ADAL" clId="{2E0F95E9-2398-4B94-8BC1-6349A2C1A46C}" dt="2023-06-28T14:49:57.807" v="156" actId="47"/>
        <pc:sldMkLst>
          <pc:docMk/>
          <pc:sldMk cId="2285287255" sldId="585"/>
        </pc:sldMkLst>
      </pc:sldChg>
      <pc:sldChg chg="del">
        <pc:chgData name="Kathleen Roberts" userId="7c8317de-eecb-4eb8-975c-c2035dc2ed42" providerId="ADAL" clId="{2E0F95E9-2398-4B94-8BC1-6349A2C1A46C}" dt="2023-06-28T14:49:57.807" v="156" actId="47"/>
        <pc:sldMkLst>
          <pc:docMk/>
          <pc:sldMk cId="1464157732" sldId="588"/>
        </pc:sldMkLst>
      </pc:sldChg>
      <pc:sldChg chg="del">
        <pc:chgData name="Kathleen Roberts" userId="7c8317de-eecb-4eb8-975c-c2035dc2ed42" providerId="ADAL" clId="{2E0F95E9-2398-4B94-8BC1-6349A2C1A46C}" dt="2023-06-28T14:49:57.807" v="156" actId="47"/>
        <pc:sldMkLst>
          <pc:docMk/>
          <pc:sldMk cId="3953015131" sldId="590"/>
        </pc:sldMkLst>
      </pc:sldChg>
      <pc:sldChg chg="del">
        <pc:chgData name="Kathleen Roberts" userId="7c8317de-eecb-4eb8-975c-c2035dc2ed42" providerId="ADAL" clId="{2E0F95E9-2398-4B94-8BC1-6349A2C1A46C}" dt="2023-06-28T14:49:57.807" v="156" actId="47"/>
        <pc:sldMkLst>
          <pc:docMk/>
          <pc:sldMk cId="2585136151" sldId="591"/>
        </pc:sldMkLst>
      </pc:sldChg>
      <pc:sldChg chg="del">
        <pc:chgData name="Kathleen Roberts" userId="7c8317de-eecb-4eb8-975c-c2035dc2ed42" providerId="ADAL" clId="{2E0F95E9-2398-4B94-8BC1-6349A2C1A46C}" dt="2023-06-28T14:49:57.807" v="156" actId="47"/>
        <pc:sldMkLst>
          <pc:docMk/>
          <pc:sldMk cId="4292112730" sldId="592"/>
        </pc:sldMkLst>
      </pc:sldChg>
      <pc:sldChg chg="del">
        <pc:chgData name="Kathleen Roberts" userId="7c8317de-eecb-4eb8-975c-c2035dc2ed42" providerId="ADAL" clId="{2E0F95E9-2398-4B94-8BC1-6349A2C1A46C}" dt="2023-06-28T14:49:57.807" v="156" actId="47"/>
        <pc:sldMkLst>
          <pc:docMk/>
          <pc:sldMk cId="3885254834" sldId="598"/>
        </pc:sldMkLst>
      </pc:sldChg>
      <pc:sldChg chg="del">
        <pc:chgData name="Kathleen Roberts" userId="7c8317de-eecb-4eb8-975c-c2035dc2ed42" providerId="ADAL" clId="{2E0F95E9-2398-4B94-8BC1-6349A2C1A46C}" dt="2023-06-28T14:49:57.807" v="156" actId="47"/>
        <pc:sldMkLst>
          <pc:docMk/>
          <pc:sldMk cId="3737550706" sldId="599"/>
        </pc:sldMkLst>
      </pc:sldChg>
      <pc:sldChg chg="del">
        <pc:chgData name="Kathleen Roberts" userId="7c8317de-eecb-4eb8-975c-c2035dc2ed42" providerId="ADAL" clId="{2E0F95E9-2398-4B94-8BC1-6349A2C1A46C}" dt="2023-06-28T14:49:57.807" v="156" actId="47"/>
        <pc:sldMkLst>
          <pc:docMk/>
          <pc:sldMk cId="3724691276" sldId="600"/>
        </pc:sldMkLst>
      </pc:sldChg>
      <pc:sldChg chg="del">
        <pc:chgData name="Kathleen Roberts" userId="7c8317de-eecb-4eb8-975c-c2035dc2ed42" providerId="ADAL" clId="{2E0F95E9-2398-4B94-8BC1-6349A2C1A46C}" dt="2023-06-28T14:49:57.807" v="156" actId="47"/>
        <pc:sldMkLst>
          <pc:docMk/>
          <pc:sldMk cId="432538499" sldId="601"/>
        </pc:sldMkLst>
      </pc:sldChg>
      <pc:sldChg chg="del">
        <pc:chgData name="Kathleen Roberts" userId="7c8317de-eecb-4eb8-975c-c2035dc2ed42" providerId="ADAL" clId="{2E0F95E9-2398-4B94-8BC1-6349A2C1A46C}" dt="2023-06-28T14:49:57.807" v="156" actId="47"/>
        <pc:sldMkLst>
          <pc:docMk/>
          <pc:sldMk cId="3246694558" sldId="602"/>
        </pc:sldMkLst>
      </pc:sldChg>
      <pc:sldChg chg="del">
        <pc:chgData name="Kathleen Roberts" userId="7c8317de-eecb-4eb8-975c-c2035dc2ed42" providerId="ADAL" clId="{2E0F95E9-2398-4B94-8BC1-6349A2C1A46C}" dt="2023-06-28T14:49:57.807" v="156" actId="47"/>
        <pc:sldMkLst>
          <pc:docMk/>
          <pc:sldMk cId="2485883962" sldId="603"/>
        </pc:sldMkLst>
      </pc:sldChg>
      <pc:sldChg chg="del">
        <pc:chgData name="Kathleen Roberts" userId="7c8317de-eecb-4eb8-975c-c2035dc2ed42" providerId="ADAL" clId="{2E0F95E9-2398-4B94-8BC1-6349A2C1A46C}" dt="2023-06-28T14:49:57.807" v="156" actId="47"/>
        <pc:sldMkLst>
          <pc:docMk/>
          <pc:sldMk cId="738562185" sldId="604"/>
        </pc:sldMkLst>
      </pc:sldChg>
      <pc:sldChg chg="del">
        <pc:chgData name="Kathleen Roberts" userId="7c8317de-eecb-4eb8-975c-c2035dc2ed42" providerId="ADAL" clId="{2E0F95E9-2398-4B94-8BC1-6349A2C1A46C}" dt="2023-06-28T14:49:57.807" v="156" actId="47"/>
        <pc:sldMkLst>
          <pc:docMk/>
          <pc:sldMk cId="302010469" sldId="605"/>
        </pc:sldMkLst>
      </pc:sldChg>
      <pc:sldChg chg="del">
        <pc:chgData name="Kathleen Roberts" userId="7c8317de-eecb-4eb8-975c-c2035dc2ed42" providerId="ADAL" clId="{2E0F95E9-2398-4B94-8BC1-6349A2C1A46C}" dt="2023-06-28T14:49:57.807" v="156" actId="47"/>
        <pc:sldMkLst>
          <pc:docMk/>
          <pc:sldMk cId="2828724026" sldId="606"/>
        </pc:sldMkLst>
      </pc:sldChg>
      <pc:sldChg chg="del">
        <pc:chgData name="Kathleen Roberts" userId="7c8317de-eecb-4eb8-975c-c2035dc2ed42" providerId="ADAL" clId="{2E0F95E9-2398-4B94-8BC1-6349A2C1A46C}" dt="2023-06-28T14:49:57.807" v="156" actId="47"/>
        <pc:sldMkLst>
          <pc:docMk/>
          <pc:sldMk cId="3667896288" sldId="607"/>
        </pc:sldMkLst>
      </pc:sldChg>
      <pc:sldChg chg="del">
        <pc:chgData name="Kathleen Roberts" userId="7c8317de-eecb-4eb8-975c-c2035dc2ed42" providerId="ADAL" clId="{2E0F95E9-2398-4B94-8BC1-6349A2C1A46C}" dt="2023-06-28T14:49:57.807" v="156" actId="47"/>
        <pc:sldMkLst>
          <pc:docMk/>
          <pc:sldMk cId="2116427783" sldId="608"/>
        </pc:sldMkLst>
      </pc:sldChg>
      <pc:sldChg chg="del">
        <pc:chgData name="Kathleen Roberts" userId="7c8317de-eecb-4eb8-975c-c2035dc2ed42" providerId="ADAL" clId="{2E0F95E9-2398-4B94-8BC1-6349A2C1A46C}" dt="2023-06-28T14:49:57.807" v="156" actId="47"/>
        <pc:sldMkLst>
          <pc:docMk/>
          <pc:sldMk cId="782168110" sldId="609"/>
        </pc:sldMkLst>
      </pc:sldChg>
      <pc:sldChg chg="del">
        <pc:chgData name="Kathleen Roberts" userId="7c8317de-eecb-4eb8-975c-c2035dc2ed42" providerId="ADAL" clId="{2E0F95E9-2398-4B94-8BC1-6349A2C1A46C}" dt="2023-06-28T14:49:57.807" v="156" actId="47"/>
        <pc:sldMkLst>
          <pc:docMk/>
          <pc:sldMk cId="3668593516" sldId="610"/>
        </pc:sldMkLst>
      </pc:sldChg>
      <pc:sldChg chg="del">
        <pc:chgData name="Kathleen Roberts" userId="7c8317de-eecb-4eb8-975c-c2035dc2ed42" providerId="ADAL" clId="{2E0F95E9-2398-4B94-8BC1-6349A2C1A46C}" dt="2023-06-28T14:49:57.807" v="156" actId="47"/>
        <pc:sldMkLst>
          <pc:docMk/>
          <pc:sldMk cId="2314874306" sldId="611"/>
        </pc:sldMkLst>
      </pc:sldChg>
      <pc:sldChg chg="del">
        <pc:chgData name="Kathleen Roberts" userId="7c8317de-eecb-4eb8-975c-c2035dc2ed42" providerId="ADAL" clId="{2E0F95E9-2398-4B94-8BC1-6349A2C1A46C}" dt="2023-06-28T14:49:57.807" v="156" actId="47"/>
        <pc:sldMkLst>
          <pc:docMk/>
          <pc:sldMk cId="630884061" sldId="612"/>
        </pc:sldMkLst>
      </pc:sldChg>
      <pc:sldChg chg="del">
        <pc:chgData name="Kathleen Roberts" userId="7c8317de-eecb-4eb8-975c-c2035dc2ed42" providerId="ADAL" clId="{2E0F95E9-2398-4B94-8BC1-6349A2C1A46C}" dt="2023-06-28T14:49:57.807" v="156" actId="47"/>
        <pc:sldMkLst>
          <pc:docMk/>
          <pc:sldMk cId="3192665157" sldId="613"/>
        </pc:sldMkLst>
      </pc:sldChg>
      <pc:sldChg chg="del">
        <pc:chgData name="Kathleen Roberts" userId="7c8317de-eecb-4eb8-975c-c2035dc2ed42" providerId="ADAL" clId="{2E0F95E9-2398-4B94-8BC1-6349A2C1A46C}" dt="2023-06-28T14:49:57.807" v="156" actId="47"/>
        <pc:sldMkLst>
          <pc:docMk/>
          <pc:sldMk cId="3506879800" sldId="614"/>
        </pc:sldMkLst>
      </pc:sldChg>
      <pc:sldChg chg="del">
        <pc:chgData name="Kathleen Roberts" userId="7c8317de-eecb-4eb8-975c-c2035dc2ed42" providerId="ADAL" clId="{2E0F95E9-2398-4B94-8BC1-6349A2C1A46C}" dt="2023-06-28T14:49:57.807" v="156" actId="47"/>
        <pc:sldMkLst>
          <pc:docMk/>
          <pc:sldMk cId="4220558691" sldId="615"/>
        </pc:sldMkLst>
      </pc:sldChg>
      <pc:sldChg chg="del">
        <pc:chgData name="Kathleen Roberts" userId="7c8317de-eecb-4eb8-975c-c2035dc2ed42" providerId="ADAL" clId="{2E0F95E9-2398-4B94-8BC1-6349A2C1A46C}" dt="2023-06-28T14:49:57.807" v="156" actId="47"/>
        <pc:sldMkLst>
          <pc:docMk/>
          <pc:sldMk cId="1216318347" sldId="616"/>
        </pc:sldMkLst>
      </pc:sldChg>
      <pc:sldChg chg="del">
        <pc:chgData name="Kathleen Roberts" userId="7c8317de-eecb-4eb8-975c-c2035dc2ed42" providerId="ADAL" clId="{2E0F95E9-2398-4B94-8BC1-6349A2C1A46C}" dt="2023-06-28T14:49:57.807" v="156" actId="47"/>
        <pc:sldMkLst>
          <pc:docMk/>
          <pc:sldMk cId="2141304558" sldId="617"/>
        </pc:sldMkLst>
      </pc:sldChg>
      <pc:sldChg chg="del">
        <pc:chgData name="Kathleen Roberts" userId="7c8317de-eecb-4eb8-975c-c2035dc2ed42" providerId="ADAL" clId="{2E0F95E9-2398-4B94-8BC1-6349A2C1A46C}" dt="2023-06-28T14:49:57.807" v="156" actId="47"/>
        <pc:sldMkLst>
          <pc:docMk/>
          <pc:sldMk cId="860515291" sldId="618"/>
        </pc:sldMkLst>
      </pc:sldChg>
      <pc:sldChg chg="del">
        <pc:chgData name="Kathleen Roberts" userId="7c8317de-eecb-4eb8-975c-c2035dc2ed42" providerId="ADAL" clId="{2E0F95E9-2398-4B94-8BC1-6349A2C1A46C}" dt="2023-06-28T14:49:57.807" v="156" actId="47"/>
        <pc:sldMkLst>
          <pc:docMk/>
          <pc:sldMk cId="3658520730" sldId="619"/>
        </pc:sldMkLst>
      </pc:sldChg>
      <pc:sldChg chg="del">
        <pc:chgData name="Kathleen Roberts" userId="7c8317de-eecb-4eb8-975c-c2035dc2ed42" providerId="ADAL" clId="{2E0F95E9-2398-4B94-8BC1-6349A2C1A46C}" dt="2023-06-28T14:49:57.807" v="156" actId="47"/>
        <pc:sldMkLst>
          <pc:docMk/>
          <pc:sldMk cId="270389881" sldId="620"/>
        </pc:sldMkLst>
      </pc:sldChg>
      <pc:sldChg chg="del">
        <pc:chgData name="Kathleen Roberts" userId="7c8317de-eecb-4eb8-975c-c2035dc2ed42" providerId="ADAL" clId="{2E0F95E9-2398-4B94-8BC1-6349A2C1A46C}" dt="2023-06-28T14:49:57.807" v="156" actId="47"/>
        <pc:sldMkLst>
          <pc:docMk/>
          <pc:sldMk cId="1892230406" sldId="621"/>
        </pc:sldMkLst>
      </pc:sldChg>
      <pc:sldChg chg="del">
        <pc:chgData name="Kathleen Roberts" userId="7c8317de-eecb-4eb8-975c-c2035dc2ed42" providerId="ADAL" clId="{2E0F95E9-2398-4B94-8BC1-6349A2C1A46C}" dt="2023-06-28T14:49:57.807" v="156" actId="47"/>
        <pc:sldMkLst>
          <pc:docMk/>
          <pc:sldMk cId="1105008227" sldId="622"/>
        </pc:sldMkLst>
      </pc:sldChg>
      <pc:sldChg chg="del">
        <pc:chgData name="Kathleen Roberts" userId="7c8317de-eecb-4eb8-975c-c2035dc2ed42" providerId="ADAL" clId="{2E0F95E9-2398-4B94-8BC1-6349A2C1A46C}" dt="2023-06-28T14:49:57.807" v="156" actId="47"/>
        <pc:sldMkLst>
          <pc:docMk/>
          <pc:sldMk cId="2552290298" sldId="623"/>
        </pc:sldMkLst>
      </pc:sldChg>
      <pc:sldChg chg="del">
        <pc:chgData name="Kathleen Roberts" userId="7c8317de-eecb-4eb8-975c-c2035dc2ed42" providerId="ADAL" clId="{2E0F95E9-2398-4B94-8BC1-6349A2C1A46C}" dt="2023-06-28T14:49:57.807" v="156" actId="47"/>
        <pc:sldMkLst>
          <pc:docMk/>
          <pc:sldMk cId="747951918" sldId="624"/>
        </pc:sldMkLst>
      </pc:sldChg>
      <pc:sldChg chg="del">
        <pc:chgData name="Kathleen Roberts" userId="7c8317de-eecb-4eb8-975c-c2035dc2ed42" providerId="ADAL" clId="{2E0F95E9-2398-4B94-8BC1-6349A2C1A46C}" dt="2023-06-28T14:49:57.807" v="156" actId="47"/>
        <pc:sldMkLst>
          <pc:docMk/>
          <pc:sldMk cId="2139433857" sldId="625"/>
        </pc:sldMkLst>
      </pc:sldChg>
      <pc:sldChg chg="del">
        <pc:chgData name="Kathleen Roberts" userId="7c8317de-eecb-4eb8-975c-c2035dc2ed42" providerId="ADAL" clId="{2E0F95E9-2398-4B94-8BC1-6349A2C1A46C}" dt="2023-06-28T14:49:57.807" v="156" actId="47"/>
        <pc:sldMkLst>
          <pc:docMk/>
          <pc:sldMk cId="3999968745" sldId="626"/>
        </pc:sldMkLst>
      </pc:sldChg>
      <pc:sldChg chg="del">
        <pc:chgData name="Kathleen Roberts" userId="7c8317de-eecb-4eb8-975c-c2035dc2ed42" providerId="ADAL" clId="{2E0F95E9-2398-4B94-8BC1-6349A2C1A46C}" dt="2023-06-28T14:49:57.807" v="156" actId="47"/>
        <pc:sldMkLst>
          <pc:docMk/>
          <pc:sldMk cId="2019454691" sldId="627"/>
        </pc:sldMkLst>
      </pc:sldChg>
      <pc:sldChg chg="del">
        <pc:chgData name="Kathleen Roberts" userId="7c8317de-eecb-4eb8-975c-c2035dc2ed42" providerId="ADAL" clId="{2E0F95E9-2398-4B94-8BC1-6349A2C1A46C}" dt="2023-06-28T14:49:57.807" v="156" actId="47"/>
        <pc:sldMkLst>
          <pc:docMk/>
          <pc:sldMk cId="3500000295" sldId="628"/>
        </pc:sldMkLst>
      </pc:sldChg>
      <pc:sldChg chg="del">
        <pc:chgData name="Kathleen Roberts" userId="7c8317de-eecb-4eb8-975c-c2035dc2ed42" providerId="ADAL" clId="{2E0F95E9-2398-4B94-8BC1-6349A2C1A46C}" dt="2023-06-28T14:49:57.807" v="156" actId="47"/>
        <pc:sldMkLst>
          <pc:docMk/>
          <pc:sldMk cId="1100287240" sldId="629"/>
        </pc:sldMkLst>
      </pc:sldChg>
      <pc:sldChg chg="del">
        <pc:chgData name="Kathleen Roberts" userId="7c8317de-eecb-4eb8-975c-c2035dc2ed42" providerId="ADAL" clId="{2E0F95E9-2398-4B94-8BC1-6349A2C1A46C}" dt="2023-06-28T14:49:57.807" v="156" actId="47"/>
        <pc:sldMkLst>
          <pc:docMk/>
          <pc:sldMk cId="2593245936" sldId="630"/>
        </pc:sldMkLst>
      </pc:sldChg>
      <pc:sldChg chg="del">
        <pc:chgData name="Kathleen Roberts" userId="7c8317de-eecb-4eb8-975c-c2035dc2ed42" providerId="ADAL" clId="{2E0F95E9-2398-4B94-8BC1-6349A2C1A46C}" dt="2023-06-28T14:49:57.807" v="156" actId="47"/>
        <pc:sldMkLst>
          <pc:docMk/>
          <pc:sldMk cId="3912597832" sldId="631"/>
        </pc:sldMkLst>
      </pc:sldChg>
      <pc:sldChg chg="del">
        <pc:chgData name="Kathleen Roberts" userId="7c8317de-eecb-4eb8-975c-c2035dc2ed42" providerId="ADAL" clId="{2E0F95E9-2398-4B94-8BC1-6349A2C1A46C}" dt="2023-06-28T14:49:57.807" v="156" actId="47"/>
        <pc:sldMkLst>
          <pc:docMk/>
          <pc:sldMk cId="1913576905" sldId="632"/>
        </pc:sldMkLst>
      </pc:sldChg>
      <pc:sldChg chg="del">
        <pc:chgData name="Kathleen Roberts" userId="7c8317de-eecb-4eb8-975c-c2035dc2ed42" providerId="ADAL" clId="{2E0F95E9-2398-4B94-8BC1-6349A2C1A46C}" dt="2023-06-28T14:49:57.807" v="156" actId="47"/>
        <pc:sldMkLst>
          <pc:docMk/>
          <pc:sldMk cId="551365414" sldId="633"/>
        </pc:sldMkLst>
      </pc:sldChg>
      <pc:sldChg chg="del">
        <pc:chgData name="Kathleen Roberts" userId="7c8317de-eecb-4eb8-975c-c2035dc2ed42" providerId="ADAL" clId="{2E0F95E9-2398-4B94-8BC1-6349A2C1A46C}" dt="2023-06-28T14:49:57.807" v="156" actId="47"/>
        <pc:sldMkLst>
          <pc:docMk/>
          <pc:sldMk cId="2085043733" sldId="634"/>
        </pc:sldMkLst>
      </pc:sldChg>
      <pc:sldChg chg="del">
        <pc:chgData name="Kathleen Roberts" userId="7c8317de-eecb-4eb8-975c-c2035dc2ed42" providerId="ADAL" clId="{2E0F95E9-2398-4B94-8BC1-6349A2C1A46C}" dt="2023-06-28T14:49:57.807" v="156" actId="47"/>
        <pc:sldMkLst>
          <pc:docMk/>
          <pc:sldMk cId="3754477429" sldId="635"/>
        </pc:sldMkLst>
      </pc:sldChg>
      <pc:sldChg chg="del">
        <pc:chgData name="Kathleen Roberts" userId="7c8317de-eecb-4eb8-975c-c2035dc2ed42" providerId="ADAL" clId="{2E0F95E9-2398-4B94-8BC1-6349A2C1A46C}" dt="2023-06-28T14:49:57.807" v="156" actId="47"/>
        <pc:sldMkLst>
          <pc:docMk/>
          <pc:sldMk cId="4218326100" sldId="636"/>
        </pc:sldMkLst>
      </pc:sldChg>
      <pc:sldChg chg="del">
        <pc:chgData name="Kathleen Roberts" userId="7c8317de-eecb-4eb8-975c-c2035dc2ed42" providerId="ADAL" clId="{2E0F95E9-2398-4B94-8BC1-6349A2C1A46C}" dt="2023-06-28T14:49:57.807" v="156" actId="47"/>
        <pc:sldMkLst>
          <pc:docMk/>
          <pc:sldMk cId="1006831371" sldId="638"/>
        </pc:sldMkLst>
      </pc:sldChg>
      <pc:sldChg chg="del">
        <pc:chgData name="Kathleen Roberts" userId="7c8317de-eecb-4eb8-975c-c2035dc2ed42" providerId="ADAL" clId="{2E0F95E9-2398-4B94-8BC1-6349A2C1A46C}" dt="2023-06-28T14:49:57.807" v="156" actId="47"/>
        <pc:sldMkLst>
          <pc:docMk/>
          <pc:sldMk cId="2408945713" sldId="639"/>
        </pc:sldMkLst>
      </pc:sldChg>
      <pc:sldChg chg="del">
        <pc:chgData name="Kathleen Roberts" userId="7c8317de-eecb-4eb8-975c-c2035dc2ed42" providerId="ADAL" clId="{2E0F95E9-2398-4B94-8BC1-6349A2C1A46C}" dt="2023-06-28T14:49:57.807" v="156" actId="47"/>
        <pc:sldMkLst>
          <pc:docMk/>
          <pc:sldMk cId="2135209492" sldId="640"/>
        </pc:sldMkLst>
      </pc:sldChg>
      <pc:sldChg chg="del">
        <pc:chgData name="Kathleen Roberts" userId="7c8317de-eecb-4eb8-975c-c2035dc2ed42" providerId="ADAL" clId="{2E0F95E9-2398-4B94-8BC1-6349A2C1A46C}" dt="2023-06-28T14:49:57.807" v="156" actId="47"/>
        <pc:sldMkLst>
          <pc:docMk/>
          <pc:sldMk cId="2358279547" sldId="641"/>
        </pc:sldMkLst>
      </pc:sldChg>
      <pc:sldChg chg="del">
        <pc:chgData name="Kathleen Roberts" userId="7c8317de-eecb-4eb8-975c-c2035dc2ed42" providerId="ADAL" clId="{2E0F95E9-2398-4B94-8BC1-6349A2C1A46C}" dt="2023-06-28T14:49:28.682" v="155" actId="47"/>
        <pc:sldMkLst>
          <pc:docMk/>
          <pc:sldMk cId="1586131141" sldId="976"/>
        </pc:sldMkLst>
      </pc:sldChg>
      <pc:sldChg chg="ord">
        <pc:chgData name="Kathleen Roberts" userId="7c8317de-eecb-4eb8-975c-c2035dc2ed42" providerId="ADAL" clId="{2E0F95E9-2398-4B94-8BC1-6349A2C1A46C}" dt="2023-06-28T15:16:35.348" v="190"/>
        <pc:sldMkLst>
          <pc:docMk/>
          <pc:sldMk cId="886142998" sldId="2269"/>
        </pc:sldMkLst>
      </pc:sldChg>
      <pc:sldChg chg="del">
        <pc:chgData name="Kathleen Roberts" userId="7c8317de-eecb-4eb8-975c-c2035dc2ed42" providerId="ADAL" clId="{2E0F95E9-2398-4B94-8BC1-6349A2C1A46C}" dt="2023-06-28T15:13:37.696" v="173" actId="47"/>
        <pc:sldMkLst>
          <pc:docMk/>
          <pc:sldMk cId="2193500030" sldId="3455"/>
        </pc:sldMkLst>
      </pc:sldChg>
      <pc:sldChg chg="ord">
        <pc:chgData name="Kathleen Roberts" userId="7c8317de-eecb-4eb8-975c-c2035dc2ed42" providerId="ADAL" clId="{2E0F95E9-2398-4B94-8BC1-6349A2C1A46C}" dt="2023-06-28T15:13:44.118" v="176"/>
        <pc:sldMkLst>
          <pc:docMk/>
          <pc:sldMk cId="1157474156" sldId="3488"/>
        </pc:sldMkLst>
      </pc:sldChg>
      <pc:sldChg chg="del">
        <pc:chgData name="Kathleen Roberts" userId="7c8317de-eecb-4eb8-975c-c2035dc2ed42" providerId="ADAL" clId="{2E0F95E9-2398-4B94-8BC1-6349A2C1A46C}" dt="2023-06-28T14:49:28.682" v="155" actId="47"/>
        <pc:sldMkLst>
          <pc:docMk/>
          <pc:sldMk cId="2152121026" sldId="3491"/>
        </pc:sldMkLst>
      </pc:sldChg>
      <pc:sldChg chg="del">
        <pc:chgData name="Kathleen Roberts" userId="7c8317de-eecb-4eb8-975c-c2035dc2ed42" providerId="ADAL" clId="{2E0F95E9-2398-4B94-8BC1-6349A2C1A46C}" dt="2023-06-28T14:49:28.682" v="155" actId="47"/>
        <pc:sldMkLst>
          <pc:docMk/>
          <pc:sldMk cId="3842416330" sldId="3492"/>
        </pc:sldMkLst>
      </pc:sldChg>
      <pc:sldChg chg="del">
        <pc:chgData name="Kathleen Roberts" userId="7c8317de-eecb-4eb8-975c-c2035dc2ed42" providerId="ADAL" clId="{2E0F95E9-2398-4B94-8BC1-6349A2C1A46C}" dt="2023-06-28T14:50:05.949" v="157" actId="47"/>
        <pc:sldMkLst>
          <pc:docMk/>
          <pc:sldMk cId="751028828" sldId="3493"/>
        </pc:sldMkLst>
      </pc:sldChg>
      <pc:sldChg chg="del">
        <pc:chgData name="Kathleen Roberts" userId="7c8317de-eecb-4eb8-975c-c2035dc2ed42" providerId="ADAL" clId="{2E0F95E9-2398-4B94-8BC1-6349A2C1A46C}" dt="2023-06-28T14:49:15.394" v="151" actId="47"/>
        <pc:sldMkLst>
          <pc:docMk/>
          <pc:sldMk cId="2929229936" sldId="3496"/>
        </pc:sldMkLst>
      </pc:sldChg>
      <pc:sldChg chg="del">
        <pc:chgData name="Kathleen Roberts" userId="7c8317de-eecb-4eb8-975c-c2035dc2ed42" providerId="ADAL" clId="{2E0F95E9-2398-4B94-8BC1-6349A2C1A46C}" dt="2023-06-28T14:49:16.237" v="152" actId="47"/>
        <pc:sldMkLst>
          <pc:docMk/>
          <pc:sldMk cId="2094773295" sldId="3497"/>
        </pc:sldMkLst>
      </pc:sldChg>
      <pc:sldChg chg="del">
        <pc:chgData name="Kathleen Roberts" userId="7c8317de-eecb-4eb8-975c-c2035dc2ed42" providerId="ADAL" clId="{2E0F95E9-2398-4B94-8BC1-6349A2C1A46C}" dt="2023-06-28T14:49:17.487" v="153" actId="47"/>
        <pc:sldMkLst>
          <pc:docMk/>
          <pc:sldMk cId="1710794536" sldId="3498"/>
        </pc:sldMkLst>
      </pc:sldChg>
      <pc:sldChg chg="del">
        <pc:chgData name="Kathleen Roberts" userId="7c8317de-eecb-4eb8-975c-c2035dc2ed42" providerId="ADAL" clId="{2E0F95E9-2398-4B94-8BC1-6349A2C1A46C}" dt="2023-06-28T14:49:20.547" v="154" actId="47"/>
        <pc:sldMkLst>
          <pc:docMk/>
          <pc:sldMk cId="2637614726" sldId="3499"/>
        </pc:sldMkLst>
      </pc:sldChg>
      <pc:sldChg chg="del">
        <pc:chgData name="Kathleen Roberts" userId="7c8317de-eecb-4eb8-975c-c2035dc2ed42" providerId="ADAL" clId="{2E0F95E9-2398-4B94-8BC1-6349A2C1A46C}" dt="2023-06-28T14:49:57.807" v="156" actId="47"/>
        <pc:sldMkLst>
          <pc:docMk/>
          <pc:sldMk cId="1701208515" sldId="3500"/>
        </pc:sldMkLst>
      </pc:sldChg>
      <pc:sldChg chg="del">
        <pc:chgData name="Kathleen Roberts" userId="7c8317de-eecb-4eb8-975c-c2035dc2ed42" providerId="ADAL" clId="{2E0F95E9-2398-4B94-8BC1-6349A2C1A46C}" dt="2023-06-28T14:49:57.807" v="156" actId="47"/>
        <pc:sldMkLst>
          <pc:docMk/>
          <pc:sldMk cId="2756712628" sldId="3501"/>
        </pc:sldMkLst>
      </pc:sldChg>
      <pc:sldChg chg="del">
        <pc:chgData name="Kathleen Roberts" userId="7c8317de-eecb-4eb8-975c-c2035dc2ed42" providerId="ADAL" clId="{2E0F95E9-2398-4B94-8BC1-6349A2C1A46C}" dt="2023-06-28T14:49:57.807" v="156" actId="47"/>
        <pc:sldMkLst>
          <pc:docMk/>
          <pc:sldMk cId="3723462865" sldId="3502"/>
        </pc:sldMkLst>
      </pc:sldChg>
      <pc:sldChg chg="addSp delSp modSp new mod setBg">
        <pc:chgData name="Kathleen Roberts" userId="7c8317de-eecb-4eb8-975c-c2035dc2ed42" providerId="ADAL" clId="{2E0F95E9-2398-4B94-8BC1-6349A2C1A46C}" dt="2023-06-28T14:48:22.271" v="150" actId="207"/>
        <pc:sldMkLst>
          <pc:docMk/>
          <pc:sldMk cId="2552335532" sldId="3503"/>
        </pc:sldMkLst>
        <pc:spChg chg="add mod ord">
          <ac:chgData name="Kathleen Roberts" userId="7c8317de-eecb-4eb8-975c-c2035dc2ed42" providerId="ADAL" clId="{2E0F95E9-2398-4B94-8BC1-6349A2C1A46C}" dt="2023-06-28T14:48:22.271" v="150" actId="207"/>
          <ac:spMkLst>
            <pc:docMk/>
            <pc:sldMk cId="2552335532" sldId="3503"/>
            <ac:spMk id="2" creationId="{035A4BC9-0881-C9FD-D984-628F5F849B40}"/>
          </ac:spMkLst>
        </pc:spChg>
        <pc:spChg chg="add mod">
          <ac:chgData name="Kathleen Roberts" userId="7c8317de-eecb-4eb8-975c-c2035dc2ed42" providerId="ADAL" clId="{2E0F95E9-2398-4B94-8BC1-6349A2C1A46C}" dt="2023-06-28T14:48:03.735" v="138" actId="26606"/>
          <ac:spMkLst>
            <pc:docMk/>
            <pc:sldMk cId="2552335532" sldId="3503"/>
            <ac:spMk id="3" creationId="{3D359883-897A-C59F-7230-3564522A1918}"/>
          </ac:spMkLst>
        </pc:spChg>
        <pc:spChg chg="add del">
          <ac:chgData name="Kathleen Roberts" userId="7c8317de-eecb-4eb8-975c-c2035dc2ed42" providerId="ADAL" clId="{2E0F95E9-2398-4B94-8BC1-6349A2C1A46C}" dt="2023-06-28T14:48:02.011" v="135" actId="26606"/>
          <ac:spMkLst>
            <pc:docMk/>
            <pc:sldMk cId="2552335532" sldId="3503"/>
            <ac:spMk id="9" creationId="{9AA72BD9-2C5A-4EDC-931F-5AA08EACA0F3}"/>
          </ac:spMkLst>
        </pc:spChg>
        <pc:spChg chg="add del">
          <ac:chgData name="Kathleen Roberts" userId="7c8317de-eecb-4eb8-975c-c2035dc2ed42" providerId="ADAL" clId="{2E0F95E9-2398-4B94-8BC1-6349A2C1A46C}" dt="2023-06-28T14:48:02.011" v="135" actId="26606"/>
          <ac:spMkLst>
            <pc:docMk/>
            <pc:sldMk cId="2552335532" sldId="3503"/>
            <ac:spMk id="11" creationId="{DD3981AC-7B61-4947-BCF3-F7AA7FA385B9}"/>
          </ac:spMkLst>
        </pc:spChg>
        <pc:spChg chg="add del">
          <ac:chgData name="Kathleen Roberts" userId="7c8317de-eecb-4eb8-975c-c2035dc2ed42" providerId="ADAL" clId="{2E0F95E9-2398-4B94-8BC1-6349A2C1A46C}" dt="2023-06-28T14:48:02.011" v="135" actId="26606"/>
          <ac:spMkLst>
            <pc:docMk/>
            <pc:sldMk cId="2552335532" sldId="3503"/>
            <ac:spMk id="13" creationId="{55D4142C-5077-457F-A6AD-3FECFDB39685}"/>
          </ac:spMkLst>
        </pc:spChg>
        <pc:spChg chg="add del">
          <ac:chgData name="Kathleen Roberts" userId="7c8317de-eecb-4eb8-975c-c2035dc2ed42" providerId="ADAL" clId="{2E0F95E9-2398-4B94-8BC1-6349A2C1A46C}" dt="2023-06-28T14:48:02.011" v="135" actId="26606"/>
          <ac:spMkLst>
            <pc:docMk/>
            <pc:sldMk cId="2552335532" sldId="3503"/>
            <ac:spMk id="15" creationId="{7A5F0580-5EE9-419F-96EE-B6529EF6E7D0}"/>
          </ac:spMkLst>
        </pc:spChg>
        <pc:spChg chg="add del">
          <ac:chgData name="Kathleen Roberts" userId="7c8317de-eecb-4eb8-975c-c2035dc2ed42" providerId="ADAL" clId="{2E0F95E9-2398-4B94-8BC1-6349A2C1A46C}" dt="2023-06-28T14:48:03.716" v="137" actId="26606"/>
          <ac:spMkLst>
            <pc:docMk/>
            <pc:sldMk cId="2552335532" sldId="3503"/>
            <ac:spMk id="17" creationId="{21A75659-5A6F-4F77-9679-678A00B9D8DC}"/>
          </ac:spMkLst>
        </pc:spChg>
        <pc:spChg chg="add del">
          <ac:chgData name="Kathleen Roberts" userId="7c8317de-eecb-4eb8-975c-c2035dc2ed42" providerId="ADAL" clId="{2E0F95E9-2398-4B94-8BC1-6349A2C1A46C}" dt="2023-06-28T14:48:03.716" v="137" actId="26606"/>
          <ac:spMkLst>
            <pc:docMk/>
            <pc:sldMk cId="2552335532" sldId="3503"/>
            <ac:spMk id="19" creationId="{E30A3A45-140E-431E-AED0-07EF836310B3}"/>
          </ac:spMkLst>
        </pc:spChg>
        <pc:spChg chg="add del">
          <ac:chgData name="Kathleen Roberts" userId="7c8317de-eecb-4eb8-975c-c2035dc2ed42" providerId="ADAL" clId="{2E0F95E9-2398-4B94-8BC1-6349A2C1A46C}" dt="2023-06-28T14:48:03.716" v="137" actId="26606"/>
          <ac:spMkLst>
            <pc:docMk/>
            <pc:sldMk cId="2552335532" sldId="3503"/>
            <ac:spMk id="20" creationId="{55D4142C-5077-457F-A6AD-3FECFDB39685}"/>
          </ac:spMkLst>
        </pc:spChg>
        <pc:spChg chg="add del">
          <ac:chgData name="Kathleen Roberts" userId="7c8317de-eecb-4eb8-975c-c2035dc2ed42" providerId="ADAL" clId="{2E0F95E9-2398-4B94-8BC1-6349A2C1A46C}" dt="2023-06-28T14:48:03.716" v="137" actId="26606"/>
          <ac:spMkLst>
            <pc:docMk/>
            <pc:sldMk cId="2552335532" sldId="3503"/>
            <ac:spMk id="21" creationId="{7A5F0580-5EE9-419F-96EE-B6529EF6E7D0}"/>
          </ac:spMkLst>
        </pc:spChg>
        <pc:spChg chg="add">
          <ac:chgData name="Kathleen Roberts" userId="7c8317de-eecb-4eb8-975c-c2035dc2ed42" providerId="ADAL" clId="{2E0F95E9-2398-4B94-8BC1-6349A2C1A46C}" dt="2023-06-28T14:48:03.735" v="138" actId="26606"/>
          <ac:spMkLst>
            <pc:docMk/>
            <pc:sldMk cId="2552335532" sldId="3503"/>
            <ac:spMk id="23" creationId="{2C61293E-6EBE-43EF-A52C-9BEBFD7679D4}"/>
          </ac:spMkLst>
        </pc:spChg>
        <pc:spChg chg="add">
          <ac:chgData name="Kathleen Roberts" userId="7c8317de-eecb-4eb8-975c-c2035dc2ed42" providerId="ADAL" clId="{2E0F95E9-2398-4B94-8BC1-6349A2C1A46C}" dt="2023-06-28T14:48:03.735" v="138" actId="26606"/>
          <ac:spMkLst>
            <pc:docMk/>
            <pc:sldMk cId="2552335532" sldId="3503"/>
            <ac:spMk id="25" creationId="{21540236-BFD5-4A9D-8840-4703E7F76825}"/>
          </ac:spMkLst>
        </pc:spChg>
        <pc:picChg chg="add del">
          <ac:chgData name="Kathleen Roberts" userId="7c8317de-eecb-4eb8-975c-c2035dc2ed42" providerId="ADAL" clId="{2E0F95E9-2398-4B94-8BC1-6349A2C1A46C}" dt="2023-06-28T14:48:02.011" v="135" actId="26606"/>
          <ac:picMkLst>
            <pc:docMk/>
            <pc:sldMk cId="2552335532" sldId="3503"/>
            <ac:picMk id="5" creationId="{5E097C29-9E0C-66D1-D813-1D053F27A021}"/>
          </ac:picMkLst>
        </pc:picChg>
        <pc:picChg chg="add del">
          <ac:chgData name="Kathleen Roberts" userId="7c8317de-eecb-4eb8-975c-c2035dc2ed42" providerId="ADAL" clId="{2E0F95E9-2398-4B94-8BC1-6349A2C1A46C}" dt="2023-06-28T14:48:03.716" v="137" actId="26606"/>
          <ac:picMkLst>
            <pc:docMk/>
            <pc:sldMk cId="2552335532" sldId="3503"/>
            <ac:picMk id="18" creationId="{3D66A3E6-C26A-590A-60E3-324E302306D4}"/>
          </ac:picMkLst>
        </pc:picChg>
        <pc:picChg chg="add">
          <ac:chgData name="Kathleen Roberts" userId="7c8317de-eecb-4eb8-975c-c2035dc2ed42" providerId="ADAL" clId="{2E0F95E9-2398-4B94-8BC1-6349A2C1A46C}" dt="2023-06-28T14:48:03.735" v="138" actId="26606"/>
          <ac:picMkLst>
            <pc:docMk/>
            <pc:sldMk cId="2552335532" sldId="3503"/>
            <ac:picMk id="24" creationId="{5795DACC-3CC9-925F-0CB1-417D77ADF4B6}"/>
          </ac:picMkLst>
        </pc:picChg>
      </pc:sldChg>
      <pc:sldChg chg="addSp modSp new mod setBg">
        <pc:chgData name="Kathleen Roberts" userId="7c8317de-eecb-4eb8-975c-c2035dc2ed42" providerId="ADAL" clId="{2E0F95E9-2398-4B94-8BC1-6349A2C1A46C}" dt="2023-06-28T15:13:12.450" v="172" actId="26606"/>
        <pc:sldMkLst>
          <pc:docMk/>
          <pc:sldMk cId="2468420684" sldId="3505"/>
        </pc:sldMkLst>
        <pc:spChg chg="add">
          <ac:chgData name="Kathleen Roberts" userId="7c8317de-eecb-4eb8-975c-c2035dc2ed42" providerId="ADAL" clId="{2E0F95E9-2398-4B94-8BC1-6349A2C1A46C}" dt="2023-06-28T15:13:12.450" v="172" actId="26606"/>
          <ac:spMkLst>
            <pc:docMk/>
            <pc:sldMk cId="2468420684" sldId="3505"/>
            <ac:spMk id="14" creationId="{25B97239-2685-48C8-8104-1D4E4E383D82}"/>
          </ac:spMkLst>
        </pc:spChg>
        <pc:picChg chg="add mod ord">
          <ac:chgData name="Kathleen Roberts" userId="7c8317de-eecb-4eb8-975c-c2035dc2ed42" providerId="ADAL" clId="{2E0F95E9-2398-4B94-8BC1-6349A2C1A46C}" dt="2023-06-28T15:13:12.450" v="172" actId="26606"/>
          <ac:picMkLst>
            <pc:docMk/>
            <pc:sldMk cId="2468420684" sldId="3505"/>
            <ac:picMk id="3" creationId="{5C4C839E-F801-813B-A4E3-7E93406A12B9}"/>
          </ac:picMkLst>
        </pc:picChg>
        <pc:picChg chg="add mod ord">
          <ac:chgData name="Kathleen Roberts" userId="7c8317de-eecb-4eb8-975c-c2035dc2ed42" providerId="ADAL" clId="{2E0F95E9-2398-4B94-8BC1-6349A2C1A46C}" dt="2023-06-28T15:13:12.450" v="172" actId="26606"/>
          <ac:picMkLst>
            <pc:docMk/>
            <pc:sldMk cId="2468420684" sldId="3505"/>
            <ac:picMk id="5" creationId="{6A7B7B65-8537-CBC8-6649-6195F01337AF}"/>
          </ac:picMkLst>
        </pc:picChg>
        <pc:picChg chg="add mod">
          <ac:chgData name="Kathleen Roberts" userId="7c8317de-eecb-4eb8-975c-c2035dc2ed42" providerId="ADAL" clId="{2E0F95E9-2398-4B94-8BC1-6349A2C1A46C}" dt="2023-06-28T15:13:12.450" v="172" actId="26606"/>
          <ac:picMkLst>
            <pc:docMk/>
            <pc:sldMk cId="2468420684" sldId="3505"/>
            <ac:picMk id="7" creationId="{00DD9304-9D24-F0B7-FAD5-A1858CBAFA25}"/>
          </ac:picMkLst>
        </pc:picChg>
        <pc:picChg chg="add mod">
          <ac:chgData name="Kathleen Roberts" userId="7c8317de-eecb-4eb8-975c-c2035dc2ed42" providerId="ADAL" clId="{2E0F95E9-2398-4B94-8BC1-6349A2C1A46C}" dt="2023-06-28T15:13:12.450" v="172" actId="26606"/>
          <ac:picMkLst>
            <pc:docMk/>
            <pc:sldMk cId="2468420684" sldId="3505"/>
            <ac:picMk id="9" creationId="{42685E95-B7BC-47ED-255D-251B858BCF94}"/>
          </ac:picMkLst>
        </pc:picChg>
      </pc:sldChg>
      <pc:sldChg chg="del">
        <pc:chgData name="Kathleen Roberts" userId="7c8317de-eecb-4eb8-975c-c2035dc2ed42" providerId="ADAL" clId="{2E0F95E9-2398-4B94-8BC1-6349A2C1A46C}" dt="2023-06-28T15:03:10.762" v="161" actId="47"/>
        <pc:sldMkLst>
          <pc:docMk/>
          <pc:sldMk cId="3469239826" sldId="3505"/>
        </pc:sldMkLst>
      </pc:sldChg>
      <pc:sldChg chg="delSp add del setBg delDesignElem">
        <pc:chgData name="Kathleen Roberts" userId="7c8317de-eecb-4eb8-975c-c2035dc2ed42" providerId="ADAL" clId="{2E0F95E9-2398-4B94-8BC1-6349A2C1A46C}" dt="2023-06-28T15:03:00.976" v="160" actId="2696"/>
        <pc:sldMkLst>
          <pc:docMk/>
          <pc:sldMk cId="3540755771" sldId="3505"/>
        </pc:sldMkLst>
        <pc:spChg chg="del">
          <ac:chgData name="Kathleen Roberts" userId="7c8317de-eecb-4eb8-975c-c2035dc2ed42" providerId="ADAL" clId="{2E0F95E9-2398-4B94-8BC1-6349A2C1A46C}" dt="2023-06-28T15:02:58.163" v="159"/>
          <ac:spMkLst>
            <pc:docMk/>
            <pc:sldMk cId="3540755771" sldId="3505"/>
            <ac:spMk id="7" creationId="{66B332A4-D438-4773-A77F-5ED49A448D9D}"/>
          </ac:spMkLst>
        </pc:spChg>
        <pc:spChg chg="del">
          <ac:chgData name="Kathleen Roberts" userId="7c8317de-eecb-4eb8-975c-c2035dc2ed42" providerId="ADAL" clId="{2E0F95E9-2398-4B94-8BC1-6349A2C1A46C}" dt="2023-06-28T15:02:58.163" v="159"/>
          <ac:spMkLst>
            <pc:docMk/>
            <pc:sldMk cId="3540755771" sldId="3505"/>
            <ac:spMk id="9" creationId="{DF9AD32D-FF05-44F4-BD4D-9CEE89B71EB9}"/>
          </ac:spMkLst>
        </pc:spChg>
      </pc:sldChg>
      <pc:sldChg chg="addSp delSp modSp new mod ord setBg">
        <pc:chgData name="Kathleen Roberts" userId="7c8317de-eecb-4eb8-975c-c2035dc2ed42" providerId="ADAL" clId="{2E0F95E9-2398-4B94-8BC1-6349A2C1A46C}" dt="2023-06-28T15:16:28.609" v="188" actId="26606"/>
        <pc:sldMkLst>
          <pc:docMk/>
          <pc:sldMk cId="3012019490" sldId="3506"/>
        </pc:sldMkLst>
        <pc:spChg chg="del">
          <ac:chgData name="Kathleen Roberts" userId="7c8317de-eecb-4eb8-975c-c2035dc2ed42" providerId="ADAL" clId="{2E0F95E9-2398-4B94-8BC1-6349A2C1A46C}" dt="2023-06-28T15:15:08.154" v="181"/>
          <ac:spMkLst>
            <pc:docMk/>
            <pc:sldMk cId="3012019490" sldId="3506"/>
            <ac:spMk id="2" creationId="{B1D60322-A3A7-D9F0-2155-BE549448B534}"/>
          </ac:spMkLst>
        </pc:spChg>
        <pc:spChg chg="add mod">
          <ac:chgData name="Kathleen Roberts" userId="7c8317de-eecb-4eb8-975c-c2035dc2ed42" providerId="ADAL" clId="{2E0F95E9-2398-4B94-8BC1-6349A2C1A46C}" dt="2023-06-28T15:16:28.609" v="188" actId="26606"/>
          <ac:spMkLst>
            <pc:docMk/>
            <pc:sldMk cId="3012019490" sldId="3506"/>
            <ac:spMk id="4" creationId="{0A714AB7-50FA-4A79-CDD7-332CC4B7C4ED}"/>
          </ac:spMkLst>
        </pc:spChg>
        <pc:spChg chg="add del mod">
          <ac:chgData name="Kathleen Roberts" userId="7c8317de-eecb-4eb8-975c-c2035dc2ed42" providerId="ADAL" clId="{2E0F95E9-2398-4B94-8BC1-6349A2C1A46C}" dt="2023-06-28T15:15:17.969" v="184" actId="478"/>
          <ac:spMkLst>
            <pc:docMk/>
            <pc:sldMk cId="3012019490" sldId="3506"/>
            <ac:spMk id="5" creationId="{32DAFA67-6CAE-C3C0-FD41-E742679B27A0}"/>
          </ac:spMkLst>
        </pc:spChg>
        <pc:spChg chg="add">
          <ac:chgData name="Kathleen Roberts" userId="7c8317de-eecb-4eb8-975c-c2035dc2ed42" providerId="ADAL" clId="{2E0F95E9-2398-4B94-8BC1-6349A2C1A46C}" dt="2023-06-28T15:16:28.609" v="188" actId="26606"/>
          <ac:spMkLst>
            <pc:docMk/>
            <pc:sldMk cId="3012019490" sldId="3506"/>
            <ac:spMk id="1033" creationId="{489B7BFD-8F45-4093-AD9C-91B15B0503D9}"/>
          </ac:spMkLst>
        </pc:spChg>
        <pc:spChg chg="add">
          <ac:chgData name="Kathleen Roberts" userId="7c8317de-eecb-4eb8-975c-c2035dc2ed42" providerId="ADAL" clId="{2E0F95E9-2398-4B94-8BC1-6349A2C1A46C}" dt="2023-06-28T15:16:28.609" v="188" actId="26606"/>
          <ac:spMkLst>
            <pc:docMk/>
            <pc:sldMk cId="3012019490" sldId="3506"/>
            <ac:spMk id="1035" creationId="{498F8FF6-43B4-494A-AF8F-123A4983EDF7}"/>
          </ac:spMkLst>
        </pc:spChg>
        <pc:spChg chg="add">
          <ac:chgData name="Kathleen Roberts" userId="7c8317de-eecb-4eb8-975c-c2035dc2ed42" providerId="ADAL" clId="{2E0F95E9-2398-4B94-8BC1-6349A2C1A46C}" dt="2023-06-28T15:16:28.609" v="188" actId="26606"/>
          <ac:spMkLst>
            <pc:docMk/>
            <pc:sldMk cId="3012019490" sldId="3506"/>
            <ac:spMk id="1037" creationId="{4DCEC70C-9F4B-4A73-B4BD-AE50AD617F59}"/>
          </ac:spMkLst>
        </pc:spChg>
        <pc:spChg chg="add">
          <ac:chgData name="Kathleen Roberts" userId="7c8317de-eecb-4eb8-975c-c2035dc2ed42" providerId="ADAL" clId="{2E0F95E9-2398-4B94-8BC1-6349A2C1A46C}" dt="2023-06-28T15:16:28.609" v="188" actId="26606"/>
          <ac:spMkLst>
            <pc:docMk/>
            <pc:sldMk cId="3012019490" sldId="3506"/>
            <ac:spMk id="1039" creationId="{5AFEC601-A132-47EE-B0C2-B38ACD9FCE6F}"/>
          </ac:spMkLst>
        </pc:spChg>
        <pc:spChg chg="add">
          <ac:chgData name="Kathleen Roberts" userId="7c8317de-eecb-4eb8-975c-c2035dc2ed42" providerId="ADAL" clId="{2E0F95E9-2398-4B94-8BC1-6349A2C1A46C}" dt="2023-06-28T15:16:28.609" v="188" actId="26606"/>
          <ac:spMkLst>
            <pc:docMk/>
            <pc:sldMk cId="3012019490" sldId="3506"/>
            <ac:spMk id="1041" creationId="{279CAF82-0ECF-42BE-8F37-F71941E5D410}"/>
          </ac:spMkLst>
        </pc:spChg>
        <pc:spChg chg="add">
          <ac:chgData name="Kathleen Roberts" userId="7c8317de-eecb-4eb8-975c-c2035dc2ed42" providerId="ADAL" clId="{2E0F95E9-2398-4B94-8BC1-6349A2C1A46C}" dt="2023-06-28T15:16:28.609" v="188" actId="26606"/>
          <ac:spMkLst>
            <pc:docMk/>
            <pc:sldMk cId="3012019490" sldId="3506"/>
            <ac:spMk id="1043" creationId="{4D525A72-77E7-4E14-BEE2-FC3A19EC41C3}"/>
          </ac:spMkLst>
        </pc:spChg>
        <pc:spChg chg="add">
          <ac:chgData name="Kathleen Roberts" userId="7c8317de-eecb-4eb8-975c-c2035dc2ed42" providerId="ADAL" clId="{2E0F95E9-2398-4B94-8BC1-6349A2C1A46C}" dt="2023-06-28T15:16:28.609" v="188" actId="26606"/>
          <ac:spMkLst>
            <pc:docMk/>
            <pc:sldMk cId="3012019490" sldId="3506"/>
            <ac:spMk id="1045" creationId="{033BC44A-0661-43B4-9C14-FD5963C226AE}"/>
          </ac:spMkLst>
        </pc:spChg>
        <pc:spChg chg="add">
          <ac:chgData name="Kathleen Roberts" userId="7c8317de-eecb-4eb8-975c-c2035dc2ed42" providerId="ADAL" clId="{2E0F95E9-2398-4B94-8BC1-6349A2C1A46C}" dt="2023-06-28T15:16:28.609" v="188" actId="26606"/>
          <ac:spMkLst>
            <pc:docMk/>
            <pc:sldMk cId="3012019490" sldId="3506"/>
            <ac:spMk id="1047" creationId="{DA31323F-03C2-4114-B2CC-79931D220D0E}"/>
          </ac:spMkLst>
        </pc:spChg>
        <pc:spChg chg="add">
          <ac:chgData name="Kathleen Roberts" userId="7c8317de-eecb-4eb8-975c-c2035dc2ed42" providerId="ADAL" clId="{2E0F95E9-2398-4B94-8BC1-6349A2C1A46C}" dt="2023-06-28T15:16:28.609" v="188" actId="26606"/>
          <ac:spMkLst>
            <pc:docMk/>
            <pc:sldMk cId="3012019490" sldId="3506"/>
            <ac:spMk id="1049" creationId="{298EBCA3-8AAD-4596-8EBF-43A43542FDD1}"/>
          </ac:spMkLst>
        </pc:spChg>
        <pc:spChg chg="add">
          <ac:chgData name="Kathleen Roberts" userId="7c8317de-eecb-4eb8-975c-c2035dc2ed42" providerId="ADAL" clId="{2E0F95E9-2398-4B94-8BC1-6349A2C1A46C}" dt="2023-06-28T15:16:28.609" v="188" actId="26606"/>
          <ac:spMkLst>
            <pc:docMk/>
            <pc:sldMk cId="3012019490" sldId="3506"/>
            <ac:spMk id="1058" creationId="{9457709F-7F08-4A4A-9DB7-1AFB3FCF0790}"/>
          </ac:spMkLst>
        </pc:spChg>
        <pc:grpChg chg="add">
          <ac:chgData name="Kathleen Roberts" userId="7c8317de-eecb-4eb8-975c-c2035dc2ed42" providerId="ADAL" clId="{2E0F95E9-2398-4B94-8BC1-6349A2C1A46C}" dt="2023-06-28T15:16:28.609" v="188" actId="26606"/>
          <ac:grpSpMkLst>
            <pc:docMk/>
            <pc:sldMk cId="3012019490" sldId="3506"/>
            <ac:grpSpMk id="1051" creationId="{FB9739EB-7F66-433D-841F-AB3CD18700B7}"/>
          </ac:grpSpMkLst>
        </pc:grpChg>
        <pc:picChg chg="add del mod">
          <ac:chgData name="Kathleen Roberts" userId="7c8317de-eecb-4eb8-975c-c2035dc2ed42" providerId="ADAL" clId="{2E0F95E9-2398-4B94-8BC1-6349A2C1A46C}" dt="2023-06-28T15:15:15.041" v="183" actId="478"/>
          <ac:picMkLst>
            <pc:docMk/>
            <pc:sldMk cId="3012019490" sldId="3506"/>
            <ac:picMk id="1026" creationId="{9454270A-FD90-B03D-3308-D481E22A0EDD}"/>
          </ac:picMkLst>
        </pc:picChg>
        <pc:picChg chg="add mod">
          <ac:chgData name="Kathleen Roberts" userId="7c8317de-eecb-4eb8-975c-c2035dc2ed42" providerId="ADAL" clId="{2E0F95E9-2398-4B94-8BC1-6349A2C1A46C}" dt="2023-06-28T15:16:28.609" v="188" actId="26606"/>
          <ac:picMkLst>
            <pc:docMk/>
            <pc:sldMk cId="3012019490" sldId="3506"/>
            <ac:picMk id="1028" creationId="{764C2134-5C61-6184-3678-90D5179F079C}"/>
          </ac:picMkLst>
        </pc:picChg>
      </pc:sldChg>
      <pc:sldMasterChg chg="delSldLayout">
        <pc:chgData name="Kathleen Roberts" userId="7c8317de-eecb-4eb8-975c-c2035dc2ed42" providerId="ADAL" clId="{2E0F95E9-2398-4B94-8BC1-6349A2C1A46C}" dt="2023-06-28T15:03:00.976" v="160" actId="2696"/>
        <pc:sldMasterMkLst>
          <pc:docMk/>
          <pc:sldMasterMk cId="2445985022" sldId="2147483764"/>
        </pc:sldMasterMkLst>
        <pc:sldLayoutChg chg="del">
          <pc:chgData name="Kathleen Roberts" userId="7c8317de-eecb-4eb8-975c-c2035dc2ed42" providerId="ADAL" clId="{2E0F95E9-2398-4B94-8BC1-6349A2C1A46C}" dt="2023-06-28T15:03:00.976" v="160" actId="2696"/>
          <pc:sldLayoutMkLst>
            <pc:docMk/>
            <pc:sldMasterMk cId="2445985022" sldId="2147483764"/>
            <pc:sldLayoutMk cId="1294563638" sldId="2147483840"/>
          </pc:sldLayoutMkLst>
        </pc:sldLayoutChg>
      </pc:sldMasterChg>
      <pc:sldMasterChg chg="del delSldLayout">
        <pc:chgData name="Kathleen Roberts" userId="7c8317de-eecb-4eb8-975c-c2035dc2ed42" providerId="ADAL" clId="{2E0F95E9-2398-4B94-8BC1-6349A2C1A46C}" dt="2023-06-28T14:49:28.682" v="155" actId="47"/>
        <pc:sldMasterMkLst>
          <pc:docMk/>
          <pc:sldMasterMk cId="3660097667" sldId="2147483791"/>
        </pc:sldMasterMkLst>
        <pc:sldLayoutChg chg="del">
          <pc:chgData name="Kathleen Roberts" userId="7c8317de-eecb-4eb8-975c-c2035dc2ed42" providerId="ADAL" clId="{2E0F95E9-2398-4B94-8BC1-6349A2C1A46C}" dt="2023-06-28T14:49:28.682" v="155" actId="47"/>
          <pc:sldLayoutMkLst>
            <pc:docMk/>
            <pc:sldMasterMk cId="3660097667" sldId="2147483791"/>
            <pc:sldLayoutMk cId="3462853223" sldId="2147483792"/>
          </pc:sldLayoutMkLst>
        </pc:sldLayoutChg>
        <pc:sldLayoutChg chg="del">
          <pc:chgData name="Kathleen Roberts" userId="7c8317de-eecb-4eb8-975c-c2035dc2ed42" providerId="ADAL" clId="{2E0F95E9-2398-4B94-8BC1-6349A2C1A46C}" dt="2023-06-28T14:49:28.682" v="155" actId="47"/>
          <pc:sldLayoutMkLst>
            <pc:docMk/>
            <pc:sldMasterMk cId="3660097667" sldId="2147483791"/>
            <pc:sldLayoutMk cId="1751200658" sldId="2147483793"/>
          </pc:sldLayoutMkLst>
        </pc:sldLayoutChg>
        <pc:sldLayoutChg chg="del">
          <pc:chgData name="Kathleen Roberts" userId="7c8317de-eecb-4eb8-975c-c2035dc2ed42" providerId="ADAL" clId="{2E0F95E9-2398-4B94-8BC1-6349A2C1A46C}" dt="2023-06-28T14:49:28.682" v="155" actId="47"/>
          <pc:sldLayoutMkLst>
            <pc:docMk/>
            <pc:sldMasterMk cId="3660097667" sldId="2147483791"/>
            <pc:sldLayoutMk cId="3022101987" sldId="2147483794"/>
          </pc:sldLayoutMkLst>
        </pc:sldLayoutChg>
        <pc:sldLayoutChg chg="del">
          <pc:chgData name="Kathleen Roberts" userId="7c8317de-eecb-4eb8-975c-c2035dc2ed42" providerId="ADAL" clId="{2E0F95E9-2398-4B94-8BC1-6349A2C1A46C}" dt="2023-06-28T14:49:28.682" v="155" actId="47"/>
          <pc:sldLayoutMkLst>
            <pc:docMk/>
            <pc:sldMasterMk cId="3660097667" sldId="2147483791"/>
            <pc:sldLayoutMk cId="1851076273" sldId="2147483795"/>
          </pc:sldLayoutMkLst>
        </pc:sldLayoutChg>
        <pc:sldLayoutChg chg="del">
          <pc:chgData name="Kathleen Roberts" userId="7c8317de-eecb-4eb8-975c-c2035dc2ed42" providerId="ADAL" clId="{2E0F95E9-2398-4B94-8BC1-6349A2C1A46C}" dt="2023-06-28T14:49:28.682" v="155" actId="47"/>
          <pc:sldLayoutMkLst>
            <pc:docMk/>
            <pc:sldMasterMk cId="3660097667" sldId="2147483791"/>
            <pc:sldLayoutMk cId="1514644361" sldId="2147483796"/>
          </pc:sldLayoutMkLst>
        </pc:sldLayoutChg>
        <pc:sldLayoutChg chg="del">
          <pc:chgData name="Kathleen Roberts" userId="7c8317de-eecb-4eb8-975c-c2035dc2ed42" providerId="ADAL" clId="{2E0F95E9-2398-4B94-8BC1-6349A2C1A46C}" dt="2023-06-28T14:49:28.682" v="155" actId="47"/>
          <pc:sldLayoutMkLst>
            <pc:docMk/>
            <pc:sldMasterMk cId="3660097667" sldId="2147483791"/>
            <pc:sldLayoutMk cId="809660378" sldId="2147483797"/>
          </pc:sldLayoutMkLst>
        </pc:sldLayoutChg>
        <pc:sldLayoutChg chg="del">
          <pc:chgData name="Kathleen Roberts" userId="7c8317de-eecb-4eb8-975c-c2035dc2ed42" providerId="ADAL" clId="{2E0F95E9-2398-4B94-8BC1-6349A2C1A46C}" dt="2023-06-28T14:49:28.682" v="155" actId="47"/>
          <pc:sldLayoutMkLst>
            <pc:docMk/>
            <pc:sldMasterMk cId="3660097667" sldId="2147483791"/>
            <pc:sldLayoutMk cId="4130478282" sldId="2147483798"/>
          </pc:sldLayoutMkLst>
        </pc:sldLayoutChg>
        <pc:sldLayoutChg chg="del">
          <pc:chgData name="Kathleen Roberts" userId="7c8317de-eecb-4eb8-975c-c2035dc2ed42" providerId="ADAL" clId="{2E0F95E9-2398-4B94-8BC1-6349A2C1A46C}" dt="2023-06-28T14:49:28.682" v="155" actId="47"/>
          <pc:sldLayoutMkLst>
            <pc:docMk/>
            <pc:sldMasterMk cId="3660097667" sldId="2147483791"/>
            <pc:sldLayoutMk cId="593804657" sldId="2147483799"/>
          </pc:sldLayoutMkLst>
        </pc:sldLayoutChg>
        <pc:sldLayoutChg chg="del">
          <pc:chgData name="Kathleen Roberts" userId="7c8317de-eecb-4eb8-975c-c2035dc2ed42" providerId="ADAL" clId="{2E0F95E9-2398-4B94-8BC1-6349A2C1A46C}" dt="2023-06-28T14:49:28.682" v="155" actId="47"/>
          <pc:sldLayoutMkLst>
            <pc:docMk/>
            <pc:sldMasterMk cId="3660097667" sldId="2147483791"/>
            <pc:sldLayoutMk cId="1703796148" sldId="2147483800"/>
          </pc:sldLayoutMkLst>
        </pc:sldLayoutChg>
        <pc:sldLayoutChg chg="del">
          <pc:chgData name="Kathleen Roberts" userId="7c8317de-eecb-4eb8-975c-c2035dc2ed42" providerId="ADAL" clId="{2E0F95E9-2398-4B94-8BC1-6349A2C1A46C}" dt="2023-06-28T14:49:28.682" v="155" actId="47"/>
          <pc:sldLayoutMkLst>
            <pc:docMk/>
            <pc:sldMasterMk cId="3660097667" sldId="2147483791"/>
            <pc:sldLayoutMk cId="2849561822" sldId="2147483801"/>
          </pc:sldLayoutMkLst>
        </pc:sldLayoutChg>
        <pc:sldLayoutChg chg="del">
          <pc:chgData name="Kathleen Roberts" userId="7c8317de-eecb-4eb8-975c-c2035dc2ed42" providerId="ADAL" clId="{2E0F95E9-2398-4B94-8BC1-6349A2C1A46C}" dt="2023-06-28T14:49:28.682" v="155" actId="47"/>
          <pc:sldLayoutMkLst>
            <pc:docMk/>
            <pc:sldMasterMk cId="3660097667" sldId="2147483791"/>
            <pc:sldLayoutMk cId="3367198953" sldId="2147483802"/>
          </pc:sldLayoutMkLst>
        </pc:sldLayoutChg>
        <pc:sldLayoutChg chg="del">
          <pc:chgData name="Kathleen Roberts" userId="7c8317de-eecb-4eb8-975c-c2035dc2ed42" providerId="ADAL" clId="{2E0F95E9-2398-4B94-8BC1-6349A2C1A46C}" dt="2023-06-28T14:49:28.682" v="155" actId="47"/>
          <pc:sldLayoutMkLst>
            <pc:docMk/>
            <pc:sldMasterMk cId="3660097667" sldId="2147483791"/>
            <pc:sldLayoutMk cId="2305481926" sldId="2147483803"/>
          </pc:sldLayoutMkLst>
        </pc:sldLayoutChg>
        <pc:sldLayoutChg chg="del">
          <pc:chgData name="Kathleen Roberts" userId="7c8317de-eecb-4eb8-975c-c2035dc2ed42" providerId="ADAL" clId="{2E0F95E9-2398-4B94-8BC1-6349A2C1A46C}" dt="2023-06-28T14:49:28.682" v="155" actId="47"/>
          <pc:sldLayoutMkLst>
            <pc:docMk/>
            <pc:sldMasterMk cId="3660097667" sldId="2147483791"/>
            <pc:sldLayoutMk cId="3179226488" sldId="2147483804"/>
          </pc:sldLayoutMkLst>
        </pc:sldLayoutChg>
        <pc:sldLayoutChg chg="del">
          <pc:chgData name="Kathleen Roberts" userId="7c8317de-eecb-4eb8-975c-c2035dc2ed42" providerId="ADAL" clId="{2E0F95E9-2398-4B94-8BC1-6349A2C1A46C}" dt="2023-06-28T14:49:28.682" v="155" actId="47"/>
          <pc:sldLayoutMkLst>
            <pc:docMk/>
            <pc:sldMasterMk cId="3660097667" sldId="2147483791"/>
            <pc:sldLayoutMk cId="1546697630" sldId="2147483805"/>
          </pc:sldLayoutMkLst>
        </pc:sldLayoutChg>
        <pc:sldLayoutChg chg="del">
          <pc:chgData name="Kathleen Roberts" userId="7c8317de-eecb-4eb8-975c-c2035dc2ed42" providerId="ADAL" clId="{2E0F95E9-2398-4B94-8BC1-6349A2C1A46C}" dt="2023-06-28T14:49:28.682" v="155" actId="47"/>
          <pc:sldLayoutMkLst>
            <pc:docMk/>
            <pc:sldMasterMk cId="3660097667" sldId="2147483791"/>
            <pc:sldLayoutMk cId="2105987701" sldId="2147483806"/>
          </pc:sldLayoutMkLst>
        </pc:sldLayoutChg>
      </pc:sldMasterChg>
      <pc:sldMasterChg chg="del delSldLayout">
        <pc:chgData name="Kathleen Roberts" userId="7c8317de-eecb-4eb8-975c-c2035dc2ed42" providerId="ADAL" clId="{2E0F95E9-2398-4B94-8BC1-6349A2C1A46C}" dt="2023-06-28T15:03:10.762" v="161" actId="47"/>
        <pc:sldMasterMkLst>
          <pc:docMk/>
          <pc:sldMasterMk cId="1857950759" sldId="2147483840"/>
        </pc:sldMasterMkLst>
        <pc:sldLayoutChg chg="del">
          <pc:chgData name="Kathleen Roberts" userId="7c8317de-eecb-4eb8-975c-c2035dc2ed42" providerId="ADAL" clId="{2E0F95E9-2398-4B94-8BC1-6349A2C1A46C}" dt="2023-06-28T15:03:10.762" v="161" actId="47"/>
          <pc:sldLayoutMkLst>
            <pc:docMk/>
            <pc:sldMasterMk cId="1857950759" sldId="2147483840"/>
            <pc:sldLayoutMk cId="182168857" sldId="2147483841"/>
          </pc:sldLayoutMkLst>
        </pc:sldLayoutChg>
        <pc:sldLayoutChg chg="del">
          <pc:chgData name="Kathleen Roberts" userId="7c8317de-eecb-4eb8-975c-c2035dc2ed42" providerId="ADAL" clId="{2E0F95E9-2398-4B94-8BC1-6349A2C1A46C}" dt="2023-06-28T15:03:10.762" v="161" actId="47"/>
          <pc:sldLayoutMkLst>
            <pc:docMk/>
            <pc:sldMasterMk cId="1857950759" sldId="2147483840"/>
            <pc:sldLayoutMk cId="1277749683" sldId="2147483842"/>
          </pc:sldLayoutMkLst>
        </pc:sldLayoutChg>
        <pc:sldLayoutChg chg="del">
          <pc:chgData name="Kathleen Roberts" userId="7c8317de-eecb-4eb8-975c-c2035dc2ed42" providerId="ADAL" clId="{2E0F95E9-2398-4B94-8BC1-6349A2C1A46C}" dt="2023-06-28T15:03:10.762" v="161" actId="47"/>
          <pc:sldLayoutMkLst>
            <pc:docMk/>
            <pc:sldMasterMk cId="1857950759" sldId="2147483840"/>
            <pc:sldLayoutMk cId="4177628258" sldId="2147483843"/>
          </pc:sldLayoutMkLst>
        </pc:sldLayoutChg>
        <pc:sldLayoutChg chg="del">
          <pc:chgData name="Kathleen Roberts" userId="7c8317de-eecb-4eb8-975c-c2035dc2ed42" providerId="ADAL" clId="{2E0F95E9-2398-4B94-8BC1-6349A2C1A46C}" dt="2023-06-28T15:03:10.762" v="161" actId="47"/>
          <pc:sldLayoutMkLst>
            <pc:docMk/>
            <pc:sldMasterMk cId="1857950759" sldId="2147483840"/>
            <pc:sldLayoutMk cId="1652165483" sldId="2147483844"/>
          </pc:sldLayoutMkLst>
        </pc:sldLayoutChg>
        <pc:sldLayoutChg chg="del">
          <pc:chgData name="Kathleen Roberts" userId="7c8317de-eecb-4eb8-975c-c2035dc2ed42" providerId="ADAL" clId="{2E0F95E9-2398-4B94-8BC1-6349A2C1A46C}" dt="2023-06-28T15:03:10.762" v="161" actId="47"/>
          <pc:sldLayoutMkLst>
            <pc:docMk/>
            <pc:sldMasterMk cId="1857950759" sldId="2147483840"/>
            <pc:sldLayoutMk cId="863951449" sldId="2147483845"/>
          </pc:sldLayoutMkLst>
        </pc:sldLayoutChg>
        <pc:sldLayoutChg chg="del">
          <pc:chgData name="Kathleen Roberts" userId="7c8317de-eecb-4eb8-975c-c2035dc2ed42" providerId="ADAL" clId="{2E0F95E9-2398-4B94-8BC1-6349A2C1A46C}" dt="2023-06-28T15:03:10.762" v="161" actId="47"/>
          <pc:sldLayoutMkLst>
            <pc:docMk/>
            <pc:sldMasterMk cId="1857950759" sldId="2147483840"/>
            <pc:sldLayoutMk cId="3313832750" sldId="2147483846"/>
          </pc:sldLayoutMkLst>
        </pc:sldLayoutChg>
        <pc:sldLayoutChg chg="del">
          <pc:chgData name="Kathleen Roberts" userId="7c8317de-eecb-4eb8-975c-c2035dc2ed42" providerId="ADAL" clId="{2E0F95E9-2398-4B94-8BC1-6349A2C1A46C}" dt="2023-06-28T15:03:10.762" v="161" actId="47"/>
          <pc:sldLayoutMkLst>
            <pc:docMk/>
            <pc:sldMasterMk cId="1857950759" sldId="2147483840"/>
            <pc:sldLayoutMk cId="2294711798" sldId="2147483847"/>
          </pc:sldLayoutMkLst>
        </pc:sldLayoutChg>
        <pc:sldLayoutChg chg="del">
          <pc:chgData name="Kathleen Roberts" userId="7c8317de-eecb-4eb8-975c-c2035dc2ed42" providerId="ADAL" clId="{2E0F95E9-2398-4B94-8BC1-6349A2C1A46C}" dt="2023-06-28T15:03:10.762" v="161" actId="47"/>
          <pc:sldLayoutMkLst>
            <pc:docMk/>
            <pc:sldMasterMk cId="1857950759" sldId="2147483840"/>
            <pc:sldLayoutMk cId="3733144690" sldId="2147483848"/>
          </pc:sldLayoutMkLst>
        </pc:sldLayoutChg>
        <pc:sldLayoutChg chg="del">
          <pc:chgData name="Kathleen Roberts" userId="7c8317de-eecb-4eb8-975c-c2035dc2ed42" providerId="ADAL" clId="{2E0F95E9-2398-4B94-8BC1-6349A2C1A46C}" dt="2023-06-28T15:03:10.762" v="161" actId="47"/>
          <pc:sldLayoutMkLst>
            <pc:docMk/>
            <pc:sldMasterMk cId="1857950759" sldId="2147483840"/>
            <pc:sldLayoutMk cId="3082487609" sldId="2147483849"/>
          </pc:sldLayoutMkLst>
        </pc:sldLayoutChg>
        <pc:sldLayoutChg chg="del">
          <pc:chgData name="Kathleen Roberts" userId="7c8317de-eecb-4eb8-975c-c2035dc2ed42" providerId="ADAL" clId="{2E0F95E9-2398-4B94-8BC1-6349A2C1A46C}" dt="2023-06-28T15:03:10.762" v="161" actId="47"/>
          <pc:sldLayoutMkLst>
            <pc:docMk/>
            <pc:sldMasterMk cId="1857950759" sldId="2147483840"/>
            <pc:sldLayoutMk cId="3212357225" sldId="2147483850"/>
          </pc:sldLayoutMkLst>
        </pc:sldLayoutChg>
        <pc:sldLayoutChg chg="del">
          <pc:chgData name="Kathleen Roberts" userId="7c8317de-eecb-4eb8-975c-c2035dc2ed42" providerId="ADAL" clId="{2E0F95E9-2398-4B94-8BC1-6349A2C1A46C}" dt="2023-06-28T15:03:10.762" v="161" actId="47"/>
          <pc:sldLayoutMkLst>
            <pc:docMk/>
            <pc:sldMasterMk cId="1857950759" sldId="2147483840"/>
            <pc:sldLayoutMk cId="2738980898" sldId="2147483851"/>
          </pc:sldLayoutMkLst>
        </pc:sldLayoutChg>
        <pc:sldLayoutChg chg="del">
          <pc:chgData name="Kathleen Roberts" userId="7c8317de-eecb-4eb8-975c-c2035dc2ed42" providerId="ADAL" clId="{2E0F95E9-2398-4B94-8BC1-6349A2C1A46C}" dt="2023-06-28T15:03:10.762" v="161" actId="47"/>
          <pc:sldLayoutMkLst>
            <pc:docMk/>
            <pc:sldMasterMk cId="1857950759" sldId="2147483840"/>
            <pc:sldLayoutMk cId="1361037647" sldId="2147483852"/>
          </pc:sldLayoutMkLst>
        </pc:sldLayoutChg>
        <pc:sldLayoutChg chg="del">
          <pc:chgData name="Kathleen Roberts" userId="7c8317de-eecb-4eb8-975c-c2035dc2ed42" providerId="ADAL" clId="{2E0F95E9-2398-4B94-8BC1-6349A2C1A46C}" dt="2023-06-28T15:03:10.762" v="161" actId="47"/>
          <pc:sldLayoutMkLst>
            <pc:docMk/>
            <pc:sldMasterMk cId="1857950759" sldId="2147483840"/>
            <pc:sldLayoutMk cId="2454827627" sldId="2147483853"/>
          </pc:sldLayoutMkLst>
        </pc:sldLayoutChg>
        <pc:sldLayoutChg chg="del">
          <pc:chgData name="Kathleen Roberts" userId="7c8317de-eecb-4eb8-975c-c2035dc2ed42" providerId="ADAL" clId="{2E0F95E9-2398-4B94-8BC1-6349A2C1A46C}" dt="2023-06-28T15:03:10.762" v="161" actId="47"/>
          <pc:sldLayoutMkLst>
            <pc:docMk/>
            <pc:sldMasterMk cId="1857950759" sldId="2147483840"/>
            <pc:sldLayoutMk cId="4160644356" sldId="2147483854"/>
          </pc:sldLayoutMkLst>
        </pc:sldLayoutChg>
      </pc:sldMasterChg>
      <pc:sldMasterChg chg="del delSldLayout">
        <pc:chgData name="Kathleen Roberts" userId="7c8317de-eecb-4eb8-975c-c2035dc2ed42" providerId="ADAL" clId="{2E0F95E9-2398-4B94-8BC1-6349A2C1A46C}" dt="2023-06-28T14:49:57.807" v="156" actId="47"/>
        <pc:sldMasterMkLst>
          <pc:docMk/>
          <pc:sldMasterMk cId="3650637224" sldId="2147483840"/>
        </pc:sldMasterMkLst>
        <pc:sldLayoutChg chg="del">
          <pc:chgData name="Kathleen Roberts" userId="7c8317de-eecb-4eb8-975c-c2035dc2ed42" providerId="ADAL" clId="{2E0F95E9-2398-4B94-8BC1-6349A2C1A46C}" dt="2023-06-28T14:49:57.807" v="156" actId="47"/>
          <pc:sldLayoutMkLst>
            <pc:docMk/>
            <pc:sldMasterMk cId="3650637224" sldId="2147483840"/>
            <pc:sldLayoutMk cId="3357973274" sldId="2147483841"/>
          </pc:sldLayoutMkLst>
        </pc:sldLayoutChg>
        <pc:sldLayoutChg chg="del">
          <pc:chgData name="Kathleen Roberts" userId="7c8317de-eecb-4eb8-975c-c2035dc2ed42" providerId="ADAL" clId="{2E0F95E9-2398-4B94-8BC1-6349A2C1A46C}" dt="2023-06-28T14:49:57.807" v="156" actId="47"/>
          <pc:sldLayoutMkLst>
            <pc:docMk/>
            <pc:sldMasterMk cId="3650637224" sldId="2147483840"/>
            <pc:sldLayoutMk cId="1047036117" sldId="2147483842"/>
          </pc:sldLayoutMkLst>
        </pc:sldLayoutChg>
        <pc:sldLayoutChg chg="del">
          <pc:chgData name="Kathleen Roberts" userId="7c8317de-eecb-4eb8-975c-c2035dc2ed42" providerId="ADAL" clId="{2E0F95E9-2398-4B94-8BC1-6349A2C1A46C}" dt="2023-06-28T14:49:57.807" v="156" actId="47"/>
          <pc:sldLayoutMkLst>
            <pc:docMk/>
            <pc:sldMasterMk cId="3650637224" sldId="2147483840"/>
            <pc:sldLayoutMk cId="435451221" sldId="2147483843"/>
          </pc:sldLayoutMkLst>
        </pc:sldLayoutChg>
        <pc:sldLayoutChg chg="del">
          <pc:chgData name="Kathleen Roberts" userId="7c8317de-eecb-4eb8-975c-c2035dc2ed42" providerId="ADAL" clId="{2E0F95E9-2398-4B94-8BC1-6349A2C1A46C}" dt="2023-06-28T14:49:57.807" v="156" actId="47"/>
          <pc:sldLayoutMkLst>
            <pc:docMk/>
            <pc:sldMasterMk cId="3650637224" sldId="2147483840"/>
            <pc:sldLayoutMk cId="688772707" sldId="2147483844"/>
          </pc:sldLayoutMkLst>
        </pc:sldLayoutChg>
        <pc:sldLayoutChg chg="del">
          <pc:chgData name="Kathleen Roberts" userId="7c8317de-eecb-4eb8-975c-c2035dc2ed42" providerId="ADAL" clId="{2E0F95E9-2398-4B94-8BC1-6349A2C1A46C}" dt="2023-06-28T14:49:57.807" v="156" actId="47"/>
          <pc:sldLayoutMkLst>
            <pc:docMk/>
            <pc:sldMasterMk cId="3650637224" sldId="2147483840"/>
            <pc:sldLayoutMk cId="1943693222" sldId="2147483845"/>
          </pc:sldLayoutMkLst>
        </pc:sldLayoutChg>
        <pc:sldLayoutChg chg="del">
          <pc:chgData name="Kathleen Roberts" userId="7c8317de-eecb-4eb8-975c-c2035dc2ed42" providerId="ADAL" clId="{2E0F95E9-2398-4B94-8BC1-6349A2C1A46C}" dt="2023-06-28T14:49:57.807" v="156" actId="47"/>
          <pc:sldLayoutMkLst>
            <pc:docMk/>
            <pc:sldMasterMk cId="3650637224" sldId="2147483840"/>
            <pc:sldLayoutMk cId="2153905451" sldId="2147483846"/>
          </pc:sldLayoutMkLst>
        </pc:sldLayoutChg>
        <pc:sldLayoutChg chg="del">
          <pc:chgData name="Kathleen Roberts" userId="7c8317de-eecb-4eb8-975c-c2035dc2ed42" providerId="ADAL" clId="{2E0F95E9-2398-4B94-8BC1-6349A2C1A46C}" dt="2023-06-28T14:49:57.807" v="156" actId="47"/>
          <pc:sldLayoutMkLst>
            <pc:docMk/>
            <pc:sldMasterMk cId="3650637224" sldId="2147483840"/>
            <pc:sldLayoutMk cId="1736240790" sldId="2147483847"/>
          </pc:sldLayoutMkLst>
        </pc:sldLayoutChg>
        <pc:sldLayoutChg chg="del">
          <pc:chgData name="Kathleen Roberts" userId="7c8317de-eecb-4eb8-975c-c2035dc2ed42" providerId="ADAL" clId="{2E0F95E9-2398-4B94-8BC1-6349A2C1A46C}" dt="2023-06-28T14:49:57.807" v="156" actId="47"/>
          <pc:sldLayoutMkLst>
            <pc:docMk/>
            <pc:sldMasterMk cId="3650637224" sldId="2147483840"/>
            <pc:sldLayoutMk cId="1889998566" sldId="2147483848"/>
          </pc:sldLayoutMkLst>
        </pc:sldLayoutChg>
        <pc:sldLayoutChg chg="del">
          <pc:chgData name="Kathleen Roberts" userId="7c8317de-eecb-4eb8-975c-c2035dc2ed42" providerId="ADAL" clId="{2E0F95E9-2398-4B94-8BC1-6349A2C1A46C}" dt="2023-06-28T14:49:57.807" v="156" actId="47"/>
          <pc:sldLayoutMkLst>
            <pc:docMk/>
            <pc:sldMasterMk cId="3650637224" sldId="2147483840"/>
            <pc:sldLayoutMk cId="1901977557" sldId="2147483849"/>
          </pc:sldLayoutMkLst>
        </pc:sldLayoutChg>
        <pc:sldLayoutChg chg="del">
          <pc:chgData name="Kathleen Roberts" userId="7c8317de-eecb-4eb8-975c-c2035dc2ed42" providerId="ADAL" clId="{2E0F95E9-2398-4B94-8BC1-6349A2C1A46C}" dt="2023-06-28T14:49:57.807" v="156" actId="47"/>
          <pc:sldLayoutMkLst>
            <pc:docMk/>
            <pc:sldMasterMk cId="3650637224" sldId="2147483840"/>
            <pc:sldLayoutMk cId="4234354679" sldId="2147483850"/>
          </pc:sldLayoutMkLst>
        </pc:sldLayoutChg>
        <pc:sldLayoutChg chg="del">
          <pc:chgData name="Kathleen Roberts" userId="7c8317de-eecb-4eb8-975c-c2035dc2ed42" providerId="ADAL" clId="{2E0F95E9-2398-4B94-8BC1-6349A2C1A46C}" dt="2023-06-28T14:49:57.807" v="156" actId="47"/>
          <pc:sldLayoutMkLst>
            <pc:docMk/>
            <pc:sldMasterMk cId="3650637224" sldId="2147483840"/>
            <pc:sldLayoutMk cId="3249049516" sldId="2147483851"/>
          </pc:sldLayoutMkLst>
        </pc:sldLayoutChg>
        <pc:sldLayoutChg chg="del">
          <pc:chgData name="Kathleen Roberts" userId="7c8317de-eecb-4eb8-975c-c2035dc2ed42" providerId="ADAL" clId="{2E0F95E9-2398-4B94-8BC1-6349A2C1A46C}" dt="2023-06-28T14:49:57.807" v="156" actId="47"/>
          <pc:sldLayoutMkLst>
            <pc:docMk/>
            <pc:sldMasterMk cId="3650637224" sldId="2147483840"/>
            <pc:sldLayoutMk cId="902904941" sldId="214748385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homasLW\Documents\OD2A\2019-2022%20Duval%20All%20Drug%20and%20Homelessness%20ED%20Visits%202%2028%202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Sheet1!$B$1</c:f>
              <c:strCache>
                <c:ptCount val="1"/>
                <c:pt idx="0">
                  <c:v>Narcan Use PTA</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5"/>
              <c:tx>
                <c:rich>
                  <a:bodyPr/>
                  <a:lstStyle/>
                  <a:p>
                    <a:fld id="{5CD58A77-555A-4B86-9728-0892DF5E2B61}"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031-43EB-8205-CA8D072424D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lumMod val="50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c:v>
                </c:pt>
                <c:pt idx="1">
                  <c:v>2019</c:v>
                </c:pt>
                <c:pt idx="2">
                  <c:v>2020</c:v>
                </c:pt>
                <c:pt idx="3">
                  <c:v>2021</c:v>
                </c:pt>
                <c:pt idx="4">
                  <c:v>2022</c:v>
                </c:pt>
                <c:pt idx="5">
                  <c:v>2023 (Jan-May)</c:v>
                </c:pt>
              </c:strCache>
            </c:strRef>
          </c:cat>
          <c:val>
            <c:numRef>
              <c:f>Sheet1!$B$2:$B$7</c:f>
              <c:numCache>
                <c:formatCode>General</c:formatCode>
                <c:ptCount val="6"/>
                <c:pt idx="0">
                  <c:v>35</c:v>
                </c:pt>
                <c:pt idx="1">
                  <c:v>102</c:v>
                </c:pt>
                <c:pt idx="2">
                  <c:v>162</c:v>
                </c:pt>
                <c:pt idx="3">
                  <c:v>290</c:v>
                </c:pt>
                <c:pt idx="4">
                  <c:v>305</c:v>
                </c:pt>
                <c:pt idx="5">
                  <c:v>167</c:v>
                </c:pt>
              </c:numCache>
            </c:numRef>
          </c:val>
          <c:extLst>
            <c:ext xmlns:c16="http://schemas.microsoft.com/office/drawing/2014/chart" uri="{C3380CC4-5D6E-409C-BE32-E72D297353CC}">
              <c16:uniqueId val="{00000000-62C8-4EE1-8C5A-D6ECBE0E51CE}"/>
            </c:ext>
          </c:extLst>
        </c:ser>
        <c:dLbls>
          <c:dLblPos val="outEnd"/>
          <c:showLegendKey val="0"/>
          <c:showVal val="1"/>
          <c:showCatName val="0"/>
          <c:showSerName val="0"/>
          <c:showPercent val="0"/>
          <c:showBubbleSize val="0"/>
        </c:dLbls>
        <c:gapWidth val="100"/>
        <c:overlap val="-24"/>
        <c:axId val="568786648"/>
        <c:axId val="568789272"/>
      </c:barChart>
      <c:catAx>
        <c:axId val="5687866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568789272"/>
        <c:crosses val="autoZero"/>
        <c:auto val="1"/>
        <c:lblAlgn val="ctr"/>
        <c:lblOffset val="100"/>
        <c:noMultiLvlLbl val="0"/>
      </c:catAx>
      <c:valAx>
        <c:axId val="568789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568786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i="0" baseline="0">
                <a:solidFill>
                  <a:sysClr val="windowText" lastClr="000000"/>
                </a:solidFill>
                <a:effectLst/>
              </a:rPr>
              <a:t>Homelessness and Substance Use-Related ED Visits by Drug Type January 2019-December 2022</a:t>
            </a:r>
          </a:p>
          <a:p>
            <a:pPr>
              <a:defRPr/>
            </a:pPr>
            <a:endParaRPr lang="en-US" sz="1100" b="1" i="0" baseline="0">
              <a:solidFill>
                <a:sysClr val="windowText" lastClr="000000"/>
              </a:solidFill>
              <a:effectLst/>
            </a:endParaRPr>
          </a:p>
          <a:p>
            <a:pPr>
              <a:defRPr/>
            </a:pPr>
            <a:endParaRPr lang="en-US" sz="1100" b="1">
              <a:solidFill>
                <a:sysClr val="windowText" lastClr="000000"/>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4" Type="http://schemas.openxmlformats.org/officeDocument/2006/relationships/image" Target="../media/image6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4" Type="http://schemas.openxmlformats.org/officeDocument/2006/relationships/image" Target="../media/image65.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8C865D-BECB-4D1C-8EB2-578527166246}"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D44436A9-956C-494C-8AFD-54CB9DFF5BE4}">
      <dgm:prSet/>
      <dgm:spPr/>
      <dgm:t>
        <a:bodyPr/>
        <a:lstStyle/>
        <a:p>
          <a:r>
            <a:rPr lang="en-US" b="1" dirty="0"/>
            <a:t>14,598 Narcan kits distributed </a:t>
          </a:r>
        </a:p>
      </dgm:t>
    </dgm:pt>
    <dgm:pt modelId="{F9277C37-743C-483F-83DE-99D10DBFF504}" type="parTrans" cxnId="{E8D31E7C-618E-4995-9ED8-510EF99596A4}">
      <dgm:prSet/>
      <dgm:spPr/>
      <dgm:t>
        <a:bodyPr/>
        <a:lstStyle/>
        <a:p>
          <a:endParaRPr lang="en-US"/>
        </a:p>
      </dgm:t>
    </dgm:pt>
    <dgm:pt modelId="{FAEB3BE1-20AF-4767-9BB1-9396D27C2FD3}" type="sibTrans" cxnId="{E8D31E7C-618E-4995-9ED8-510EF99596A4}">
      <dgm:prSet/>
      <dgm:spPr/>
      <dgm:t>
        <a:bodyPr/>
        <a:lstStyle/>
        <a:p>
          <a:endParaRPr lang="en-US"/>
        </a:p>
      </dgm:t>
    </dgm:pt>
    <dgm:pt modelId="{302AB4E9-B09F-4A0A-B3C4-0DAE36F638D5}">
      <dgm:prSet/>
      <dgm:spPr/>
      <dgm:t>
        <a:bodyPr/>
        <a:lstStyle/>
        <a:p>
          <a:r>
            <a:rPr lang="en-US" b="1" dirty="0"/>
            <a:t>365 unique trainings reaching over 6,600 community members</a:t>
          </a:r>
        </a:p>
      </dgm:t>
    </dgm:pt>
    <dgm:pt modelId="{3F48E42B-3384-413F-961E-6694724F6031}" type="parTrans" cxnId="{6225DF02-57A9-448B-9190-69E9E91B0F43}">
      <dgm:prSet/>
      <dgm:spPr/>
      <dgm:t>
        <a:bodyPr/>
        <a:lstStyle/>
        <a:p>
          <a:endParaRPr lang="en-US"/>
        </a:p>
      </dgm:t>
    </dgm:pt>
    <dgm:pt modelId="{BB2CC85B-5D36-4FF1-9BAA-B51FCB3DDE5A}" type="sibTrans" cxnId="{6225DF02-57A9-448B-9190-69E9E91B0F43}">
      <dgm:prSet/>
      <dgm:spPr/>
      <dgm:t>
        <a:bodyPr/>
        <a:lstStyle/>
        <a:p>
          <a:endParaRPr lang="en-US"/>
        </a:p>
      </dgm:t>
    </dgm:pt>
    <dgm:pt modelId="{047D8FEB-E808-48A5-B106-6229ADC22E1A}" type="pres">
      <dgm:prSet presAssocID="{638C865D-BECB-4D1C-8EB2-578527166246}" presName="hierChild1" presStyleCnt="0">
        <dgm:presLayoutVars>
          <dgm:chPref val="1"/>
          <dgm:dir/>
          <dgm:animOne val="branch"/>
          <dgm:animLvl val="lvl"/>
          <dgm:resizeHandles/>
        </dgm:presLayoutVars>
      </dgm:prSet>
      <dgm:spPr/>
    </dgm:pt>
    <dgm:pt modelId="{434F83FF-0A02-4BB1-810E-A54B0A366681}" type="pres">
      <dgm:prSet presAssocID="{D44436A9-956C-494C-8AFD-54CB9DFF5BE4}" presName="hierRoot1" presStyleCnt="0"/>
      <dgm:spPr/>
    </dgm:pt>
    <dgm:pt modelId="{14A69386-282D-40DB-A696-85607119251D}" type="pres">
      <dgm:prSet presAssocID="{D44436A9-956C-494C-8AFD-54CB9DFF5BE4}" presName="composite" presStyleCnt="0"/>
      <dgm:spPr/>
    </dgm:pt>
    <dgm:pt modelId="{42C979F6-A9A2-473F-87EF-A5F24076BFD7}" type="pres">
      <dgm:prSet presAssocID="{D44436A9-956C-494C-8AFD-54CB9DFF5BE4}" presName="background" presStyleLbl="node0" presStyleIdx="0" presStyleCnt="2"/>
      <dgm:spPr/>
    </dgm:pt>
    <dgm:pt modelId="{36179991-0DF6-4D85-9826-ECC611555DDD}" type="pres">
      <dgm:prSet presAssocID="{D44436A9-956C-494C-8AFD-54CB9DFF5BE4}" presName="text" presStyleLbl="fgAcc0" presStyleIdx="0" presStyleCnt="2">
        <dgm:presLayoutVars>
          <dgm:chPref val="3"/>
        </dgm:presLayoutVars>
      </dgm:prSet>
      <dgm:spPr/>
    </dgm:pt>
    <dgm:pt modelId="{86AEC787-11AE-4A83-A202-B718503EF1EB}" type="pres">
      <dgm:prSet presAssocID="{D44436A9-956C-494C-8AFD-54CB9DFF5BE4}" presName="hierChild2" presStyleCnt="0"/>
      <dgm:spPr/>
    </dgm:pt>
    <dgm:pt modelId="{D302AB9E-9837-4AD8-B2C4-1E68D2DF0F84}" type="pres">
      <dgm:prSet presAssocID="{302AB4E9-B09F-4A0A-B3C4-0DAE36F638D5}" presName="hierRoot1" presStyleCnt="0"/>
      <dgm:spPr/>
    </dgm:pt>
    <dgm:pt modelId="{B6ED5519-F989-4CC6-8C00-87C3A17EDB7E}" type="pres">
      <dgm:prSet presAssocID="{302AB4E9-B09F-4A0A-B3C4-0DAE36F638D5}" presName="composite" presStyleCnt="0"/>
      <dgm:spPr/>
    </dgm:pt>
    <dgm:pt modelId="{482FFB73-EEA2-42F2-BFD4-87E43720DC1C}" type="pres">
      <dgm:prSet presAssocID="{302AB4E9-B09F-4A0A-B3C4-0DAE36F638D5}" presName="background" presStyleLbl="node0" presStyleIdx="1" presStyleCnt="2"/>
      <dgm:spPr/>
    </dgm:pt>
    <dgm:pt modelId="{AB2E4E4A-8452-408A-992A-FAFED672AF2A}" type="pres">
      <dgm:prSet presAssocID="{302AB4E9-B09F-4A0A-B3C4-0DAE36F638D5}" presName="text" presStyleLbl="fgAcc0" presStyleIdx="1" presStyleCnt="2">
        <dgm:presLayoutVars>
          <dgm:chPref val="3"/>
        </dgm:presLayoutVars>
      </dgm:prSet>
      <dgm:spPr/>
    </dgm:pt>
    <dgm:pt modelId="{49A9090B-C750-4FA8-8C08-790DB012DB9B}" type="pres">
      <dgm:prSet presAssocID="{302AB4E9-B09F-4A0A-B3C4-0DAE36F638D5}" presName="hierChild2" presStyleCnt="0"/>
      <dgm:spPr/>
    </dgm:pt>
  </dgm:ptLst>
  <dgm:cxnLst>
    <dgm:cxn modelId="{6225DF02-57A9-448B-9190-69E9E91B0F43}" srcId="{638C865D-BECB-4D1C-8EB2-578527166246}" destId="{302AB4E9-B09F-4A0A-B3C4-0DAE36F638D5}" srcOrd="1" destOrd="0" parTransId="{3F48E42B-3384-413F-961E-6694724F6031}" sibTransId="{BB2CC85B-5D36-4FF1-9BAA-B51FCB3DDE5A}"/>
    <dgm:cxn modelId="{51E75220-D538-4C5A-8930-C2B6C212DE0B}" type="presOf" srcId="{638C865D-BECB-4D1C-8EB2-578527166246}" destId="{047D8FEB-E808-48A5-B106-6229ADC22E1A}" srcOrd="0" destOrd="0" presId="urn:microsoft.com/office/officeart/2005/8/layout/hierarchy1"/>
    <dgm:cxn modelId="{E8D31E7C-618E-4995-9ED8-510EF99596A4}" srcId="{638C865D-BECB-4D1C-8EB2-578527166246}" destId="{D44436A9-956C-494C-8AFD-54CB9DFF5BE4}" srcOrd="0" destOrd="0" parTransId="{F9277C37-743C-483F-83DE-99D10DBFF504}" sibTransId="{FAEB3BE1-20AF-4767-9BB1-9396D27C2FD3}"/>
    <dgm:cxn modelId="{EAD846D2-D6FF-4A3C-9503-924B161E96E3}" type="presOf" srcId="{D44436A9-956C-494C-8AFD-54CB9DFF5BE4}" destId="{36179991-0DF6-4D85-9826-ECC611555DDD}" srcOrd="0" destOrd="0" presId="urn:microsoft.com/office/officeart/2005/8/layout/hierarchy1"/>
    <dgm:cxn modelId="{947ED9D3-4660-4784-9B49-2E17DADB78A2}" type="presOf" srcId="{302AB4E9-B09F-4A0A-B3C4-0DAE36F638D5}" destId="{AB2E4E4A-8452-408A-992A-FAFED672AF2A}" srcOrd="0" destOrd="0" presId="urn:microsoft.com/office/officeart/2005/8/layout/hierarchy1"/>
    <dgm:cxn modelId="{0236F8CE-BC4D-4ACA-AD8D-3B8811DAE73D}" type="presParOf" srcId="{047D8FEB-E808-48A5-B106-6229ADC22E1A}" destId="{434F83FF-0A02-4BB1-810E-A54B0A366681}" srcOrd="0" destOrd="0" presId="urn:microsoft.com/office/officeart/2005/8/layout/hierarchy1"/>
    <dgm:cxn modelId="{F0F5B4BF-7883-414A-A556-E08FFBEC9FCF}" type="presParOf" srcId="{434F83FF-0A02-4BB1-810E-A54B0A366681}" destId="{14A69386-282D-40DB-A696-85607119251D}" srcOrd="0" destOrd="0" presId="urn:microsoft.com/office/officeart/2005/8/layout/hierarchy1"/>
    <dgm:cxn modelId="{CF3C65A6-F6A7-4922-A3AD-0EB1C3CC90D8}" type="presParOf" srcId="{14A69386-282D-40DB-A696-85607119251D}" destId="{42C979F6-A9A2-473F-87EF-A5F24076BFD7}" srcOrd="0" destOrd="0" presId="urn:microsoft.com/office/officeart/2005/8/layout/hierarchy1"/>
    <dgm:cxn modelId="{134C7C24-55CA-49A5-B714-83BC8ECCAE91}" type="presParOf" srcId="{14A69386-282D-40DB-A696-85607119251D}" destId="{36179991-0DF6-4D85-9826-ECC611555DDD}" srcOrd="1" destOrd="0" presId="urn:microsoft.com/office/officeart/2005/8/layout/hierarchy1"/>
    <dgm:cxn modelId="{67921364-4C18-4E15-9CE6-868F8A7E334B}" type="presParOf" srcId="{434F83FF-0A02-4BB1-810E-A54B0A366681}" destId="{86AEC787-11AE-4A83-A202-B718503EF1EB}" srcOrd="1" destOrd="0" presId="urn:microsoft.com/office/officeart/2005/8/layout/hierarchy1"/>
    <dgm:cxn modelId="{38EF8F5D-004D-4341-A3F2-ABDA5AD53A06}" type="presParOf" srcId="{047D8FEB-E808-48A5-B106-6229ADC22E1A}" destId="{D302AB9E-9837-4AD8-B2C4-1E68D2DF0F84}" srcOrd="1" destOrd="0" presId="urn:microsoft.com/office/officeart/2005/8/layout/hierarchy1"/>
    <dgm:cxn modelId="{64DDEB0F-74DF-4A92-A6FA-3E228A17F593}" type="presParOf" srcId="{D302AB9E-9837-4AD8-B2C4-1E68D2DF0F84}" destId="{B6ED5519-F989-4CC6-8C00-87C3A17EDB7E}" srcOrd="0" destOrd="0" presId="urn:microsoft.com/office/officeart/2005/8/layout/hierarchy1"/>
    <dgm:cxn modelId="{A3605933-E44C-4103-ADE0-53FD04FFE11A}" type="presParOf" srcId="{B6ED5519-F989-4CC6-8C00-87C3A17EDB7E}" destId="{482FFB73-EEA2-42F2-BFD4-87E43720DC1C}" srcOrd="0" destOrd="0" presId="urn:microsoft.com/office/officeart/2005/8/layout/hierarchy1"/>
    <dgm:cxn modelId="{7426A785-884F-44C3-B523-EBE9F78E6D1B}" type="presParOf" srcId="{B6ED5519-F989-4CC6-8C00-87C3A17EDB7E}" destId="{AB2E4E4A-8452-408A-992A-FAFED672AF2A}" srcOrd="1" destOrd="0" presId="urn:microsoft.com/office/officeart/2005/8/layout/hierarchy1"/>
    <dgm:cxn modelId="{59FF1D75-480B-407E-A699-CC3F4E14565D}" type="presParOf" srcId="{D302AB9E-9837-4AD8-B2C4-1E68D2DF0F84}" destId="{49A9090B-C750-4FA8-8C08-790DB012DB9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6349A2-EE86-43B3-86AD-333A1514A40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C08EAEC-B203-43DF-9F50-C524629E358B}">
      <dgm:prSet/>
      <dgm:spPr/>
      <dgm:t>
        <a:bodyPr/>
        <a:lstStyle/>
        <a:p>
          <a:pPr>
            <a:lnSpc>
              <a:spcPct val="100000"/>
            </a:lnSpc>
          </a:pPr>
          <a:r>
            <a:rPr lang="en-US" dirty="0">
              <a:solidFill>
                <a:schemeClr val="bg1"/>
              </a:solidFill>
            </a:rPr>
            <a:t>Sober Living &amp; Recovery Supports</a:t>
          </a:r>
        </a:p>
      </dgm:t>
    </dgm:pt>
    <dgm:pt modelId="{14EE3BA3-1950-4AF0-AE85-5B4C1AB63818}" type="parTrans" cxnId="{51339497-219F-4F03-BEA2-00D23B8EF724}">
      <dgm:prSet/>
      <dgm:spPr/>
      <dgm:t>
        <a:bodyPr/>
        <a:lstStyle/>
        <a:p>
          <a:endParaRPr lang="en-US"/>
        </a:p>
      </dgm:t>
    </dgm:pt>
    <dgm:pt modelId="{87C06FDC-29C7-49F2-83ED-517C84F5CE6D}" type="sibTrans" cxnId="{51339497-219F-4F03-BEA2-00D23B8EF724}">
      <dgm:prSet/>
      <dgm:spPr/>
      <dgm:t>
        <a:bodyPr/>
        <a:lstStyle/>
        <a:p>
          <a:endParaRPr lang="en-US"/>
        </a:p>
      </dgm:t>
    </dgm:pt>
    <dgm:pt modelId="{366AB33C-287E-4C29-B5AB-09ADEA420DE3}">
      <dgm:prSet/>
      <dgm:spPr/>
      <dgm:t>
        <a:bodyPr/>
        <a:lstStyle/>
        <a:p>
          <a:pPr>
            <a:lnSpc>
              <a:spcPct val="100000"/>
            </a:lnSpc>
          </a:pPr>
          <a:r>
            <a:rPr lang="en-US" dirty="0">
              <a:solidFill>
                <a:schemeClr val="bg1"/>
              </a:solidFill>
            </a:rPr>
            <a:t>Data</a:t>
          </a:r>
        </a:p>
      </dgm:t>
    </dgm:pt>
    <dgm:pt modelId="{AA2DC2F2-0CF6-405E-A65D-5EAC8D789801}" type="parTrans" cxnId="{68D55987-A8BB-4106-810E-731568AB2B77}">
      <dgm:prSet/>
      <dgm:spPr/>
      <dgm:t>
        <a:bodyPr/>
        <a:lstStyle/>
        <a:p>
          <a:endParaRPr lang="en-US"/>
        </a:p>
      </dgm:t>
    </dgm:pt>
    <dgm:pt modelId="{0BEB14FA-EC8E-47B8-A48F-5E470BB5FB3E}" type="sibTrans" cxnId="{68D55987-A8BB-4106-810E-731568AB2B77}">
      <dgm:prSet/>
      <dgm:spPr/>
      <dgm:t>
        <a:bodyPr/>
        <a:lstStyle/>
        <a:p>
          <a:endParaRPr lang="en-US"/>
        </a:p>
      </dgm:t>
    </dgm:pt>
    <dgm:pt modelId="{E3A1C930-C87A-4381-B6F6-057B6956B1BE}" type="pres">
      <dgm:prSet presAssocID="{096349A2-EE86-43B3-86AD-333A1514A40D}" presName="root" presStyleCnt="0">
        <dgm:presLayoutVars>
          <dgm:dir/>
          <dgm:resizeHandles val="exact"/>
        </dgm:presLayoutVars>
      </dgm:prSet>
      <dgm:spPr/>
    </dgm:pt>
    <dgm:pt modelId="{8AAAD807-2A89-4C84-B0C8-8C0DB8CEB471}" type="pres">
      <dgm:prSet presAssocID="{AC08EAEC-B203-43DF-9F50-C524629E358B}" presName="compNode" presStyleCnt="0"/>
      <dgm:spPr/>
    </dgm:pt>
    <dgm:pt modelId="{6B98600C-E893-4E9A-BE37-AA5026F01C70}" type="pres">
      <dgm:prSet presAssocID="{AC08EAEC-B203-43DF-9F50-C524629E358B}" presName="bgRect" presStyleLbl="bgShp" presStyleIdx="0" presStyleCnt="2"/>
      <dgm:spPr>
        <a:solidFill>
          <a:schemeClr val="accent1"/>
        </a:solidFill>
      </dgm:spPr>
    </dgm:pt>
    <dgm:pt modelId="{5C0B39BC-DFB4-46A2-A6CF-1D9045B55E0E}" type="pres">
      <dgm:prSet presAssocID="{AC08EAEC-B203-43DF-9F50-C524629E358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2BA06548-FB95-49AA-8EF7-7B3BD0C0BCD3}" type="pres">
      <dgm:prSet presAssocID="{AC08EAEC-B203-43DF-9F50-C524629E358B}" presName="spaceRect" presStyleCnt="0"/>
      <dgm:spPr/>
    </dgm:pt>
    <dgm:pt modelId="{D878E9C7-FBE7-4403-8890-E26A6BCBF76D}" type="pres">
      <dgm:prSet presAssocID="{AC08EAEC-B203-43DF-9F50-C524629E358B}" presName="parTx" presStyleLbl="revTx" presStyleIdx="0" presStyleCnt="2">
        <dgm:presLayoutVars>
          <dgm:chMax val="0"/>
          <dgm:chPref val="0"/>
        </dgm:presLayoutVars>
      </dgm:prSet>
      <dgm:spPr/>
    </dgm:pt>
    <dgm:pt modelId="{18859BEE-C2BB-4478-B781-635C3C640564}" type="pres">
      <dgm:prSet presAssocID="{87C06FDC-29C7-49F2-83ED-517C84F5CE6D}" presName="sibTrans" presStyleCnt="0"/>
      <dgm:spPr/>
    </dgm:pt>
    <dgm:pt modelId="{41431502-1BB2-4E45-AA86-6FF0B4094457}" type="pres">
      <dgm:prSet presAssocID="{366AB33C-287E-4C29-B5AB-09ADEA420DE3}" presName="compNode" presStyleCnt="0"/>
      <dgm:spPr/>
    </dgm:pt>
    <dgm:pt modelId="{8498C055-F2D8-4E72-A8A9-D619D4B7B7E4}" type="pres">
      <dgm:prSet presAssocID="{366AB33C-287E-4C29-B5AB-09ADEA420DE3}" presName="bgRect" presStyleLbl="bgShp" presStyleIdx="1" presStyleCnt="2"/>
      <dgm:spPr>
        <a:solidFill>
          <a:schemeClr val="accent1"/>
        </a:solidFill>
      </dgm:spPr>
    </dgm:pt>
    <dgm:pt modelId="{EA064E45-996D-4699-8C34-656C8CC6061D}" type="pres">
      <dgm:prSet presAssocID="{366AB33C-287E-4C29-B5AB-09ADEA420DE3}"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chart with solid fill"/>
        </a:ext>
      </dgm:extLst>
    </dgm:pt>
    <dgm:pt modelId="{EEAE01E9-AEF5-4BD9-9173-27C2830F46F5}" type="pres">
      <dgm:prSet presAssocID="{366AB33C-287E-4C29-B5AB-09ADEA420DE3}" presName="spaceRect" presStyleCnt="0"/>
      <dgm:spPr/>
    </dgm:pt>
    <dgm:pt modelId="{0D0EE075-9A9B-4A43-85C2-C03FF71EEE08}" type="pres">
      <dgm:prSet presAssocID="{366AB33C-287E-4C29-B5AB-09ADEA420DE3}" presName="parTx" presStyleLbl="revTx" presStyleIdx="1" presStyleCnt="2">
        <dgm:presLayoutVars>
          <dgm:chMax val="0"/>
          <dgm:chPref val="0"/>
        </dgm:presLayoutVars>
      </dgm:prSet>
      <dgm:spPr/>
    </dgm:pt>
  </dgm:ptLst>
  <dgm:cxnLst>
    <dgm:cxn modelId="{CC69777C-8E4C-4AE9-96A7-5174453FB8F1}" type="presOf" srcId="{AC08EAEC-B203-43DF-9F50-C524629E358B}" destId="{D878E9C7-FBE7-4403-8890-E26A6BCBF76D}" srcOrd="0" destOrd="0" presId="urn:microsoft.com/office/officeart/2018/2/layout/IconVerticalSolidList"/>
    <dgm:cxn modelId="{68D55987-A8BB-4106-810E-731568AB2B77}" srcId="{096349A2-EE86-43B3-86AD-333A1514A40D}" destId="{366AB33C-287E-4C29-B5AB-09ADEA420DE3}" srcOrd="1" destOrd="0" parTransId="{AA2DC2F2-0CF6-405E-A65D-5EAC8D789801}" sibTransId="{0BEB14FA-EC8E-47B8-A48F-5E470BB5FB3E}"/>
    <dgm:cxn modelId="{5BAD8F88-3A71-43CA-B940-4190F1B090D2}" type="presOf" srcId="{096349A2-EE86-43B3-86AD-333A1514A40D}" destId="{E3A1C930-C87A-4381-B6F6-057B6956B1BE}" srcOrd="0" destOrd="0" presId="urn:microsoft.com/office/officeart/2018/2/layout/IconVerticalSolidList"/>
    <dgm:cxn modelId="{51339497-219F-4F03-BEA2-00D23B8EF724}" srcId="{096349A2-EE86-43B3-86AD-333A1514A40D}" destId="{AC08EAEC-B203-43DF-9F50-C524629E358B}" srcOrd="0" destOrd="0" parTransId="{14EE3BA3-1950-4AF0-AE85-5B4C1AB63818}" sibTransId="{87C06FDC-29C7-49F2-83ED-517C84F5CE6D}"/>
    <dgm:cxn modelId="{22E38FC4-B7C1-419F-8B88-05222F51BE8D}" type="presOf" srcId="{366AB33C-287E-4C29-B5AB-09ADEA420DE3}" destId="{0D0EE075-9A9B-4A43-85C2-C03FF71EEE08}" srcOrd="0" destOrd="0" presId="urn:microsoft.com/office/officeart/2018/2/layout/IconVerticalSolidList"/>
    <dgm:cxn modelId="{E6EAE389-F82B-49FE-99B6-2C4059680E69}" type="presParOf" srcId="{E3A1C930-C87A-4381-B6F6-057B6956B1BE}" destId="{8AAAD807-2A89-4C84-B0C8-8C0DB8CEB471}" srcOrd="0" destOrd="0" presId="urn:microsoft.com/office/officeart/2018/2/layout/IconVerticalSolidList"/>
    <dgm:cxn modelId="{6481FF13-460B-4D6D-A966-BB4F76D4FEDB}" type="presParOf" srcId="{8AAAD807-2A89-4C84-B0C8-8C0DB8CEB471}" destId="{6B98600C-E893-4E9A-BE37-AA5026F01C70}" srcOrd="0" destOrd="0" presId="urn:microsoft.com/office/officeart/2018/2/layout/IconVerticalSolidList"/>
    <dgm:cxn modelId="{31F06DF1-3525-4589-AD4A-58634BDF9168}" type="presParOf" srcId="{8AAAD807-2A89-4C84-B0C8-8C0DB8CEB471}" destId="{5C0B39BC-DFB4-46A2-A6CF-1D9045B55E0E}" srcOrd="1" destOrd="0" presId="urn:microsoft.com/office/officeart/2018/2/layout/IconVerticalSolidList"/>
    <dgm:cxn modelId="{AAFFE0EE-B0E7-4A64-AECC-45E9DB661B22}" type="presParOf" srcId="{8AAAD807-2A89-4C84-B0C8-8C0DB8CEB471}" destId="{2BA06548-FB95-49AA-8EF7-7B3BD0C0BCD3}" srcOrd="2" destOrd="0" presId="urn:microsoft.com/office/officeart/2018/2/layout/IconVerticalSolidList"/>
    <dgm:cxn modelId="{3F4B4539-48AF-41FA-9761-DA625082C968}" type="presParOf" srcId="{8AAAD807-2A89-4C84-B0C8-8C0DB8CEB471}" destId="{D878E9C7-FBE7-4403-8890-E26A6BCBF76D}" srcOrd="3" destOrd="0" presId="urn:microsoft.com/office/officeart/2018/2/layout/IconVerticalSolidList"/>
    <dgm:cxn modelId="{89A41A62-F0CE-4C76-BC4B-0059755BC89B}" type="presParOf" srcId="{E3A1C930-C87A-4381-B6F6-057B6956B1BE}" destId="{18859BEE-C2BB-4478-B781-635C3C640564}" srcOrd="1" destOrd="0" presId="urn:microsoft.com/office/officeart/2018/2/layout/IconVerticalSolidList"/>
    <dgm:cxn modelId="{6674B423-452D-47A1-B747-C55E8D5775B0}" type="presParOf" srcId="{E3A1C930-C87A-4381-B6F6-057B6956B1BE}" destId="{41431502-1BB2-4E45-AA86-6FF0B4094457}" srcOrd="2" destOrd="0" presId="urn:microsoft.com/office/officeart/2018/2/layout/IconVerticalSolidList"/>
    <dgm:cxn modelId="{EE601712-D2E7-459B-BD10-93A98DE18E67}" type="presParOf" srcId="{41431502-1BB2-4E45-AA86-6FF0B4094457}" destId="{8498C055-F2D8-4E72-A8A9-D619D4B7B7E4}" srcOrd="0" destOrd="0" presId="urn:microsoft.com/office/officeart/2018/2/layout/IconVerticalSolidList"/>
    <dgm:cxn modelId="{4D457BC9-AC68-4434-8C26-E8D5765A8599}" type="presParOf" srcId="{41431502-1BB2-4E45-AA86-6FF0B4094457}" destId="{EA064E45-996D-4699-8C34-656C8CC6061D}" srcOrd="1" destOrd="0" presId="urn:microsoft.com/office/officeart/2018/2/layout/IconVerticalSolidList"/>
    <dgm:cxn modelId="{541838D0-CB9C-46AE-B0F1-04155A6B2A7D}" type="presParOf" srcId="{41431502-1BB2-4E45-AA86-6FF0B4094457}" destId="{EEAE01E9-AEF5-4BD9-9173-27C2830F46F5}" srcOrd="2" destOrd="0" presId="urn:microsoft.com/office/officeart/2018/2/layout/IconVerticalSolidList"/>
    <dgm:cxn modelId="{2FA81218-1224-444A-BE58-723EA45EFC55}" type="presParOf" srcId="{41431502-1BB2-4E45-AA86-6FF0B4094457}" destId="{0D0EE075-9A9B-4A43-85C2-C03FF71EEE08}"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979F6-A9A2-473F-87EF-A5F24076BFD7}">
      <dsp:nvSpPr>
        <dsp:cNvPr id="0" name=""/>
        <dsp:cNvSpPr/>
      </dsp:nvSpPr>
      <dsp:spPr>
        <a:xfrm>
          <a:off x="1193" y="131923"/>
          <a:ext cx="4190054" cy="266068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6179991-0DF6-4D85-9826-ECC611555DDD}">
      <dsp:nvSpPr>
        <dsp:cNvPr id="0" name=""/>
        <dsp:cNvSpPr/>
      </dsp:nvSpPr>
      <dsp:spPr>
        <a:xfrm>
          <a:off x="466755" y="574206"/>
          <a:ext cx="4190054" cy="266068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14,598 Narcan kits distributed </a:t>
          </a:r>
        </a:p>
      </dsp:txBody>
      <dsp:txXfrm>
        <a:off x="544684" y="652135"/>
        <a:ext cx="4034196" cy="2504826"/>
      </dsp:txXfrm>
    </dsp:sp>
    <dsp:sp modelId="{482FFB73-EEA2-42F2-BFD4-87E43720DC1C}">
      <dsp:nvSpPr>
        <dsp:cNvPr id="0" name=""/>
        <dsp:cNvSpPr/>
      </dsp:nvSpPr>
      <dsp:spPr>
        <a:xfrm>
          <a:off x="5122371" y="131923"/>
          <a:ext cx="4190054" cy="266068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B2E4E4A-8452-408A-992A-FAFED672AF2A}">
      <dsp:nvSpPr>
        <dsp:cNvPr id="0" name=""/>
        <dsp:cNvSpPr/>
      </dsp:nvSpPr>
      <dsp:spPr>
        <a:xfrm>
          <a:off x="5587933" y="574206"/>
          <a:ext cx="4190054" cy="266068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365 unique trainings reaching over 6,600 community members</a:t>
          </a:r>
        </a:p>
      </dsp:txBody>
      <dsp:txXfrm>
        <a:off x="5665862" y="652135"/>
        <a:ext cx="4034196" cy="25048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8600C-E893-4E9A-BE37-AA5026F01C70}">
      <dsp:nvSpPr>
        <dsp:cNvPr id="0" name=""/>
        <dsp:cNvSpPr/>
      </dsp:nvSpPr>
      <dsp:spPr>
        <a:xfrm>
          <a:off x="0" y="783768"/>
          <a:ext cx="6111868" cy="144695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5C0B39BC-DFB4-46A2-A6CF-1D9045B55E0E}">
      <dsp:nvSpPr>
        <dsp:cNvPr id="0" name=""/>
        <dsp:cNvSpPr/>
      </dsp:nvSpPr>
      <dsp:spPr>
        <a:xfrm>
          <a:off x="437704" y="1109333"/>
          <a:ext cx="795826" cy="7958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78E9C7-FBE7-4403-8890-E26A6BCBF76D}">
      <dsp:nvSpPr>
        <dsp:cNvPr id="0" name=""/>
        <dsp:cNvSpPr/>
      </dsp:nvSpPr>
      <dsp:spPr>
        <a:xfrm>
          <a:off x="1671235" y="783768"/>
          <a:ext cx="4440632"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Sober Living &amp; Recovery Supports</a:t>
          </a:r>
        </a:p>
      </dsp:txBody>
      <dsp:txXfrm>
        <a:off x="1671235" y="783768"/>
        <a:ext cx="4440632" cy="1446957"/>
      </dsp:txXfrm>
    </dsp:sp>
    <dsp:sp modelId="{8498C055-F2D8-4E72-A8A9-D619D4B7B7E4}">
      <dsp:nvSpPr>
        <dsp:cNvPr id="0" name=""/>
        <dsp:cNvSpPr/>
      </dsp:nvSpPr>
      <dsp:spPr>
        <a:xfrm>
          <a:off x="0" y="2592464"/>
          <a:ext cx="6111868" cy="144695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EA064E45-996D-4699-8C34-656C8CC6061D}">
      <dsp:nvSpPr>
        <dsp:cNvPr id="0" name=""/>
        <dsp:cNvSpPr/>
      </dsp:nvSpPr>
      <dsp:spPr>
        <a:xfrm>
          <a:off x="437704" y="2918029"/>
          <a:ext cx="795826" cy="7958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EE075-9A9B-4A43-85C2-C03FF71EEE08}">
      <dsp:nvSpPr>
        <dsp:cNvPr id="0" name=""/>
        <dsp:cNvSpPr/>
      </dsp:nvSpPr>
      <dsp:spPr>
        <a:xfrm>
          <a:off x="1671235" y="2592464"/>
          <a:ext cx="4440632"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Data</a:t>
          </a:r>
        </a:p>
      </dsp:txBody>
      <dsp:txXfrm>
        <a:off x="1671235" y="2592464"/>
        <a:ext cx="4440632" cy="14469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BD76B-36AA-4D05-AE02-6BA3A949C01B}" type="datetimeFigureOut">
              <a:rPr lang="en-US" smtClean="0"/>
              <a:t>6/28/2023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AC07C-3D02-4B3E-83E5-AD9F09006E1C}" type="slidenum">
              <a:rPr lang="en-US" smtClean="0"/>
              <a:t>‹#›</a:t>
            </a:fld>
            <a:endParaRPr lang="en-US"/>
          </a:p>
        </p:txBody>
      </p:sp>
    </p:spTree>
    <p:extLst>
      <p:ext uri="{BB962C8B-B14F-4D97-AF65-F5344CB8AC3E}">
        <p14:creationId xmlns:p14="http://schemas.microsoft.com/office/powerpoint/2010/main" val="3442835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11875-0876-4B1F-98E4-A6EC2427B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505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78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C3379-C603-4489-A86F-967B42F7B4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2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C3379-C603-4489-A86F-967B42F7B4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2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200000"/>
              </a:lnSpc>
              <a:buFont typeface="Arial" panose="020B0604020202020204" pitchFamily="34" charset="0"/>
              <a:buNone/>
            </a:pPr>
            <a:endParaRPr lang="en-US" sz="1200" b="0" i="0" dirty="0">
              <a:solidFill>
                <a:srgbClr val="000000"/>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630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b="0" dirty="0">
              <a:solidFill>
                <a:schemeClr val="tx1"/>
              </a:solidFill>
              <a:highlight>
                <a:srgbClr val="FF0000"/>
              </a:highlight>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184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001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941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669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A57F6-EB20-4D3D-A5E7-4D2E5ED0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833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C3379-C603-4489-A86F-967B42F7B4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721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-Madelaine will provide a brief update on the opioid abatement process</a:t>
            </a:r>
          </a:p>
          <a:p>
            <a:r>
              <a:rPr lang="en-US" dirty="0"/>
              <a:t>-Laura will update the group on her new title/role (still providing Narcan kits to partners, still providing data updates to DENs)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100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391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solidFill>
                  <a:srgbClr val="000000"/>
                </a:solidFill>
                <a:latin typeface="Calibri" panose="020F0502020204030204" pitchFamily="34" charset="0"/>
              </a:rPr>
              <a:t>Notes:</a:t>
            </a:r>
          </a:p>
          <a:p>
            <a:pPr fontAlgn="base"/>
            <a:endParaRPr lang="en-US" dirty="0">
              <a:solidFill>
                <a:srgbClr val="000000"/>
              </a:solidFill>
              <a:latin typeface="Calibri" panose="020F0502020204030204" pitchFamily="34" charset="0"/>
            </a:endParaRPr>
          </a:p>
          <a:p>
            <a:pPr fontAlgn="base"/>
            <a:r>
              <a:rPr lang="en-US" dirty="0">
                <a:solidFill>
                  <a:srgbClr val="000000"/>
                </a:solidFill>
                <a:latin typeface="Calibri" panose="020F0502020204030204" pitchFamily="34" charset="0"/>
              </a:rPr>
              <a:t>The query for “Opioid-Related Overdose” was amended in April 2021 and this slide reflects the updated definition that corresponds to the updated query.</a:t>
            </a:r>
          </a:p>
          <a:p>
            <a:pPr fontAlgn="base"/>
            <a:endParaRPr lang="en-US" dirty="0">
              <a:solidFill>
                <a:srgbClr val="000000"/>
              </a:solidFill>
              <a:latin typeface="Calibri" panose="020F0502020204030204" pitchFamily="34" charset="0"/>
            </a:endParaRPr>
          </a:p>
          <a:p>
            <a:pPr fontAlgn="base"/>
            <a:r>
              <a:rPr lang="en-US" dirty="0">
                <a:solidFill>
                  <a:srgbClr val="000000"/>
                </a:solidFill>
                <a:latin typeface="Calibri" panose="020F0502020204030204" pitchFamily="34" charset="0"/>
              </a:rPr>
              <a:t>“Naloxone Doses Administered”:</a:t>
            </a:r>
          </a:p>
          <a:p>
            <a:pPr fontAlgn="base"/>
            <a:endParaRPr lang="en-US" dirty="0">
              <a:solidFill>
                <a:srgbClr val="000000"/>
              </a:solidFill>
              <a:latin typeface="Calibri" panose="020F0502020204030204" pitchFamily="34" charset="0"/>
            </a:endParaRPr>
          </a:p>
          <a:p>
            <a:pPr fontAlgn="base"/>
            <a:r>
              <a:rPr lang="en-US" dirty="0">
                <a:solidFill>
                  <a:srgbClr val="000000"/>
                </a:solidFill>
                <a:latin typeface="Calibri" panose="020F0502020204030204" pitchFamily="34" charset="0"/>
              </a:rPr>
              <a:t>-On a DENs call several months ago, we were discussing the measures "Number of Opioid-Related Overdoses" and "Naloxone Doses Given" over time and as a ratio of calls to doses to see if that could be any indication of the potency of street drugs in a given time frame. I had an opportunity to discuss this with Mark in detail, so I wanted to share some takeaways from that conversation:</a:t>
            </a:r>
          </a:p>
          <a:p>
            <a:pPr fontAlgn="base"/>
            <a:endParaRPr lang="en-US" dirty="0">
              <a:solidFill>
                <a:srgbClr val="000000"/>
              </a:solidFill>
              <a:latin typeface="Calibri" panose="020F0502020204030204" pitchFamily="34" charset="0"/>
            </a:endParaRPr>
          </a:p>
          <a:p>
            <a:pPr lvl="1" fontAlgn="base">
              <a:buFont typeface="Arial" panose="020B0604020202020204" pitchFamily="34" charset="0"/>
              <a:buNone/>
            </a:pPr>
            <a:r>
              <a:rPr lang="en-US" dirty="0">
                <a:solidFill>
                  <a:srgbClr val="000000"/>
                </a:solidFill>
                <a:latin typeface="Calibri" panose="020F0502020204030204" pitchFamily="34" charset="0"/>
              </a:rPr>
              <a:t>-JFRD's protocol for dosage of naloxone has changed multiple times over the years, and it depends on patient factors. For example, a patient experiencing cardiac arrest will be given 2 mg dose of naloxone at a minimum, compared to a range of 0.4 mg to 1.0 mg for a patient not experiencing cardiac arrest. </a:t>
            </a:r>
          </a:p>
          <a:p>
            <a:pPr lvl="1" fontAlgn="base">
              <a:buFont typeface="Arial" panose="020B0604020202020204" pitchFamily="34" charset="0"/>
              <a:buNone/>
            </a:pPr>
            <a:r>
              <a:rPr lang="en-US" dirty="0">
                <a:solidFill>
                  <a:srgbClr val="000000"/>
                </a:solidFill>
                <a:latin typeface="Calibri" panose="020F0502020204030204" pitchFamily="34" charset="0"/>
              </a:rPr>
              <a:t>-Two doses of nasal Narcan will always equal 8 mg, because each plunger contains 4 mg, but two doses of IV naloxone given by JFRD will vary depending on the protocol at the time of the overdose incident and patient factors. In other words, there is not a standard "dose" of naloxone for the purposes of that data point.</a:t>
            </a:r>
          </a:p>
          <a:p>
            <a:pPr lvl="1" fontAlgn="base">
              <a:buFont typeface="Arial" panose="020B0604020202020204" pitchFamily="34" charset="0"/>
              <a:buNone/>
            </a:pPr>
            <a:r>
              <a:rPr lang="en-US" dirty="0">
                <a:solidFill>
                  <a:srgbClr val="000000"/>
                </a:solidFill>
                <a:latin typeface="Calibri" panose="020F0502020204030204" pitchFamily="34" charset="0"/>
              </a:rPr>
              <a:t>-The EMT/firefighter's goal when giving a patient naloxone is for the patient to begin breathing, not necessarily regain consciousness. This is considered compassionate care because giving too high of a dose of naloxone will cause the patient to experience worse withdrawal symptoms. When a community member is giving Narcan, their goal is for the person to wake up, even if this means giving a much higher dose.</a:t>
            </a:r>
          </a:p>
          <a:p>
            <a:pPr lvl="1" fontAlgn="base">
              <a:buFont typeface="Arial" panose="020B0604020202020204" pitchFamily="34" charset="0"/>
              <a:buNone/>
            </a:pPr>
            <a:r>
              <a:rPr lang="en-US" dirty="0">
                <a:solidFill>
                  <a:srgbClr val="000000"/>
                </a:solidFill>
                <a:latin typeface="Calibri" panose="020F0502020204030204" pitchFamily="34" charset="0"/>
              </a:rPr>
              <a:t>-The bad news is that due to these factors, these data points cannot be used to make any assessment about potency of street drugs. The good news is at least we have more clarification about this data and its limitations, so we won't make erroneous conclusions.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625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dirty="0"/>
              <a:t>Zip codes highlighted in orange - both in the top 10 for count and the top 10 for rate per 1,000.</a:t>
            </a:r>
          </a:p>
          <a:p>
            <a:r>
              <a:rPr lang="en-US" dirty="0"/>
              <a:t>Population size data source: Decennial Census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176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59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dirty="0"/>
              <a:t>Average training size is 17.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670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Received two additional reports since the May DENs meeting.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527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dirty="0"/>
              <a:t>-Narcan nasal spray was first FDA approved in November 2015, but the first report of Narcan use PTA JFRD was not until 2017.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8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734429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090597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89826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159315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68683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260297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740932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434625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6/28/2023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52674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6/28/2023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24896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6/28/2023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3140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619724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6/28/2023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36221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6/28/2023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14662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6/28/2023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74526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6/28/2023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12813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6/28/2023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58018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6/28/2023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52597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6/28/2023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79127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6/28/2023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44459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6/28/2023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90592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57993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11191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6/28/2023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14451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6/28/2023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65784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6/28/2023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143580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6/28/2023</a:t>
            </a:fld>
            <a:endParaRPr dirty="0"/>
          </a:p>
        </p:txBody>
      </p:sp>
      <p:sp>
        <p:nvSpPr>
          <p:cNvPr id="9" name="Slide Number Placeholder 8"/>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21685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6/28/2023</a:t>
            </a:fld>
            <a:endParaRPr dirty="0"/>
          </a:p>
        </p:txBody>
      </p:sp>
      <p:sp>
        <p:nvSpPr>
          <p:cNvPr id="5" name="Slide Number Placeholder 4"/>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2941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6/28/2023</a:t>
            </a:fld>
            <a:endParaRPr dirty="0"/>
          </a:p>
        </p:txBody>
      </p:sp>
      <p:sp>
        <p:nvSpPr>
          <p:cNvPr id="4" name="Slide Number Placeholder 3"/>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4139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6/28/2023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88847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6/28/2023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4215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6/28/2023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21213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6/28/2023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4869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05AA66-DFE8-4E36-A6DD-3E42D95767CB}"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373813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E8F4-053F-4472-9248-A62171E917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B6B8AB-37F5-4538-BC64-AFCB57B620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83BB10-3057-4C1F-9812-96AFEB9C25E0}"/>
              </a:ext>
            </a:extLst>
          </p:cNvPr>
          <p:cNvSpPr>
            <a:spLocks noGrp="1"/>
          </p:cNvSpPr>
          <p:nvPr>
            <p:ph type="dt" sz="half" idx="10"/>
          </p:nvPr>
        </p:nvSpPr>
        <p:spPr/>
        <p:txBody>
          <a:bodyPr/>
          <a:lstStyle/>
          <a:p>
            <a:fld id="{48A87A34-81AB-432B-8DAE-1953F412C126}" type="datetimeFigureOut">
              <a:rPr lang="en-US" smtClean="0"/>
              <a:t>6/28/2023</a:t>
            </a:fld>
            <a:endParaRPr lang="en-US" dirty="0"/>
          </a:p>
        </p:txBody>
      </p:sp>
      <p:sp>
        <p:nvSpPr>
          <p:cNvPr id="5" name="Footer Placeholder 4">
            <a:extLst>
              <a:ext uri="{FF2B5EF4-FFF2-40B4-BE49-F238E27FC236}">
                <a16:creationId xmlns:a16="http://schemas.microsoft.com/office/drawing/2014/main" id="{36E806A0-F7C7-4CB2-AE37-0027CAF47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1FC127-5559-4A75-861B-69283063AD7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38185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10EB-6284-4BAC-8BF3-E5ED95337D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C5D964-AB3F-430B-A99F-64BBA01450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7C7A64-27FF-40F6-A8D9-1E79E6FD1C13}"/>
              </a:ext>
            </a:extLst>
          </p:cNvPr>
          <p:cNvSpPr>
            <a:spLocks noGrp="1"/>
          </p:cNvSpPr>
          <p:nvPr>
            <p:ph type="dt" sz="half" idx="10"/>
          </p:nvPr>
        </p:nvSpPr>
        <p:spPr/>
        <p:txBody>
          <a:bodyPr/>
          <a:lstStyle/>
          <a:p>
            <a:fld id="{48A87A34-81AB-432B-8DAE-1953F412C126}" type="datetimeFigureOut">
              <a:rPr lang="en-US" smtClean="0"/>
              <a:pPr/>
              <a:t>6/28/2023</a:t>
            </a:fld>
            <a:endParaRPr lang="en-US" dirty="0"/>
          </a:p>
        </p:txBody>
      </p:sp>
      <p:sp>
        <p:nvSpPr>
          <p:cNvPr id="5" name="Footer Placeholder 4">
            <a:extLst>
              <a:ext uri="{FF2B5EF4-FFF2-40B4-BE49-F238E27FC236}">
                <a16:creationId xmlns:a16="http://schemas.microsoft.com/office/drawing/2014/main" id="{06FCE5FE-7D72-442B-B840-0DA6ABFF98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2C1B53-CCF0-4F3B-8248-6D83E53EDD0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7604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FF09-8E93-46EB-9590-9CF8955DDD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1811C6-3561-4651-B9C9-06F9FC465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9DA8A8-418D-4442-AB11-5C3280F2F14A}"/>
              </a:ext>
            </a:extLst>
          </p:cNvPr>
          <p:cNvSpPr>
            <a:spLocks noGrp="1"/>
          </p:cNvSpPr>
          <p:nvPr>
            <p:ph type="dt" sz="half" idx="10"/>
          </p:nvPr>
        </p:nvSpPr>
        <p:spPr/>
        <p:txBody>
          <a:bodyPr/>
          <a:lstStyle/>
          <a:p>
            <a:fld id="{48A87A34-81AB-432B-8DAE-1953F412C126}" type="datetimeFigureOut">
              <a:rPr lang="en-US" smtClean="0"/>
              <a:t>6/28/2023</a:t>
            </a:fld>
            <a:endParaRPr lang="en-US" dirty="0"/>
          </a:p>
        </p:txBody>
      </p:sp>
      <p:sp>
        <p:nvSpPr>
          <p:cNvPr id="5" name="Footer Placeholder 4">
            <a:extLst>
              <a:ext uri="{FF2B5EF4-FFF2-40B4-BE49-F238E27FC236}">
                <a16:creationId xmlns:a16="http://schemas.microsoft.com/office/drawing/2014/main" id="{B8BCC015-B4C5-480B-8907-7AC2945FFD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5F0FAF-C6E8-488E-82E3-884D1F34B63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1305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562E3-C360-41B3-A497-0AA6C7130B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49CF17-9A2B-4FD8-94A5-2D6D01D169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DE23FC-6147-4263-B71D-B44B71147D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068214-2916-4BE8-A244-B6B3C9BBF8BF}"/>
              </a:ext>
            </a:extLst>
          </p:cNvPr>
          <p:cNvSpPr>
            <a:spLocks noGrp="1"/>
          </p:cNvSpPr>
          <p:nvPr>
            <p:ph type="dt" sz="half" idx="10"/>
          </p:nvPr>
        </p:nvSpPr>
        <p:spPr/>
        <p:txBody>
          <a:bodyPr/>
          <a:lstStyle/>
          <a:p>
            <a:fld id="{48A87A34-81AB-432B-8DAE-1953F412C126}" type="datetimeFigureOut">
              <a:rPr lang="en-US" smtClean="0"/>
              <a:pPr/>
              <a:t>6/28/2023</a:t>
            </a:fld>
            <a:endParaRPr lang="en-US" dirty="0"/>
          </a:p>
        </p:txBody>
      </p:sp>
      <p:sp>
        <p:nvSpPr>
          <p:cNvPr id="6" name="Footer Placeholder 5">
            <a:extLst>
              <a:ext uri="{FF2B5EF4-FFF2-40B4-BE49-F238E27FC236}">
                <a16:creationId xmlns:a16="http://schemas.microsoft.com/office/drawing/2014/main" id="{7426E6A3-DFEB-4169-9483-5C626AE78E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59AA74-FF8E-499A-809C-BB5649A55075}"/>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032981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150A-0615-4DAF-896F-6301F72F8C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0B9943-DB0B-47B2-A7E1-4609465165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5ABFE-8025-4EB8-91B5-ACDECF11BE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C0E7A5-F295-4481-9015-8392141E1F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11CEE0-D538-4D21-9B3B-9613139254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A91FD6-3A5B-49DE-964A-48D9843EC2AA}"/>
              </a:ext>
            </a:extLst>
          </p:cNvPr>
          <p:cNvSpPr>
            <a:spLocks noGrp="1"/>
          </p:cNvSpPr>
          <p:nvPr>
            <p:ph type="dt" sz="half" idx="10"/>
          </p:nvPr>
        </p:nvSpPr>
        <p:spPr/>
        <p:txBody>
          <a:bodyPr/>
          <a:lstStyle/>
          <a:p>
            <a:fld id="{48A87A34-81AB-432B-8DAE-1953F412C126}" type="datetimeFigureOut">
              <a:rPr lang="en-US" smtClean="0"/>
              <a:pPr/>
              <a:t>6/28/2023</a:t>
            </a:fld>
            <a:endParaRPr lang="en-US" dirty="0"/>
          </a:p>
        </p:txBody>
      </p:sp>
      <p:sp>
        <p:nvSpPr>
          <p:cNvPr id="8" name="Footer Placeholder 7">
            <a:extLst>
              <a:ext uri="{FF2B5EF4-FFF2-40B4-BE49-F238E27FC236}">
                <a16:creationId xmlns:a16="http://schemas.microsoft.com/office/drawing/2014/main" id="{2E53AA0B-FFBB-44F3-AF7F-A06E16D81E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367DF89-49BB-4B32-AD77-7C613D72497C}"/>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3932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F038C-586B-4B22-9AD2-4AD8AFEEC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DC1A9F-3687-4FFF-BFA7-38DDC1F695CE}"/>
              </a:ext>
            </a:extLst>
          </p:cNvPr>
          <p:cNvSpPr>
            <a:spLocks noGrp="1"/>
          </p:cNvSpPr>
          <p:nvPr>
            <p:ph type="dt" sz="half" idx="10"/>
          </p:nvPr>
        </p:nvSpPr>
        <p:spPr/>
        <p:txBody>
          <a:bodyPr/>
          <a:lstStyle/>
          <a:p>
            <a:fld id="{48A87A34-81AB-432B-8DAE-1953F412C126}" type="datetimeFigureOut">
              <a:rPr lang="en-US" smtClean="0"/>
              <a:t>6/28/2023</a:t>
            </a:fld>
            <a:endParaRPr lang="en-US" dirty="0"/>
          </a:p>
        </p:txBody>
      </p:sp>
      <p:sp>
        <p:nvSpPr>
          <p:cNvPr id="4" name="Footer Placeholder 3">
            <a:extLst>
              <a:ext uri="{FF2B5EF4-FFF2-40B4-BE49-F238E27FC236}">
                <a16:creationId xmlns:a16="http://schemas.microsoft.com/office/drawing/2014/main" id="{CCFB713E-D929-4865-9077-BE2A5086A6E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FF61DB1-774F-4DE8-8904-435F806A943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06205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9D2A5E-5587-409E-A4BD-363BE9AB1442}"/>
              </a:ext>
            </a:extLst>
          </p:cNvPr>
          <p:cNvSpPr>
            <a:spLocks noGrp="1"/>
          </p:cNvSpPr>
          <p:nvPr>
            <p:ph type="dt" sz="half" idx="10"/>
          </p:nvPr>
        </p:nvSpPr>
        <p:spPr/>
        <p:txBody>
          <a:bodyPr/>
          <a:lstStyle/>
          <a:p>
            <a:fld id="{48A87A34-81AB-432B-8DAE-1953F412C126}" type="datetimeFigureOut">
              <a:rPr lang="en-US" smtClean="0"/>
              <a:t>6/28/2023</a:t>
            </a:fld>
            <a:endParaRPr lang="en-US" dirty="0"/>
          </a:p>
        </p:txBody>
      </p:sp>
      <p:sp>
        <p:nvSpPr>
          <p:cNvPr id="3" name="Footer Placeholder 2">
            <a:extLst>
              <a:ext uri="{FF2B5EF4-FFF2-40B4-BE49-F238E27FC236}">
                <a16:creationId xmlns:a16="http://schemas.microsoft.com/office/drawing/2014/main" id="{F3966C09-25F9-4BC7-9FE0-6EF42CACAA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8559095-9417-491E-9180-50CA2C6F987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1756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0BFDF-56DD-4172-8449-BCC865F47F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796557-BF8D-4D79-A2A4-0C4FDE012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C2D4E1-4867-4FE0-B52D-A8A661A7D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7EEB7C-097E-4DD4-AC75-6EACD1A53D55}"/>
              </a:ext>
            </a:extLst>
          </p:cNvPr>
          <p:cNvSpPr>
            <a:spLocks noGrp="1"/>
          </p:cNvSpPr>
          <p:nvPr>
            <p:ph type="dt" sz="half" idx="10"/>
          </p:nvPr>
        </p:nvSpPr>
        <p:spPr/>
        <p:txBody>
          <a:bodyPr/>
          <a:lstStyle/>
          <a:p>
            <a:fld id="{48A87A34-81AB-432B-8DAE-1953F412C126}" type="datetimeFigureOut">
              <a:rPr lang="en-US" smtClean="0"/>
              <a:pPr/>
              <a:t>6/28/2023</a:t>
            </a:fld>
            <a:endParaRPr lang="en-US" dirty="0"/>
          </a:p>
        </p:txBody>
      </p:sp>
      <p:sp>
        <p:nvSpPr>
          <p:cNvPr id="6" name="Footer Placeholder 5">
            <a:extLst>
              <a:ext uri="{FF2B5EF4-FFF2-40B4-BE49-F238E27FC236}">
                <a16:creationId xmlns:a16="http://schemas.microsoft.com/office/drawing/2014/main" id="{379CC4F3-7744-4404-A4F0-842AD808E7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EE40C2-3C31-47E3-8E37-806BA6AA454A}"/>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02349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C5D20-CC56-4962-9153-82BC495777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E4C967-CAB2-45CC-8FC1-8A8C5EA10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D00296-E7FB-43D8-9790-D1E8393BA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BC56B9-8036-4DF2-82DA-E22B60018FBA}"/>
              </a:ext>
            </a:extLst>
          </p:cNvPr>
          <p:cNvSpPr>
            <a:spLocks noGrp="1"/>
          </p:cNvSpPr>
          <p:nvPr>
            <p:ph type="dt" sz="half" idx="10"/>
          </p:nvPr>
        </p:nvSpPr>
        <p:spPr/>
        <p:txBody>
          <a:bodyPr/>
          <a:lstStyle/>
          <a:p>
            <a:fld id="{48A87A34-81AB-432B-8DAE-1953F412C126}" type="datetimeFigureOut">
              <a:rPr lang="en-US" smtClean="0"/>
              <a:t>6/28/2023</a:t>
            </a:fld>
            <a:endParaRPr lang="en-US" dirty="0"/>
          </a:p>
        </p:txBody>
      </p:sp>
      <p:sp>
        <p:nvSpPr>
          <p:cNvPr id="6" name="Footer Placeholder 5">
            <a:extLst>
              <a:ext uri="{FF2B5EF4-FFF2-40B4-BE49-F238E27FC236}">
                <a16:creationId xmlns:a16="http://schemas.microsoft.com/office/drawing/2014/main" id="{E6D20643-3B44-4B8A-8632-1FCF203001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A13076-7634-4971-AA93-532F0AE4332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49164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FADE1-2C62-421C-A47D-CEC8ACB79D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76A822-A862-4D6E-9950-1FF351DB8B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CA825-E65A-4CBD-9D2F-C0B0CC5865CA}"/>
              </a:ext>
            </a:extLst>
          </p:cNvPr>
          <p:cNvSpPr>
            <a:spLocks noGrp="1"/>
          </p:cNvSpPr>
          <p:nvPr>
            <p:ph type="dt" sz="half" idx="10"/>
          </p:nvPr>
        </p:nvSpPr>
        <p:spPr/>
        <p:txBody>
          <a:bodyPr/>
          <a:lstStyle/>
          <a:p>
            <a:fld id="{48A87A34-81AB-432B-8DAE-1953F412C126}" type="datetimeFigureOut">
              <a:rPr lang="en-US" smtClean="0"/>
              <a:pPr/>
              <a:t>6/28/2023</a:t>
            </a:fld>
            <a:endParaRPr lang="en-US" dirty="0"/>
          </a:p>
        </p:txBody>
      </p:sp>
      <p:sp>
        <p:nvSpPr>
          <p:cNvPr id="5" name="Footer Placeholder 4">
            <a:extLst>
              <a:ext uri="{FF2B5EF4-FFF2-40B4-BE49-F238E27FC236}">
                <a16:creationId xmlns:a16="http://schemas.microsoft.com/office/drawing/2014/main" id="{89A7D563-15E3-4B7B-B31D-A0C10B2884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FED844-2758-4733-B721-F7C22F7D92D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2429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05AA66-DFE8-4E36-A6DD-3E42D95767CB}" type="datetimeFigureOut">
              <a:rPr lang="en-US" smtClean="0"/>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35892061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C24263-E8AC-4AC0-B523-5727ADFA1A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5353AA-8904-41E2-A4D7-EE2D43BF0F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F3ABE-BD6D-4FB7-A93F-C59A3BB60B4B}"/>
              </a:ext>
            </a:extLst>
          </p:cNvPr>
          <p:cNvSpPr>
            <a:spLocks noGrp="1"/>
          </p:cNvSpPr>
          <p:nvPr>
            <p:ph type="dt" sz="half" idx="10"/>
          </p:nvPr>
        </p:nvSpPr>
        <p:spPr/>
        <p:txBody>
          <a:bodyPr/>
          <a:lstStyle/>
          <a:p>
            <a:fld id="{48A87A34-81AB-432B-8DAE-1953F412C126}" type="datetimeFigureOut">
              <a:rPr lang="en-US" smtClean="0"/>
              <a:pPr/>
              <a:t>6/28/2023</a:t>
            </a:fld>
            <a:endParaRPr lang="en-US" dirty="0"/>
          </a:p>
        </p:txBody>
      </p:sp>
      <p:sp>
        <p:nvSpPr>
          <p:cNvPr id="5" name="Footer Placeholder 4">
            <a:extLst>
              <a:ext uri="{FF2B5EF4-FFF2-40B4-BE49-F238E27FC236}">
                <a16:creationId xmlns:a16="http://schemas.microsoft.com/office/drawing/2014/main" id="{AC5A82C7-C235-4BB1-A355-DEE60C89D0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CC9F0D-654F-41A8-ADB3-D3317CA5114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59297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87847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BB0C64-AD16-4270-8323-3B986F4CAD10}"/>
              </a:ext>
            </a:extLst>
          </p:cNvPr>
          <p:cNvGrpSpPr/>
          <p:nvPr userDrawn="1"/>
        </p:nvGrpSpPr>
        <p:grpSpPr>
          <a:xfrm>
            <a:off x="6807200" y="3143"/>
            <a:ext cx="5384801" cy="1101851"/>
            <a:chOff x="5334000" y="-37306"/>
            <a:chExt cx="3281716" cy="895350"/>
          </a:xfrm>
        </p:grpSpPr>
        <p:pic>
          <p:nvPicPr>
            <p:cNvPr id="12" name="Graphic 11">
              <a:extLst>
                <a:ext uri="{FF2B5EF4-FFF2-40B4-BE49-F238E27FC236}">
                  <a16:creationId xmlns:a16="http://schemas.microsoft.com/office/drawing/2014/main" id="{323EE1CF-2D6B-4E08-B98D-D9F9B91968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8301" y="-37306"/>
              <a:ext cx="3167415" cy="609600"/>
            </a:xfrm>
            <a:prstGeom prst="rect">
              <a:avLst/>
            </a:prstGeom>
          </p:spPr>
        </p:pic>
        <p:pic>
          <p:nvPicPr>
            <p:cNvPr id="13" name="Graphic 12">
              <a:extLst>
                <a:ext uri="{FF2B5EF4-FFF2-40B4-BE49-F238E27FC236}">
                  <a16:creationId xmlns:a16="http://schemas.microsoft.com/office/drawing/2014/main" id="{2AA44434-8959-4391-901A-0B056114A2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34000" y="-37306"/>
              <a:ext cx="819150" cy="895350"/>
            </a:xfrm>
            <a:prstGeom prst="rect">
              <a:avLst/>
            </a:prstGeom>
          </p:spPr>
        </p:pic>
      </p:grpSp>
      <p:sp>
        <p:nvSpPr>
          <p:cNvPr id="2" name="Title 1">
            <a:extLst>
              <a:ext uri="{FF2B5EF4-FFF2-40B4-BE49-F238E27FC236}">
                <a16:creationId xmlns:a16="http://schemas.microsoft.com/office/drawing/2014/main" id="{33133CFB-98CB-4408-8818-24F931AC137B}"/>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A6EE7E31-13F0-404F-BFFF-EE236EB5D4B4}"/>
              </a:ext>
            </a:extLst>
          </p:cNvPr>
          <p:cNvSpPr>
            <a:spLocks noGrp="1"/>
          </p:cNvSpPr>
          <p:nvPr>
            <p:ph type="ftr" sz="quarter" idx="10"/>
          </p:nvPr>
        </p:nvSpPr>
        <p:spPr/>
        <p:txBody>
          <a:bodyPr/>
          <a:lstStyle/>
          <a:p>
            <a:r>
              <a:rPr lang="en-US" dirty="0"/>
              <a:t>www.website.com</a:t>
            </a:r>
          </a:p>
        </p:txBody>
      </p:sp>
      <p:sp>
        <p:nvSpPr>
          <p:cNvPr id="4" name="Slide Number Placeholder 3">
            <a:extLst>
              <a:ext uri="{FF2B5EF4-FFF2-40B4-BE49-F238E27FC236}">
                <a16:creationId xmlns:a16="http://schemas.microsoft.com/office/drawing/2014/main" id="{04FC6F67-BAE4-413D-8066-1E361D58912A}"/>
              </a:ext>
            </a:extLst>
          </p:cNvPr>
          <p:cNvSpPr>
            <a:spLocks noGrp="1"/>
          </p:cNvSpPr>
          <p:nvPr>
            <p:ph type="sldNum" sz="quarter" idx="11"/>
          </p:nvPr>
        </p:nvSpPr>
        <p:spPr/>
        <p:txBody>
          <a:bodyPr/>
          <a:lstStyle/>
          <a:p>
            <a:fld id="{49598980-D22C-4904-9F8F-3DB09B2ECD84}" type="slidenum">
              <a:rPr lang="en-US" smtClean="0"/>
              <a:pPr/>
              <a:t>‹#›</a:t>
            </a:fld>
            <a:endParaRPr lang="en-US" dirty="0"/>
          </a:p>
        </p:txBody>
      </p:sp>
      <p:sp>
        <p:nvSpPr>
          <p:cNvPr id="14" name="Content Placeholder 2">
            <a:extLst>
              <a:ext uri="{FF2B5EF4-FFF2-40B4-BE49-F238E27FC236}">
                <a16:creationId xmlns:a16="http://schemas.microsoft.com/office/drawing/2014/main" id="{DF566D8F-E696-41DE-BA1C-A8D0C7F03EDA}"/>
              </a:ext>
            </a:extLst>
          </p:cNvPr>
          <p:cNvSpPr>
            <a:spLocks noGrp="1"/>
          </p:cNvSpPr>
          <p:nvPr>
            <p:ph idx="1"/>
          </p:nvPr>
        </p:nvSpPr>
        <p:spPr>
          <a:xfrm>
            <a:off x="609600" y="1425655"/>
            <a:ext cx="10302240" cy="571500"/>
          </a:xfrm>
        </p:spPr>
        <p:txBody>
          <a:bodyPr>
            <a:normAutofit/>
          </a:bodyPr>
          <a:lstStyle>
            <a:lvl1pPr marL="64008" indent="0">
              <a:buFont typeface="Arial" panose="020B0604020202020204" pitchFamily="34" charset="0"/>
              <a:buNone/>
              <a:defRPr sz="2000"/>
            </a:lvl1pPr>
            <a:lvl2pPr marL="537210" indent="0">
              <a:buNone/>
              <a:defRPr/>
            </a:lvl2pPr>
            <a:lvl3pPr marL="877824" indent="0">
              <a:buNone/>
              <a:defRPr/>
            </a:lvl3pPr>
            <a:lvl4pPr marL="1161288" indent="0">
              <a:buNone/>
              <a:defRPr/>
            </a:lvl4pPr>
            <a:lvl5pPr marL="1389888" indent="0">
              <a:buNone/>
              <a:defRPr/>
            </a:lvl5pPr>
          </a:lstStyle>
          <a:p>
            <a:pPr lvl="0"/>
            <a:r>
              <a:rPr lang="en-US"/>
              <a:t>Click to edit Master text styles</a:t>
            </a:r>
          </a:p>
        </p:txBody>
      </p:sp>
    </p:spTree>
    <p:extLst>
      <p:ext uri="{BB962C8B-B14F-4D97-AF65-F5344CB8AC3E}">
        <p14:creationId xmlns:p14="http://schemas.microsoft.com/office/powerpoint/2010/main" val="36163092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ED1E5-615C-44AD-A3C0-355D0D6ED9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FF9E1B-160E-4295-B43C-0ADA9ADCFC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DCFA4C-5B8D-4A30-9023-FD31FAAEA6FF}"/>
              </a:ext>
            </a:extLst>
          </p:cNvPr>
          <p:cNvSpPr>
            <a:spLocks noGrp="1"/>
          </p:cNvSpPr>
          <p:nvPr>
            <p:ph type="dt" sz="half" idx="10"/>
          </p:nvPr>
        </p:nvSpPr>
        <p:spPr/>
        <p:txBody>
          <a:bodyPr/>
          <a:lstStyle/>
          <a:p>
            <a:fld id="{22F7E14D-A17C-4B0E-966E-8840D6ECED71}" type="datetimeFigureOut">
              <a:rPr lang="en-US" smtClean="0"/>
              <a:t>6/28/2023</a:t>
            </a:fld>
            <a:endParaRPr lang="en-US"/>
          </a:p>
        </p:txBody>
      </p:sp>
      <p:sp>
        <p:nvSpPr>
          <p:cNvPr id="5" name="Footer Placeholder 4">
            <a:extLst>
              <a:ext uri="{FF2B5EF4-FFF2-40B4-BE49-F238E27FC236}">
                <a16:creationId xmlns:a16="http://schemas.microsoft.com/office/drawing/2014/main" id="{1EF6B0CA-12DF-4DDC-B314-874CE5B9F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55A02-68D9-43F9-97A5-580E71BFDF1C}"/>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19630066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91E84-D0F4-49AA-A320-0CC18687CC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489CE-0062-45B9-A90E-3BAAD09CE9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86463-3E16-4599-908D-47A5C780DD7E}"/>
              </a:ext>
            </a:extLst>
          </p:cNvPr>
          <p:cNvSpPr>
            <a:spLocks noGrp="1"/>
          </p:cNvSpPr>
          <p:nvPr>
            <p:ph type="dt" sz="half" idx="10"/>
          </p:nvPr>
        </p:nvSpPr>
        <p:spPr/>
        <p:txBody>
          <a:bodyPr/>
          <a:lstStyle/>
          <a:p>
            <a:fld id="{22F7E14D-A17C-4B0E-966E-8840D6ECED71}" type="datetimeFigureOut">
              <a:rPr lang="en-US" smtClean="0"/>
              <a:t>6/28/2023</a:t>
            </a:fld>
            <a:endParaRPr lang="en-US"/>
          </a:p>
        </p:txBody>
      </p:sp>
      <p:sp>
        <p:nvSpPr>
          <p:cNvPr id="5" name="Footer Placeholder 4">
            <a:extLst>
              <a:ext uri="{FF2B5EF4-FFF2-40B4-BE49-F238E27FC236}">
                <a16:creationId xmlns:a16="http://schemas.microsoft.com/office/drawing/2014/main" id="{50CA0DC7-23D4-43E9-A8BE-B3604852A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7013C-9E3B-4AFA-989D-6B85DC902F09}"/>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11618816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7021-21F8-4BED-94D5-D643295C3E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8712C3-7944-4605-BD16-DA242F9690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4F16FC-7D6D-43A3-BDBF-EB8CB309B4C2}"/>
              </a:ext>
            </a:extLst>
          </p:cNvPr>
          <p:cNvSpPr>
            <a:spLocks noGrp="1"/>
          </p:cNvSpPr>
          <p:nvPr>
            <p:ph type="dt" sz="half" idx="10"/>
          </p:nvPr>
        </p:nvSpPr>
        <p:spPr/>
        <p:txBody>
          <a:bodyPr/>
          <a:lstStyle/>
          <a:p>
            <a:fld id="{22F7E14D-A17C-4B0E-966E-8840D6ECED71}" type="datetimeFigureOut">
              <a:rPr lang="en-US" smtClean="0"/>
              <a:t>6/28/2023</a:t>
            </a:fld>
            <a:endParaRPr lang="en-US"/>
          </a:p>
        </p:txBody>
      </p:sp>
      <p:sp>
        <p:nvSpPr>
          <p:cNvPr id="5" name="Footer Placeholder 4">
            <a:extLst>
              <a:ext uri="{FF2B5EF4-FFF2-40B4-BE49-F238E27FC236}">
                <a16:creationId xmlns:a16="http://schemas.microsoft.com/office/drawing/2014/main" id="{F252E3CA-9A78-4871-8DC0-D1A2B6C790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321AD-0117-4CEF-90E1-D75361C917F5}"/>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15562007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ACBF-D862-4941-8D78-C53E48ED91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8CE8E-C0B5-4BB3-B17C-39F925D09A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F32F07-F3B2-4D5C-95E6-A9A5DFE359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33DA8A-A72C-4A0E-A3A9-AF181F671F78}"/>
              </a:ext>
            </a:extLst>
          </p:cNvPr>
          <p:cNvSpPr>
            <a:spLocks noGrp="1"/>
          </p:cNvSpPr>
          <p:nvPr>
            <p:ph type="dt" sz="half" idx="10"/>
          </p:nvPr>
        </p:nvSpPr>
        <p:spPr/>
        <p:txBody>
          <a:bodyPr/>
          <a:lstStyle/>
          <a:p>
            <a:fld id="{22F7E14D-A17C-4B0E-966E-8840D6ECED71}" type="datetimeFigureOut">
              <a:rPr lang="en-US" smtClean="0"/>
              <a:t>6/28/2023</a:t>
            </a:fld>
            <a:endParaRPr lang="en-US"/>
          </a:p>
        </p:txBody>
      </p:sp>
      <p:sp>
        <p:nvSpPr>
          <p:cNvPr id="6" name="Footer Placeholder 5">
            <a:extLst>
              <a:ext uri="{FF2B5EF4-FFF2-40B4-BE49-F238E27FC236}">
                <a16:creationId xmlns:a16="http://schemas.microsoft.com/office/drawing/2014/main" id="{1B805C5D-5BB1-4E35-897E-A6AA6F4805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7AEF37-99E4-4119-8D28-405C38917C8D}"/>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21433913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24346-1CCC-4E3E-AD9E-996F4E3727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9B39-9315-44B1-82F9-733918C36D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03B8C0-F768-47A2-A5D4-F1A2A1BC2B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718174-B936-4947-BB8A-4A3FAEE0F6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4F6E7-A7D7-4B0D-A53E-CE60CA01DB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BAB27D-7C77-4704-B0DD-DE5C197BC44F}"/>
              </a:ext>
            </a:extLst>
          </p:cNvPr>
          <p:cNvSpPr>
            <a:spLocks noGrp="1"/>
          </p:cNvSpPr>
          <p:nvPr>
            <p:ph type="dt" sz="half" idx="10"/>
          </p:nvPr>
        </p:nvSpPr>
        <p:spPr/>
        <p:txBody>
          <a:bodyPr/>
          <a:lstStyle/>
          <a:p>
            <a:fld id="{22F7E14D-A17C-4B0E-966E-8840D6ECED71}" type="datetimeFigureOut">
              <a:rPr lang="en-US" smtClean="0"/>
              <a:t>6/28/2023</a:t>
            </a:fld>
            <a:endParaRPr lang="en-US"/>
          </a:p>
        </p:txBody>
      </p:sp>
      <p:sp>
        <p:nvSpPr>
          <p:cNvPr id="8" name="Footer Placeholder 7">
            <a:extLst>
              <a:ext uri="{FF2B5EF4-FFF2-40B4-BE49-F238E27FC236}">
                <a16:creationId xmlns:a16="http://schemas.microsoft.com/office/drawing/2014/main" id="{D119D3AB-BFF3-4B4D-B7D0-16ABF2432A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8FF585-D9BE-4F67-A02A-ABC20DB89B17}"/>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39936552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A9978-A3DE-4648-95CE-CCB37B75EF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1377D9-87D2-441A-A8BB-CDD10EEF4A61}"/>
              </a:ext>
            </a:extLst>
          </p:cNvPr>
          <p:cNvSpPr>
            <a:spLocks noGrp="1"/>
          </p:cNvSpPr>
          <p:nvPr>
            <p:ph type="dt" sz="half" idx="10"/>
          </p:nvPr>
        </p:nvSpPr>
        <p:spPr/>
        <p:txBody>
          <a:bodyPr/>
          <a:lstStyle/>
          <a:p>
            <a:fld id="{22F7E14D-A17C-4B0E-966E-8840D6ECED71}" type="datetimeFigureOut">
              <a:rPr lang="en-US" smtClean="0"/>
              <a:t>6/28/2023</a:t>
            </a:fld>
            <a:endParaRPr lang="en-US"/>
          </a:p>
        </p:txBody>
      </p:sp>
      <p:sp>
        <p:nvSpPr>
          <p:cNvPr id="4" name="Footer Placeholder 3">
            <a:extLst>
              <a:ext uri="{FF2B5EF4-FFF2-40B4-BE49-F238E27FC236}">
                <a16:creationId xmlns:a16="http://schemas.microsoft.com/office/drawing/2014/main" id="{E0DFADA9-7E9D-4DCD-8C0A-38A83D2287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09FED4-DFAA-4F8E-9B77-2A082B8228CF}"/>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42897681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3619E-7A0D-4F07-81E0-EE0755B0AA64}"/>
              </a:ext>
            </a:extLst>
          </p:cNvPr>
          <p:cNvSpPr>
            <a:spLocks noGrp="1"/>
          </p:cNvSpPr>
          <p:nvPr>
            <p:ph type="dt" sz="half" idx="10"/>
          </p:nvPr>
        </p:nvSpPr>
        <p:spPr/>
        <p:txBody>
          <a:bodyPr/>
          <a:lstStyle/>
          <a:p>
            <a:fld id="{22F7E14D-A17C-4B0E-966E-8840D6ECED71}" type="datetimeFigureOut">
              <a:rPr lang="en-US" smtClean="0"/>
              <a:t>6/28/2023</a:t>
            </a:fld>
            <a:endParaRPr lang="en-US"/>
          </a:p>
        </p:txBody>
      </p:sp>
      <p:sp>
        <p:nvSpPr>
          <p:cNvPr id="3" name="Footer Placeholder 2">
            <a:extLst>
              <a:ext uri="{FF2B5EF4-FFF2-40B4-BE49-F238E27FC236}">
                <a16:creationId xmlns:a16="http://schemas.microsoft.com/office/drawing/2014/main" id="{0039EABF-5D02-4B32-82F5-75A333D275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B9870-A89E-4987-A3F2-C5493022F05F}"/>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2106321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05AA66-DFE8-4E36-A6DD-3E42D95767CB}" type="datetimeFigureOut">
              <a:rPr lang="en-US" smtClean="0"/>
              <a:t>6/28/2023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34508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28DAC-90A4-467B-820C-8AB171BA89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8FAD59-7182-4B9A-B52C-836EA31501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DF8FB5-A5D5-4424-B6F6-00EC39922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40FA59-A97C-4974-BC67-EF6F07C49056}"/>
              </a:ext>
            </a:extLst>
          </p:cNvPr>
          <p:cNvSpPr>
            <a:spLocks noGrp="1"/>
          </p:cNvSpPr>
          <p:nvPr>
            <p:ph type="dt" sz="half" idx="10"/>
          </p:nvPr>
        </p:nvSpPr>
        <p:spPr/>
        <p:txBody>
          <a:bodyPr/>
          <a:lstStyle/>
          <a:p>
            <a:fld id="{22F7E14D-A17C-4B0E-966E-8840D6ECED71}" type="datetimeFigureOut">
              <a:rPr lang="en-US" smtClean="0"/>
              <a:t>6/28/2023</a:t>
            </a:fld>
            <a:endParaRPr lang="en-US"/>
          </a:p>
        </p:txBody>
      </p:sp>
      <p:sp>
        <p:nvSpPr>
          <p:cNvPr id="6" name="Footer Placeholder 5">
            <a:extLst>
              <a:ext uri="{FF2B5EF4-FFF2-40B4-BE49-F238E27FC236}">
                <a16:creationId xmlns:a16="http://schemas.microsoft.com/office/drawing/2014/main" id="{8E9B996F-184C-47D2-BD2B-054459961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8FF37-8172-417E-A495-442417064DA9}"/>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29228104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36E1D-F337-4356-BA05-D701A1356B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404E12-5DBC-4BD9-8E85-9C5A79D06B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87A998-B594-4951-BCE5-CE8DFD32F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06731-58CD-4B74-9DF8-5280ADE07E81}"/>
              </a:ext>
            </a:extLst>
          </p:cNvPr>
          <p:cNvSpPr>
            <a:spLocks noGrp="1"/>
          </p:cNvSpPr>
          <p:nvPr>
            <p:ph type="dt" sz="half" idx="10"/>
          </p:nvPr>
        </p:nvSpPr>
        <p:spPr/>
        <p:txBody>
          <a:bodyPr/>
          <a:lstStyle/>
          <a:p>
            <a:fld id="{22F7E14D-A17C-4B0E-966E-8840D6ECED71}" type="datetimeFigureOut">
              <a:rPr lang="en-US" smtClean="0"/>
              <a:t>6/28/2023</a:t>
            </a:fld>
            <a:endParaRPr lang="en-US"/>
          </a:p>
        </p:txBody>
      </p:sp>
      <p:sp>
        <p:nvSpPr>
          <p:cNvPr id="6" name="Footer Placeholder 5">
            <a:extLst>
              <a:ext uri="{FF2B5EF4-FFF2-40B4-BE49-F238E27FC236}">
                <a16:creationId xmlns:a16="http://schemas.microsoft.com/office/drawing/2014/main" id="{C7BE2F59-51B2-4D4C-B31B-99FD6F7DFA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615B1-489A-48C2-BCFB-B9134B64325B}"/>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1672282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7DD4-E26E-4889-9F8B-A42A2C9DED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64AC6E-0BB1-44B1-8035-D46F131E92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C935C-01DA-45E9-A605-486D84157F40}"/>
              </a:ext>
            </a:extLst>
          </p:cNvPr>
          <p:cNvSpPr>
            <a:spLocks noGrp="1"/>
          </p:cNvSpPr>
          <p:nvPr>
            <p:ph type="dt" sz="half" idx="10"/>
          </p:nvPr>
        </p:nvSpPr>
        <p:spPr/>
        <p:txBody>
          <a:bodyPr/>
          <a:lstStyle/>
          <a:p>
            <a:fld id="{22F7E14D-A17C-4B0E-966E-8840D6ECED71}" type="datetimeFigureOut">
              <a:rPr lang="en-US" smtClean="0"/>
              <a:t>6/28/2023</a:t>
            </a:fld>
            <a:endParaRPr lang="en-US"/>
          </a:p>
        </p:txBody>
      </p:sp>
      <p:sp>
        <p:nvSpPr>
          <p:cNvPr id="5" name="Footer Placeholder 4">
            <a:extLst>
              <a:ext uri="{FF2B5EF4-FFF2-40B4-BE49-F238E27FC236}">
                <a16:creationId xmlns:a16="http://schemas.microsoft.com/office/drawing/2014/main" id="{0A599118-CAB5-4099-B42E-705782CE1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EFAA2-BDA4-4A1C-B27B-A8BEB0D02038}"/>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4899573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93063C-C601-4239-8BA0-A9DF12FF5D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A9CAE4-0F30-424D-B8F0-A1097891F3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A3B92-657D-4E00-8263-B21B9F76A762}"/>
              </a:ext>
            </a:extLst>
          </p:cNvPr>
          <p:cNvSpPr>
            <a:spLocks noGrp="1"/>
          </p:cNvSpPr>
          <p:nvPr>
            <p:ph type="dt" sz="half" idx="10"/>
          </p:nvPr>
        </p:nvSpPr>
        <p:spPr/>
        <p:txBody>
          <a:bodyPr/>
          <a:lstStyle/>
          <a:p>
            <a:fld id="{22F7E14D-A17C-4B0E-966E-8840D6ECED71}" type="datetimeFigureOut">
              <a:rPr lang="en-US" smtClean="0"/>
              <a:t>6/28/2023</a:t>
            </a:fld>
            <a:endParaRPr lang="en-US"/>
          </a:p>
        </p:txBody>
      </p:sp>
      <p:sp>
        <p:nvSpPr>
          <p:cNvPr id="5" name="Footer Placeholder 4">
            <a:extLst>
              <a:ext uri="{FF2B5EF4-FFF2-40B4-BE49-F238E27FC236}">
                <a16:creationId xmlns:a16="http://schemas.microsoft.com/office/drawing/2014/main" id="{324776C6-B08D-4FAE-92B7-3951F13F8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6D41A-8DAF-4857-8BD3-BFCFDAE9020C}"/>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36307861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175CD9B9-0BBD-47E2-9110-6EF0FA8CD2D6}"/>
              </a:ext>
            </a:extLst>
          </p:cNvPr>
          <p:cNvCxnSpPr/>
          <p:nvPr userDrawn="1"/>
        </p:nvCxnSpPr>
        <p:spPr>
          <a:xfrm>
            <a:off x="5040923" y="3587262"/>
            <a:ext cx="6312877" cy="0"/>
          </a:xfrm>
          <a:prstGeom prst="line">
            <a:avLst/>
          </a:prstGeom>
          <a:ln>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itle 1">
            <a:extLst>
              <a:ext uri="{FF2B5EF4-FFF2-40B4-BE49-F238E27FC236}">
                <a16:creationId xmlns:a16="http://schemas.microsoft.com/office/drawing/2014/main" id="{8B164D4F-AD50-461C-B0F5-E2DD91F170DE}"/>
              </a:ext>
            </a:extLst>
          </p:cNvPr>
          <p:cNvSpPr>
            <a:spLocks noGrp="1"/>
          </p:cNvSpPr>
          <p:nvPr>
            <p:ph type="ctrTitle"/>
          </p:nvPr>
        </p:nvSpPr>
        <p:spPr>
          <a:xfrm>
            <a:off x="5767754" y="915603"/>
            <a:ext cx="5586046" cy="2551049"/>
          </a:xfrm>
          <a:prstGeom prst="rect">
            <a:avLst/>
          </a:prstGeom>
        </p:spPr>
        <p:txBody>
          <a:bodyPr anchor="b"/>
          <a:lstStyle>
            <a:lvl1pPr algn="r">
              <a:defRPr sz="6000" b="1" i="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42" name="Text Placeholder 10">
            <a:extLst>
              <a:ext uri="{FF2B5EF4-FFF2-40B4-BE49-F238E27FC236}">
                <a16:creationId xmlns:a16="http://schemas.microsoft.com/office/drawing/2014/main" id="{A1C0BC9D-FF7A-4032-A492-5F0C46D54940}"/>
              </a:ext>
            </a:extLst>
          </p:cNvPr>
          <p:cNvSpPr>
            <a:spLocks noGrp="1"/>
          </p:cNvSpPr>
          <p:nvPr>
            <p:ph type="body" sz="quarter" idx="13" hasCustomPrompt="1"/>
          </p:nvPr>
        </p:nvSpPr>
        <p:spPr>
          <a:xfrm>
            <a:off x="5767754" y="425003"/>
            <a:ext cx="5586046" cy="346075"/>
          </a:xfrm>
          <a:prstGeom prst="rect">
            <a:avLst/>
          </a:prstGeom>
        </p:spPr>
        <p:txBody>
          <a:bodyPr>
            <a:noAutofit/>
          </a:bodyPr>
          <a:lstStyle>
            <a:lvl1pPr marL="0" indent="0" algn="r">
              <a:buNone/>
              <a:defRPr sz="2000" b="0" i="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43" name="Subtitle 2">
            <a:extLst>
              <a:ext uri="{FF2B5EF4-FFF2-40B4-BE49-F238E27FC236}">
                <a16:creationId xmlns:a16="http://schemas.microsoft.com/office/drawing/2014/main" id="{4DC1F9AD-7DED-4127-A6B6-3FB6B32506E5}"/>
              </a:ext>
            </a:extLst>
          </p:cNvPr>
          <p:cNvSpPr>
            <a:spLocks noGrp="1"/>
          </p:cNvSpPr>
          <p:nvPr>
            <p:ph type="subTitle" idx="1"/>
          </p:nvPr>
        </p:nvSpPr>
        <p:spPr>
          <a:xfrm>
            <a:off x="5767754" y="3696348"/>
            <a:ext cx="5586046" cy="1561452"/>
          </a:xfrm>
          <a:prstGeom prst="rect">
            <a:avLst/>
          </a:prstGeom>
        </p:spPr>
        <p:txBody>
          <a:bodyPr/>
          <a:lstStyle>
            <a:lvl1pPr marL="0" indent="0" algn="r">
              <a:buNone/>
              <a:defRPr sz="2400" b="0" i="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9" name="Slide Number Placeholder 5">
            <a:extLst>
              <a:ext uri="{FF2B5EF4-FFF2-40B4-BE49-F238E27FC236}">
                <a16:creationId xmlns:a16="http://schemas.microsoft.com/office/drawing/2014/main" id="{DC65631A-3A1F-4768-B9C7-4B26627CCF38}"/>
              </a:ext>
            </a:extLst>
          </p:cNvPr>
          <p:cNvSpPr>
            <a:spLocks noGrp="1"/>
          </p:cNvSpPr>
          <p:nvPr>
            <p:ph type="sldNum" sz="quarter" idx="12"/>
          </p:nvPr>
        </p:nvSpPr>
        <p:spPr>
          <a:xfrm>
            <a:off x="8610600" y="6356350"/>
            <a:ext cx="2743200" cy="365125"/>
          </a:xfrm>
          <a:prstGeom prst="rect">
            <a:avLst/>
          </a:prstGeom>
        </p:spPr>
        <p:txBody>
          <a:bodyPr/>
          <a:lstStyle/>
          <a:p>
            <a:fld id="{C2268958-7712-462B-B366-15739E92C87E}" type="slidenum">
              <a:rPr lang="en-US" smtClean="0"/>
              <a:t>‹#›</a:t>
            </a:fld>
            <a:endParaRPr lang="en-US"/>
          </a:p>
        </p:txBody>
      </p:sp>
      <p:grpSp>
        <p:nvGrpSpPr>
          <p:cNvPr id="32" name="Group 10">
            <a:extLst>
              <a:ext uri="{FF2B5EF4-FFF2-40B4-BE49-F238E27FC236}">
                <a16:creationId xmlns:a16="http://schemas.microsoft.com/office/drawing/2014/main" id="{537E749D-E347-4499-B6F9-9F6F7B0329A2}"/>
              </a:ext>
            </a:extLst>
          </p:cNvPr>
          <p:cNvGrpSpPr/>
          <p:nvPr userDrawn="1"/>
        </p:nvGrpSpPr>
        <p:grpSpPr>
          <a:xfrm rot="21600000">
            <a:off x="0" y="5741687"/>
            <a:ext cx="12192000" cy="1116313"/>
            <a:chOff x="-114374" y="4648694"/>
            <a:chExt cx="12192000" cy="1116313"/>
          </a:xfrm>
        </p:grpSpPr>
        <p:sp>
          <p:nvSpPr>
            <p:cNvPr id="33" name="Freeform 9">
              <a:extLst>
                <a:ext uri="{FF2B5EF4-FFF2-40B4-BE49-F238E27FC236}">
                  <a16:creationId xmlns:a16="http://schemas.microsoft.com/office/drawing/2014/main" id="{72E28228-916A-426E-9ADC-2E002052CDB9}"/>
                </a:ext>
              </a:extLst>
            </p:cNvPr>
            <p:cNvSpPr/>
            <p:nvPr/>
          </p:nvSpPr>
          <p:spPr>
            <a:xfrm>
              <a:off x="-114374" y="4648694"/>
              <a:ext cx="12192000" cy="11163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grpSp>
        <p:nvGrpSpPr>
          <p:cNvPr id="34" name="Group 12">
            <a:extLst>
              <a:ext uri="{FF2B5EF4-FFF2-40B4-BE49-F238E27FC236}">
                <a16:creationId xmlns:a16="http://schemas.microsoft.com/office/drawing/2014/main" id="{64BEA894-1F37-4065-A1BA-12E7289F0105}"/>
              </a:ext>
            </a:extLst>
          </p:cNvPr>
          <p:cNvGrpSpPr/>
          <p:nvPr userDrawn="1"/>
        </p:nvGrpSpPr>
        <p:grpSpPr>
          <a:xfrm rot="21600000">
            <a:off x="-1" y="5894917"/>
            <a:ext cx="12191999" cy="963083"/>
            <a:chOff x="-66749" y="4979175"/>
            <a:chExt cx="9982200" cy="862013"/>
          </a:xfrm>
        </p:grpSpPr>
        <p:sp>
          <p:nvSpPr>
            <p:cNvPr id="35" name="Freeform 11">
              <a:extLst>
                <a:ext uri="{FF2B5EF4-FFF2-40B4-BE49-F238E27FC236}">
                  <a16:creationId xmlns:a16="http://schemas.microsoft.com/office/drawing/2014/main" id="{86641548-CD5A-4EDC-9433-D370EDCBEAF1}"/>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36" name="Group 14">
            <a:extLst>
              <a:ext uri="{FF2B5EF4-FFF2-40B4-BE49-F238E27FC236}">
                <a16:creationId xmlns:a16="http://schemas.microsoft.com/office/drawing/2014/main" id="{0A4AC176-E01E-4A3F-9D44-71BC47444F05}"/>
              </a:ext>
            </a:extLst>
          </p:cNvPr>
          <p:cNvGrpSpPr/>
          <p:nvPr userDrawn="1"/>
        </p:nvGrpSpPr>
        <p:grpSpPr>
          <a:xfrm rot="21600000">
            <a:off x="0" y="6007109"/>
            <a:ext cx="12192000" cy="864914"/>
            <a:chOff x="-114374" y="5026800"/>
            <a:chExt cx="9982200" cy="945356"/>
          </a:xfrm>
        </p:grpSpPr>
        <p:sp>
          <p:nvSpPr>
            <p:cNvPr id="37" name="Freeform 13">
              <a:extLst>
                <a:ext uri="{FF2B5EF4-FFF2-40B4-BE49-F238E27FC236}">
                  <a16:creationId xmlns:a16="http://schemas.microsoft.com/office/drawing/2014/main" id="{279F4A28-59C3-4E6D-B6FE-FEF0FDC9E0F1}"/>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sp>
        <p:nvSpPr>
          <p:cNvPr id="38" name="TextBox 16">
            <a:extLst>
              <a:ext uri="{FF2B5EF4-FFF2-40B4-BE49-F238E27FC236}">
                <a16:creationId xmlns:a16="http://schemas.microsoft.com/office/drawing/2014/main" id="{A043BABE-0BFE-4227-B068-CD13D9EE0961}"/>
              </a:ext>
            </a:extLst>
          </p:cNvPr>
          <p:cNvSpPr txBox="1"/>
          <p:nvPr userDrawn="1"/>
        </p:nvSpPr>
        <p:spPr>
          <a:xfrm rot="21600000">
            <a:off x="1992923" y="6317396"/>
            <a:ext cx="9743421" cy="179058"/>
          </a:xfrm>
          <a:prstGeom prst="rect">
            <a:avLst/>
          </a:prstGeom>
        </p:spPr>
        <p:txBody>
          <a:bodyPr lIns="0" tIns="18000" rIns="0" bIns="0" rtlCol="0" anchor="t"/>
          <a:lstStyle/>
          <a:p>
            <a:pPr algn="r">
              <a:lnSpc>
                <a:spcPts val="1350"/>
              </a:lnSpc>
            </a:pPr>
            <a:r>
              <a:rPr lang="en-US" sz="1750" i="0" spc="75">
                <a:solidFill>
                  <a:srgbClr val="FFFFFF">
                    <a:alpha val="100000"/>
                  </a:srgbClr>
                </a:solidFill>
                <a:effectLst>
                  <a:outerShdw blurRad="38100" dist="38100" dir="2700000" algn="tl">
                    <a:srgbClr val="000000">
                      <a:alpha val="43137"/>
                    </a:srgbClr>
                  </a:outerShdw>
                </a:effectLst>
                <a:latin typeface="Arial Nova Light" panose="020B0304020202020204" pitchFamily="34" charset="0"/>
                <a:cs typeface="Arial" panose="020B0604020202020204" pitchFamily="34" charset="0"/>
              </a:rPr>
              <a:t>OVERDOSE RESPONSE STRATEGY  |  PUBLIC HEALTH  |  PUBLIC SAFETY  | PARTNERSHIP</a:t>
            </a:r>
          </a:p>
        </p:txBody>
      </p:sp>
      <p:pic>
        <p:nvPicPr>
          <p:cNvPr id="39" name="Picture 15">
            <a:extLst>
              <a:ext uri="{FF2B5EF4-FFF2-40B4-BE49-F238E27FC236}">
                <a16:creationId xmlns:a16="http://schemas.microsoft.com/office/drawing/2014/main" id="{BFA3780E-EF5F-4D86-8823-C5F7C3BE137B}"/>
              </a:ext>
            </a:extLst>
          </p:cNvPr>
          <p:cNvPicPr>
            <a:picLocks noChangeAspect="1"/>
          </p:cNvPicPr>
          <p:nvPr userDrawn="1"/>
        </p:nvPicPr>
        <p:blipFill rotWithShape="1">
          <a:blip r:embed="rId2">
            <a:alphaModFix/>
          </a:blip>
          <a:srcRect b="7966"/>
          <a:stretch/>
        </p:blipFill>
        <p:spPr>
          <a:xfrm rot="21600000">
            <a:off x="455658" y="5310652"/>
            <a:ext cx="1353458" cy="1392913"/>
          </a:xfrm>
          <a:prstGeom prst="rect">
            <a:avLst/>
          </a:prstGeom>
          <a:effectLst>
            <a:outerShdw blurRad="50800" dist="38100" dir="2700000" algn="tl" rotWithShape="0">
              <a:prstClr val="black">
                <a:alpha val="40000"/>
              </a:prstClr>
            </a:outerShdw>
          </a:effectLst>
        </p:spPr>
      </p:pic>
      <p:grpSp>
        <p:nvGrpSpPr>
          <p:cNvPr id="46" name="Group 6">
            <a:extLst>
              <a:ext uri="{FF2B5EF4-FFF2-40B4-BE49-F238E27FC236}">
                <a16:creationId xmlns:a16="http://schemas.microsoft.com/office/drawing/2014/main" id="{933F16EF-18EF-424E-8127-75ABBF7585FC}"/>
              </a:ext>
            </a:extLst>
          </p:cNvPr>
          <p:cNvGrpSpPr/>
          <p:nvPr userDrawn="1"/>
        </p:nvGrpSpPr>
        <p:grpSpPr>
          <a:xfrm rot="21600000">
            <a:off x="11802579" y="1152144"/>
            <a:ext cx="389419" cy="3751672"/>
            <a:chOff x="9476581" y="1479550"/>
            <a:chExt cx="504825" cy="2495550"/>
          </a:xfrm>
          <a:solidFill>
            <a:schemeClr val="tx1"/>
          </a:solidFill>
        </p:grpSpPr>
        <p:sp>
          <p:nvSpPr>
            <p:cNvPr id="47" name="Freeform 5">
              <a:extLst>
                <a:ext uri="{FF2B5EF4-FFF2-40B4-BE49-F238E27FC236}">
                  <a16:creationId xmlns:a16="http://schemas.microsoft.com/office/drawing/2014/main" id="{10AD76F3-CD92-4D37-8474-413D150DB448}"/>
                </a:ext>
              </a:extLst>
            </p:cNvPr>
            <p:cNvSpPr/>
            <p:nvPr/>
          </p:nvSpPr>
          <p:spPr>
            <a:xfrm>
              <a:off x="9476581" y="1479550"/>
              <a:ext cx="5048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pic>
        <p:nvPicPr>
          <p:cNvPr id="48" name="Picture 47" descr="Map&#10;&#10;Description automatically generated">
            <a:extLst>
              <a:ext uri="{FF2B5EF4-FFF2-40B4-BE49-F238E27FC236}">
                <a16:creationId xmlns:a16="http://schemas.microsoft.com/office/drawing/2014/main" id="{826881DC-E059-402A-8117-8C2DBCF4E8A9}"/>
              </a:ext>
            </a:extLst>
          </p:cNvPr>
          <p:cNvPicPr>
            <a:picLocks noChangeAspect="1"/>
          </p:cNvPicPr>
          <p:nvPr userDrawn="1"/>
        </p:nvPicPr>
        <p:blipFill>
          <a:blip r:embed="rId3"/>
          <a:stretch>
            <a:fillRect/>
          </a:stretch>
        </p:blipFill>
        <p:spPr>
          <a:xfrm>
            <a:off x="594360" y="1043855"/>
            <a:ext cx="6035040" cy="38404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99588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ist Templa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CB4139D-2B8A-37E1-BBDF-66CEAA89211D}"/>
              </a:ext>
            </a:extLst>
          </p:cNvPr>
          <p:cNvSpPr>
            <a:spLocks noGrp="1"/>
          </p:cNvSpPr>
          <p:nvPr>
            <p:ph type="pic" sz="quarter" idx="10"/>
          </p:nvPr>
        </p:nvSpPr>
        <p:spPr>
          <a:xfrm>
            <a:off x="6194612" y="0"/>
            <a:ext cx="5997388" cy="6858000"/>
          </a:xfrm>
          <a:prstGeom prst="rect">
            <a:avLst/>
          </a:prstGeom>
        </p:spPr>
        <p:txBody>
          <a:bodyPr wrap="square">
            <a:noAutofit/>
          </a:bodyPr>
          <a:lstStyle/>
          <a:p>
            <a:endParaRPr lang="en-US"/>
          </a:p>
        </p:txBody>
      </p:sp>
      <p:sp>
        <p:nvSpPr>
          <p:cNvPr id="2" name="Title 1">
            <a:extLst>
              <a:ext uri="{FF2B5EF4-FFF2-40B4-BE49-F238E27FC236}">
                <a16:creationId xmlns:a16="http://schemas.microsoft.com/office/drawing/2014/main" id="{49455BE5-1410-5F10-58BD-7460B87C0D9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List Template</a:t>
            </a:r>
          </a:p>
        </p:txBody>
      </p:sp>
      <p:pic>
        <p:nvPicPr>
          <p:cNvPr id="3" name="Graphic 2">
            <a:extLst>
              <a:ext uri="{FF2B5EF4-FFF2-40B4-BE49-F238E27FC236}">
                <a16:creationId xmlns:a16="http://schemas.microsoft.com/office/drawing/2014/main" id="{BEFBDBBF-9A54-71AB-D36A-6FD40DB84A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4779421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750D0AF-92E7-DE89-A581-8B4E509971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7388010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endParaRPr lang="en-US"/>
          </a:p>
        </p:txBody>
      </p:sp>
      <p:pic>
        <p:nvPicPr>
          <p:cNvPr id="2" name="Graphic 1">
            <a:extLst>
              <a:ext uri="{FF2B5EF4-FFF2-40B4-BE49-F238E27FC236}">
                <a16:creationId xmlns:a16="http://schemas.microsoft.com/office/drawing/2014/main" id="{541A7A22-CB7D-1934-E157-FFDA0B8D5B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0615326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39815" y="2199995"/>
            <a:ext cx="3105338" cy="4083113"/>
          </a:xfrm>
          <a:custGeom>
            <a:avLst/>
            <a:gdLst>
              <a:gd name="connsiteX0" fmla="*/ 0 w 3105338"/>
              <a:gd name="connsiteY0" fmla="*/ 0 h 4083113"/>
              <a:gd name="connsiteX1" fmla="*/ 3105338 w 3105338"/>
              <a:gd name="connsiteY1" fmla="*/ 0 h 4083113"/>
              <a:gd name="connsiteX2" fmla="*/ 3105338 w 3105338"/>
              <a:gd name="connsiteY2" fmla="*/ 4083113 h 4083113"/>
              <a:gd name="connsiteX3" fmla="*/ 0 w 3105338"/>
              <a:gd name="connsiteY3" fmla="*/ 4083113 h 4083113"/>
            </a:gdLst>
            <a:ahLst/>
            <a:cxnLst>
              <a:cxn ang="0">
                <a:pos x="connsiteX0" y="connsiteY0"/>
              </a:cxn>
              <a:cxn ang="0">
                <a:pos x="connsiteX1" y="connsiteY1"/>
              </a:cxn>
              <a:cxn ang="0">
                <a:pos x="connsiteX2" y="connsiteY2"/>
              </a:cxn>
              <a:cxn ang="0">
                <a:pos x="connsiteX3" y="connsiteY3"/>
              </a:cxn>
            </a:cxnLst>
            <a:rect l="l" t="t" r="r" b="b"/>
            <a:pathLst>
              <a:path w="3105338" h="4083113">
                <a:moveTo>
                  <a:pt x="0" y="0"/>
                </a:moveTo>
                <a:lnTo>
                  <a:pt x="3105338" y="0"/>
                </a:lnTo>
                <a:lnTo>
                  <a:pt x="3105338" y="4083113"/>
                </a:lnTo>
                <a:lnTo>
                  <a:pt x="0" y="4083113"/>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50FC8419-E30B-3219-B9AB-896D3767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6167990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194612" y="0"/>
            <a:ext cx="5997388" cy="6858000"/>
          </a:xfrm>
          <a:prstGeom prst="rect">
            <a:avLst/>
          </a:prstGeom>
        </p:spPr>
        <p:txBody>
          <a:bodyPr wrap="square">
            <a:noAutofit/>
          </a:bodyPr>
          <a:lstStyle/>
          <a:p>
            <a:endParaRPr lang="en-US"/>
          </a:p>
        </p:txBody>
      </p:sp>
      <p:pic>
        <p:nvPicPr>
          <p:cNvPr id="2" name="Graphic 1">
            <a:extLst>
              <a:ext uri="{FF2B5EF4-FFF2-40B4-BE49-F238E27FC236}">
                <a16:creationId xmlns:a16="http://schemas.microsoft.com/office/drawing/2014/main" id="{C8657483-5742-DFF4-3182-2DE34F8CEE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167985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5AA66-DFE8-4E36-A6DD-3E42D95767CB}" type="datetimeFigureOut">
              <a:rPr lang="en-US" smtClean="0"/>
              <a:t>6/28/2023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013247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192570" y="3376943"/>
            <a:ext cx="5861716" cy="3295461"/>
          </a:xfrm>
          <a:custGeom>
            <a:avLst/>
            <a:gdLst>
              <a:gd name="connsiteX0" fmla="*/ 0 w 5861716"/>
              <a:gd name="connsiteY0" fmla="*/ 0 h 3295461"/>
              <a:gd name="connsiteX1" fmla="*/ 5861716 w 5861716"/>
              <a:gd name="connsiteY1" fmla="*/ 0 h 3295461"/>
              <a:gd name="connsiteX2" fmla="*/ 5861716 w 5861716"/>
              <a:gd name="connsiteY2" fmla="*/ 3295461 h 3295461"/>
              <a:gd name="connsiteX3" fmla="*/ 0 w 5861716"/>
              <a:gd name="connsiteY3" fmla="*/ 3295461 h 3295461"/>
            </a:gdLst>
            <a:ahLst/>
            <a:cxnLst>
              <a:cxn ang="0">
                <a:pos x="connsiteX0" y="connsiteY0"/>
              </a:cxn>
              <a:cxn ang="0">
                <a:pos x="connsiteX1" y="connsiteY1"/>
              </a:cxn>
              <a:cxn ang="0">
                <a:pos x="connsiteX2" y="connsiteY2"/>
              </a:cxn>
              <a:cxn ang="0">
                <a:pos x="connsiteX3" y="connsiteY3"/>
              </a:cxn>
            </a:cxnLst>
            <a:rect l="l" t="t" r="r" b="b"/>
            <a:pathLst>
              <a:path w="5861716" h="3295461">
                <a:moveTo>
                  <a:pt x="0" y="0"/>
                </a:moveTo>
                <a:lnTo>
                  <a:pt x="5861716" y="0"/>
                </a:lnTo>
                <a:lnTo>
                  <a:pt x="5861716" y="3295461"/>
                </a:lnTo>
                <a:lnTo>
                  <a:pt x="0" y="3295461"/>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464AAAC9-A42D-763C-E31B-7CDD3D2868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4545403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4">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9638718" y="2800311"/>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6772930" y="3180556"/>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907142" y="2542287"/>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1041354" y="3038017"/>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D16C92A-EF21-0C92-D0DB-345110044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5826764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5">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047716" y="2190938"/>
            <a:ext cx="6144285" cy="2679826"/>
          </a:xfrm>
          <a:custGeom>
            <a:avLst/>
            <a:gdLst>
              <a:gd name="connsiteX0" fmla="*/ 0 w 6144285"/>
              <a:gd name="connsiteY0" fmla="*/ 0 h 2679826"/>
              <a:gd name="connsiteX1" fmla="*/ 6144285 w 6144285"/>
              <a:gd name="connsiteY1" fmla="*/ 0 h 2679826"/>
              <a:gd name="connsiteX2" fmla="*/ 6144285 w 6144285"/>
              <a:gd name="connsiteY2" fmla="*/ 2679826 h 2679826"/>
              <a:gd name="connsiteX3" fmla="*/ 0 w 6144285"/>
              <a:gd name="connsiteY3" fmla="*/ 2679826 h 2679826"/>
            </a:gdLst>
            <a:ahLst/>
            <a:cxnLst>
              <a:cxn ang="0">
                <a:pos x="connsiteX0" y="connsiteY0"/>
              </a:cxn>
              <a:cxn ang="0">
                <a:pos x="connsiteX1" y="connsiteY1"/>
              </a:cxn>
              <a:cxn ang="0">
                <a:pos x="connsiteX2" y="connsiteY2"/>
              </a:cxn>
              <a:cxn ang="0">
                <a:pos x="connsiteX3" y="connsiteY3"/>
              </a:cxn>
            </a:cxnLst>
            <a:rect l="l" t="t" r="r" b="b"/>
            <a:pathLst>
              <a:path w="6144285" h="2679826">
                <a:moveTo>
                  <a:pt x="0" y="0"/>
                </a:moveTo>
                <a:lnTo>
                  <a:pt x="6144285" y="0"/>
                </a:lnTo>
                <a:lnTo>
                  <a:pt x="6144285" y="2679826"/>
                </a:lnTo>
                <a:lnTo>
                  <a:pt x="0" y="2679826"/>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1" y="2190938"/>
            <a:ext cx="6047715" cy="2679826"/>
          </a:xfrm>
          <a:custGeom>
            <a:avLst/>
            <a:gdLst>
              <a:gd name="connsiteX0" fmla="*/ 0 w 6047715"/>
              <a:gd name="connsiteY0" fmla="*/ 0 h 2679826"/>
              <a:gd name="connsiteX1" fmla="*/ 6047715 w 6047715"/>
              <a:gd name="connsiteY1" fmla="*/ 0 h 2679826"/>
              <a:gd name="connsiteX2" fmla="*/ 6047715 w 6047715"/>
              <a:gd name="connsiteY2" fmla="*/ 2679826 h 2679826"/>
              <a:gd name="connsiteX3" fmla="*/ 0 w 6047715"/>
              <a:gd name="connsiteY3" fmla="*/ 2679826 h 2679826"/>
            </a:gdLst>
            <a:ahLst/>
            <a:cxnLst>
              <a:cxn ang="0">
                <a:pos x="connsiteX0" y="connsiteY0"/>
              </a:cxn>
              <a:cxn ang="0">
                <a:pos x="connsiteX1" y="connsiteY1"/>
              </a:cxn>
              <a:cxn ang="0">
                <a:pos x="connsiteX2" y="connsiteY2"/>
              </a:cxn>
              <a:cxn ang="0">
                <a:pos x="connsiteX3" y="connsiteY3"/>
              </a:cxn>
            </a:cxnLst>
            <a:rect l="l" t="t" r="r" b="b"/>
            <a:pathLst>
              <a:path w="6047715" h="2679826">
                <a:moveTo>
                  <a:pt x="0" y="0"/>
                </a:moveTo>
                <a:lnTo>
                  <a:pt x="6047715" y="0"/>
                </a:lnTo>
                <a:lnTo>
                  <a:pt x="6047715" y="2679826"/>
                </a:lnTo>
                <a:lnTo>
                  <a:pt x="0" y="2679826"/>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AF93F33A-AB9C-4E7E-3A46-7FA25EA1BB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995056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6">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219473" y="2815867"/>
            <a:ext cx="5506774" cy="5506774"/>
          </a:xfrm>
          <a:custGeom>
            <a:avLst/>
            <a:gdLst>
              <a:gd name="connsiteX0" fmla="*/ 2753387 w 5506774"/>
              <a:gd name="connsiteY0" fmla="*/ 0 h 5506774"/>
              <a:gd name="connsiteX1" fmla="*/ 3261946 w 5506774"/>
              <a:gd name="connsiteY1" fmla="*/ 210652 h 5506774"/>
              <a:gd name="connsiteX2" fmla="*/ 5296122 w 5506774"/>
              <a:gd name="connsiteY2" fmla="*/ 2244828 h 5506774"/>
              <a:gd name="connsiteX3" fmla="*/ 5296122 w 5506774"/>
              <a:gd name="connsiteY3" fmla="*/ 3261946 h 5506774"/>
              <a:gd name="connsiteX4" fmla="*/ 3261946 w 5506774"/>
              <a:gd name="connsiteY4" fmla="*/ 5296123 h 5506774"/>
              <a:gd name="connsiteX5" fmla="*/ 2244828 w 5506774"/>
              <a:gd name="connsiteY5" fmla="*/ 5296123 h 5506774"/>
              <a:gd name="connsiteX6" fmla="*/ 210652 w 5506774"/>
              <a:gd name="connsiteY6" fmla="*/ 3261946 h 5506774"/>
              <a:gd name="connsiteX7" fmla="*/ 210652 w 5506774"/>
              <a:gd name="connsiteY7" fmla="*/ 2244828 h 5506774"/>
              <a:gd name="connsiteX8" fmla="*/ 2244828 w 5506774"/>
              <a:gd name="connsiteY8" fmla="*/ 210652 h 5506774"/>
              <a:gd name="connsiteX9" fmla="*/ 2753387 w 5506774"/>
              <a:gd name="connsiteY9" fmla="*/ 0 h 55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6774" h="5506774">
                <a:moveTo>
                  <a:pt x="2753387" y="0"/>
                </a:moveTo>
                <a:cubicBezTo>
                  <a:pt x="2937449" y="0"/>
                  <a:pt x="3121511" y="70217"/>
                  <a:pt x="3261946" y="210652"/>
                </a:cubicBezTo>
                <a:lnTo>
                  <a:pt x="5296122" y="2244828"/>
                </a:lnTo>
                <a:cubicBezTo>
                  <a:pt x="5576992" y="2525697"/>
                  <a:pt x="5576992" y="2981077"/>
                  <a:pt x="5296122" y="3261946"/>
                </a:cubicBezTo>
                <a:lnTo>
                  <a:pt x="3261946" y="5296123"/>
                </a:lnTo>
                <a:cubicBezTo>
                  <a:pt x="2981077" y="5576992"/>
                  <a:pt x="2525697" y="5576992"/>
                  <a:pt x="2244828" y="5296123"/>
                </a:cubicBezTo>
                <a:lnTo>
                  <a:pt x="210652" y="3261946"/>
                </a:lnTo>
                <a:cubicBezTo>
                  <a:pt x="-70217" y="2981077"/>
                  <a:pt x="-70217" y="2525697"/>
                  <a:pt x="210652" y="2244828"/>
                </a:cubicBezTo>
                <a:lnTo>
                  <a:pt x="2244828" y="210652"/>
                </a:lnTo>
                <a:cubicBezTo>
                  <a:pt x="2385263" y="70217"/>
                  <a:pt x="2569325" y="0"/>
                  <a:pt x="2753387"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52AB39B9-F404-D9A2-D2F4-2A92F09660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0476351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7">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4580825" y="4679775"/>
            <a:ext cx="1786320" cy="1762634"/>
          </a:xfrm>
          <a:custGeom>
            <a:avLst/>
            <a:gdLst>
              <a:gd name="connsiteX0" fmla="*/ 893160 w 1786320"/>
              <a:gd name="connsiteY0" fmla="*/ 0 h 1762634"/>
              <a:gd name="connsiteX1" fmla="*/ 1786320 w 1786320"/>
              <a:gd name="connsiteY1" fmla="*/ 881317 h 1762634"/>
              <a:gd name="connsiteX2" fmla="*/ 893160 w 1786320"/>
              <a:gd name="connsiteY2" fmla="*/ 1762634 h 1762634"/>
              <a:gd name="connsiteX3" fmla="*/ 0 w 1786320"/>
              <a:gd name="connsiteY3" fmla="*/ 881317 h 1762634"/>
              <a:gd name="connsiteX4" fmla="*/ 893160 w 1786320"/>
              <a:gd name="connsiteY4" fmla="*/ 0 h 176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20" h="1762634">
                <a:moveTo>
                  <a:pt x="893160" y="0"/>
                </a:moveTo>
                <a:cubicBezTo>
                  <a:pt x="1386439" y="0"/>
                  <a:pt x="1786320" y="394579"/>
                  <a:pt x="1786320" y="881317"/>
                </a:cubicBezTo>
                <a:cubicBezTo>
                  <a:pt x="1786320" y="1368055"/>
                  <a:pt x="1386439" y="1762634"/>
                  <a:pt x="893160" y="1762634"/>
                </a:cubicBezTo>
                <a:cubicBezTo>
                  <a:pt x="399881" y="1762634"/>
                  <a:pt x="0" y="1368055"/>
                  <a:pt x="0" y="881317"/>
                </a:cubicBezTo>
                <a:cubicBezTo>
                  <a:pt x="0" y="394579"/>
                  <a:pt x="399881" y="0"/>
                  <a:pt x="893160" y="0"/>
                </a:cubicBez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7574960" y="4133776"/>
            <a:ext cx="2081608" cy="2094140"/>
          </a:xfrm>
          <a:custGeom>
            <a:avLst/>
            <a:gdLst>
              <a:gd name="connsiteX0" fmla="*/ 1040804 w 2081608"/>
              <a:gd name="connsiteY0" fmla="*/ 0 h 2094140"/>
              <a:gd name="connsiteX1" fmla="*/ 2081608 w 2081608"/>
              <a:gd name="connsiteY1" fmla="*/ 1047070 h 2094140"/>
              <a:gd name="connsiteX2" fmla="*/ 1040804 w 2081608"/>
              <a:gd name="connsiteY2" fmla="*/ 2094140 h 2094140"/>
              <a:gd name="connsiteX3" fmla="*/ 0 w 2081608"/>
              <a:gd name="connsiteY3" fmla="*/ 1047070 h 2094140"/>
              <a:gd name="connsiteX4" fmla="*/ 1040804 w 2081608"/>
              <a:gd name="connsiteY4" fmla="*/ 0 h 209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608" h="2094140">
                <a:moveTo>
                  <a:pt x="1040804" y="0"/>
                </a:moveTo>
                <a:cubicBezTo>
                  <a:pt x="1615624" y="0"/>
                  <a:pt x="2081608" y="468789"/>
                  <a:pt x="2081608" y="1047070"/>
                </a:cubicBezTo>
                <a:cubicBezTo>
                  <a:pt x="2081608" y="1625351"/>
                  <a:pt x="1615624" y="2094140"/>
                  <a:pt x="1040804" y="2094140"/>
                </a:cubicBezTo>
                <a:cubicBezTo>
                  <a:pt x="465984" y="2094140"/>
                  <a:pt x="0" y="1625351"/>
                  <a:pt x="0" y="1047070"/>
                </a:cubicBezTo>
                <a:cubicBezTo>
                  <a:pt x="0" y="468789"/>
                  <a:pt x="465984" y="0"/>
                  <a:pt x="1040804" y="0"/>
                </a:cubicBez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5344449" y="2063321"/>
            <a:ext cx="2323952" cy="2323952"/>
          </a:xfrm>
          <a:custGeom>
            <a:avLst/>
            <a:gdLst>
              <a:gd name="connsiteX0" fmla="*/ 1161976 w 2323952"/>
              <a:gd name="connsiteY0" fmla="*/ 0 h 2323952"/>
              <a:gd name="connsiteX1" fmla="*/ 2323952 w 2323952"/>
              <a:gd name="connsiteY1" fmla="*/ 1161976 h 2323952"/>
              <a:gd name="connsiteX2" fmla="*/ 1161976 w 2323952"/>
              <a:gd name="connsiteY2" fmla="*/ 2323952 h 2323952"/>
              <a:gd name="connsiteX3" fmla="*/ 0 w 2323952"/>
              <a:gd name="connsiteY3" fmla="*/ 1161976 h 2323952"/>
              <a:gd name="connsiteX4" fmla="*/ 1161976 w 2323952"/>
              <a:gd name="connsiteY4" fmla="*/ 0 h 2323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952" h="2323952">
                <a:moveTo>
                  <a:pt x="1161976" y="0"/>
                </a:moveTo>
                <a:cubicBezTo>
                  <a:pt x="1803718" y="0"/>
                  <a:pt x="2323952" y="520234"/>
                  <a:pt x="2323952" y="1161976"/>
                </a:cubicBezTo>
                <a:cubicBezTo>
                  <a:pt x="2323952" y="1803718"/>
                  <a:pt x="1803718" y="2323952"/>
                  <a:pt x="1161976" y="2323952"/>
                </a:cubicBezTo>
                <a:cubicBezTo>
                  <a:pt x="520234" y="2323952"/>
                  <a:pt x="0" y="1803718"/>
                  <a:pt x="0" y="1161976"/>
                </a:cubicBezTo>
                <a:cubicBezTo>
                  <a:pt x="0" y="520234"/>
                  <a:pt x="520234" y="0"/>
                  <a:pt x="1161976" y="0"/>
                </a:cubicBez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2535433" y="2643072"/>
            <a:ext cx="2045392" cy="2018270"/>
          </a:xfrm>
          <a:custGeom>
            <a:avLst/>
            <a:gdLst>
              <a:gd name="connsiteX0" fmla="*/ 1022696 w 2045392"/>
              <a:gd name="connsiteY0" fmla="*/ 0 h 2018270"/>
              <a:gd name="connsiteX1" fmla="*/ 2045392 w 2045392"/>
              <a:gd name="connsiteY1" fmla="*/ 1009135 h 2018270"/>
              <a:gd name="connsiteX2" fmla="*/ 1022696 w 2045392"/>
              <a:gd name="connsiteY2" fmla="*/ 2018270 h 2018270"/>
              <a:gd name="connsiteX3" fmla="*/ 0 w 2045392"/>
              <a:gd name="connsiteY3" fmla="*/ 1009135 h 2018270"/>
              <a:gd name="connsiteX4" fmla="*/ 1022696 w 2045392"/>
              <a:gd name="connsiteY4" fmla="*/ 0 h 2018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92" h="2018270">
                <a:moveTo>
                  <a:pt x="1022696" y="0"/>
                </a:moveTo>
                <a:cubicBezTo>
                  <a:pt x="1587515" y="0"/>
                  <a:pt x="2045392" y="451805"/>
                  <a:pt x="2045392" y="1009135"/>
                </a:cubicBezTo>
                <a:cubicBezTo>
                  <a:pt x="2045392" y="1566465"/>
                  <a:pt x="1587515" y="2018270"/>
                  <a:pt x="1022696" y="2018270"/>
                </a:cubicBezTo>
                <a:cubicBezTo>
                  <a:pt x="457877" y="2018270"/>
                  <a:pt x="0" y="1566465"/>
                  <a:pt x="0" y="1009135"/>
                </a:cubicBezTo>
                <a:cubicBezTo>
                  <a:pt x="0" y="451805"/>
                  <a:pt x="457877" y="0"/>
                  <a:pt x="1022696"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A9F2018-04AB-09E2-A52B-A04EA89562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0758326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8">
    <p:spTree>
      <p:nvGrpSpPr>
        <p:cNvPr id="1" name=""/>
        <p:cNvGrpSpPr/>
        <p:nvPr/>
      </p:nvGrpSpPr>
      <p:grpSpPr>
        <a:xfrm>
          <a:off x="0" y="0"/>
          <a:ext cx="0" cy="0"/>
          <a:chOff x="0" y="0"/>
          <a:chExt cx="0" cy="0"/>
        </a:xfrm>
      </p:grpSpPr>
      <p:sp>
        <p:nvSpPr>
          <p:cNvPr id="29" name="Picture Placeholder 28"/>
          <p:cNvSpPr>
            <a:spLocks noGrp="1"/>
          </p:cNvSpPr>
          <p:nvPr>
            <p:ph type="pic" sz="quarter" idx="16"/>
          </p:nvPr>
        </p:nvSpPr>
        <p:spPr>
          <a:xfrm>
            <a:off x="2372731" y="4679038"/>
            <a:ext cx="2535100" cy="2535099"/>
          </a:xfrm>
          <a:custGeom>
            <a:avLst/>
            <a:gdLst>
              <a:gd name="connsiteX0" fmla="*/ 1267550 w 2535100"/>
              <a:gd name="connsiteY0" fmla="*/ 0 h 2535099"/>
              <a:gd name="connsiteX1" fmla="*/ 2535100 w 2535100"/>
              <a:gd name="connsiteY1" fmla="*/ 1267549 h 2535099"/>
              <a:gd name="connsiteX2" fmla="*/ 1267550 w 2535100"/>
              <a:gd name="connsiteY2" fmla="*/ 2535099 h 2535099"/>
              <a:gd name="connsiteX3" fmla="*/ 0 w 2535100"/>
              <a:gd name="connsiteY3" fmla="*/ 1267549 h 2535099"/>
            </a:gdLst>
            <a:ahLst/>
            <a:cxnLst>
              <a:cxn ang="0">
                <a:pos x="connsiteX0" y="connsiteY0"/>
              </a:cxn>
              <a:cxn ang="0">
                <a:pos x="connsiteX1" y="connsiteY1"/>
              </a:cxn>
              <a:cxn ang="0">
                <a:pos x="connsiteX2" y="connsiteY2"/>
              </a:cxn>
              <a:cxn ang="0">
                <a:pos x="connsiteX3" y="connsiteY3"/>
              </a:cxn>
            </a:cxnLst>
            <a:rect l="l" t="t" r="r" b="b"/>
            <a:pathLst>
              <a:path w="2535100" h="2535099">
                <a:moveTo>
                  <a:pt x="1267550" y="0"/>
                </a:moveTo>
                <a:lnTo>
                  <a:pt x="2535100" y="1267549"/>
                </a:lnTo>
                <a:lnTo>
                  <a:pt x="1267550" y="2535099"/>
                </a:lnTo>
                <a:lnTo>
                  <a:pt x="0" y="1267549"/>
                </a:lnTo>
                <a:close/>
              </a:path>
            </a:pathLst>
          </a:custGeom>
        </p:spPr>
        <p:txBody>
          <a:bodyPr wrap="square">
            <a:noAutofit/>
          </a:bodyPr>
          <a:lstStyle/>
          <a:p>
            <a:endParaRPr lang="en-US"/>
          </a:p>
        </p:txBody>
      </p:sp>
      <p:sp>
        <p:nvSpPr>
          <p:cNvPr id="26" name="Picture Placeholder 25"/>
          <p:cNvSpPr>
            <a:spLocks noGrp="1"/>
          </p:cNvSpPr>
          <p:nvPr>
            <p:ph type="pic" sz="quarter" idx="15"/>
          </p:nvPr>
        </p:nvSpPr>
        <p:spPr>
          <a:xfrm>
            <a:off x="1016142" y="3322447"/>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23" name="Picture Placeholder 22"/>
          <p:cNvSpPr>
            <a:spLocks noGrp="1"/>
          </p:cNvSpPr>
          <p:nvPr>
            <p:ph type="pic" sz="quarter" idx="14"/>
          </p:nvPr>
        </p:nvSpPr>
        <p:spPr>
          <a:xfrm>
            <a:off x="3185756" y="2778882"/>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20" name="Picture Placeholder 19"/>
          <p:cNvSpPr>
            <a:spLocks noGrp="1"/>
          </p:cNvSpPr>
          <p:nvPr>
            <p:ph type="pic" sz="quarter" idx="13"/>
          </p:nvPr>
        </p:nvSpPr>
        <p:spPr>
          <a:xfrm>
            <a:off x="5085912" y="1965858"/>
            <a:ext cx="2535099" cy="2535100"/>
          </a:xfrm>
          <a:custGeom>
            <a:avLst/>
            <a:gdLst>
              <a:gd name="connsiteX0" fmla="*/ 1267549 w 2535099"/>
              <a:gd name="connsiteY0" fmla="*/ 0 h 2535100"/>
              <a:gd name="connsiteX1" fmla="*/ 2535099 w 2535099"/>
              <a:gd name="connsiteY1" fmla="*/ 1267550 h 2535100"/>
              <a:gd name="connsiteX2" fmla="*/ 1267549 w 2535099"/>
              <a:gd name="connsiteY2" fmla="*/ 2535100 h 2535100"/>
              <a:gd name="connsiteX3" fmla="*/ 0 w 2535099"/>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099" h="2535100">
                <a:moveTo>
                  <a:pt x="1267549" y="0"/>
                </a:moveTo>
                <a:lnTo>
                  <a:pt x="2535099" y="1267550"/>
                </a:lnTo>
                <a:lnTo>
                  <a:pt x="1267549" y="2535100"/>
                </a:lnTo>
                <a:lnTo>
                  <a:pt x="0" y="1267550"/>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3737008" y="616956"/>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1828582" y="1421708"/>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11" name="Picture Placeholder 10"/>
          <p:cNvSpPr>
            <a:spLocks noGrp="1"/>
          </p:cNvSpPr>
          <p:nvPr>
            <p:ph type="pic" sz="quarter" idx="10"/>
          </p:nvPr>
        </p:nvSpPr>
        <p:spPr>
          <a:xfrm>
            <a:off x="-340448" y="1965857"/>
            <a:ext cx="2534373" cy="2535100"/>
          </a:xfrm>
          <a:custGeom>
            <a:avLst/>
            <a:gdLst>
              <a:gd name="connsiteX0" fmla="*/ 1267550 w 2534373"/>
              <a:gd name="connsiteY0" fmla="*/ 0 h 2535100"/>
              <a:gd name="connsiteX1" fmla="*/ 2534373 w 2534373"/>
              <a:gd name="connsiteY1" fmla="*/ 1266823 h 2535100"/>
              <a:gd name="connsiteX2" fmla="*/ 2534373 w 2534373"/>
              <a:gd name="connsiteY2" fmla="*/ 1268277 h 2535100"/>
              <a:gd name="connsiteX3" fmla="*/ 1267550 w 2534373"/>
              <a:gd name="connsiteY3" fmla="*/ 2535100 h 2535100"/>
              <a:gd name="connsiteX4" fmla="*/ 0 w 2534373"/>
              <a:gd name="connsiteY4" fmla="*/ 1267550 h 253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373" h="2535100">
                <a:moveTo>
                  <a:pt x="1267550" y="0"/>
                </a:moveTo>
                <a:lnTo>
                  <a:pt x="2534373" y="1266823"/>
                </a:lnTo>
                <a:lnTo>
                  <a:pt x="2534373" y="1268277"/>
                </a:lnTo>
                <a:lnTo>
                  <a:pt x="1267550" y="2535100"/>
                </a:lnTo>
                <a:lnTo>
                  <a:pt x="0" y="126755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2A15CE6F-3220-972D-DDD6-630BBA8204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8334623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9">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944214" y="2167426"/>
            <a:ext cx="2267162" cy="2606704"/>
          </a:xfrm>
          <a:custGeom>
            <a:avLst/>
            <a:gdLst>
              <a:gd name="connsiteX0" fmla="*/ 0 w 2267162"/>
              <a:gd name="connsiteY0" fmla="*/ 0 h 2606704"/>
              <a:gd name="connsiteX1" fmla="*/ 2267162 w 2267162"/>
              <a:gd name="connsiteY1" fmla="*/ 0 h 2606704"/>
              <a:gd name="connsiteX2" fmla="*/ 2267162 w 2267162"/>
              <a:gd name="connsiteY2" fmla="*/ 2606704 h 2606704"/>
              <a:gd name="connsiteX3" fmla="*/ 0 w 2267162"/>
              <a:gd name="connsiteY3" fmla="*/ 2606704 h 2606704"/>
            </a:gdLst>
            <a:ahLst/>
            <a:cxnLst>
              <a:cxn ang="0">
                <a:pos x="connsiteX0" y="connsiteY0"/>
              </a:cxn>
              <a:cxn ang="0">
                <a:pos x="connsiteX1" y="connsiteY1"/>
              </a:cxn>
              <a:cxn ang="0">
                <a:pos x="connsiteX2" y="connsiteY2"/>
              </a:cxn>
              <a:cxn ang="0">
                <a:pos x="connsiteX3" y="connsiteY3"/>
              </a:cxn>
            </a:cxnLst>
            <a:rect l="l" t="t" r="r" b="b"/>
            <a:pathLst>
              <a:path w="2267162" h="2606704">
                <a:moveTo>
                  <a:pt x="0" y="0"/>
                </a:moveTo>
                <a:lnTo>
                  <a:pt x="2267162" y="0"/>
                </a:lnTo>
                <a:lnTo>
                  <a:pt x="2267162" y="2606704"/>
                </a:lnTo>
                <a:lnTo>
                  <a:pt x="0" y="2606704"/>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2980624" y="2167426"/>
            <a:ext cx="2267162" cy="2606704"/>
          </a:xfrm>
          <a:custGeom>
            <a:avLst/>
            <a:gdLst>
              <a:gd name="connsiteX0" fmla="*/ 0 w 2267162"/>
              <a:gd name="connsiteY0" fmla="*/ 0 h 2606704"/>
              <a:gd name="connsiteX1" fmla="*/ 2267162 w 2267162"/>
              <a:gd name="connsiteY1" fmla="*/ 0 h 2606704"/>
              <a:gd name="connsiteX2" fmla="*/ 2267162 w 2267162"/>
              <a:gd name="connsiteY2" fmla="*/ 2606704 h 2606704"/>
              <a:gd name="connsiteX3" fmla="*/ 0 w 2267162"/>
              <a:gd name="connsiteY3" fmla="*/ 2606704 h 2606704"/>
            </a:gdLst>
            <a:ahLst/>
            <a:cxnLst>
              <a:cxn ang="0">
                <a:pos x="connsiteX0" y="connsiteY0"/>
              </a:cxn>
              <a:cxn ang="0">
                <a:pos x="connsiteX1" y="connsiteY1"/>
              </a:cxn>
              <a:cxn ang="0">
                <a:pos x="connsiteX2" y="connsiteY2"/>
              </a:cxn>
              <a:cxn ang="0">
                <a:pos x="connsiteX3" y="connsiteY3"/>
              </a:cxn>
            </a:cxnLst>
            <a:rect l="l" t="t" r="r" b="b"/>
            <a:pathLst>
              <a:path w="2267162" h="2606704">
                <a:moveTo>
                  <a:pt x="0" y="0"/>
                </a:moveTo>
                <a:lnTo>
                  <a:pt x="2267162" y="0"/>
                </a:lnTo>
                <a:lnTo>
                  <a:pt x="2267162" y="2606704"/>
                </a:lnTo>
                <a:lnTo>
                  <a:pt x="0" y="2606704"/>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6B079C46-AD5C-3249-897F-0D09DA39E7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3110540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10">
    <p:spTree>
      <p:nvGrpSpPr>
        <p:cNvPr id="1" name=""/>
        <p:cNvGrpSpPr/>
        <p:nvPr/>
      </p:nvGrpSpPr>
      <p:grpSpPr>
        <a:xfrm>
          <a:off x="0" y="0"/>
          <a:ext cx="0" cy="0"/>
          <a:chOff x="0" y="0"/>
          <a:chExt cx="0" cy="0"/>
        </a:xfrm>
      </p:grpSpPr>
      <p:sp>
        <p:nvSpPr>
          <p:cNvPr id="14" name="Picture Placeholder 13"/>
          <p:cNvSpPr>
            <a:spLocks noGrp="1"/>
          </p:cNvSpPr>
          <p:nvPr>
            <p:ph type="pic" sz="quarter" idx="12"/>
          </p:nvPr>
        </p:nvSpPr>
        <p:spPr>
          <a:xfrm>
            <a:off x="6612556" y="2733576"/>
            <a:ext cx="4321743" cy="3561347"/>
          </a:xfrm>
          <a:custGeom>
            <a:avLst/>
            <a:gdLst>
              <a:gd name="connsiteX0" fmla="*/ 0 w 4321743"/>
              <a:gd name="connsiteY0" fmla="*/ 0 h 3561347"/>
              <a:gd name="connsiteX1" fmla="*/ 4321743 w 4321743"/>
              <a:gd name="connsiteY1" fmla="*/ 0 h 3561347"/>
              <a:gd name="connsiteX2" fmla="*/ 4321743 w 4321743"/>
              <a:gd name="connsiteY2" fmla="*/ 3561347 h 3561347"/>
              <a:gd name="connsiteX3" fmla="*/ 0 w 4321743"/>
              <a:gd name="connsiteY3" fmla="*/ 3561347 h 3561347"/>
            </a:gdLst>
            <a:ahLst/>
            <a:cxnLst>
              <a:cxn ang="0">
                <a:pos x="connsiteX0" y="connsiteY0"/>
              </a:cxn>
              <a:cxn ang="0">
                <a:pos x="connsiteX1" y="connsiteY1"/>
              </a:cxn>
              <a:cxn ang="0">
                <a:pos x="connsiteX2" y="connsiteY2"/>
              </a:cxn>
              <a:cxn ang="0">
                <a:pos x="connsiteX3" y="connsiteY3"/>
              </a:cxn>
            </a:cxnLst>
            <a:rect l="l" t="t" r="r" b="b"/>
            <a:pathLst>
              <a:path w="4321743" h="3561347">
                <a:moveTo>
                  <a:pt x="0" y="0"/>
                </a:moveTo>
                <a:lnTo>
                  <a:pt x="4321743" y="0"/>
                </a:lnTo>
                <a:lnTo>
                  <a:pt x="4321743" y="3561347"/>
                </a:lnTo>
                <a:lnTo>
                  <a:pt x="0" y="3561347"/>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1183907" y="4235116"/>
            <a:ext cx="2714325" cy="2127183"/>
          </a:xfrm>
          <a:custGeom>
            <a:avLst/>
            <a:gdLst>
              <a:gd name="connsiteX0" fmla="*/ 0 w 2714325"/>
              <a:gd name="connsiteY0" fmla="*/ 0 h 2127183"/>
              <a:gd name="connsiteX1" fmla="*/ 2714325 w 2714325"/>
              <a:gd name="connsiteY1" fmla="*/ 0 h 2127183"/>
              <a:gd name="connsiteX2" fmla="*/ 2714325 w 2714325"/>
              <a:gd name="connsiteY2" fmla="*/ 2127183 h 2127183"/>
              <a:gd name="connsiteX3" fmla="*/ 0 w 2714325"/>
              <a:gd name="connsiteY3" fmla="*/ 2127183 h 2127183"/>
            </a:gdLst>
            <a:ahLst/>
            <a:cxnLst>
              <a:cxn ang="0">
                <a:pos x="connsiteX0" y="connsiteY0"/>
              </a:cxn>
              <a:cxn ang="0">
                <a:pos x="connsiteX1" y="connsiteY1"/>
              </a:cxn>
              <a:cxn ang="0">
                <a:pos x="connsiteX2" y="connsiteY2"/>
              </a:cxn>
              <a:cxn ang="0">
                <a:pos x="connsiteX3" y="connsiteY3"/>
              </a:cxn>
            </a:cxnLst>
            <a:rect l="l" t="t" r="r" b="b"/>
            <a:pathLst>
              <a:path w="2714325" h="2127183">
                <a:moveTo>
                  <a:pt x="0" y="0"/>
                </a:moveTo>
                <a:lnTo>
                  <a:pt x="2714325" y="0"/>
                </a:lnTo>
                <a:lnTo>
                  <a:pt x="2714325" y="2127183"/>
                </a:lnTo>
                <a:lnTo>
                  <a:pt x="0" y="2127183"/>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3898232" y="1"/>
            <a:ext cx="2714325" cy="3561347"/>
          </a:xfrm>
          <a:custGeom>
            <a:avLst/>
            <a:gdLst>
              <a:gd name="connsiteX0" fmla="*/ 0 w 2714325"/>
              <a:gd name="connsiteY0" fmla="*/ 0 h 3561347"/>
              <a:gd name="connsiteX1" fmla="*/ 2714325 w 2714325"/>
              <a:gd name="connsiteY1" fmla="*/ 0 h 3561347"/>
              <a:gd name="connsiteX2" fmla="*/ 2714325 w 2714325"/>
              <a:gd name="connsiteY2" fmla="*/ 3561347 h 3561347"/>
              <a:gd name="connsiteX3" fmla="*/ 0 w 2714325"/>
              <a:gd name="connsiteY3" fmla="*/ 3561347 h 3561347"/>
            </a:gdLst>
            <a:ahLst/>
            <a:cxnLst>
              <a:cxn ang="0">
                <a:pos x="connsiteX0" y="connsiteY0"/>
              </a:cxn>
              <a:cxn ang="0">
                <a:pos x="connsiteX1" y="connsiteY1"/>
              </a:cxn>
              <a:cxn ang="0">
                <a:pos x="connsiteX2" y="connsiteY2"/>
              </a:cxn>
              <a:cxn ang="0">
                <a:pos x="connsiteX3" y="connsiteY3"/>
              </a:cxn>
            </a:cxnLst>
            <a:rect l="l" t="t" r="r" b="b"/>
            <a:pathLst>
              <a:path w="2714325" h="3561347">
                <a:moveTo>
                  <a:pt x="0" y="0"/>
                </a:moveTo>
                <a:lnTo>
                  <a:pt x="2714325" y="0"/>
                </a:lnTo>
                <a:lnTo>
                  <a:pt x="2714325" y="3561347"/>
                </a:lnTo>
                <a:lnTo>
                  <a:pt x="0" y="3561347"/>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9CCE0274-3D8D-CDAA-C995-F48388F456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5592432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11">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8817114" y="2189927"/>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6096000" y="4094927"/>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3374886" y="2169874"/>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9" name="Picture Placeholder 8"/>
          <p:cNvSpPr>
            <a:spLocks noGrp="1"/>
          </p:cNvSpPr>
          <p:nvPr>
            <p:ph type="pic" sz="quarter" idx="10"/>
          </p:nvPr>
        </p:nvSpPr>
        <p:spPr>
          <a:xfrm>
            <a:off x="653772" y="4074874"/>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812DFEE7-6EC6-C45C-68EB-D349069662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691521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642100" y="2032000"/>
            <a:ext cx="4495800" cy="4508500"/>
          </a:xfrm>
          <a:custGeom>
            <a:avLst/>
            <a:gdLst>
              <a:gd name="connsiteX0" fmla="*/ 0 w 4495800"/>
              <a:gd name="connsiteY0" fmla="*/ 0 h 4508500"/>
              <a:gd name="connsiteX1" fmla="*/ 4495800 w 4495800"/>
              <a:gd name="connsiteY1" fmla="*/ 0 h 4508500"/>
              <a:gd name="connsiteX2" fmla="*/ 4495800 w 4495800"/>
              <a:gd name="connsiteY2" fmla="*/ 4508500 h 4508500"/>
              <a:gd name="connsiteX3" fmla="*/ 0 w 44958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95800" h="4508500">
                <a:moveTo>
                  <a:pt x="0" y="0"/>
                </a:moveTo>
                <a:lnTo>
                  <a:pt x="4495800" y="0"/>
                </a:lnTo>
                <a:lnTo>
                  <a:pt x="4495800" y="4508500"/>
                </a:lnTo>
                <a:lnTo>
                  <a:pt x="0" y="4508500"/>
                </a:lnTo>
                <a:close/>
              </a:path>
            </a:pathLst>
          </a:custGeom>
        </p:spPr>
        <p:txBody>
          <a:bodyPr wrap="square">
            <a:noAutofit/>
          </a:bodyPr>
          <a:lstStyle/>
          <a:p>
            <a:endParaRPr lang="en-US"/>
          </a:p>
        </p:txBody>
      </p:sp>
      <p:sp>
        <p:nvSpPr>
          <p:cNvPr id="7" name="Picture Placeholder 6"/>
          <p:cNvSpPr>
            <a:spLocks noGrp="1"/>
          </p:cNvSpPr>
          <p:nvPr>
            <p:ph type="pic" sz="quarter" idx="10"/>
          </p:nvPr>
        </p:nvSpPr>
        <p:spPr>
          <a:xfrm>
            <a:off x="1054100" y="2032000"/>
            <a:ext cx="4495800" cy="4508500"/>
          </a:xfrm>
          <a:custGeom>
            <a:avLst/>
            <a:gdLst>
              <a:gd name="connsiteX0" fmla="*/ 0 w 4495800"/>
              <a:gd name="connsiteY0" fmla="*/ 0 h 4508500"/>
              <a:gd name="connsiteX1" fmla="*/ 4495800 w 4495800"/>
              <a:gd name="connsiteY1" fmla="*/ 0 h 4508500"/>
              <a:gd name="connsiteX2" fmla="*/ 4495800 w 4495800"/>
              <a:gd name="connsiteY2" fmla="*/ 4508500 h 4508500"/>
              <a:gd name="connsiteX3" fmla="*/ 0 w 44958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95800" h="4508500">
                <a:moveTo>
                  <a:pt x="0" y="0"/>
                </a:moveTo>
                <a:lnTo>
                  <a:pt x="4495800" y="0"/>
                </a:lnTo>
                <a:lnTo>
                  <a:pt x="4495800" y="4508500"/>
                </a:lnTo>
                <a:lnTo>
                  <a:pt x="0" y="45085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6ACD63E7-FE39-2533-72C6-E5BAB12BD2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94554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05AA66-DFE8-4E36-A6DD-3E42D95767CB}"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5682360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1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79108" y="139700"/>
            <a:ext cx="4648200" cy="6578600"/>
          </a:xfrm>
          <a:custGeom>
            <a:avLst/>
            <a:gdLst>
              <a:gd name="connsiteX0" fmla="*/ 0 w 4648200"/>
              <a:gd name="connsiteY0" fmla="*/ 0 h 6578600"/>
              <a:gd name="connsiteX1" fmla="*/ 4648200 w 4648200"/>
              <a:gd name="connsiteY1" fmla="*/ 0 h 6578600"/>
              <a:gd name="connsiteX2" fmla="*/ 4648200 w 4648200"/>
              <a:gd name="connsiteY2" fmla="*/ 6578600 h 6578600"/>
              <a:gd name="connsiteX3" fmla="*/ 0 w 4648200"/>
              <a:gd name="connsiteY3" fmla="*/ 6578600 h 6578600"/>
            </a:gdLst>
            <a:ahLst/>
            <a:cxnLst>
              <a:cxn ang="0">
                <a:pos x="connsiteX0" y="connsiteY0"/>
              </a:cxn>
              <a:cxn ang="0">
                <a:pos x="connsiteX1" y="connsiteY1"/>
              </a:cxn>
              <a:cxn ang="0">
                <a:pos x="connsiteX2" y="connsiteY2"/>
              </a:cxn>
              <a:cxn ang="0">
                <a:pos x="connsiteX3" y="connsiteY3"/>
              </a:cxn>
            </a:cxnLst>
            <a:rect l="l" t="t" r="r" b="b"/>
            <a:pathLst>
              <a:path w="4648200" h="6578600">
                <a:moveTo>
                  <a:pt x="0" y="0"/>
                </a:moveTo>
                <a:lnTo>
                  <a:pt x="4648200" y="0"/>
                </a:lnTo>
                <a:lnTo>
                  <a:pt x="4648200" y="6578600"/>
                </a:lnTo>
                <a:lnTo>
                  <a:pt x="0" y="65786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0C74C522-EDDE-93FA-1EB2-0FEC2D988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4555086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14">
    <p:spTree>
      <p:nvGrpSpPr>
        <p:cNvPr id="1" name=""/>
        <p:cNvGrpSpPr/>
        <p:nvPr/>
      </p:nvGrpSpPr>
      <p:grpSpPr>
        <a:xfrm>
          <a:off x="0" y="0"/>
          <a:ext cx="0" cy="0"/>
          <a:chOff x="0" y="0"/>
          <a:chExt cx="0" cy="0"/>
        </a:xfrm>
      </p:grpSpPr>
      <p:sp>
        <p:nvSpPr>
          <p:cNvPr id="6" name="Freeform 5"/>
          <p:cNvSpPr>
            <a:spLocks noGrp="1"/>
          </p:cNvSpPr>
          <p:nvPr>
            <p:ph type="pic" sz="quarter" idx="10"/>
          </p:nvPr>
        </p:nvSpPr>
        <p:spPr>
          <a:xfrm>
            <a:off x="7679083" y="1924009"/>
            <a:ext cx="3073995" cy="4071333"/>
          </a:xfrm>
          <a:custGeom>
            <a:avLst/>
            <a:gdLst>
              <a:gd name="connsiteX0" fmla="*/ 0 w 3073995"/>
              <a:gd name="connsiteY0" fmla="*/ 0 h 4071333"/>
              <a:gd name="connsiteX1" fmla="*/ 3073995 w 3073995"/>
              <a:gd name="connsiteY1" fmla="*/ 0 h 4071333"/>
              <a:gd name="connsiteX2" fmla="*/ 3073995 w 3073995"/>
              <a:gd name="connsiteY2" fmla="*/ 4071333 h 4071333"/>
              <a:gd name="connsiteX3" fmla="*/ 0 w 3073995"/>
              <a:gd name="connsiteY3" fmla="*/ 4071333 h 4071333"/>
            </a:gdLst>
            <a:ahLst/>
            <a:cxnLst>
              <a:cxn ang="0">
                <a:pos x="connsiteX0" y="connsiteY0"/>
              </a:cxn>
              <a:cxn ang="0">
                <a:pos x="connsiteX1" y="connsiteY1"/>
              </a:cxn>
              <a:cxn ang="0">
                <a:pos x="connsiteX2" y="connsiteY2"/>
              </a:cxn>
              <a:cxn ang="0">
                <a:pos x="connsiteX3" y="connsiteY3"/>
              </a:cxn>
            </a:cxnLst>
            <a:rect l="l" t="t" r="r" b="b"/>
            <a:pathLst>
              <a:path w="3073995" h="4071333">
                <a:moveTo>
                  <a:pt x="0" y="0"/>
                </a:moveTo>
                <a:lnTo>
                  <a:pt x="3073995" y="0"/>
                </a:lnTo>
                <a:lnTo>
                  <a:pt x="3073995" y="4071333"/>
                </a:lnTo>
                <a:lnTo>
                  <a:pt x="0" y="4071333"/>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8B11E87-A980-4F25-AFB9-6471AD60AE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7276858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15">
    <p:spTree>
      <p:nvGrpSpPr>
        <p:cNvPr id="1" name=""/>
        <p:cNvGrpSpPr/>
        <p:nvPr/>
      </p:nvGrpSpPr>
      <p:grpSpPr>
        <a:xfrm>
          <a:off x="0" y="0"/>
          <a:ext cx="0" cy="0"/>
          <a:chOff x="0" y="0"/>
          <a:chExt cx="0" cy="0"/>
        </a:xfrm>
      </p:grpSpPr>
      <p:sp>
        <p:nvSpPr>
          <p:cNvPr id="7" name="Freeform 6"/>
          <p:cNvSpPr>
            <a:spLocks noGrp="1"/>
          </p:cNvSpPr>
          <p:nvPr>
            <p:ph type="pic" sz="quarter" idx="10"/>
          </p:nvPr>
        </p:nvSpPr>
        <p:spPr>
          <a:xfrm>
            <a:off x="922448" y="2218100"/>
            <a:ext cx="1928388" cy="4121207"/>
          </a:xfrm>
          <a:custGeom>
            <a:avLst/>
            <a:gdLst>
              <a:gd name="connsiteX0" fmla="*/ 212759 w 1928388"/>
              <a:gd name="connsiteY0" fmla="*/ 0 h 4121207"/>
              <a:gd name="connsiteX1" fmla="*/ 1715629 w 1928388"/>
              <a:gd name="connsiteY1" fmla="*/ 0 h 4121207"/>
              <a:gd name="connsiteX2" fmla="*/ 1928388 w 1928388"/>
              <a:gd name="connsiteY2" fmla="*/ 212759 h 4121207"/>
              <a:gd name="connsiteX3" fmla="*/ 1928388 w 1928388"/>
              <a:gd name="connsiteY3" fmla="*/ 3908448 h 4121207"/>
              <a:gd name="connsiteX4" fmla="*/ 1715629 w 1928388"/>
              <a:gd name="connsiteY4" fmla="*/ 4121207 h 4121207"/>
              <a:gd name="connsiteX5" fmla="*/ 212759 w 1928388"/>
              <a:gd name="connsiteY5" fmla="*/ 4121207 h 4121207"/>
              <a:gd name="connsiteX6" fmla="*/ 0 w 1928388"/>
              <a:gd name="connsiteY6" fmla="*/ 3908448 h 4121207"/>
              <a:gd name="connsiteX7" fmla="*/ 0 w 1928388"/>
              <a:gd name="connsiteY7" fmla="*/ 212759 h 4121207"/>
              <a:gd name="connsiteX8" fmla="*/ 212759 w 1928388"/>
              <a:gd name="connsiteY8" fmla="*/ 0 h 412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388" h="4121207">
                <a:moveTo>
                  <a:pt x="212759" y="0"/>
                </a:moveTo>
                <a:lnTo>
                  <a:pt x="1715629" y="0"/>
                </a:lnTo>
                <a:cubicBezTo>
                  <a:pt x="1833133" y="0"/>
                  <a:pt x="1928388" y="95255"/>
                  <a:pt x="1928388" y="212759"/>
                </a:cubicBezTo>
                <a:lnTo>
                  <a:pt x="1928388" y="3908448"/>
                </a:lnTo>
                <a:cubicBezTo>
                  <a:pt x="1928388" y="4025952"/>
                  <a:pt x="1833133" y="4121207"/>
                  <a:pt x="1715629" y="4121207"/>
                </a:cubicBezTo>
                <a:lnTo>
                  <a:pt x="212759" y="4121207"/>
                </a:lnTo>
                <a:cubicBezTo>
                  <a:pt x="95255" y="4121207"/>
                  <a:pt x="0" y="4025952"/>
                  <a:pt x="0" y="3908448"/>
                </a:cubicBezTo>
                <a:lnTo>
                  <a:pt x="0" y="212759"/>
                </a:lnTo>
                <a:cubicBezTo>
                  <a:pt x="0" y="95255"/>
                  <a:pt x="95255" y="0"/>
                  <a:pt x="212759" y="0"/>
                </a:cubicBezTo>
                <a:close/>
              </a:path>
            </a:pathLst>
          </a:custGeom>
        </p:spPr>
        <p:txBody>
          <a:bodyPr wrap="square">
            <a:noAutofit/>
          </a:bodyPr>
          <a:lstStyle/>
          <a:p>
            <a:endParaRPr lang="en-US" dirty="0"/>
          </a:p>
        </p:txBody>
      </p:sp>
      <p:sp>
        <p:nvSpPr>
          <p:cNvPr id="10" name="Freeform 9"/>
          <p:cNvSpPr>
            <a:spLocks noGrp="1"/>
          </p:cNvSpPr>
          <p:nvPr>
            <p:ph type="pic" sz="quarter" idx="11"/>
          </p:nvPr>
        </p:nvSpPr>
        <p:spPr>
          <a:xfrm>
            <a:off x="2735160" y="2218100"/>
            <a:ext cx="1928388" cy="4121207"/>
          </a:xfrm>
          <a:custGeom>
            <a:avLst/>
            <a:gdLst>
              <a:gd name="connsiteX0" fmla="*/ 212759 w 1928388"/>
              <a:gd name="connsiteY0" fmla="*/ 0 h 4121207"/>
              <a:gd name="connsiteX1" fmla="*/ 1715629 w 1928388"/>
              <a:gd name="connsiteY1" fmla="*/ 0 h 4121207"/>
              <a:gd name="connsiteX2" fmla="*/ 1928388 w 1928388"/>
              <a:gd name="connsiteY2" fmla="*/ 212759 h 4121207"/>
              <a:gd name="connsiteX3" fmla="*/ 1928388 w 1928388"/>
              <a:gd name="connsiteY3" fmla="*/ 3908448 h 4121207"/>
              <a:gd name="connsiteX4" fmla="*/ 1715629 w 1928388"/>
              <a:gd name="connsiteY4" fmla="*/ 4121207 h 4121207"/>
              <a:gd name="connsiteX5" fmla="*/ 212759 w 1928388"/>
              <a:gd name="connsiteY5" fmla="*/ 4121207 h 4121207"/>
              <a:gd name="connsiteX6" fmla="*/ 0 w 1928388"/>
              <a:gd name="connsiteY6" fmla="*/ 3908448 h 4121207"/>
              <a:gd name="connsiteX7" fmla="*/ 0 w 1928388"/>
              <a:gd name="connsiteY7" fmla="*/ 212759 h 4121207"/>
              <a:gd name="connsiteX8" fmla="*/ 212759 w 1928388"/>
              <a:gd name="connsiteY8" fmla="*/ 0 h 412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388" h="4121207">
                <a:moveTo>
                  <a:pt x="212759" y="0"/>
                </a:moveTo>
                <a:lnTo>
                  <a:pt x="1715629" y="0"/>
                </a:lnTo>
                <a:cubicBezTo>
                  <a:pt x="1833133" y="0"/>
                  <a:pt x="1928388" y="95255"/>
                  <a:pt x="1928388" y="212759"/>
                </a:cubicBezTo>
                <a:lnTo>
                  <a:pt x="1928388" y="3908448"/>
                </a:lnTo>
                <a:cubicBezTo>
                  <a:pt x="1928388" y="4025952"/>
                  <a:pt x="1833133" y="4121207"/>
                  <a:pt x="1715629" y="4121207"/>
                </a:cubicBezTo>
                <a:lnTo>
                  <a:pt x="212759" y="4121207"/>
                </a:lnTo>
                <a:cubicBezTo>
                  <a:pt x="95255" y="4121207"/>
                  <a:pt x="0" y="4025952"/>
                  <a:pt x="0" y="3908448"/>
                </a:cubicBezTo>
                <a:lnTo>
                  <a:pt x="0" y="212759"/>
                </a:lnTo>
                <a:cubicBezTo>
                  <a:pt x="0" y="95255"/>
                  <a:pt x="95255" y="0"/>
                  <a:pt x="212759"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93D015F8-A9F1-FCF4-BDF6-CFFC99B52A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8610317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16">
    <p:spTree>
      <p:nvGrpSpPr>
        <p:cNvPr id="1" name=""/>
        <p:cNvGrpSpPr/>
        <p:nvPr/>
      </p:nvGrpSpPr>
      <p:grpSpPr>
        <a:xfrm>
          <a:off x="0" y="0"/>
          <a:ext cx="0" cy="0"/>
          <a:chOff x="0" y="0"/>
          <a:chExt cx="0" cy="0"/>
        </a:xfrm>
      </p:grpSpPr>
      <p:sp>
        <p:nvSpPr>
          <p:cNvPr id="10" name="Freeform 9"/>
          <p:cNvSpPr>
            <a:spLocks noGrp="1"/>
          </p:cNvSpPr>
          <p:nvPr>
            <p:ph type="pic" sz="quarter" idx="11"/>
          </p:nvPr>
        </p:nvSpPr>
        <p:spPr>
          <a:xfrm>
            <a:off x="11023600" y="4803005"/>
            <a:ext cx="838200" cy="1453861"/>
          </a:xfrm>
          <a:custGeom>
            <a:avLst/>
            <a:gdLst>
              <a:gd name="connsiteX0" fmla="*/ 0 w 901699"/>
              <a:gd name="connsiteY0" fmla="*/ 0 h 1562100"/>
              <a:gd name="connsiteX1" fmla="*/ 901699 w 901699"/>
              <a:gd name="connsiteY1" fmla="*/ 0 h 1562100"/>
              <a:gd name="connsiteX2" fmla="*/ 901699 w 901699"/>
              <a:gd name="connsiteY2" fmla="*/ 1562100 h 1562100"/>
              <a:gd name="connsiteX3" fmla="*/ 0 w 901699"/>
              <a:gd name="connsiteY3" fmla="*/ 1562100 h 1562100"/>
            </a:gdLst>
            <a:ahLst/>
            <a:cxnLst>
              <a:cxn ang="0">
                <a:pos x="connsiteX0" y="connsiteY0"/>
              </a:cxn>
              <a:cxn ang="0">
                <a:pos x="connsiteX1" y="connsiteY1"/>
              </a:cxn>
              <a:cxn ang="0">
                <a:pos x="connsiteX2" y="connsiteY2"/>
              </a:cxn>
              <a:cxn ang="0">
                <a:pos x="connsiteX3" y="connsiteY3"/>
              </a:cxn>
            </a:cxnLst>
            <a:rect l="l" t="t" r="r" b="b"/>
            <a:pathLst>
              <a:path w="901699" h="1562100">
                <a:moveTo>
                  <a:pt x="0" y="0"/>
                </a:moveTo>
                <a:lnTo>
                  <a:pt x="901699" y="0"/>
                </a:lnTo>
                <a:lnTo>
                  <a:pt x="901699" y="1562100"/>
                </a:lnTo>
                <a:lnTo>
                  <a:pt x="0" y="1562100"/>
                </a:lnTo>
                <a:close/>
              </a:path>
            </a:pathLst>
          </a:custGeom>
        </p:spPr>
        <p:txBody>
          <a:bodyPr wrap="square">
            <a:noAutofit/>
          </a:bodyPr>
          <a:lstStyle/>
          <a:p>
            <a:endParaRPr lang="en-US" dirty="0"/>
          </a:p>
        </p:txBody>
      </p:sp>
      <p:sp>
        <p:nvSpPr>
          <p:cNvPr id="7" name="Freeform 6"/>
          <p:cNvSpPr>
            <a:spLocks noGrp="1"/>
          </p:cNvSpPr>
          <p:nvPr>
            <p:ph type="pic" sz="quarter" idx="10"/>
          </p:nvPr>
        </p:nvSpPr>
        <p:spPr>
          <a:xfrm>
            <a:off x="5909911" y="2714324"/>
            <a:ext cx="5159142" cy="3243714"/>
          </a:xfrm>
          <a:custGeom>
            <a:avLst/>
            <a:gdLst>
              <a:gd name="connsiteX0" fmla="*/ 0 w 5549774"/>
              <a:gd name="connsiteY0" fmla="*/ 0 h 3513952"/>
              <a:gd name="connsiteX1" fmla="*/ 5549774 w 5549774"/>
              <a:gd name="connsiteY1" fmla="*/ 0 h 3513952"/>
              <a:gd name="connsiteX2" fmla="*/ 5549774 w 5549774"/>
              <a:gd name="connsiteY2" fmla="*/ 3513952 h 3513952"/>
              <a:gd name="connsiteX3" fmla="*/ 0 w 5549774"/>
              <a:gd name="connsiteY3" fmla="*/ 3513952 h 3513952"/>
            </a:gdLst>
            <a:ahLst/>
            <a:cxnLst>
              <a:cxn ang="0">
                <a:pos x="connsiteX0" y="connsiteY0"/>
              </a:cxn>
              <a:cxn ang="0">
                <a:pos x="connsiteX1" y="connsiteY1"/>
              </a:cxn>
              <a:cxn ang="0">
                <a:pos x="connsiteX2" y="connsiteY2"/>
              </a:cxn>
              <a:cxn ang="0">
                <a:pos x="connsiteX3" y="connsiteY3"/>
              </a:cxn>
            </a:cxnLst>
            <a:rect l="l" t="t" r="r" b="b"/>
            <a:pathLst>
              <a:path w="5549774" h="3513952">
                <a:moveTo>
                  <a:pt x="0" y="0"/>
                </a:moveTo>
                <a:lnTo>
                  <a:pt x="5549774" y="0"/>
                </a:lnTo>
                <a:lnTo>
                  <a:pt x="5549774" y="3513952"/>
                </a:lnTo>
                <a:lnTo>
                  <a:pt x="0" y="3513952"/>
                </a:lnTo>
                <a:close/>
              </a:path>
            </a:pathLst>
          </a:custGeom>
        </p:spPr>
        <p:txBody>
          <a:bodyPr wrap="square">
            <a:noAutofit/>
          </a:bodyPr>
          <a:lstStyle/>
          <a:p>
            <a:endParaRPr lang="en-US" dirty="0"/>
          </a:p>
        </p:txBody>
      </p:sp>
      <p:pic>
        <p:nvPicPr>
          <p:cNvPr id="2" name="Graphic 1">
            <a:extLst>
              <a:ext uri="{FF2B5EF4-FFF2-40B4-BE49-F238E27FC236}">
                <a16:creationId xmlns:a16="http://schemas.microsoft.com/office/drawing/2014/main" id="{78BE2E7D-B5E6-6959-DA0B-7981FD199F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0064618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6/28/2023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542574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6/28/2023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382067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6/28/2023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04221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6/28/2023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407153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6/28/2023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330004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6/28/2023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24455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
        <p:nvSpPr>
          <p:cNvPr id="5" name="Date Placeholder 4"/>
          <p:cNvSpPr>
            <a:spLocks noGrp="1"/>
          </p:cNvSpPr>
          <p:nvPr>
            <p:ph type="dt" sz="half" idx="10"/>
          </p:nvPr>
        </p:nvSpPr>
        <p:spPr/>
        <p:txBody>
          <a:bodyPr/>
          <a:lstStyle/>
          <a:p>
            <a:fld id="{A605AA66-DFE8-4E36-A6DD-3E42D95767CB}" type="datetimeFigureOut">
              <a:rPr lang="en-US" smtClean="0"/>
              <a:t>6/28/2023</a:t>
            </a:fld>
            <a:endParaRPr lang="en-US"/>
          </a:p>
        </p:txBody>
      </p:sp>
    </p:spTree>
    <p:extLst>
      <p:ext uri="{BB962C8B-B14F-4D97-AF65-F5344CB8AC3E}">
        <p14:creationId xmlns:p14="http://schemas.microsoft.com/office/powerpoint/2010/main" val="31840198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6/28/2023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966452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6/28/2023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145138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6/28/2023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567570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6/28/2023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284203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6/28/2023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22685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theme" Target="../theme/theme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7.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605AA66-DFE8-4E36-A6DD-3E42D95767CB}" type="datetimeFigureOut">
              <a:rPr lang="en-US" smtClean="0"/>
              <a:t>6/28/2023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99C9B70-4165-4ADE-B24E-6A1B23BED3AB}" type="slidenum">
              <a:rPr lang="en-US" smtClean="0"/>
              <a:t>‹#›</a:t>
            </a:fld>
            <a:endParaRPr lang="en-US"/>
          </a:p>
        </p:txBody>
      </p:sp>
    </p:spTree>
    <p:extLst>
      <p:ext uri="{BB962C8B-B14F-4D97-AF65-F5344CB8AC3E}">
        <p14:creationId xmlns:p14="http://schemas.microsoft.com/office/powerpoint/2010/main" val="17583223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6/28/2023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02573599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6/28/2023</a:t>
            </a:fld>
            <a:endParaRPr lang="en-US" dirty="0"/>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4590435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DB15AC-5121-4E4F-A14C-474F68E13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152A9D-887F-4826-9F34-26986C42CD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6DB34-862E-4876-99C1-DAE39500F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AF2A3-9922-4F08-8365-262A691528E4}" type="datetimeFigureOut">
              <a:rPr lang="en-US" smtClean="0"/>
              <a:t>6/28/2023</a:t>
            </a:fld>
            <a:endParaRPr lang="en-US"/>
          </a:p>
        </p:txBody>
      </p:sp>
      <p:sp>
        <p:nvSpPr>
          <p:cNvPr id="5" name="Footer Placeholder 4">
            <a:extLst>
              <a:ext uri="{FF2B5EF4-FFF2-40B4-BE49-F238E27FC236}">
                <a16:creationId xmlns:a16="http://schemas.microsoft.com/office/drawing/2014/main" id="{AE6442CB-4170-48DC-A670-7ACC4FE5E4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70A540-259D-437F-9C01-BCE42FB42C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1F55F-E5D7-4CBC-96DF-AAA48A04E25D}" type="slidenum">
              <a:rPr lang="en-US" smtClean="0"/>
              <a:t>‹#›</a:t>
            </a:fld>
            <a:endParaRPr lang="en-US"/>
          </a:p>
        </p:txBody>
      </p:sp>
    </p:spTree>
    <p:extLst>
      <p:ext uri="{BB962C8B-B14F-4D97-AF65-F5344CB8AC3E}">
        <p14:creationId xmlns:p14="http://schemas.microsoft.com/office/powerpoint/2010/main" val="244598502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B0BE62-5460-42CC-B8CC-7ED5C21354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C6F35F-9362-47D6-8755-A7C985A61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5891F-3FE5-48D7-82E3-370F2F5027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7E14D-A17C-4B0E-966E-8840D6ECED71}" type="datetimeFigureOut">
              <a:rPr lang="en-US" smtClean="0"/>
              <a:t>6/28/2023</a:t>
            </a:fld>
            <a:endParaRPr lang="en-US"/>
          </a:p>
        </p:txBody>
      </p:sp>
      <p:sp>
        <p:nvSpPr>
          <p:cNvPr id="5" name="Footer Placeholder 4">
            <a:extLst>
              <a:ext uri="{FF2B5EF4-FFF2-40B4-BE49-F238E27FC236}">
                <a16:creationId xmlns:a16="http://schemas.microsoft.com/office/drawing/2014/main" id="{7A6715D1-D1B3-4AD0-9B62-42C46B1E09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4D25C9-4688-4B5D-8DA1-66ABC64C2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A1B76-C715-4F68-A119-C2BF82432948}" type="slidenum">
              <a:rPr lang="en-US" smtClean="0"/>
              <a:t>‹#›</a:t>
            </a:fld>
            <a:endParaRPr lang="en-US"/>
          </a:p>
        </p:txBody>
      </p:sp>
    </p:spTree>
    <p:extLst>
      <p:ext uri="{BB962C8B-B14F-4D97-AF65-F5344CB8AC3E}">
        <p14:creationId xmlns:p14="http://schemas.microsoft.com/office/powerpoint/2010/main" val="416123948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2151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6/28/2023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0380067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84.xml"/><Relationship Id="rId1" Type="http://schemas.openxmlformats.org/officeDocument/2006/relationships/tags" Target="../tags/tag2.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65.xml"/><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hyperlink" Target="mailto:lvray@coj.net"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66.xml"/><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emf"/><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chart" Target="../charts/chart2.xml"/><Relationship Id="rId11" Type="http://schemas.openxmlformats.org/officeDocument/2006/relationships/image" Target="../media/image43.png"/><Relationship Id="rId5" Type="http://schemas.openxmlformats.org/officeDocument/2006/relationships/image" Target="../media/image38.emf"/><Relationship Id="rId10" Type="http://schemas.openxmlformats.org/officeDocument/2006/relationships/image" Target="../media/image42.png"/><Relationship Id="rId4" Type="http://schemas.openxmlformats.org/officeDocument/2006/relationships/image" Target="../media/image37.emf"/><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44.png"/><Relationship Id="rId5" Type="http://schemas.openxmlformats.org/officeDocument/2006/relationships/image" Target="../media/image38.emf"/><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6.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6.emf"/><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46.png"/><Relationship Id="rId5" Type="http://schemas.openxmlformats.org/officeDocument/2006/relationships/image" Target="../media/image38.emf"/><Relationship Id="rId4" Type="http://schemas.openxmlformats.org/officeDocument/2006/relationships/image" Target="../media/image37.emf"/></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6.emf"/><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49.png"/><Relationship Id="rId5" Type="http://schemas.openxmlformats.org/officeDocument/2006/relationships/image" Target="../media/image38.emf"/><Relationship Id="rId4" Type="http://schemas.openxmlformats.org/officeDocument/2006/relationships/image" Target="../media/image37.emf"/></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6.emf"/><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52.png"/><Relationship Id="rId5" Type="http://schemas.openxmlformats.org/officeDocument/2006/relationships/image" Target="../media/image38.emf"/><Relationship Id="rId4" Type="http://schemas.openxmlformats.org/officeDocument/2006/relationships/image" Target="../media/image37.emf"/></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55.png"/><Relationship Id="rId5" Type="http://schemas.openxmlformats.org/officeDocument/2006/relationships/image" Target="../media/image38.emf"/><Relationship Id="rId4" Type="http://schemas.openxmlformats.org/officeDocument/2006/relationships/image" Target="../media/image37.emf"/></Relationships>
</file>

<file path=ppt/slides/_rels/slide34.xml.rels><?xml version="1.0" encoding="UTF-8" standalone="yes"?>
<Relationships xmlns="http://schemas.openxmlformats.org/package/2006/relationships"><Relationship Id="rId8" Type="http://schemas.openxmlformats.org/officeDocument/2006/relationships/hyperlink" Target="mailto:Kelsey.Spangle@flhealth.gov" TargetMode="External"/><Relationship Id="rId3" Type="http://schemas.openxmlformats.org/officeDocument/2006/relationships/image" Target="../media/image57.jpeg"/><Relationship Id="rId7" Type="http://schemas.openxmlformats.org/officeDocument/2006/relationships/hyperlink" Target="mailto:Jose.PenaBravo@flhealth.gov" TargetMode="External"/><Relationship Id="rId12"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openxmlformats.org/officeDocument/2006/relationships/hyperlink" Target="mailto:Diana.Prieto@flhealth.gov" TargetMode="External"/><Relationship Id="rId11" Type="http://schemas.openxmlformats.org/officeDocument/2006/relationships/image" Target="../media/image59.jpeg"/><Relationship Id="rId5" Type="http://schemas.openxmlformats.org/officeDocument/2006/relationships/image" Target="../media/image38.emf"/><Relationship Id="rId10" Type="http://schemas.openxmlformats.org/officeDocument/2006/relationships/image" Target="../media/image37.emf"/><Relationship Id="rId4" Type="http://schemas.openxmlformats.org/officeDocument/2006/relationships/image" Target="../media/image36.emf"/><Relationship Id="rId9" Type="http://schemas.openxmlformats.org/officeDocument/2006/relationships/image" Target="../media/image58.jpeg"/></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6.jpg"/><Relationship Id="rId1" Type="http://schemas.openxmlformats.org/officeDocument/2006/relationships/slideLayout" Target="../slideLayouts/slideLayout80.xml"/><Relationship Id="rId5" Type="http://schemas.openxmlformats.org/officeDocument/2006/relationships/hyperlink" Target="mailto:DBabin@nfhitda.org" TargetMode="External"/><Relationship Id="rId4" Type="http://schemas.openxmlformats.org/officeDocument/2006/relationships/hyperlink" Target="mailto:Director@ccafl.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9" name="Rectangle 28">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80607" y="1298448"/>
            <a:ext cx="3847930" cy="1424359"/>
          </a:xfrm>
        </p:spPr>
        <p:txBody>
          <a:bodyPr>
            <a:normAutofit/>
          </a:bodyPr>
          <a:lstStyle/>
          <a:p>
            <a:r>
              <a:rPr lang="en-US" sz="5400" dirty="0"/>
              <a:t>Duval DEN</a:t>
            </a:r>
            <a:endParaRPr lang="en-US" sz="5000" dirty="0"/>
          </a:p>
        </p:txBody>
      </p:sp>
      <p:sp>
        <p:nvSpPr>
          <p:cNvPr id="3" name="Subtitle 2"/>
          <p:cNvSpPr>
            <a:spLocks noGrp="1"/>
          </p:cNvSpPr>
          <p:nvPr>
            <p:ph type="subTitle" idx="1"/>
          </p:nvPr>
        </p:nvSpPr>
        <p:spPr>
          <a:xfrm>
            <a:off x="531975" y="3259256"/>
            <a:ext cx="3847929" cy="914400"/>
          </a:xfrm>
        </p:spPr>
        <p:txBody>
          <a:bodyPr>
            <a:normAutofit/>
          </a:bodyPr>
          <a:lstStyle/>
          <a:p>
            <a:pPr algn="r"/>
            <a:r>
              <a:rPr lang="en-US" sz="2000" dirty="0">
                <a:solidFill>
                  <a:schemeClr val="bg1"/>
                </a:solidFill>
              </a:rPr>
              <a:t>May 24, 2023 </a:t>
            </a:r>
          </a:p>
          <a:p>
            <a:pPr algn="r"/>
            <a:endParaRPr lang="en-US" sz="2000" dirty="0">
              <a:solidFill>
                <a:schemeClr val="bg1"/>
              </a:solidFill>
            </a:endParaRPr>
          </a:p>
        </p:txBody>
      </p:sp>
      <p:sp>
        <p:nvSpPr>
          <p:cNvPr id="31" name="Rectangle 30">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Rectangle 32">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5" name="Rectangle 34">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7" name="Rectangle 36">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4" name="Picture 4" descr="Icon&#10;&#10;Description automatically generated">
            <a:extLst>
              <a:ext uri="{FF2B5EF4-FFF2-40B4-BE49-F238E27FC236}">
                <a16:creationId xmlns:a16="http://schemas.microsoft.com/office/drawing/2014/main" id="{C5B58ED6-17A2-4A78-AA04-EDC4C43F543D}"/>
              </a:ext>
            </a:extLst>
          </p:cNvPr>
          <p:cNvPicPr>
            <a:picLocks noChangeAspect="1"/>
          </p:cNvPicPr>
          <p:nvPr/>
        </p:nvPicPr>
        <p:blipFill rotWithShape="1">
          <a:blip r:embed="rId3"/>
          <a:srcRect t="3427" r="2" b="34328"/>
          <a:stretch/>
        </p:blipFill>
        <p:spPr>
          <a:xfrm>
            <a:off x="5436084" y="724669"/>
            <a:ext cx="3034854" cy="3295628"/>
          </a:xfrm>
          <a:prstGeom prst="rect">
            <a:avLst/>
          </a:prstGeom>
        </p:spPr>
      </p:pic>
      <p:sp>
        <p:nvSpPr>
          <p:cNvPr id="39" name="Rectangle 38">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Diagram&#10;&#10;Description automatically generated">
            <a:extLst>
              <a:ext uri="{FF2B5EF4-FFF2-40B4-BE49-F238E27FC236}">
                <a16:creationId xmlns:a16="http://schemas.microsoft.com/office/drawing/2014/main" id="{CFD63DD6-3600-86ED-4C88-8E4927C3B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26" y="2962274"/>
            <a:ext cx="2736905" cy="2736905"/>
          </a:xfrm>
          <a:prstGeom prst="rect">
            <a:avLst/>
          </a:prstGeom>
        </p:spPr>
      </p:pic>
    </p:spTree>
    <p:custDataLst>
      <p:tags r:id="rId1"/>
    </p:custDataLst>
    <p:extLst>
      <p:ext uri="{BB962C8B-B14F-4D97-AF65-F5344CB8AC3E}">
        <p14:creationId xmlns:p14="http://schemas.microsoft.com/office/powerpoint/2010/main" val="5094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sp useBgFill="1">
        <p:nvSpPr>
          <p:cNvPr id="12" name="Rectangle 11">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 name="Content Placeholder 4" descr="Abstract background of mesh on pink">
            <a:extLst>
              <a:ext uri="{FF2B5EF4-FFF2-40B4-BE49-F238E27FC236}">
                <a16:creationId xmlns:a16="http://schemas.microsoft.com/office/drawing/2014/main" id="{E87F13DC-A946-4489-AC17-88226D2966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5708"/>
          <a:stretch/>
        </p:blipFill>
        <p:spPr>
          <a:xfrm>
            <a:off x="3068" y="0"/>
            <a:ext cx="12188932" cy="6857990"/>
          </a:xfrm>
          <a:prstGeom prst="rect">
            <a:avLst/>
          </a:prstGeom>
        </p:spPr>
      </p:pic>
      <p:sp>
        <p:nvSpPr>
          <p:cNvPr id="14" name="Rectangle 13">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2AF206AE-9BCF-416A-849F-4D90280A7A47}"/>
              </a:ext>
            </a:extLst>
          </p:cNvPr>
          <p:cNvSpPr>
            <a:spLocks noGrp="1"/>
          </p:cNvSpPr>
          <p:nvPr>
            <p:ph type="title"/>
          </p:nvPr>
        </p:nvSpPr>
        <p:spPr>
          <a:xfrm>
            <a:off x="1524000" y="2321805"/>
            <a:ext cx="9144000" cy="2214391"/>
          </a:xfrm>
        </p:spPr>
        <p:txBody>
          <a:bodyPr vert="horz" lIns="91440" tIns="45720" rIns="91440" bIns="45720" rtlCol="0" anchor="ctr">
            <a:normAutofit/>
          </a:bodyPr>
          <a:lstStyle/>
          <a:p>
            <a:pPr algn="ctr"/>
            <a:r>
              <a:rPr lang="en-US" sz="6000" b="1" i="0" dirty="0">
                <a:solidFill>
                  <a:schemeClr val="bg1"/>
                </a:solidFill>
                <a:effectLst>
                  <a:outerShdw blurRad="38100" dist="38100" dir="2700000" algn="tl">
                    <a:srgbClr val="000000">
                      <a:alpha val="43137"/>
                    </a:srgbClr>
                  </a:outerShdw>
                </a:effectLst>
                <a:latin typeface="Abadi" panose="020B0604020104020204" pitchFamily="34" charset="0"/>
              </a:rPr>
              <a:t>Overdose Data Surveillance &amp; Trends in Jacksonville</a:t>
            </a:r>
          </a:p>
        </p:txBody>
      </p:sp>
    </p:spTree>
    <p:extLst>
      <p:ext uri="{BB962C8B-B14F-4D97-AF65-F5344CB8AC3E}">
        <p14:creationId xmlns:p14="http://schemas.microsoft.com/office/powerpoint/2010/main" val="4286484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69EDA9-DA3A-4FA8-BFFB-959B71DD54DC}"/>
              </a:ext>
            </a:extLst>
          </p:cNvPr>
          <p:cNvSpPr txBox="1">
            <a:spLocks/>
          </p:cNvSpPr>
          <p:nvPr/>
        </p:nvSpPr>
        <p:spPr>
          <a:xfrm>
            <a:off x="3151515" y="188848"/>
            <a:ext cx="7840799" cy="224259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Jacksonville Fire &amp; Rescue Department</a:t>
            </a:r>
            <a:r>
              <a:rPr kumimoji="0" lang="en-US" sz="48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en-US" sz="44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Overdose Data</a:t>
            </a:r>
            <a:endParaRPr kumimoji="0" lang="en-US" sz="48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5" name="Picture 4" descr="A close up of a sign&#10;&#10;Description automatically generated">
            <a:extLst>
              <a:ext uri="{FF2B5EF4-FFF2-40B4-BE49-F238E27FC236}">
                <a16:creationId xmlns:a16="http://schemas.microsoft.com/office/drawing/2014/main" id="{419B45A2-2762-4FC8-A67F-27DA708F2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686" y="542021"/>
            <a:ext cx="1536250" cy="1536250"/>
          </a:xfrm>
          <a:prstGeom prst="rect">
            <a:avLst/>
          </a:prstGeom>
        </p:spPr>
      </p:pic>
      <p:sp>
        <p:nvSpPr>
          <p:cNvPr id="7" name="Content Placeholder 2">
            <a:extLst>
              <a:ext uri="{FF2B5EF4-FFF2-40B4-BE49-F238E27FC236}">
                <a16:creationId xmlns:a16="http://schemas.microsoft.com/office/drawing/2014/main" id="{DFD30B3D-D7D0-4757-B8E9-527AC4E4CEB3}"/>
              </a:ext>
            </a:extLst>
          </p:cNvPr>
          <p:cNvSpPr txBox="1">
            <a:spLocks/>
          </p:cNvSpPr>
          <p:nvPr/>
        </p:nvSpPr>
        <p:spPr>
          <a:xfrm>
            <a:off x="1199686" y="2431445"/>
            <a:ext cx="9999963" cy="382097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Data Source</a:t>
            </a:r>
            <a:endPar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Jacksonville Fire &amp; Rescue Department, City of Jacksonville, Florida</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Mark E. Rowley, BSN, RN, EMT-P, CAPO, Lieutenant - Rescue 62-B Shift and Captain Michael Bernard - Office of Information Services (with additional analysis and chart/graph development by Laura Viafora Ray, MPH, CPH, Program Coordinator - Opioid Abatement)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Definitions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Dispatched as Overdose </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 911 call in which the caller stated that the victim was suffering from a known or suspected overdose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Naloxone Administered </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count of naloxone administered, which may include repeat doses to same patient</a:t>
            </a:r>
            <a:endPar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Opioid-Related Overdose (known or suspected) </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following type of incidents: naloxone administered and nature of call at scene is "ingestion/poisoning/OD,” </a:t>
            </a:r>
            <a:r>
              <a:rPr kumimoji="0" lang="en-US" sz="13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naloxone administered and clinical impression is "opioid-related,” </a:t>
            </a:r>
            <a:r>
              <a:rPr kumimoji="0" lang="en-US" sz="13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overdose reported with the following substances: "Fentanyl, Carfentanil or Heroin,” </a:t>
            </a:r>
            <a:r>
              <a:rPr kumimoji="0" lang="en-US" sz="13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overdose reported with naloxone administration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Bystander Narcan Use Prior to Arrival of JFRD </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following type of incidents: “Suspected Drug Overdose” = Yes </a:t>
            </a:r>
            <a:r>
              <a:rPr kumimoji="0" lang="en-US" sz="13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“Opioid Antagonists Administered (PTA JFRD) = Nasal Naloxone/Narcan </a:t>
            </a:r>
            <a:r>
              <a:rPr kumimoji="0" lang="en-US" sz="13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narrative search for key terms “nasal” and “Narcan” and “naloxone” with a review of the narrative to ensure the incident applies to the intended definition and removal of duplicates so the same incident is not counted twice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Additional Notes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911 call received as overdose and/or naloxone administration does not necessarily confirm an overdose, opioid use, or opioid misuse</a:t>
            </a:r>
          </a:p>
        </p:txBody>
      </p:sp>
      <p:cxnSp>
        <p:nvCxnSpPr>
          <p:cNvPr id="4" name="Straight Connector 3">
            <a:extLst>
              <a:ext uri="{FF2B5EF4-FFF2-40B4-BE49-F238E27FC236}">
                <a16:creationId xmlns:a16="http://schemas.microsoft.com/office/drawing/2014/main" id="{4E158AD8-6B52-47ED-AF01-59411B59EE4B}"/>
              </a:ext>
            </a:extLst>
          </p:cNvPr>
          <p:cNvCxnSpPr>
            <a:cxnSpLocks/>
          </p:cNvCxnSpPr>
          <p:nvPr/>
        </p:nvCxnSpPr>
        <p:spPr>
          <a:xfrm>
            <a:off x="744404" y="562136"/>
            <a:ext cx="0" cy="5733728"/>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614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E0041-A7D6-0B97-F154-044722921A12}"/>
              </a:ext>
            </a:extLst>
          </p:cNvPr>
          <p:cNvPicPr>
            <a:picLocks noChangeAspect="1"/>
          </p:cNvPicPr>
          <p:nvPr/>
        </p:nvPicPr>
        <p:blipFill>
          <a:blip r:embed="rId2"/>
          <a:stretch>
            <a:fillRect/>
          </a:stretch>
        </p:blipFill>
        <p:spPr>
          <a:xfrm>
            <a:off x="277649" y="791729"/>
            <a:ext cx="11636701" cy="52745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7781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AFE0253-4583-52CE-85B7-3A5DD80F4897}"/>
              </a:ext>
            </a:extLst>
          </p:cNvPr>
          <p:cNvGraphicFramePr>
            <a:graphicFrameLocks noGrp="1"/>
          </p:cNvGraphicFramePr>
          <p:nvPr/>
        </p:nvGraphicFramePr>
        <p:xfrm>
          <a:off x="1218333" y="462280"/>
          <a:ext cx="9755333" cy="593344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384233">
                  <a:extLst>
                    <a:ext uri="{9D8B030D-6E8A-4147-A177-3AD203B41FA5}">
                      <a16:colId xmlns:a16="http://schemas.microsoft.com/office/drawing/2014/main" val="1055398844"/>
                    </a:ext>
                  </a:extLst>
                </a:gridCol>
                <a:gridCol w="837110">
                  <a:extLst>
                    <a:ext uri="{9D8B030D-6E8A-4147-A177-3AD203B41FA5}">
                      <a16:colId xmlns:a16="http://schemas.microsoft.com/office/drawing/2014/main" val="2834286622"/>
                    </a:ext>
                  </a:extLst>
                </a:gridCol>
                <a:gridCol w="837110">
                  <a:extLst>
                    <a:ext uri="{9D8B030D-6E8A-4147-A177-3AD203B41FA5}">
                      <a16:colId xmlns:a16="http://schemas.microsoft.com/office/drawing/2014/main" val="3741638967"/>
                    </a:ext>
                  </a:extLst>
                </a:gridCol>
                <a:gridCol w="837110">
                  <a:extLst>
                    <a:ext uri="{9D8B030D-6E8A-4147-A177-3AD203B41FA5}">
                      <a16:colId xmlns:a16="http://schemas.microsoft.com/office/drawing/2014/main" val="1832429981"/>
                    </a:ext>
                  </a:extLst>
                </a:gridCol>
                <a:gridCol w="837110">
                  <a:extLst>
                    <a:ext uri="{9D8B030D-6E8A-4147-A177-3AD203B41FA5}">
                      <a16:colId xmlns:a16="http://schemas.microsoft.com/office/drawing/2014/main" val="315297790"/>
                    </a:ext>
                  </a:extLst>
                </a:gridCol>
                <a:gridCol w="837110">
                  <a:extLst>
                    <a:ext uri="{9D8B030D-6E8A-4147-A177-3AD203B41FA5}">
                      <a16:colId xmlns:a16="http://schemas.microsoft.com/office/drawing/2014/main" val="4025436151"/>
                    </a:ext>
                  </a:extLst>
                </a:gridCol>
                <a:gridCol w="837110">
                  <a:extLst>
                    <a:ext uri="{9D8B030D-6E8A-4147-A177-3AD203B41FA5}">
                      <a16:colId xmlns:a16="http://schemas.microsoft.com/office/drawing/2014/main" val="2321479475"/>
                    </a:ext>
                  </a:extLst>
                </a:gridCol>
                <a:gridCol w="837110">
                  <a:extLst>
                    <a:ext uri="{9D8B030D-6E8A-4147-A177-3AD203B41FA5}">
                      <a16:colId xmlns:a16="http://schemas.microsoft.com/office/drawing/2014/main" val="1226217120"/>
                    </a:ext>
                  </a:extLst>
                </a:gridCol>
                <a:gridCol w="837110">
                  <a:extLst>
                    <a:ext uri="{9D8B030D-6E8A-4147-A177-3AD203B41FA5}">
                      <a16:colId xmlns:a16="http://schemas.microsoft.com/office/drawing/2014/main" val="1386689584"/>
                    </a:ext>
                  </a:extLst>
                </a:gridCol>
                <a:gridCol w="837110">
                  <a:extLst>
                    <a:ext uri="{9D8B030D-6E8A-4147-A177-3AD203B41FA5}">
                      <a16:colId xmlns:a16="http://schemas.microsoft.com/office/drawing/2014/main" val="3305790669"/>
                    </a:ext>
                  </a:extLst>
                </a:gridCol>
                <a:gridCol w="837110">
                  <a:extLst>
                    <a:ext uri="{9D8B030D-6E8A-4147-A177-3AD203B41FA5}">
                      <a16:colId xmlns:a16="http://schemas.microsoft.com/office/drawing/2014/main" val="472125573"/>
                    </a:ext>
                  </a:extLst>
                </a:gridCol>
              </a:tblGrid>
              <a:tr h="370840">
                <a:tc gridSpan="11">
                  <a:txBody>
                    <a:bodyPr/>
                    <a:lstStyle/>
                    <a:p>
                      <a:pPr algn="ctr"/>
                      <a:r>
                        <a:rPr lang="en-US" b="1" dirty="0"/>
                        <a:t># of Suspected Opioid-Related (O-R) Overdose (OD) Patients</a:t>
                      </a:r>
                    </a:p>
                  </a:txBody>
                  <a:tcPr>
                    <a:solidFill>
                      <a:schemeClr val="accent1">
                        <a:lumMod val="20000"/>
                        <a:lumOff val="8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accent1">
                        <a:lumMod val="20000"/>
                        <a:lumOff val="80000"/>
                      </a:schemeClr>
                    </a:solidFill>
                  </a:tcPr>
                </a:tc>
                <a:extLst>
                  <a:ext uri="{0D108BD9-81ED-4DB2-BD59-A6C34878D82A}">
                    <a16:rowId xmlns:a16="http://schemas.microsoft.com/office/drawing/2014/main" val="3022886274"/>
                  </a:ext>
                </a:extLst>
              </a:tr>
              <a:tr h="370840">
                <a:tc>
                  <a:txBody>
                    <a:bodyPr/>
                    <a:lstStyle/>
                    <a:p>
                      <a:r>
                        <a:rPr lang="en-US" b="1" dirty="0"/>
                        <a:t>Month/Year</a:t>
                      </a:r>
                    </a:p>
                  </a:txBody>
                  <a:tcPr/>
                </a:tc>
                <a:tc>
                  <a:txBody>
                    <a:bodyPr/>
                    <a:lstStyle/>
                    <a:p>
                      <a:pPr algn="ctr"/>
                      <a:r>
                        <a:rPr lang="en-US" b="1" dirty="0"/>
                        <a:t>2014</a:t>
                      </a:r>
                    </a:p>
                  </a:txBody>
                  <a:tcPr/>
                </a:tc>
                <a:tc>
                  <a:txBody>
                    <a:bodyPr/>
                    <a:lstStyle/>
                    <a:p>
                      <a:pPr algn="ctr"/>
                      <a:r>
                        <a:rPr lang="en-US" b="1" dirty="0"/>
                        <a:t>2015</a:t>
                      </a:r>
                    </a:p>
                  </a:txBody>
                  <a:tcPr/>
                </a:tc>
                <a:tc>
                  <a:txBody>
                    <a:bodyPr/>
                    <a:lstStyle/>
                    <a:p>
                      <a:pPr algn="ctr"/>
                      <a:r>
                        <a:rPr lang="en-US" b="1" dirty="0"/>
                        <a:t>2016</a:t>
                      </a:r>
                    </a:p>
                  </a:txBody>
                  <a:tcPr/>
                </a:tc>
                <a:tc>
                  <a:txBody>
                    <a:bodyPr/>
                    <a:lstStyle/>
                    <a:p>
                      <a:pPr algn="ctr"/>
                      <a:r>
                        <a:rPr lang="en-US" b="1" dirty="0"/>
                        <a:t>2017</a:t>
                      </a:r>
                    </a:p>
                  </a:txBody>
                  <a:tcPr/>
                </a:tc>
                <a:tc>
                  <a:txBody>
                    <a:bodyPr/>
                    <a:lstStyle/>
                    <a:p>
                      <a:pPr algn="ctr"/>
                      <a:r>
                        <a:rPr lang="en-US" b="1" dirty="0"/>
                        <a:t>2018</a:t>
                      </a:r>
                    </a:p>
                  </a:txBody>
                  <a:tcPr/>
                </a:tc>
                <a:tc>
                  <a:txBody>
                    <a:bodyPr/>
                    <a:lstStyle/>
                    <a:p>
                      <a:pPr algn="ctr"/>
                      <a:r>
                        <a:rPr lang="en-US" b="1" dirty="0"/>
                        <a:t>2019</a:t>
                      </a:r>
                    </a:p>
                  </a:txBody>
                  <a:tcPr/>
                </a:tc>
                <a:tc>
                  <a:txBody>
                    <a:bodyPr/>
                    <a:lstStyle/>
                    <a:p>
                      <a:pPr algn="ctr"/>
                      <a:r>
                        <a:rPr lang="en-US" b="1" dirty="0"/>
                        <a:t>2020</a:t>
                      </a:r>
                    </a:p>
                  </a:txBody>
                  <a:tcPr/>
                </a:tc>
                <a:tc>
                  <a:txBody>
                    <a:bodyPr/>
                    <a:lstStyle/>
                    <a:p>
                      <a:pPr algn="ctr"/>
                      <a:r>
                        <a:rPr lang="en-US" b="1" dirty="0"/>
                        <a:t>2021</a:t>
                      </a:r>
                    </a:p>
                  </a:txBody>
                  <a:tcPr/>
                </a:tc>
                <a:tc>
                  <a:txBody>
                    <a:bodyPr/>
                    <a:lstStyle/>
                    <a:p>
                      <a:pPr algn="ctr"/>
                      <a:r>
                        <a:rPr lang="en-US" b="1" dirty="0"/>
                        <a:t>2022</a:t>
                      </a:r>
                    </a:p>
                  </a:txBody>
                  <a:tcPr/>
                </a:tc>
                <a:tc>
                  <a:txBody>
                    <a:bodyPr/>
                    <a:lstStyle/>
                    <a:p>
                      <a:pPr algn="ctr"/>
                      <a:r>
                        <a:rPr lang="en-US" b="1" dirty="0"/>
                        <a:t>2023</a:t>
                      </a:r>
                    </a:p>
                  </a:txBody>
                  <a:tcPr/>
                </a:tc>
                <a:extLst>
                  <a:ext uri="{0D108BD9-81ED-4DB2-BD59-A6C34878D82A}">
                    <a16:rowId xmlns:a16="http://schemas.microsoft.com/office/drawing/2014/main" val="3835843301"/>
                  </a:ext>
                </a:extLst>
              </a:tr>
              <a:tr h="370840">
                <a:tc>
                  <a:txBody>
                    <a:bodyPr/>
                    <a:lstStyle/>
                    <a:p>
                      <a:pPr algn="ctr"/>
                      <a:r>
                        <a:rPr lang="en-US" b="1" dirty="0"/>
                        <a:t>Jan</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39</a:t>
                      </a:r>
                    </a:p>
                  </a:txBody>
                  <a:tcPr/>
                </a:tc>
                <a:tc>
                  <a:txBody>
                    <a:bodyPr/>
                    <a:lstStyle/>
                    <a:p>
                      <a:pPr algn="ctr"/>
                      <a:r>
                        <a:rPr lang="en-US" dirty="0"/>
                        <a:t>170</a:t>
                      </a:r>
                    </a:p>
                  </a:txBody>
                  <a:tcPr/>
                </a:tc>
                <a:tc>
                  <a:txBody>
                    <a:bodyPr/>
                    <a:lstStyle/>
                    <a:p>
                      <a:pPr algn="ctr"/>
                      <a:r>
                        <a:rPr lang="en-US" dirty="0"/>
                        <a:t>115</a:t>
                      </a:r>
                    </a:p>
                  </a:txBody>
                  <a:tcPr/>
                </a:tc>
                <a:tc>
                  <a:txBody>
                    <a:bodyPr/>
                    <a:lstStyle/>
                    <a:p>
                      <a:pPr algn="ctr"/>
                      <a:r>
                        <a:rPr lang="en-US" dirty="0"/>
                        <a:t>259</a:t>
                      </a:r>
                    </a:p>
                  </a:txBody>
                  <a:tcPr/>
                </a:tc>
                <a:tc>
                  <a:txBody>
                    <a:bodyPr/>
                    <a:lstStyle/>
                    <a:p>
                      <a:pPr algn="ctr"/>
                      <a:r>
                        <a:rPr lang="en-US" dirty="0"/>
                        <a:t>238</a:t>
                      </a:r>
                    </a:p>
                  </a:txBody>
                  <a:tcPr/>
                </a:tc>
                <a:tc>
                  <a:txBody>
                    <a:bodyPr/>
                    <a:lstStyle/>
                    <a:p>
                      <a:pPr algn="ctr"/>
                      <a:r>
                        <a:rPr lang="en-US" dirty="0"/>
                        <a:t>248</a:t>
                      </a:r>
                    </a:p>
                  </a:txBody>
                  <a:tcPr>
                    <a:noFill/>
                  </a:tcPr>
                </a:tc>
                <a:tc>
                  <a:txBody>
                    <a:bodyPr/>
                    <a:lstStyle/>
                    <a:p>
                      <a:pPr algn="ctr"/>
                      <a:r>
                        <a:rPr lang="en-US" dirty="0"/>
                        <a:t>251</a:t>
                      </a:r>
                    </a:p>
                  </a:txBody>
                  <a:tcPr>
                    <a:solidFill>
                      <a:schemeClr val="accent4">
                        <a:lumMod val="20000"/>
                        <a:lumOff val="80000"/>
                      </a:schemeClr>
                    </a:solidFill>
                  </a:tcPr>
                </a:tc>
                <a:tc>
                  <a:txBody>
                    <a:bodyPr/>
                    <a:lstStyle/>
                    <a:p>
                      <a:pPr algn="ctr"/>
                      <a:r>
                        <a:rPr lang="en-US" dirty="0"/>
                        <a:t>216</a:t>
                      </a:r>
                    </a:p>
                  </a:txBody>
                  <a:tcPr>
                    <a:solidFill>
                      <a:schemeClr val="accent4">
                        <a:lumMod val="20000"/>
                        <a:lumOff val="80000"/>
                      </a:schemeClr>
                    </a:solidFill>
                  </a:tcPr>
                </a:tc>
                <a:extLst>
                  <a:ext uri="{0D108BD9-81ED-4DB2-BD59-A6C34878D82A}">
                    <a16:rowId xmlns:a16="http://schemas.microsoft.com/office/drawing/2014/main" val="3615209484"/>
                  </a:ext>
                </a:extLst>
              </a:tr>
              <a:tr h="370840">
                <a:tc>
                  <a:txBody>
                    <a:bodyPr/>
                    <a:lstStyle/>
                    <a:p>
                      <a:pPr algn="ctr"/>
                      <a:r>
                        <a:rPr lang="en-US" b="1" dirty="0"/>
                        <a:t>Feb</a:t>
                      </a:r>
                    </a:p>
                  </a:txBody>
                  <a:tcPr/>
                </a:tc>
                <a:tc>
                  <a:txBody>
                    <a:bodyPr/>
                    <a:lstStyle/>
                    <a:p>
                      <a:pPr algn="ctr"/>
                      <a:r>
                        <a:rPr lang="en-US" dirty="0"/>
                        <a:t>16</a:t>
                      </a:r>
                    </a:p>
                  </a:txBody>
                  <a:tcPr/>
                </a:tc>
                <a:tc>
                  <a:txBody>
                    <a:bodyPr/>
                    <a:lstStyle/>
                    <a:p>
                      <a:pPr algn="ctr"/>
                      <a:r>
                        <a:rPr lang="en-US" dirty="0"/>
                        <a:t>33</a:t>
                      </a:r>
                    </a:p>
                  </a:txBody>
                  <a:tcPr/>
                </a:tc>
                <a:tc>
                  <a:txBody>
                    <a:bodyPr/>
                    <a:lstStyle/>
                    <a:p>
                      <a:pPr algn="ctr"/>
                      <a:r>
                        <a:rPr lang="en-US" dirty="0"/>
                        <a:t>91</a:t>
                      </a:r>
                    </a:p>
                  </a:txBody>
                  <a:tcPr/>
                </a:tc>
                <a:tc>
                  <a:txBody>
                    <a:bodyPr/>
                    <a:lstStyle/>
                    <a:p>
                      <a:pPr algn="ctr"/>
                      <a:r>
                        <a:rPr lang="en-US" dirty="0"/>
                        <a:t>200</a:t>
                      </a:r>
                    </a:p>
                  </a:txBody>
                  <a:tcPr/>
                </a:tc>
                <a:tc>
                  <a:txBody>
                    <a:bodyPr/>
                    <a:lstStyle/>
                    <a:p>
                      <a:pPr algn="ctr"/>
                      <a:r>
                        <a:rPr lang="en-US" dirty="0"/>
                        <a:t>143</a:t>
                      </a:r>
                    </a:p>
                  </a:txBody>
                  <a:tcPr/>
                </a:tc>
                <a:tc>
                  <a:txBody>
                    <a:bodyPr/>
                    <a:lstStyle/>
                    <a:p>
                      <a:pPr algn="ctr"/>
                      <a:r>
                        <a:rPr lang="en-US" dirty="0"/>
                        <a:t>195</a:t>
                      </a:r>
                    </a:p>
                  </a:txBody>
                  <a:tcPr/>
                </a:tc>
                <a:tc>
                  <a:txBody>
                    <a:bodyPr/>
                    <a:lstStyle/>
                    <a:p>
                      <a:pPr algn="ctr"/>
                      <a:r>
                        <a:rPr lang="en-US" dirty="0"/>
                        <a:t>282</a:t>
                      </a:r>
                    </a:p>
                  </a:txBody>
                  <a:tcPr/>
                </a:tc>
                <a:tc>
                  <a:txBody>
                    <a:bodyPr/>
                    <a:lstStyle/>
                    <a:p>
                      <a:pPr algn="ctr"/>
                      <a:r>
                        <a:rPr lang="en-US" dirty="0"/>
                        <a:t>203</a:t>
                      </a:r>
                    </a:p>
                  </a:txBody>
                  <a:tcPr>
                    <a:noFill/>
                  </a:tcPr>
                </a:tc>
                <a:tc>
                  <a:txBody>
                    <a:bodyPr/>
                    <a:lstStyle/>
                    <a:p>
                      <a:pPr algn="ctr"/>
                      <a:r>
                        <a:rPr lang="en-US" dirty="0"/>
                        <a:t>239</a:t>
                      </a:r>
                    </a:p>
                  </a:txBody>
                  <a:tcPr>
                    <a:solidFill>
                      <a:schemeClr val="accent4">
                        <a:lumMod val="20000"/>
                        <a:lumOff val="80000"/>
                      </a:schemeClr>
                    </a:solidFill>
                  </a:tcPr>
                </a:tc>
                <a:tc>
                  <a:txBody>
                    <a:bodyPr/>
                    <a:lstStyle/>
                    <a:p>
                      <a:pPr algn="ctr"/>
                      <a:r>
                        <a:rPr lang="en-US" dirty="0"/>
                        <a:t>198</a:t>
                      </a:r>
                    </a:p>
                  </a:txBody>
                  <a:tcPr>
                    <a:solidFill>
                      <a:schemeClr val="accent4">
                        <a:lumMod val="20000"/>
                        <a:lumOff val="80000"/>
                      </a:schemeClr>
                    </a:solidFill>
                  </a:tcPr>
                </a:tc>
                <a:extLst>
                  <a:ext uri="{0D108BD9-81ED-4DB2-BD59-A6C34878D82A}">
                    <a16:rowId xmlns:a16="http://schemas.microsoft.com/office/drawing/2014/main" val="3805416702"/>
                  </a:ext>
                </a:extLst>
              </a:tr>
              <a:tr h="370840">
                <a:tc>
                  <a:txBody>
                    <a:bodyPr/>
                    <a:lstStyle/>
                    <a:p>
                      <a:pPr algn="ctr"/>
                      <a:r>
                        <a:rPr lang="en-US" b="1" dirty="0"/>
                        <a:t>Mar</a:t>
                      </a:r>
                    </a:p>
                  </a:txBody>
                  <a:tcPr/>
                </a:tc>
                <a:tc>
                  <a:txBody>
                    <a:bodyPr/>
                    <a:lstStyle/>
                    <a:p>
                      <a:pPr algn="ctr"/>
                      <a:r>
                        <a:rPr lang="en-US" dirty="0"/>
                        <a:t>13</a:t>
                      </a:r>
                    </a:p>
                  </a:txBody>
                  <a:tcPr/>
                </a:tc>
                <a:tc>
                  <a:txBody>
                    <a:bodyPr/>
                    <a:lstStyle/>
                    <a:p>
                      <a:pPr algn="ctr"/>
                      <a:r>
                        <a:rPr lang="en-US" dirty="0"/>
                        <a:t>17</a:t>
                      </a:r>
                    </a:p>
                  </a:txBody>
                  <a:tcPr/>
                </a:tc>
                <a:tc>
                  <a:txBody>
                    <a:bodyPr/>
                    <a:lstStyle/>
                    <a:p>
                      <a:pPr algn="ctr"/>
                      <a:r>
                        <a:rPr lang="en-US" dirty="0"/>
                        <a:t>118</a:t>
                      </a:r>
                    </a:p>
                  </a:txBody>
                  <a:tcPr/>
                </a:tc>
                <a:tc>
                  <a:txBody>
                    <a:bodyPr/>
                    <a:lstStyle/>
                    <a:p>
                      <a:pPr algn="ctr"/>
                      <a:r>
                        <a:rPr lang="en-US" dirty="0"/>
                        <a:t>164</a:t>
                      </a:r>
                    </a:p>
                  </a:txBody>
                  <a:tcPr/>
                </a:tc>
                <a:tc>
                  <a:txBody>
                    <a:bodyPr/>
                    <a:lstStyle/>
                    <a:p>
                      <a:pPr algn="ctr"/>
                      <a:r>
                        <a:rPr lang="en-US" dirty="0"/>
                        <a:t>235</a:t>
                      </a:r>
                    </a:p>
                  </a:txBody>
                  <a:tcPr/>
                </a:tc>
                <a:tc>
                  <a:txBody>
                    <a:bodyPr/>
                    <a:lstStyle/>
                    <a:p>
                      <a:pPr algn="ctr"/>
                      <a:r>
                        <a:rPr lang="en-US" dirty="0"/>
                        <a:t>244</a:t>
                      </a:r>
                    </a:p>
                  </a:txBody>
                  <a:tcPr/>
                </a:tc>
                <a:tc>
                  <a:txBody>
                    <a:bodyPr/>
                    <a:lstStyle/>
                    <a:p>
                      <a:pPr algn="ctr"/>
                      <a:r>
                        <a:rPr lang="en-US" dirty="0"/>
                        <a:t>276</a:t>
                      </a:r>
                    </a:p>
                  </a:txBody>
                  <a:tcPr/>
                </a:tc>
                <a:tc>
                  <a:txBody>
                    <a:bodyPr/>
                    <a:lstStyle/>
                    <a:p>
                      <a:pPr algn="ctr"/>
                      <a:r>
                        <a:rPr lang="en-US" dirty="0"/>
                        <a:t>276</a:t>
                      </a:r>
                    </a:p>
                  </a:txBody>
                  <a:tcPr>
                    <a:noFill/>
                  </a:tcPr>
                </a:tc>
                <a:tc>
                  <a:txBody>
                    <a:bodyPr/>
                    <a:lstStyle/>
                    <a:p>
                      <a:pPr algn="ctr"/>
                      <a:r>
                        <a:rPr lang="en-US" dirty="0"/>
                        <a:t>242</a:t>
                      </a:r>
                    </a:p>
                  </a:txBody>
                  <a:tcPr>
                    <a:solidFill>
                      <a:schemeClr val="accent4">
                        <a:lumMod val="20000"/>
                        <a:lumOff val="80000"/>
                      </a:schemeClr>
                    </a:solidFill>
                  </a:tcPr>
                </a:tc>
                <a:tc>
                  <a:txBody>
                    <a:bodyPr/>
                    <a:lstStyle/>
                    <a:p>
                      <a:pPr algn="ctr"/>
                      <a:r>
                        <a:rPr lang="en-US" dirty="0"/>
                        <a:t>233</a:t>
                      </a:r>
                    </a:p>
                  </a:txBody>
                  <a:tcPr>
                    <a:solidFill>
                      <a:schemeClr val="accent4">
                        <a:lumMod val="20000"/>
                        <a:lumOff val="80000"/>
                      </a:schemeClr>
                    </a:solidFill>
                  </a:tcPr>
                </a:tc>
                <a:extLst>
                  <a:ext uri="{0D108BD9-81ED-4DB2-BD59-A6C34878D82A}">
                    <a16:rowId xmlns:a16="http://schemas.microsoft.com/office/drawing/2014/main" val="592979153"/>
                  </a:ext>
                </a:extLst>
              </a:tr>
              <a:tr h="370840">
                <a:tc>
                  <a:txBody>
                    <a:bodyPr/>
                    <a:lstStyle/>
                    <a:p>
                      <a:pPr algn="ctr"/>
                      <a:r>
                        <a:rPr lang="en-US" b="1" dirty="0"/>
                        <a:t>Apr</a:t>
                      </a:r>
                    </a:p>
                  </a:txBody>
                  <a:tcPr/>
                </a:tc>
                <a:tc>
                  <a:txBody>
                    <a:bodyPr/>
                    <a:lstStyle/>
                    <a:p>
                      <a:pPr algn="ctr"/>
                      <a:r>
                        <a:rPr lang="en-US" dirty="0"/>
                        <a:t>29</a:t>
                      </a:r>
                    </a:p>
                  </a:txBody>
                  <a:tcPr/>
                </a:tc>
                <a:tc>
                  <a:txBody>
                    <a:bodyPr/>
                    <a:lstStyle/>
                    <a:p>
                      <a:pPr algn="ctr"/>
                      <a:r>
                        <a:rPr lang="en-US" dirty="0"/>
                        <a:t>28</a:t>
                      </a:r>
                    </a:p>
                  </a:txBody>
                  <a:tcPr/>
                </a:tc>
                <a:tc>
                  <a:txBody>
                    <a:bodyPr/>
                    <a:lstStyle/>
                    <a:p>
                      <a:pPr algn="ctr"/>
                      <a:r>
                        <a:rPr lang="en-US" dirty="0"/>
                        <a:t>106</a:t>
                      </a:r>
                    </a:p>
                  </a:txBody>
                  <a:tcPr/>
                </a:tc>
                <a:tc>
                  <a:txBody>
                    <a:bodyPr/>
                    <a:lstStyle/>
                    <a:p>
                      <a:pPr algn="ctr"/>
                      <a:r>
                        <a:rPr lang="en-US" dirty="0"/>
                        <a:t>145</a:t>
                      </a:r>
                    </a:p>
                  </a:txBody>
                  <a:tcPr/>
                </a:tc>
                <a:tc>
                  <a:txBody>
                    <a:bodyPr/>
                    <a:lstStyle/>
                    <a:p>
                      <a:pPr algn="ctr"/>
                      <a:r>
                        <a:rPr lang="en-US" dirty="0"/>
                        <a:t>170</a:t>
                      </a:r>
                    </a:p>
                  </a:txBody>
                  <a:tcPr/>
                </a:tc>
                <a:tc>
                  <a:txBody>
                    <a:bodyPr/>
                    <a:lstStyle/>
                    <a:p>
                      <a:pPr algn="ctr"/>
                      <a:r>
                        <a:rPr lang="en-US" dirty="0"/>
                        <a:t>207</a:t>
                      </a:r>
                    </a:p>
                  </a:txBody>
                  <a:tcPr/>
                </a:tc>
                <a:tc>
                  <a:txBody>
                    <a:bodyPr/>
                    <a:lstStyle/>
                    <a:p>
                      <a:pPr algn="ctr"/>
                      <a:r>
                        <a:rPr lang="en-US" dirty="0"/>
                        <a:t>319</a:t>
                      </a:r>
                    </a:p>
                  </a:txBody>
                  <a:tcPr/>
                </a:tc>
                <a:tc>
                  <a:txBody>
                    <a:bodyPr/>
                    <a:lstStyle/>
                    <a:p>
                      <a:pPr algn="ctr"/>
                      <a:r>
                        <a:rPr lang="en-US" dirty="0"/>
                        <a:t>303</a:t>
                      </a:r>
                    </a:p>
                  </a:txBody>
                  <a:tcPr>
                    <a:noFill/>
                  </a:tcPr>
                </a:tc>
                <a:tc>
                  <a:txBody>
                    <a:bodyPr/>
                    <a:lstStyle/>
                    <a:p>
                      <a:pPr algn="ctr"/>
                      <a:r>
                        <a:rPr lang="en-US" dirty="0"/>
                        <a:t>259</a:t>
                      </a:r>
                    </a:p>
                  </a:txBody>
                  <a:tcPr>
                    <a:solidFill>
                      <a:schemeClr val="accent4">
                        <a:lumMod val="20000"/>
                        <a:lumOff val="80000"/>
                      </a:schemeClr>
                    </a:solidFill>
                  </a:tcPr>
                </a:tc>
                <a:tc>
                  <a:txBody>
                    <a:bodyPr/>
                    <a:lstStyle/>
                    <a:p>
                      <a:pPr algn="ctr"/>
                      <a:r>
                        <a:rPr lang="en-US" dirty="0"/>
                        <a:t>234</a:t>
                      </a:r>
                    </a:p>
                  </a:txBody>
                  <a:tcPr>
                    <a:solidFill>
                      <a:schemeClr val="accent4">
                        <a:lumMod val="20000"/>
                        <a:lumOff val="80000"/>
                      </a:schemeClr>
                    </a:solidFill>
                  </a:tcPr>
                </a:tc>
                <a:extLst>
                  <a:ext uri="{0D108BD9-81ED-4DB2-BD59-A6C34878D82A}">
                    <a16:rowId xmlns:a16="http://schemas.microsoft.com/office/drawing/2014/main" val="1916674280"/>
                  </a:ext>
                </a:extLst>
              </a:tr>
              <a:tr h="370840">
                <a:tc>
                  <a:txBody>
                    <a:bodyPr/>
                    <a:lstStyle/>
                    <a:p>
                      <a:pPr algn="ctr"/>
                      <a:r>
                        <a:rPr lang="en-US" b="1" dirty="0"/>
                        <a:t>May</a:t>
                      </a:r>
                    </a:p>
                  </a:txBody>
                  <a:tcPr/>
                </a:tc>
                <a:tc>
                  <a:txBody>
                    <a:bodyPr/>
                    <a:lstStyle/>
                    <a:p>
                      <a:pPr algn="ctr"/>
                      <a:r>
                        <a:rPr lang="en-US" dirty="0"/>
                        <a:t>23</a:t>
                      </a:r>
                    </a:p>
                  </a:txBody>
                  <a:tcPr/>
                </a:tc>
                <a:tc>
                  <a:txBody>
                    <a:bodyPr/>
                    <a:lstStyle/>
                    <a:p>
                      <a:pPr algn="ctr"/>
                      <a:r>
                        <a:rPr lang="en-US" dirty="0"/>
                        <a:t>16</a:t>
                      </a:r>
                    </a:p>
                  </a:txBody>
                  <a:tcPr/>
                </a:tc>
                <a:tc>
                  <a:txBody>
                    <a:bodyPr/>
                    <a:lstStyle/>
                    <a:p>
                      <a:pPr algn="ctr"/>
                      <a:r>
                        <a:rPr lang="en-US" dirty="0"/>
                        <a:t>97</a:t>
                      </a:r>
                    </a:p>
                  </a:txBody>
                  <a:tcPr/>
                </a:tc>
                <a:tc>
                  <a:txBody>
                    <a:bodyPr/>
                    <a:lstStyle/>
                    <a:p>
                      <a:pPr algn="ctr"/>
                      <a:r>
                        <a:rPr lang="en-US" dirty="0"/>
                        <a:t>136</a:t>
                      </a:r>
                    </a:p>
                  </a:txBody>
                  <a:tcPr/>
                </a:tc>
                <a:tc>
                  <a:txBody>
                    <a:bodyPr/>
                    <a:lstStyle/>
                    <a:p>
                      <a:pPr algn="ctr"/>
                      <a:r>
                        <a:rPr lang="en-US" dirty="0"/>
                        <a:t>230</a:t>
                      </a:r>
                    </a:p>
                  </a:txBody>
                  <a:tcPr/>
                </a:tc>
                <a:tc>
                  <a:txBody>
                    <a:bodyPr/>
                    <a:lstStyle/>
                    <a:p>
                      <a:pPr algn="ctr"/>
                      <a:r>
                        <a:rPr lang="en-US" dirty="0"/>
                        <a:t>227</a:t>
                      </a:r>
                    </a:p>
                  </a:txBody>
                  <a:tcPr/>
                </a:tc>
                <a:tc>
                  <a:txBody>
                    <a:bodyPr/>
                    <a:lstStyle/>
                    <a:p>
                      <a:pPr algn="ctr"/>
                      <a:r>
                        <a:rPr lang="en-US" dirty="0"/>
                        <a:t>369</a:t>
                      </a:r>
                    </a:p>
                  </a:txBody>
                  <a:tcPr/>
                </a:tc>
                <a:tc>
                  <a:txBody>
                    <a:bodyPr/>
                    <a:lstStyle/>
                    <a:p>
                      <a:pPr algn="ctr"/>
                      <a:r>
                        <a:rPr lang="en-US" dirty="0"/>
                        <a:t>342</a:t>
                      </a:r>
                    </a:p>
                  </a:txBody>
                  <a:tcPr>
                    <a:noFill/>
                  </a:tcPr>
                </a:tc>
                <a:tc>
                  <a:txBody>
                    <a:bodyPr/>
                    <a:lstStyle/>
                    <a:p>
                      <a:pPr algn="ctr"/>
                      <a:r>
                        <a:rPr lang="en-US" dirty="0"/>
                        <a:t>240</a:t>
                      </a:r>
                    </a:p>
                  </a:txBody>
                  <a:tcPr>
                    <a:solidFill>
                      <a:schemeClr val="accent4">
                        <a:lumMod val="20000"/>
                        <a:lumOff val="80000"/>
                      </a:schemeClr>
                    </a:solidFill>
                  </a:tcPr>
                </a:tc>
                <a:tc>
                  <a:txBody>
                    <a:bodyPr/>
                    <a:lstStyle/>
                    <a:p>
                      <a:pPr algn="ctr"/>
                      <a:r>
                        <a:rPr lang="en-US" dirty="0"/>
                        <a:t>205</a:t>
                      </a:r>
                    </a:p>
                  </a:txBody>
                  <a:tcPr>
                    <a:solidFill>
                      <a:schemeClr val="accent4">
                        <a:lumMod val="20000"/>
                        <a:lumOff val="80000"/>
                      </a:schemeClr>
                    </a:solidFill>
                  </a:tcPr>
                </a:tc>
                <a:extLst>
                  <a:ext uri="{0D108BD9-81ED-4DB2-BD59-A6C34878D82A}">
                    <a16:rowId xmlns:a16="http://schemas.microsoft.com/office/drawing/2014/main" val="2891392244"/>
                  </a:ext>
                </a:extLst>
              </a:tr>
              <a:tr h="370840">
                <a:tc>
                  <a:txBody>
                    <a:bodyPr/>
                    <a:lstStyle/>
                    <a:p>
                      <a:pPr algn="ctr"/>
                      <a:r>
                        <a:rPr lang="en-US" b="1" dirty="0"/>
                        <a:t>Jun</a:t>
                      </a:r>
                    </a:p>
                  </a:txBody>
                  <a:tcPr/>
                </a:tc>
                <a:tc>
                  <a:txBody>
                    <a:bodyPr/>
                    <a:lstStyle/>
                    <a:p>
                      <a:pPr algn="ctr"/>
                      <a:r>
                        <a:rPr lang="en-US" dirty="0"/>
                        <a:t>27</a:t>
                      </a:r>
                    </a:p>
                  </a:txBody>
                  <a:tcPr/>
                </a:tc>
                <a:tc>
                  <a:txBody>
                    <a:bodyPr/>
                    <a:lstStyle/>
                    <a:p>
                      <a:pPr algn="ctr"/>
                      <a:r>
                        <a:rPr lang="en-US" dirty="0"/>
                        <a:t>18</a:t>
                      </a:r>
                    </a:p>
                  </a:txBody>
                  <a:tcPr/>
                </a:tc>
                <a:tc>
                  <a:txBody>
                    <a:bodyPr/>
                    <a:lstStyle/>
                    <a:p>
                      <a:pPr algn="ctr"/>
                      <a:r>
                        <a:rPr lang="en-US" dirty="0"/>
                        <a:t>72</a:t>
                      </a:r>
                    </a:p>
                  </a:txBody>
                  <a:tcPr/>
                </a:tc>
                <a:tc>
                  <a:txBody>
                    <a:bodyPr/>
                    <a:lstStyle/>
                    <a:p>
                      <a:pPr algn="ctr"/>
                      <a:r>
                        <a:rPr lang="en-US" dirty="0"/>
                        <a:t>224</a:t>
                      </a:r>
                    </a:p>
                  </a:txBody>
                  <a:tcPr/>
                </a:tc>
                <a:tc>
                  <a:txBody>
                    <a:bodyPr/>
                    <a:lstStyle/>
                    <a:p>
                      <a:pPr algn="ctr"/>
                      <a:r>
                        <a:rPr lang="en-US" dirty="0"/>
                        <a:t>187</a:t>
                      </a:r>
                    </a:p>
                  </a:txBody>
                  <a:tcPr/>
                </a:tc>
                <a:tc>
                  <a:txBody>
                    <a:bodyPr/>
                    <a:lstStyle/>
                    <a:p>
                      <a:pPr algn="ctr"/>
                      <a:r>
                        <a:rPr lang="en-US" dirty="0"/>
                        <a:t>225</a:t>
                      </a:r>
                    </a:p>
                  </a:txBody>
                  <a:tcPr/>
                </a:tc>
                <a:tc>
                  <a:txBody>
                    <a:bodyPr/>
                    <a:lstStyle/>
                    <a:p>
                      <a:pPr algn="ctr"/>
                      <a:r>
                        <a:rPr lang="en-US" dirty="0"/>
                        <a:t>351</a:t>
                      </a:r>
                    </a:p>
                  </a:txBody>
                  <a:tcPr/>
                </a:tc>
                <a:tc>
                  <a:txBody>
                    <a:bodyPr/>
                    <a:lstStyle/>
                    <a:p>
                      <a:pPr algn="ctr"/>
                      <a:r>
                        <a:rPr lang="en-US" dirty="0"/>
                        <a:t>330</a:t>
                      </a:r>
                    </a:p>
                  </a:txBody>
                  <a:tcPr>
                    <a:noFill/>
                  </a:tcPr>
                </a:tc>
                <a:tc>
                  <a:txBody>
                    <a:bodyPr/>
                    <a:lstStyle/>
                    <a:p>
                      <a:pPr algn="ctr"/>
                      <a:r>
                        <a:rPr lang="en-US" dirty="0"/>
                        <a:t>291</a:t>
                      </a:r>
                    </a:p>
                  </a:txBody>
                  <a:tcPr>
                    <a:noFill/>
                  </a:tcPr>
                </a:tc>
                <a:tc>
                  <a:txBody>
                    <a:bodyPr/>
                    <a:lstStyle/>
                    <a:p>
                      <a:pPr algn="ctr"/>
                      <a:endParaRPr lang="en-US" dirty="0"/>
                    </a:p>
                  </a:txBody>
                  <a:tcPr>
                    <a:solidFill>
                      <a:schemeClr val="bg2">
                        <a:lumMod val="90000"/>
                      </a:schemeClr>
                    </a:solidFill>
                  </a:tcPr>
                </a:tc>
                <a:extLst>
                  <a:ext uri="{0D108BD9-81ED-4DB2-BD59-A6C34878D82A}">
                    <a16:rowId xmlns:a16="http://schemas.microsoft.com/office/drawing/2014/main" val="286154629"/>
                  </a:ext>
                </a:extLst>
              </a:tr>
              <a:tr h="370840">
                <a:tc>
                  <a:txBody>
                    <a:bodyPr/>
                    <a:lstStyle/>
                    <a:p>
                      <a:pPr algn="ctr"/>
                      <a:r>
                        <a:rPr lang="en-US" b="1" dirty="0"/>
                        <a:t>Jul</a:t>
                      </a:r>
                    </a:p>
                  </a:txBody>
                  <a:tcPr/>
                </a:tc>
                <a:tc>
                  <a:txBody>
                    <a:bodyPr/>
                    <a:lstStyle/>
                    <a:p>
                      <a:pPr algn="ctr"/>
                      <a:r>
                        <a:rPr lang="en-US" dirty="0"/>
                        <a:t>23</a:t>
                      </a:r>
                    </a:p>
                  </a:txBody>
                  <a:tcPr/>
                </a:tc>
                <a:tc>
                  <a:txBody>
                    <a:bodyPr/>
                    <a:lstStyle/>
                    <a:p>
                      <a:pPr algn="ctr"/>
                      <a:r>
                        <a:rPr lang="en-US" dirty="0"/>
                        <a:t>27</a:t>
                      </a:r>
                    </a:p>
                  </a:txBody>
                  <a:tcPr/>
                </a:tc>
                <a:tc>
                  <a:txBody>
                    <a:bodyPr/>
                    <a:lstStyle/>
                    <a:p>
                      <a:pPr algn="ctr"/>
                      <a:r>
                        <a:rPr lang="en-US" dirty="0"/>
                        <a:t>99</a:t>
                      </a:r>
                    </a:p>
                  </a:txBody>
                  <a:tcPr/>
                </a:tc>
                <a:tc>
                  <a:txBody>
                    <a:bodyPr/>
                    <a:lstStyle/>
                    <a:p>
                      <a:pPr algn="ctr"/>
                      <a:r>
                        <a:rPr lang="en-US" dirty="0"/>
                        <a:t>179</a:t>
                      </a:r>
                    </a:p>
                  </a:txBody>
                  <a:tcPr/>
                </a:tc>
                <a:tc>
                  <a:txBody>
                    <a:bodyPr/>
                    <a:lstStyle/>
                    <a:p>
                      <a:pPr algn="ctr"/>
                      <a:r>
                        <a:rPr lang="en-US" dirty="0"/>
                        <a:t>205</a:t>
                      </a:r>
                    </a:p>
                  </a:txBody>
                  <a:tcPr/>
                </a:tc>
                <a:tc>
                  <a:txBody>
                    <a:bodyPr/>
                    <a:lstStyle/>
                    <a:p>
                      <a:pPr algn="ctr"/>
                      <a:r>
                        <a:rPr lang="en-US" dirty="0"/>
                        <a:t>213</a:t>
                      </a:r>
                    </a:p>
                  </a:txBody>
                  <a:tcPr/>
                </a:tc>
                <a:tc>
                  <a:txBody>
                    <a:bodyPr/>
                    <a:lstStyle/>
                    <a:p>
                      <a:pPr algn="ctr"/>
                      <a:r>
                        <a:rPr lang="en-US" dirty="0"/>
                        <a:t>321</a:t>
                      </a:r>
                    </a:p>
                  </a:txBody>
                  <a:tcPr/>
                </a:tc>
                <a:tc>
                  <a:txBody>
                    <a:bodyPr/>
                    <a:lstStyle/>
                    <a:p>
                      <a:pPr algn="ctr"/>
                      <a:r>
                        <a:rPr lang="en-US" dirty="0"/>
                        <a:t>328</a:t>
                      </a:r>
                    </a:p>
                  </a:txBody>
                  <a:tcPr>
                    <a:noFill/>
                  </a:tcPr>
                </a:tc>
                <a:tc>
                  <a:txBody>
                    <a:bodyPr/>
                    <a:lstStyle/>
                    <a:p>
                      <a:pPr algn="ctr"/>
                      <a:r>
                        <a:rPr lang="en-US" dirty="0"/>
                        <a:t>238</a:t>
                      </a:r>
                    </a:p>
                  </a:txBody>
                  <a:tcPr>
                    <a:noFill/>
                  </a:tcPr>
                </a:tc>
                <a:tc>
                  <a:txBody>
                    <a:bodyPr/>
                    <a:lstStyle/>
                    <a:p>
                      <a:pPr algn="ctr"/>
                      <a:endParaRPr lang="en-US" dirty="0"/>
                    </a:p>
                  </a:txBody>
                  <a:tcPr>
                    <a:solidFill>
                      <a:schemeClr val="bg2">
                        <a:lumMod val="90000"/>
                      </a:schemeClr>
                    </a:solidFill>
                  </a:tcPr>
                </a:tc>
                <a:extLst>
                  <a:ext uri="{0D108BD9-81ED-4DB2-BD59-A6C34878D82A}">
                    <a16:rowId xmlns:a16="http://schemas.microsoft.com/office/drawing/2014/main" val="3256430523"/>
                  </a:ext>
                </a:extLst>
              </a:tr>
              <a:tr h="370840">
                <a:tc>
                  <a:txBody>
                    <a:bodyPr/>
                    <a:lstStyle/>
                    <a:p>
                      <a:pPr algn="ctr"/>
                      <a:r>
                        <a:rPr lang="en-US" b="1" dirty="0"/>
                        <a:t>Aug</a:t>
                      </a:r>
                    </a:p>
                  </a:txBody>
                  <a:tcPr/>
                </a:tc>
                <a:tc>
                  <a:txBody>
                    <a:bodyPr/>
                    <a:lstStyle/>
                    <a:p>
                      <a:pPr algn="ctr"/>
                      <a:r>
                        <a:rPr lang="en-US" dirty="0"/>
                        <a:t>29</a:t>
                      </a:r>
                    </a:p>
                  </a:txBody>
                  <a:tcPr/>
                </a:tc>
                <a:tc>
                  <a:txBody>
                    <a:bodyPr/>
                    <a:lstStyle/>
                    <a:p>
                      <a:pPr algn="ctr"/>
                      <a:r>
                        <a:rPr lang="en-US" dirty="0"/>
                        <a:t>36</a:t>
                      </a:r>
                    </a:p>
                  </a:txBody>
                  <a:tcPr/>
                </a:tc>
                <a:tc>
                  <a:txBody>
                    <a:bodyPr/>
                    <a:lstStyle/>
                    <a:p>
                      <a:pPr algn="ctr"/>
                      <a:r>
                        <a:rPr lang="en-US" dirty="0"/>
                        <a:t>124</a:t>
                      </a:r>
                    </a:p>
                  </a:txBody>
                  <a:tcPr/>
                </a:tc>
                <a:tc>
                  <a:txBody>
                    <a:bodyPr/>
                    <a:lstStyle/>
                    <a:p>
                      <a:pPr algn="ctr"/>
                      <a:r>
                        <a:rPr lang="en-US" dirty="0"/>
                        <a:t>210</a:t>
                      </a:r>
                    </a:p>
                  </a:txBody>
                  <a:tcPr/>
                </a:tc>
                <a:tc>
                  <a:txBody>
                    <a:bodyPr/>
                    <a:lstStyle/>
                    <a:p>
                      <a:pPr algn="ctr"/>
                      <a:r>
                        <a:rPr lang="en-US" dirty="0"/>
                        <a:t>139</a:t>
                      </a:r>
                    </a:p>
                  </a:txBody>
                  <a:tcPr/>
                </a:tc>
                <a:tc>
                  <a:txBody>
                    <a:bodyPr/>
                    <a:lstStyle/>
                    <a:p>
                      <a:pPr algn="ctr"/>
                      <a:r>
                        <a:rPr lang="en-US" dirty="0"/>
                        <a:t>219</a:t>
                      </a:r>
                    </a:p>
                  </a:txBody>
                  <a:tcPr/>
                </a:tc>
                <a:tc>
                  <a:txBody>
                    <a:bodyPr/>
                    <a:lstStyle/>
                    <a:p>
                      <a:pPr algn="ctr"/>
                      <a:r>
                        <a:rPr lang="en-US" dirty="0"/>
                        <a:t>323</a:t>
                      </a:r>
                    </a:p>
                  </a:txBody>
                  <a:tcPr/>
                </a:tc>
                <a:tc>
                  <a:txBody>
                    <a:bodyPr/>
                    <a:lstStyle/>
                    <a:p>
                      <a:pPr algn="ctr"/>
                      <a:r>
                        <a:rPr lang="en-US" dirty="0"/>
                        <a:t>316</a:t>
                      </a:r>
                    </a:p>
                  </a:txBody>
                  <a:tcPr>
                    <a:noFill/>
                  </a:tcPr>
                </a:tc>
                <a:tc>
                  <a:txBody>
                    <a:bodyPr/>
                    <a:lstStyle/>
                    <a:p>
                      <a:pPr algn="ctr"/>
                      <a:r>
                        <a:rPr lang="en-US" dirty="0"/>
                        <a:t>280</a:t>
                      </a:r>
                    </a:p>
                  </a:txBody>
                  <a:tcPr>
                    <a:noFill/>
                  </a:tcPr>
                </a:tc>
                <a:tc>
                  <a:txBody>
                    <a:bodyPr/>
                    <a:lstStyle/>
                    <a:p>
                      <a:pPr algn="ctr"/>
                      <a:endParaRPr lang="en-US" dirty="0"/>
                    </a:p>
                  </a:txBody>
                  <a:tcPr>
                    <a:solidFill>
                      <a:schemeClr val="bg2">
                        <a:lumMod val="90000"/>
                      </a:schemeClr>
                    </a:solidFill>
                  </a:tcPr>
                </a:tc>
                <a:extLst>
                  <a:ext uri="{0D108BD9-81ED-4DB2-BD59-A6C34878D82A}">
                    <a16:rowId xmlns:a16="http://schemas.microsoft.com/office/drawing/2014/main" val="1905247228"/>
                  </a:ext>
                </a:extLst>
              </a:tr>
              <a:tr h="370840">
                <a:tc>
                  <a:txBody>
                    <a:bodyPr/>
                    <a:lstStyle/>
                    <a:p>
                      <a:pPr algn="ctr"/>
                      <a:r>
                        <a:rPr lang="en-US" b="1" dirty="0"/>
                        <a:t>Sep</a:t>
                      </a:r>
                    </a:p>
                  </a:txBody>
                  <a:tcPr/>
                </a:tc>
                <a:tc>
                  <a:txBody>
                    <a:bodyPr/>
                    <a:lstStyle/>
                    <a:p>
                      <a:pPr algn="ctr"/>
                      <a:r>
                        <a:rPr lang="en-US" dirty="0"/>
                        <a:t>29</a:t>
                      </a:r>
                    </a:p>
                  </a:txBody>
                  <a:tcPr/>
                </a:tc>
                <a:tc>
                  <a:txBody>
                    <a:bodyPr/>
                    <a:lstStyle/>
                    <a:p>
                      <a:pPr algn="ctr"/>
                      <a:r>
                        <a:rPr lang="en-US" dirty="0"/>
                        <a:t>56</a:t>
                      </a:r>
                    </a:p>
                  </a:txBody>
                  <a:tcPr/>
                </a:tc>
                <a:tc>
                  <a:txBody>
                    <a:bodyPr/>
                    <a:lstStyle/>
                    <a:p>
                      <a:pPr algn="ctr"/>
                      <a:r>
                        <a:rPr lang="en-US" dirty="0"/>
                        <a:t>140</a:t>
                      </a:r>
                    </a:p>
                  </a:txBody>
                  <a:tcPr/>
                </a:tc>
                <a:tc>
                  <a:txBody>
                    <a:bodyPr/>
                    <a:lstStyle/>
                    <a:p>
                      <a:pPr algn="ctr"/>
                      <a:r>
                        <a:rPr lang="en-US" dirty="0"/>
                        <a:t>151</a:t>
                      </a:r>
                    </a:p>
                  </a:txBody>
                  <a:tcPr/>
                </a:tc>
                <a:tc>
                  <a:txBody>
                    <a:bodyPr/>
                    <a:lstStyle/>
                    <a:p>
                      <a:pPr algn="ctr"/>
                      <a:r>
                        <a:rPr lang="en-US" dirty="0"/>
                        <a:t>165</a:t>
                      </a:r>
                    </a:p>
                  </a:txBody>
                  <a:tcPr/>
                </a:tc>
                <a:tc>
                  <a:txBody>
                    <a:bodyPr/>
                    <a:lstStyle/>
                    <a:p>
                      <a:pPr algn="ctr"/>
                      <a:r>
                        <a:rPr lang="en-US" dirty="0"/>
                        <a:t>248</a:t>
                      </a:r>
                    </a:p>
                  </a:txBody>
                  <a:tcPr/>
                </a:tc>
                <a:tc>
                  <a:txBody>
                    <a:bodyPr/>
                    <a:lstStyle/>
                    <a:p>
                      <a:pPr algn="ctr"/>
                      <a:r>
                        <a:rPr lang="en-US" dirty="0"/>
                        <a:t>247</a:t>
                      </a:r>
                    </a:p>
                  </a:txBody>
                  <a:tcPr/>
                </a:tc>
                <a:tc>
                  <a:txBody>
                    <a:bodyPr/>
                    <a:lstStyle/>
                    <a:p>
                      <a:pPr algn="ctr"/>
                      <a:r>
                        <a:rPr lang="en-US" dirty="0"/>
                        <a:t>305</a:t>
                      </a:r>
                    </a:p>
                  </a:txBody>
                  <a:tcPr>
                    <a:noFill/>
                  </a:tcPr>
                </a:tc>
                <a:tc>
                  <a:txBody>
                    <a:bodyPr/>
                    <a:lstStyle/>
                    <a:p>
                      <a:pPr algn="ctr"/>
                      <a:r>
                        <a:rPr lang="en-US" dirty="0"/>
                        <a:t>281</a:t>
                      </a:r>
                    </a:p>
                  </a:txBody>
                  <a:tcPr>
                    <a:noFill/>
                  </a:tcPr>
                </a:tc>
                <a:tc>
                  <a:txBody>
                    <a:bodyPr/>
                    <a:lstStyle/>
                    <a:p>
                      <a:pPr algn="ctr"/>
                      <a:endParaRPr lang="en-US" dirty="0"/>
                    </a:p>
                  </a:txBody>
                  <a:tcPr>
                    <a:solidFill>
                      <a:schemeClr val="bg2">
                        <a:lumMod val="90000"/>
                      </a:schemeClr>
                    </a:solidFill>
                  </a:tcPr>
                </a:tc>
                <a:extLst>
                  <a:ext uri="{0D108BD9-81ED-4DB2-BD59-A6C34878D82A}">
                    <a16:rowId xmlns:a16="http://schemas.microsoft.com/office/drawing/2014/main" val="2427897552"/>
                  </a:ext>
                </a:extLst>
              </a:tr>
              <a:tr h="370840">
                <a:tc>
                  <a:txBody>
                    <a:bodyPr/>
                    <a:lstStyle/>
                    <a:p>
                      <a:pPr algn="ctr"/>
                      <a:r>
                        <a:rPr lang="en-US" b="1" dirty="0"/>
                        <a:t>Oct</a:t>
                      </a:r>
                    </a:p>
                  </a:txBody>
                  <a:tcPr/>
                </a:tc>
                <a:tc>
                  <a:txBody>
                    <a:bodyPr/>
                    <a:lstStyle/>
                    <a:p>
                      <a:pPr algn="ctr"/>
                      <a:r>
                        <a:rPr lang="en-US" dirty="0"/>
                        <a:t>21</a:t>
                      </a:r>
                    </a:p>
                  </a:txBody>
                  <a:tcPr/>
                </a:tc>
                <a:tc>
                  <a:txBody>
                    <a:bodyPr/>
                    <a:lstStyle/>
                    <a:p>
                      <a:pPr algn="ctr"/>
                      <a:r>
                        <a:rPr lang="en-US" dirty="0"/>
                        <a:t>47</a:t>
                      </a:r>
                    </a:p>
                  </a:txBody>
                  <a:tcPr/>
                </a:tc>
                <a:tc>
                  <a:txBody>
                    <a:bodyPr/>
                    <a:lstStyle/>
                    <a:p>
                      <a:pPr algn="ctr"/>
                      <a:r>
                        <a:rPr lang="en-US" dirty="0"/>
                        <a:t>209</a:t>
                      </a:r>
                    </a:p>
                  </a:txBody>
                  <a:tcPr/>
                </a:tc>
                <a:tc>
                  <a:txBody>
                    <a:bodyPr/>
                    <a:lstStyle/>
                    <a:p>
                      <a:pPr algn="ctr"/>
                      <a:r>
                        <a:rPr lang="en-US" dirty="0"/>
                        <a:t>183</a:t>
                      </a:r>
                    </a:p>
                  </a:txBody>
                  <a:tcPr/>
                </a:tc>
                <a:tc>
                  <a:txBody>
                    <a:bodyPr/>
                    <a:lstStyle/>
                    <a:p>
                      <a:pPr algn="ctr"/>
                      <a:r>
                        <a:rPr lang="en-US" dirty="0"/>
                        <a:t>184</a:t>
                      </a:r>
                    </a:p>
                  </a:txBody>
                  <a:tcPr/>
                </a:tc>
                <a:tc>
                  <a:txBody>
                    <a:bodyPr/>
                    <a:lstStyle/>
                    <a:p>
                      <a:pPr algn="ctr"/>
                      <a:r>
                        <a:rPr lang="en-US" dirty="0"/>
                        <a:t>250</a:t>
                      </a:r>
                    </a:p>
                  </a:txBody>
                  <a:tcPr/>
                </a:tc>
                <a:tc>
                  <a:txBody>
                    <a:bodyPr/>
                    <a:lstStyle/>
                    <a:p>
                      <a:pPr algn="ctr"/>
                      <a:r>
                        <a:rPr lang="en-US" dirty="0"/>
                        <a:t>298</a:t>
                      </a:r>
                    </a:p>
                  </a:txBody>
                  <a:tcPr/>
                </a:tc>
                <a:tc>
                  <a:txBody>
                    <a:bodyPr/>
                    <a:lstStyle/>
                    <a:p>
                      <a:pPr algn="ctr"/>
                      <a:r>
                        <a:rPr lang="en-US" dirty="0"/>
                        <a:t>293</a:t>
                      </a:r>
                    </a:p>
                  </a:txBody>
                  <a:tcPr>
                    <a:noFill/>
                  </a:tcPr>
                </a:tc>
                <a:tc>
                  <a:txBody>
                    <a:bodyPr/>
                    <a:lstStyle/>
                    <a:p>
                      <a:pPr algn="ctr"/>
                      <a:r>
                        <a:rPr lang="en-US" dirty="0"/>
                        <a:t>241</a:t>
                      </a:r>
                    </a:p>
                  </a:txBody>
                  <a:tcPr>
                    <a:noFill/>
                  </a:tcPr>
                </a:tc>
                <a:tc>
                  <a:txBody>
                    <a:bodyPr/>
                    <a:lstStyle/>
                    <a:p>
                      <a:pPr algn="ctr"/>
                      <a:endParaRPr lang="en-US" dirty="0"/>
                    </a:p>
                  </a:txBody>
                  <a:tcPr>
                    <a:solidFill>
                      <a:schemeClr val="bg2">
                        <a:lumMod val="90000"/>
                      </a:schemeClr>
                    </a:solidFill>
                  </a:tcPr>
                </a:tc>
                <a:extLst>
                  <a:ext uri="{0D108BD9-81ED-4DB2-BD59-A6C34878D82A}">
                    <a16:rowId xmlns:a16="http://schemas.microsoft.com/office/drawing/2014/main" val="1007971060"/>
                  </a:ext>
                </a:extLst>
              </a:tr>
              <a:tr h="370840">
                <a:tc>
                  <a:txBody>
                    <a:bodyPr/>
                    <a:lstStyle/>
                    <a:p>
                      <a:pPr algn="ctr"/>
                      <a:r>
                        <a:rPr lang="en-US" b="1" dirty="0"/>
                        <a:t>Nov</a:t>
                      </a:r>
                    </a:p>
                  </a:txBody>
                  <a:tcPr/>
                </a:tc>
                <a:tc>
                  <a:txBody>
                    <a:bodyPr/>
                    <a:lstStyle/>
                    <a:p>
                      <a:pPr algn="ctr"/>
                      <a:r>
                        <a:rPr lang="en-US" dirty="0"/>
                        <a:t>18</a:t>
                      </a:r>
                    </a:p>
                  </a:txBody>
                  <a:tcPr/>
                </a:tc>
                <a:tc>
                  <a:txBody>
                    <a:bodyPr/>
                    <a:lstStyle/>
                    <a:p>
                      <a:pPr algn="ctr"/>
                      <a:r>
                        <a:rPr lang="en-US" dirty="0"/>
                        <a:t>34</a:t>
                      </a:r>
                    </a:p>
                  </a:txBody>
                  <a:tcPr/>
                </a:tc>
                <a:tc>
                  <a:txBody>
                    <a:bodyPr/>
                    <a:lstStyle/>
                    <a:p>
                      <a:pPr algn="ctr"/>
                      <a:r>
                        <a:rPr lang="en-US" dirty="0"/>
                        <a:t>229</a:t>
                      </a:r>
                    </a:p>
                  </a:txBody>
                  <a:tcPr/>
                </a:tc>
                <a:tc>
                  <a:txBody>
                    <a:bodyPr/>
                    <a:lstStyle/>
                    <a:p>
                      <a:pPr algn="ctr"/>
                      <a:r>
                        <a:rPr lang="en-US" dirty="0"/>
                        <a:t>205</a:t>
                      </a:r>
                    </a:p>
                  </a:txBody>
                  <a:tcPr/>
                </a:tc>
                <a:tc>
                  <a:txBody>
                    <a:bodyPr/>
                    <a:lstStyle/>
                    <a:p>
                      <a:pPr algn="ctr"/>
                      <a:r>
                        <a:rPr lang="en-US" dirty="0"/>
                        <a:t>152</a:t>
                      </a:r>
                    </a:p>
                  </a:txBody>
                  <a:tcPr/>
                </a:tc>
                <a:tc>
                  <a:txBody>
                    <a:bodyPr/>
                    <a:lstStyle/>
                    <a:p>
                      <a:pPr algn="ctr"/>
                      <a:r>
                        <a:rPr lang="en-US" dirty="0"/>
                        <a:t>243</a:t>
                      </a:r>
                    </a:p>
                  </a:txBody>
                  <a:tcPr/>
                </a:tc>
                <a:tc>
                  <a:txBody>
                    <a:bodyPr/>
                    <a:lstStyle/>
                    <a:p>
                      <a:pPr algn="ctr"/>
                      <a:r>
                        <a:rPr lang="en-US" dirty="0"/>
                        <a:t>220</a:t>
                      </a:r>
                    </a:p>
                  </a:txBody>
                  <a:tcPr/>
                </a:tc>
                <a:tc>
                  <a:txBody>
                    <a:bodyPr/>
                    <a:lstStyle/>
                    <a:p>
                      <a:pPr algn="ctr"/>
                      <a:r>
                        <a:rPr lang="en-US" dirty="0"/>
                        <a:t>265</a:t>
                      </a:r>
                    </a:p>
                  </a:txBody>
                  <a:tcPr/>
                </a:tc>
                <a:tc>
                  <a:txBody>
                    <a:bodyPr/>
                    <a:lstStyle/>
                    <a:p>
                      <a:pPr algn="ctr"/>
                      <a:r>
                        <a:rPr lang="en-US" dirty="0"/>
                        <a:t>221</a:t>
                      </a:r>
                    </a:p>
                  </a:txBody>
                  <a:tcPr>
                    <a:noFill/>
                  </a:tcPr>
                </a:tc>
                <a:tc>
                  <a:txBody>
                    <a:bodyPr/>
                    <a:lstStyle/>
                    <a:p>
                      <a:pPr algn="ctr"/>
                      <a:endParaRPr lang="en-US" dirty="0"/>
                    </a:p>
                  </a:txBody>
                  <a:tcPr>
                    <a:solidFill>
                      <a:schemeClr val="bg2">
                        <a:lumMod val="90000"/>
                      </a:schemeClr>
                    </a:solidFill>
                  </a:tcPr>
                </a:tc>
                <a:extLst>
                  <a:ext uri="{0D108BD9-81ED-4DB2-BD59-A6C34878D82A}">
                    <a16:rowId xmlns:a16="http://schemas.microsoft.com/office/drawing/2014/main" val="4153406773"/>
                  </a:ext>
                </a:extLst>
              </a:tr>
              <a:tr h="370840">
                <a:tc>
                  <a:txBody>
                    <a:bodyPr/>
                    <a:lstStyle/>
                    <a:p>
                      <a:pPr algn="ctr"/>
                      <a:r>
                        <a:rPr lang="en-US" b="1" dirty="0"/>
                        <a:t>Dec</a:t>
                      </a:r>
                    </a:p>
                  </a:txBody>
                  <a:tcPr>
                    <a:lnB w="12700" cap="flat" cmpd="sng" algn="ctr">
                      <a:solidFill>
                        <a:schemeClr val="tx1"/>
                      </a:solidFill>
                      <a:prstDash val="sysDash"/>
                      <a:round/>
                      <a:headEnd type="none" w="med" len="med"/>
                      <a:tailEnd type="none" w="med" len="med"/>
                    </a:lnB>
                  </a:tcPr>
                </a:tc>
                <a:tc>
                  <a:txBody>
                    <a:bodyPr/>
                    <a:lstStyle/>
                    <a:p>
                      <a:pPr algn="ctr"/>
                      <a:r>
                        <a:rPr lang="en-US" dirty="0"/>
                        <a:t>23</a:t>
                      </a:r>
                    </a:p>
                  </a:txBody>
                  <a:tcPr>
                    <a:lnB w="12700" cap="flat" cmpd="sng" algn="ctr">
                      <a:solidFill>
                        <a:schemeClr val="tx1"/>
                      </a:solidFill>
                      <a:prstDash val="sysDash"/>
                      <a:round/>
                      <a:headEnd type="none" w="med" len="med"/>
                      <a:tailEnd type="none" w="med" len="med"/>
                    </a:lnB>
                  </a:tcPr>
                </a:tc>
                <a:tc>
                  <a:txBody>
                    <a:bodyPr/>
                    <a:lstStyle/>
                    <a:p>
                      <a:pPr algn="ctr"/>
                      <a:r>
                        <a:rPr lang="en-US" dirty="0"/>
                        <a:t>44</a:t>
                      </a:r>
                    </a:p>
                  </a:txBody>
                  <a:tcPr>
                    <a:lnB w="12700" cap="flat" cmpd="sng" algn="ctr">
                      <a:solidFill>
                        <a:schemeClr val="tx1"/>
                      </a:solidFill>
                      <a:prstDash val="sysDash"/>
                      <a:round/>
                      <a:headEnd type="none" w="med" len="med"/>
                      <a:tailEnd type="none" w="med" len="med"/>
                    </a:lnB>
                  </a:tcPr>
                </a:tc>
                <a:tc>
                  <a:txBody>
                    <a:bodyPr/>
                    <a:lstStyle/>
                    <a:p>
                      <a:pPr algn="ctr"/>
                      <a:r>
                        <a:rPr lang="en-US" dirty="0"/>
                        <a:t>189</a:t>
                      </a:r>
                    </a:p>
                  </a:txBody>
                  <a:tcPr>
                    <a:lnB w="12700" cap="flat" cmpd="sng" algn="ctr">
                      <a:solidFill>
                        <a:schemeClr val="tx1"/>
                      </a:solidFill>
                      <a:prstDash val="sysDash"/>
                      <a:round/>
                      <a:headEnd type="none" w="med" len="med"/>
                      <a:tailEnd type="none" w="med" len="med"/>
                    </a:lnB>
                  </a:tcPr>
                </a:tc>
                <a:tc>
                  <a:txBody>
                    <a:bodyPr/>
                    <a:lstStyle/>
                    <a:p>
                      <a:pPr algn="ctr"/>
                      <a:r>
                        <a:rPr lang="en-US" dirty="0"/>
                        <a:t>180</a:t>
                      </a:r>
                    </a:p>
                  </a:txBody>
                  <a:tcPr>
                    <a:lnB w="12700" cap="flat" cmpd="sng" algn="ctr">
                      <a:solidFill>
                        <a:schemeClr val="tx1"/>
                      </a:solidFill>
                      <a:prstDash val="sysDash"/>
                      <a:round/>
                      <a:headEnd type="none" w="med" len="med"/>
                      <a:tailEnd type="none" w="med" len="med"/>
                    </a:lnB>
                  </a:tcPr>
                </a:tc>
                <a:tc>
                  <a:txBody>
                    <a:bodyPr/>
                    <a:lstStyle/>
                    <a:p>
                      <a:pPr algn="ctr"/>
                      <a:r>
                        <a:rPr lang="en-US" dirty="0"/>
                        <a:t>196</a:t>
                      </a:r>
                    </a:p>
                  </a:txBody>
                  <a:tcPr>
                    <a:lnB w="12700" cap="flat" cmpd="sng" algn="ctr">
                      <a:solidFill>
                        <a:schemeClr val="tx1"/>
                      </a:solidFill>
                      <a:prstDash val="sysDash"/>
                      <a:round/>
                      <a:headEnd type="none" w="med" len="med"/>
                      <a:tailEnd type="none" w="med" len="med"/>
                    </a:lnB>
                  </a:tcPr>
                </a:tc>
                <a:tc>
                  <a:txBody>
                    <a:bodyPr/>
                    <a:lstStyle/>
                    <a:p>
                      <a:pPr algn="ctr"/>
                      <a:r>
                        <a:rPr lang="en-US" dirty="0"/>
                        <a:t>262</a:t>
                      </a:r>
                    </a:p>
                  </a:txBody>
                  <a:tcPr>
                    <a:lnB w="12700" cap="flat" cmpd="sng" algn="ctr">
                      <a:solidFill>
                        <a:schemeClr val="tx1"/>
                      </a:solidFill>
                      <a:prstDash val="sysDash"/>
                      <a:round/>
                      <a:headEnd type="none" w="med" len="med"/>
                      <a:tailEnd type="none" w="med" len="med"/>
                    </a:lnB>
                  </a:tcPr>
                </a:tc>
                <a:tc>
                  <a:txBody>
                    <a:bodyPr/>
                    <a:lstStyle/>
                    <a:p>
                      <a:pPr algn="ctr"/>
                      <a:r>
                        <a:rPr lang="en-US" dirty="0"/>
                        <a:t>223</a:t>
                      </a:r>
                    </a:p>
                  </a:txBody>
                  <a:tcPr>
                    <a:lnB w="12700" cap="flat" cmpd="sng" algn="ctr">
                      <a:solidFill>
                        <a:schemeClr val="tx1"/>
                      </a:solidFill>
                      <a:prstDash val="sysDash"/>
                      <a:round/>
                      <a:headEnd type="none" w="med" len="med"/>
                      <a:tailEnd type="none" w="med" len="med"/>
                    </a:lnB>
                  </a:tcPr>
                </a:tc>
                <a:tc>
                  <a:txBody>
                    <a:bodyPr/>
                    <a:lstStyle/>
                    <a:p>
                      <a:pPr algn="ctr"/>
                      <a:r>
                        <a:rPr lang="en-US" dirty="0"/>
                        <a:t>309</a:t>
                      </a:r>
                    </a:p>
                  </a:txBody>
                  <a:tcPr>
                    <a:lnB w="12700" cap="flat" cmpd="sng" algn="ctr">
                      <a:solidFill>
                        <a:schemeClr val="tx1"/>
                      </a:solidFill>
                      <a:prstDash val="sysDash"/>
                      <a:round/>
                      <a:headEnd type="none" w="med" len="med"/>
                      <a:tailEnd type="none" w="med" len="med"/>
                    </a:lnB>
                  </a:tcPr>
                </a:tc>
                <a:tc>
                  <a:txBody>
                    <a:bodyPr/>
                    <a:lstStyle/>
                    <a:p>
                      <a:pPr algn="ctr"/>
                      <a:r>
                        <a:rPr lang="en-US" dirty="0"/>
                        <a:t>230</a:t>
                      </a:r>
                    </a:p>
                  </a:txBody>
                  <a:tcPr>
                    <a:lnB w="12700" cap="flat" cmpd="sng" algn="ctr">
                      <a:solidFill>
                        <a:schemeClr val="tx1"/>
                      </a:solidFill>
                      <a:prstDash val="sysDash"/>
                      <a:round/>
                      <a:headEnd type="none" w="med" len="med"/>
                      <a:tailEnd type="none" w="med" len="med"/>
                    </a:lnB>
                    <a:noFill/>
                  </a:tcPr>
                </a:tc>
                <a:tc>
                  <a:txBody>
                    <a:bodyPr/>
                    <a:lstStyle/>
                    <a:p>
                      <a:pPr algn="ctr"/>
                      <a:endParaRPr lang="en-US" dirty="0"/>
                    </a:p>
                  </a:txBody>
                  <a:tcPr>
                    <a:lnB w="12700" cap="flat" cmpd="sng" algn="ctr">
                      <a:solidFill>
                        <a:schemeClr val="tx1"/>
                      </a:solidFill>
                      <a:prstDash val="sysDash"/>
                      <a:round/>
                      <a:headEnd type="none" w="med" len="med"/>
                      <a:tailEnd type="none" w="med" len="med"/>
                    </a:lnB>
                    <a:solidFill>
                      <a:schemeClr val="bg2">
                        <a:lumMod val="90000"/>
                      </a:schemeClr>
                    </a:solidFill>
                  </a:tcPr>
                </a:tc>
                <a:extLst>
                  <a:ext uri="{0D108BD9-81ED-4DB2-BD59-A6C34878D82A}">
                    <a16:rowId xmlns:a16="http://schemas.microsoft.com/office/drawing/2014/main" val="3857461849"/>
                  </a:ext>
                </a:extLst>
              </a:tr>
              <a:tr h="370840">
                <a:tc>
                  <a:txBody>
                    <a:bodyPr/>
                    <a:lstStyle/>
                    <a:p>
                      <a:pPr algn="ctr"/>
                      <a:r>
                        <a:rPr lang="en-US" b="1" dirty="0"/>
                        <a:t>TOTAL</a:t>
                      </a:r>
                    </a:p>
                  </a:txBody>
                  <a:tcPr>
                    <a:lnT w="12700" cap="flat" cmpd="sng" algn="ctr">
                      <a:solidFill>
                        <a:schemeClr val="tx1"/>
                      </a:solidFill>
                      <a:prstDash val="sysDash"/>
                      <a:round/>
                      <a:headEnd type="none" w="med" len="med"/>
                      <a:tailEnd type="none" w="med" len="med"/>
                    </a:lnT>
                  </a:tcPr>
                </a:tc>
                <a:tc>
                  <a:txBody>
                    <a:bodyPr/>
                    <a:lstStyle/>
                    <a:p>
                      <a:pPr algn="ctr"/>
                      <a:r>
                        <a:rPr lang="en-US" b="1" dirty="0"/>
                        <a:t>266</a:t>
                      </a:r>
                    </a:p>
                  </a:txBody>
                  <a:tcPr>
                    <a:lnT w="12700" cap="flat" cmpd="sng" algn="ctr">
                      <a:solidFill>
                        <a:schemeClr val="tx1"/>
                      </a:solidFill>
                      <a:prstDash val="sysDash"/>
                      <a:round/>
                      <a:headEnd type="none" w="med" len="med"/>
                      <a:tailEnd type="none" w="med" len="med"/>
                    </a:lnT>
                  </a:tcPr>
                </a:tc>
                <a:tc>
                  <a:txBody>
                    <a:bodyPr/>
                    <a:lstStyle/>
                    <a:p>
                      <a:pPr algn="ctr"/>
                      <a:r>
                        <a:rPr lang="en-US" b="1" dirty="0"/>
                        <a:t>372</a:t>
                      </a:r>
                    </a:p>
                  </a:txBody>
                  <a:tcPr>
                    <a:lnT w="12700" cap="flat" cmpd="sng" algn="ctr">
                      <a:solidFill>
                        <a:schemeClr val="tx1"/>
                      </a:solidFill>
                      <a:prstDash val="sysDash"/>
                      <a:round/>
                      <a:headEnd type="none" w="med" len="med"/>
                      <a:tailEnd type="none" w="med" len="med"/>
                    </a:lnT>
                  </a:tcPr>
                </a:tc>
                <a:tc>
                  <a:txBody>
                    <a:bodyPr/>
                    <a:lstStyle/>
                    <a:p>
                      <a:pPr algn="ctr"/>
                      <a:r>
                        <a:rPr lang="en-US" b="1" dirty="0"/>
                        <a:t>1,513</a:t>
                      </a:r>
                    </a:p>
                  </a:txBody>
                  <a:tcPr>
                    <a:lnT w="12700" cap="flat" cmpd="sng" algn="ctr">
                      <a:solidFill>
                        <a:schemeClr val="tx1"/>
                      </a:solidFill>
                      <a:prstDash val="sysDash"/>
                      <a:round/>
                      <a:headEnd type="none" w="med" len="med"/>
                      <a:tailEnd type="none" w="med" len="med"/>
                    </a:lnT>
                  </a:tcPr>
                </a:tc>
                <a:tc>
                  <a:txBody>
                    <a:bodyPr/>
                    <a:lstStyle/>
                    <a:p>
                      <a:pPr algn="ctr"/>
                      <a:r>
                        <a:rPr lang="en-US" b="1" dirty="0"/>
                        <a:t>2,147</a:t>
                      </a:r>
                    </a:p>
                  </a:txBody>
                  <a:tcPr>
                    <a:lnT w="12700" cap="flat" cmpd="sng" algn="ctr">
                      <a:solidFill>
                        <a:schemeClr val="tx1"/>
                      </a:solidFill>
                      <a:prstDash val="sysDash"/>
                      <a:round/>
                      <a:headEnd type="none" w="med" len="med"/>
                      <a:tailEnd type="none" w="med" len="med"/>
                    </a:lnT>
                  </a:tcPr>
                </a:tc>
                <a:tc>
                  <a:txBody>
                    <a:bodyPr/>
                    <a:lstStyle/>
                    <a:p>
                      <a:pPr algn="ctr"/>
                      <a:r>
                        <a:rPr lang="en-US" b="1" dirty="0"/>
                        <a:t>2,121</a:t>
                      </a:r>
                    </a:p>
                  </a:txBody>
                  <a:tcPr>
                    <a:lnT w="12700" cap="flat" cmpd="sng" algn="ctr">
                      <a:solidFill>
                        <a:schemeClr val="tx1"/>
                      </a:solidFill>
                      <a:prstDash val="sysDash"/>
                      <a:round/>
                      <a:headEnd type="none" w="med" len="med"/>
                      <a:tailEnd type="none" w="med" len="med"/>
                    </a:lnT>
                  </a:tcPr>
                </a:tc>
                <a:tc>
                  <a:txBody>
                    <a:bodyPr/>
                    <a:lstStyle/>
                    <a:p>
                      <a:pPr algn="ctr"/>
                      <a:r>
                        <a:rPr lang="en-US" b="1" dirty="0"/>
                        <a:t>2,792</a:t>
                      </a:r>
                    </a:p>
                  </a:txBody>
                  <a:tcPr>
                    <a:lnT w="12700" cap="flat" cmpd="sng" algn="ctr">
                      <a:solidFill>
                        <a:schemeClr val="tx1"/>
                      </a:solidFill>
                      <a:prstDash val="sysDash"/>
                      <a:round/>
                      <a:headEnd type="none" w="med" len="med"/>
                      <a:tailEnd type="none" w="med" len="med"/>
                    </a:lnT>
                  </a:tcPr>
                </a:tc>
                <a:tc>
                  <a:txBody>
                    <a:bodyPr/>
                    <a:lstStyle/>
                    <a:p>
                      <a:pPr algn="ctr"/>
                      <a:r>
                        <a:rPr lang="en-US" b="1" dirty="0"/>
                        <a:t>3,467</a:t>
                      </a:r>
                    </a:p>
                  </a:txBody>
                  <a:tcPr>
                    <a:lnT w="12700" cap="flat" cmpd="sng" algn="ctr">
                      <a:solidFill>
                        <a:schemeClr val="tx1"/>
                      </a:solidFill>
                      <a:prstDash val="sysDash"/>
                      <a:round/>
                      <a:headEnd type="none" w="med" len="med"/>
                      <a:tailEnd type="none" w="med" len="med"/>
                    </a:lnT>
                  </a:tcPr>
                </a:tc>
                <a:tc>
                  <a:txBody>
                    <a:bodyPr/>
                    <a:lstStyle/>
                    <a:p>
                      <a:pPr algn="ctr"/>
                      <a:r>
                        <a:rPr lang="en-US" b="1" dirty="0"/>
                        <a:t>3,518</a:t>
                      </a:r>
                    </a:p>
                  </a:txBody>
                  <a:tcPr>
                    <a:lnT w="12700" cap="flat" cmpd="sng" algn="ctr">
                      <a:solidFill>
                        <a:schemeClr val="tx1"/>
                      </a:solidFill>
                      <a:prstDash val="sysDash"/>
                      <a:round/>
                      <a:headEnd type="none" w="med" len="med"/>
                      <a:tailEnd type="none" w="med" len="med"/>
                    </a:lnT>
                  </a:tcPr>
                </a:tc>
                <a:tc>
                  <a:txBody>
                    <a:bodyPr/>
                    <a:lstStyle/>
                    <a:p>
                      <a:pPr algn="ctr"/>
                      <a:r>
                        <a:rPr lang="en-US" b="1" dirty="0"/>
                        <a:t>3,013</a:t>
                      </a:r>
                    </a:p>
                  </a:txBody>
                  <a:tcPr>
                    <a:lnT w="12700" cap="flat" cmpd="sng" algn="ctr">
                      <a:solidFill>
                        <a:schemeClr val="tx1"/>
                      </a:solidFill>
                      <a:prstDash val="sysDash"/>
                      <a:round/>
                      <a:headEnd type="none" w="med" len="med"/>
                      <a:tailEnd type="none" w="med" len="med"/>
                    </a:lnT>
                  </a:tcPr>
                </a:tc>
                <a:tc>
                  <a:txBody>
                    <a:bodyPr/>
                    <a:lstStyle/>
                    <a:p>
                      <a:pPr algn="ctr"/>
                      <a:r>
                        <a:rPr lang="en-US" b="1" dirty="0"/>
                        <a:t>1,086</a:t>
                      </a:r>
                    </a:p>
                  </a:txBody>
                  <a:tcPr>
                    <a:lnT w="12700" cap="flat" cmpd="sng" algn="ctr">
                      <a:solidFill>
                        <a:schemeClr val="tx1"/>
                      </a:solidFill>
                      <a:prstDash val="sysDash"/>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36925839"/>
                  </a:ext>
                </a:extLst>
              </a:tr>
              <a:tr h="370840">
                <a:tc>
                  <a:txBody>
                    <a:bodyPr/>
                    <a:lstStyle/>
                    <a:p>
                      <a:pPr algn="ctr"/>
                      <a:r>
                        <a:rPr lang="en-US" b="1" dirty="0"/>
                        <a:t>% Change</a:t>
                      </a:r>
                    </a:p>
                  </a:txBody>
                  <a:tcPr/>
                </a:tc>
                <a:tc>
                  <a:txBody>
                    <a:bodyPr/>
                    <a:lstStyle/>
                    <a:p>
                      <a:pPr algn="ctr"/>
                      <a:endParaRPr lang="en-US" b="1" dirty="0"/>
                    </a:p>
                  </a:txBody>
                  <a:tcPr>
                    <a:solidFill>
                      <a:schemeClr val="bg2">
                        <a:lumMod val="90000"/>
                      </a:schemeClr>
                    </a:solidFill>
                  </a:tcPr>
                </a:tc>
                <a:tc>
                  <a:txBody>
                    <a:bodyPr/>
                    <a:lstStyle/>
                    <a:p>
                      <a:pPr algn="ctr"/>
                      <a:r>
                        <a:rPr lang="en-US" b="1" dirty="0">
                          <a:solidFill>
                            <a:schemeClr val="accent2"/>
                          </a:solidFill>
                        </a:rPr>
                        <a:t>+40%</a:t>
                      </a:r>
                    </a:p>
                  </a:txBody>
                  <a:tcPr/>
                </a:tc>
                <a:tc>
                  <a:txBody>
                    <a:bodyPr/>
                    <a:lstStyle/>
                    <a:p>
                      <a:pPr algn="ctr"/>
                      <a:r>
                        <a:rPr lang="en-US" b="1" dirty="0">
                          <a:solidFill>
                            <a:srgbClr val="FF0000"/>
                          </a:solidFill>
                        </a:rPr>
                        <a:t>+307%</a:t>
                      </a:r>
                    </a:p>
                  </a:txBody>
                  <a:tcPr/>
                </a:tc>
                <a:tc>
                  <a:txBody>
                    <a:bodyPr/>
                    <a:lstStyle/>
                    <a:p>
                      <a:pPr algn="ctr"/>
                      <a:r>
                        <a:rPr lang="en-US" b="1" dirty="0">
                          <a:solidFill>
                            <a:schemeClr val="accent2"/>
                          </a:solidFill>
                        </a:rPr>
                        <a:t>+42%</a:t>
                      </a:r>
                    </a:p>
                  </a:txBody>
                  <a:tcPr/>
                </a:tc>
                <a:tc>
                  <a:txBody>
                    <a:bodyPr/>
                    <a:lstStyle/>
                    <a:p>
                      <a:pPr algn="ctr"/>
                      <a:r>
                        <a:rPr lang="en-US" b="1" dirty="0">
                          <a:solidFill>
                            <a:schemeClr val="bg1">
                              <a:lumMod val="50000"/>
                            </a:schemeClr>
                          </a:solidFill>
                        </a:rPr>
                        <a:t>-1%</a:t>
                      </a:r>
                    </a:p>
                  </a:txBody>
                  <a:tcPr/>
                </a:tc>
                <a:tc>
                  <a:txBody>
                    <a:bodyPr/>
                    <a:lstStyle/>
                    <a:p>
                      <a:pPr algn="ctr"/>
                      <a:r>
                        <a:rPr lang="en-US" b="1" dirty="0">
                          <a:solidFill>
                            <a:schemeClr val="accent2"/>
                          </a:solidFill>
                        </a:rPr>
                        <a:t>+32%</a:t>
                      </a:r>
                    </a:p>
                  </a:txBody>
                  <a:tcPr/>
                </a:tc>
                <a:tc>
                  <a:txBody>
                    <a:bodyPr/>
                    <a:lstStyle/>
                    <a:p>
                      <a:pPr algn="ctr"/>
                      <a:r>
                        <a:rPr lang="en-US" b="1" dirty="0">
                          <a:solidFill>
                            <a:schemeClr val="accent2"/>
                          </a:solidFill>
                        </a:rPr>
                        <a:t>+24%</a:t>
                      </a:r>
                    </a:p>
                  </a:txBody>
                  <a:tcPr/>
                </a:tc>
                <a:tc>
                  <a:txBody>
                    <a:bodyPr/>
                    <a:lstStyle/>
                    <a:p>
                      <a:pPr algn="ctr"/>
                      <a:r>
                        <a:rPr lang="en-US" b="1" dirty="0">
                          <a:solidFill>
                            <a:schemeClr val="bg1">
                              <a:lumMod val="50000"/>
                            </a:schemeClr>
                          </a:solidFill>
                        </a:rPr>
                        <a:t>+1%</a:t>
                      </a:r>
                    </a:p>
                  </a:txBody>
                  <a:tcPr/>
                </a:tc>
                <a:tc>
                  <a:txBody>
                    <a:bodyPr/>
                    <a:lstStyle/>
                    <a:p>
                      <a:pPr algn="ctr"/>
                      <a:r>
                        <a:rPr lang="en-US" b="1" dirty="0">
                          <a:solidFill>
                            <a:srgbClr val="00B050"/>
                          </a:solidFill>
                        </a:rPr>
                        <a:t>-14%</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B050"/>
                          </a:solidFill>
                        </a:rPr>
                        <a:t>-12%</a:t>
                      </a:r>
                    </a:p>
                  </a:txBody>
                  <a:tcPr>
                    <a:solidFill>
                      <a:schemeClr val="accent4">
                        <a:lumMod val="20000"/>
                        <a:lumOff val="80000"/>
                      </a:schemeClr>
                    </a:solidFill>
                  </a:tcPr>
                </a:tc>
                <a:extLst>
                  <a:ext uri="{0D108BD9-81ED-4DB2-BD59-A6C34878D82A}">
                    <a16:rowId xmlns:a16="http://schemas.microsoft.com/office/drawing/2014/main" val="340040797"/>
                  </a:ext>
                </a:extLst>
              </a:tr>
            </a:tbl>
          </a:graphicData>
        </a:graphic>
      </p:graphicFrame>
    </p:spTree>
    <p:extLst>
      <p:ext uri="{BB962C8B-B14F-4D97-AF65-F5344CB8AC3E}">
        <p14:creationId xmlns:p14="http://schemas.microsoft.com/office/powerpoint/2010/main" val="2642117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8D78302-15D2-B32B-B711-EDE91E86F703}"/>
              </a:ext>
            </a:extLst>
          </p:cNvPr>
          <p:cNvGraphicFramePr>
            <a:graphicFrameLocks/>
          </p:cNvGraphicFramePr>
          <p:nvPr/>
        </p:nvGraphicFramePr>
        <p:xfrm>
          <a:off x="1542041" y="387584"/>
          <a:ext cx="9107917" cy="6082831"/>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698996">
                  <a:extLst>
                    <a:ext uri="{9D8B030D-6E8A-4147-A177-3AD203B41FA5}">
                      <a16:colId xmlns:a16="http://schemas.microsoft.com/office/drawing/2014/main" val="3139388998"/>
                    </a:ext>
                  </a:extLst>
                </a:gridCol>
                <a:gridCol w="1014800">
                  <a:extLst>
                    <a:ext uri="{9D8B030D-6E8A-4147-A177-3AD203B41FA5}">
                      <a16:colId xmlns:a16="http://schemas.microsoft.com/office/drawing/2014/main" val="3929206282"/>
                    </a:ext>
                  </a:extLst>
                </a:gridCol>
                <a:gridCol w="1451563">
                  <a:extLst>
                    <a:ext uri="{9D8B030D-6E8A-4147-A177-3AD203B41FA5}">
                      <a16:colId xmlns:a16="http://schemas.microsoft.com/office/drawing/2014/main" val="3319839966"/>
                    </a:ext>
                  </a:extLst>
                </a:gridCol>
                <a:gridCol w="3942558">
                  <a:extLst>
                    <a:ext uri="{9D8B030D-6E8A-4147-A177-3AD203B41FA5}">
                      <a16:colId xmlns:a16="http://schemas.microsoft.com/office/drawing/2014/main" val="2491714315"/>
                    </a:ext>
                  </a:extLst>
                </a:gridCol>
              </a:tblGrid>
              <a:tr h="363864">
                <a:tc gridSpan="4">
                  <a:txBody>
                    <a:bodyPr/>
                    <a:lstStyle/>
                    <a:p>
                      <a:pPr algn="ctr"/>
                      <a:r>
                        <a:rPr lang="en-US" sz="1800" b="1" dirty="0"/>
                        <a:t>Suspected Opioid-Related (O-R) Overdose (OD) Patients by Incident Zip Code</a:t>
                      </a:r>
                    </a:p>
                    <a:p>
                      <a:pPr algn="ctr"/>
                      <a:r>
                        <a:rPr lang="en-US" sz="1800" b="1" dirty="0">
                          <a:solidFill>
                            <a:schemeClr val="bg2">
                              <a:lumMod val="50000"/>
                            </a:schemeClr>
                          </a:solidFill>
                        </a:rPr>
                        <a:t>YTD: Jan 2023 - May 2023</a:t>
                      </a:r>
                      <a:endParaRPr lang="en-US" sz="1800" b="1" dirty="0">
                        <a:solidFill>
                          <a:schemeClr val="bg2">
                            <a:lumMod val="50000"/>
                          </a:schemeClr>
                        </a:solidFill>
                        <a:latin typeface="+mn-lt"/>
                        <a:cs typeface="Arial" panose="020B0604020202020204" pitchFamily="34" charset="0"/>
                      </a:endParaRPr>
                    </a:p>
                  </a:txBody>
                  <a:tcPr anchor="ctr">
                    <a:solidFill>
                      <a:schemeClr val="accent1">
                        <a:lumMod val="20000"/>
                        <a:lumOff val="80000"/>
                      </a:schemeClr>
                    </a:solidFill>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cs typeface="Arial" panose="020B0604020202020204" pitchFamily="34" charset="0"/>
                      </a:endParaRPr>
                    </a:p>
                  </a:txBody>
                  <a:tcPr/>
                </a:tc>
                <a:extLst>
                  <a:ext uri="{0D108BD9-81ED-4DB2-BD59-A6C34878D82A}">
                    <a16:rowId xmlns:a16="http://schemas.microsoft.com/office/drawing/2014/main" val="725794776"/>
                  </a:ext>
                </a:extLst>
              </a:tr>
              <a:tr h="634157">
                <a:tc>
                  <a:txBody>
                    <a:bodyPr/>
                    <a:lstStyle/>
                    <a:p>
                      <a:pPr algn="ctr"/>
                      <a:r>
                        <a:rPr lang="en-US" sz="1800" b="1" dirty="0"/>
                        <a:t>Zip Code</a:t>
                      </a:r>
                      <a:endParaRPr lang="en-US" sz="1800" b="1" dirty="0">
                        <a:latin typeface="+mn-lt"/>
                        <a:cs typeface="Arial" panose="020B0604020202020204" pitchFamily="34" charset="0"/>
                      </a:endParaRPr>
                    </a:p>
                  </a:txBody>
                  <a:tcPr anchor="ctr"/>
                </a:tc>
                <a:tc>
                  <a:txBody>
                    <a:bodyPr/>
                    <a:lstStyle/>
                    <a:p>
                      <a:pPr algn="ctr"/>
                      <a:r>
                        <a:rPr lang="en-US" sz="1800" b="1" dirty="0"/>
                        <a:t>Count</a:t>
                      </a:r>
                      <a:endParaRPr lang="en-US" sz="1800" b="1" dirty="0">
                        <a:latin typeface="+mn-lt"/>
                        <a:cs typeface="Arial" panose="020B0604020202020204" pitchFamily="34" charset="0"/>
                      </a:endParaRPr>
                    </a:p>
                  </a:txBody>
                  <a:tcPr anchor="ctr"/>
                </a:tc>
                <a:tc>
                  <a:txBody>
                    <a:bodyPr/>
                    <a:lstStyle/>
                    <a:p>
                      <a:pPr algn="ctr"/>
                      <a:r>
                        <a:rPr lang="en-US" sz="1800" b="1" dirty="0"/>
                        <a:t>% of O-R OD</a:t>
                      </a:r>
                      <a:endParaRPr lang="en-US" sz="1800" b="1" dirty="0">
                        <a:latin typeface="+mn-lt"/>
                        <a:cs typeface="Arial" panose="020B0604020202020204" pitchFamily="34" charset="0"/>
                      </a:endParaRPr>
                    </a:p>
                  </a:txBody>
                  <a:tcPr anchor="ctr"/>
                </a:tc>
                <a:tc>
                  <a:txBody>
                    <a:bodyPr/>
                    <a:lstStyle/>
                    <a:p>
                      <a:pPr algn="ctr"/>
                      <a:r>
                        <a:rPr lang="en-US" sz="1800" b="1" dirty="0"/>
                        <a:t>Trend</a:t>
                      </a:r>
                    </a:p>
                    <a:p>
                      <a:pPr algn="ctr"/>
                      <a:r>
                        <a:rPr lang="en-US" sz="1800" b="1" dirty="0"/>
                        <a:t>(Compared to Jan 2022 - May 2022)</a:t>
                      </a:r>
                      <a:endParaRPr lang="en-US" sz="1800" b="1" dirty="0">
                        <a:latin typeface="+mn-lt"/>
                        <a:cs typeface="Arial" panose="020B0604020202020204" pitchFamily="34" charset="0"/>
                      </a:endParaRPr>
                    </a:p>
                  </a:txBody>
                  <a:tcPr anchor="ctr"/>
                </a:tc>
                <a:extLst>
                  <a:ext uri="{0D108BD9-81ED-4DB2-BD59-A6C34878D82A}">
                    <a16:rowId xmlns:a16="http://schemas.microsoft.com/office/drawing/2014/main" val="3088933416"/>
                  </a:ext>
                </a:extLst>
              </a:tr>
              <a:tr h="367409">
                <a:tc>
                  <a:txBody>
                    <a:bodyPr/>
                    <a:lstStyle/>
                    <a:p>
                      <a:pPr algn="ctr"/>
                      <a:r>
                        <a:rPr lang="en-US" sz="1800" b="0" dirty="0">
                          <a:solidFill>
                            <a:schemeClr val="tx1"/>
                          </a:solidFill>
                        </a:rPr>
                        <a:t>32210 (Southwest)</a:t>
                      </a:r>
                      <a:endParaRPr lang="en-US" sz="1800" b="0" dirty="0">
                        <a:solidFill>
                          <a:schemeClr val="tx1"/>
                        </a:solidFill>
                        <a:latin typeface="+mn-lt"/>
                        <a:cs typeface="Arial" panose="020B0604020202020204" pitchFamily="34" charset="0"/>
                      </a:endParaRPr>
                    </a:p>
                  </a:txBody>
                  <a:tcPr anchor="ctr"/>
                </a:tc>
                <a:tc>
                  <a:txBody>
                    <a:bodyPr/>
                    <a:lstStyle/>
                    <a:p>
                      <a:pPr algn="ctr"/>
                      <a:r>
                        <a:rPr lang="en-US" sz="1800" dirty="0">
                          <a:latin typeface="+mn-lt"/>
                          <a:cs typeface="Arial" panose="020B0604020202020204" pitchFamily="34" charset="0"/>
                        </a:rPr>
                        <a:t>96</a:t>
                      </a:r>
                    </a:p>
                  </a:txBody>
                  <a:tcPr anchor="ctr"/>
                </a:tc>
                <a:tc>
                  <a:txBody>
                    <a:bodyPr/>
                    <a:lstStyle/>
                    <a:p>
                      <a:pPr algn="ctr"/>
                      <a:r>
                        <a:rPr lang="en-US" sz="1800" dirty="0">
                          <a:latin typeface="+mn-lt"/>
                          <a:cs typeface="Arial" panose="020B0604020202020204" pitchFamily="34" charset="0"/>
                        </a:rPr>
                        <a:t>9%</a:t>
                      </a:r>
                    </a:p>
                  </a:txBody>
                  <a:tcPr anchor="ctr"/>
                </a:tc>
                <a:tc>
                  <a:txBody>
                    <a:bodyPr/>
                    <a:lstStyle/>
                    <a:p>
                      <a:pPr algn="ctr"/>
                      <a:r>
                        <a:rPr lang="en-US" sz="1800" b="1" dirty="0">
                          <a:solidFill>
                            <a:srgbClr val="00B050"/>
                          </a:solidFill>
                          <a:latin typeface="+mn-lt"/>
                          <a:cs typeface="Arial" panose="020B0604020202020204" pitchFamily="34" charset="0"/>
                        </a:rPr>
                        <a:t>25% Decrease</a:t>
                      </a:r>
                    </a:p>
                  </a:txBody>
                  <a:tcPr anchor="ctr"/>
                </a:tc>
                <a:extLst>
                  <a:ext uri="{0D108BD9-81ED-4DB2-BD59-A6C34878D82A}">
                    <a16:rowId xmlns:a16="http://schemas.microsoft.com/office/drawing/2014/main" val="2839538513"/>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32218 (Outer Rim)</a:t>
                      </a:r>
                      <a:endParaRPr lang="en-US" sz="1800" b="0" dirty="0">
                        <a:solidFill>
                          <a:schemeClr val="tx1"/>
                        </a:solidFill>
                        <a:latin typeface="+mn-lt"/>
                        <a:cs typeface="Arial" panose="020B0604020202020204" pitchFamily="34" charset="0"/>
                      </a:endParaRPr>
                    </a:p>
                  </a:txBody>
                  <a:tcPr anchor="ctr"/>
                </a:tc>
                <a:tc>
                  <a:txBody>
                    <a:bodyPr/>
                    <a:lstStyle/>
                    <a:p>
                      <a:pPr algn="ctr"/>
                      <a:r>
                        <a:rPr lang="en-US" sz="1800" dirty="0">
                          <a:latin typeface="+mn-lt"/>
                          <a:cs typeface="Arial" panose="020B0604020202020204" pitchFamily="34" charset="0"/>
                        </a:rPr>
                        <a:t>78</a:t>
                      </a:r>
                    </a:p>
                  </a:txBody>
                  <a:tcPr anchor="ctr"/>
                </a:tc>
                <a:tc>
                  <a:txBody>
                    <a:bodyPr/>
                    <a:lstStyle/>
                    <a:p>
                      <a:pPr algn="ctr"/>
                      <a:r>
                        <a:rPr lang="en-US" sz="1800" dirty="0">
                          <a:latin typeface="+mn-lt"/>
                          <a:cs typeface="Arial" panose="020B0604020202020204" pitchFamily="34" charset="0"/>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mn-lt"/>
                          <a:ea typeface="+mn-ea"/>
                          <a:cs typeface="Arial" panose="020B0604020202020204" pitchFamily="34" charset="0"/>
                        </a:rPr>
                        <a:t>28% Decrease</a:t>
                      </a:r>
                    </a:p>
                  </a:txBody>
                  <a:tcPr anchor="ctr"/>
                </a:tc>
                <a:extLst>
                  <a:ext uri="{0D108BD9-81ED-4DB2-BD59-A6C34878D82A}">
                    <a16:rowId xmlns:a16="http://schemas.microsoft.com/office/drawing/2014/main" val="532460344"/>
                  </a:ext>
                </a:extLst>
              </a:tr>
              <a:tr h="367409">
                <a:tc>
                  <a:txBody>
                    <a:bodyPr/>
                    <a:lstStyle/>
                    <a:p>
                      <a:pPr algn="ctr"/>
                      <a:r>
                        <a:rPr lang="en-US" sz="1800" b="0" dirty="0">
                          <a:solidFill>
                            <a:schemeClr val="tx1"/>
                          </a:solidFill>
                          <a:latin typeface="+mn-lt"/>
                          <a:cs typeface="Arial" panose="020B0604020202020204" pitchFamily="34" charset="0"/>
                        </a:rPr>
                        <a:t>32244 (Southwest)</a:t>
                      </a:r>
                    </a:p>
                  </a:txBody>
                  <a:tcPr anchor="ctr"/>
                </a:tc>
                <a:tc>
                  <a:txBody>
                    <a:bodyPr/>
                    <a:lstStyle/>
                    <a:p>
                      <a:pPr algn="ctr"/>
                      <a:r>
                        <a:rPr lang="en-US" sz="1800" dirty="0">
                          <a:latin typeface="+mn-lt"/>
                          <a:cs typeface="Arial" panose="020B0604020202020204" pitchFamily="34" charset="0"/>
                        </a:rPr>
                        <a:t>73</a:t>
                      </a:r>
                    </a:p>
                  </a:txBody>
                  <a:tcPr anchor="ctr"/>
                </a:tc>
                <a:tc>
                  <a:txBody>
                    <a:bodyPr/>
                    <a:lstStyle/>
                    <a:p>
                      <a:pPr algn="ctr"/>
                      <a:r>
                        <a:rPr lang="en-US" sz="1800" dirty="0">
                          <a:latin typeface="+mn-lt"/>
                          <a:cs typeface="Arial" panose="020B0604020202020204" pitchFamily="34" charset="0"/>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mn-lt"/>
                          <a:ea typeface="+mn-ea"/>
                          <a:cs typeface="Arial" panose="020B0604020202020204" pitchFamily="34" charset="0"/>
                        </a:rPr>
                        <a:t>14% Decrease</a:t>
                      </a:r>
                    </a:p>
                  </a:txBody>
                  <a:tcPr anchor="ctr"/>
                </a:tc>
                <a:extLst>
                  <a:ext uri="{0D108BD9-81ED-4DB2-BD59-A6C34878D82A}">
                    <a16:rowId xmlns:a16="http://schemas.microsoft.com/office/drawing/2014/main" val="2316389858"/>
                  </a:ext>
                </a:extLst>
              </a:tr>
              <a:tr h="367409">
                <a:tc>
                  <a:txBody>
                    <a:bodyPr/>
                    <a:lstStyle/>
                    <a:p>
                      <a:pPr algn="ctr"/>
                      <a:r>
                        <a:rPr lang="en-US" sz="1800" b="0" dirty="0">
                          <a:solidFill>
                            <a:schemeClr val="tx1"/>
                          </a:solidFill>
                        </a:rPr>
                        <a:t>32209 (Urban Core)</a:t>
                      </a:r>
                      <a:endParaRPr lang="en-US" sz="1800" b="0" dirty="0">
                        <a:solidFill>
                          <a:schemeClr val="tx1"/>
                        </a:solidFill>
                        <a:latin typeface="+mn-lt"/>
                        <a:cs typeface="Arial" panose="020B0604020202020204" pitchFamily="34" charset="0"/>
                      </a:endParaRPr>
                    </a:p>
                  </a:txBody>
                  <a:tcPr anchor="ctr"/>
                </a:tc>
                <a:tc>
                  <a:txBody>
                    <a:bodyPr/>
                    <a:lstStyle/>
                    <a:p>
                      <a:pPr algn="ctr"/>
                      <a:r>
                        <a:rPr lang="en-US" sz="1800" dirty="0">
                          <a:latin typeface="+mn-lt"/>
                          <a:cs typeface="Arial" panose="020B0604020202020204" pitchFamily="34" charset="0"/>
                        </a:rPr>
                        <a:t>62</a:t>
                      </a:r>
                    </a:p>
                  </a:txBody>
                  <a:tcPr anchor="ctr"/>
                </a:tc>
                <a:tc>
                  <a:txBody>
                    <a:bodyPr/>
                    <a:lstStyle/>
                    <a:p>
                      <a:pPr algn="ctr"/>
                      <a:r>
                        <a:rPr lang="en-US" sz="1800" dirty="0">
                          <a:latin typeface="+mn-lt"/>
                          <a:cs typeface="Arial" panose="020B0604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mn-lt"/>
                          <a:cs typeface="Arial" panose="020B0604020202020204" pitchFamily="34" charset="0"/>
                        </a:rPr>
                        <a:t>9% Increase</a:t>
                      </a:r>
                    </a:p>
                  </a:txBody>
                  <a:tcPr anchor="ctr"/>
                </a:tc>
                <a:extLst>
                  <a:ext uri="{0D108BD9-81ED-4DB2-BD59-A6C34878D82A}">
                    <a16:rowId xmlns:a16="http://schemas.microsoft.com/office/drawing/2014/main" val="959064097"/>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32254 (Urban Core)</a:t>
                      </a:r>
                    </a:p>
                  </a:txBody>
                  <a:tcPr anchor="ctr"/>
                </a:tc>
                <a:tc>
                  <a:txBody>
                    <a:bodyPr/>
                    <a:lstStyle/>
                    <a:p>
                      <a:pPr algn="ctr"/>
                      <a:r>
                        <a:rPr lang="en-US" sz="1800" dirty="0">
                          <a:latin typeface="+mn-lt"/>
                          <a:cs typeface="Arial" panose="020B0604020202020204" pitchFamily="34" charset="0"/>
                        </a:rPr>
                        <a:t>58</a:t>
                      </a:r>
                    </a:p>
                  </a:txBody>
                  <a:tcPr anchor="ctr"/>
                </a:tc>
                <a:tc>
                  <a:txBody>
                    <a:bodyPr/>
                    <a:lstStyle/>
                    <a:p>
                      <a:pPr algn="ctr"/>
                      <a:r>
                        <a:rPr lang="en-US" sz="1800" dirty="0">
                          <a:latin typeface="+mn-lt"/>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latin typeface="+mn-lt"/>
                          <a:cs typeface="Arial" panose="020B0604020202020204" pitchFamily="34" charset="0"/>
                        </a:rPr>
                        <a:t>9% Decrease</a:t>
                      </a:r>
                    </a:p>
                  </a:txBody>
                  <a:tcPr anchor="ctr"/>
                </a:tc>
                <a:extLst>
                  <a:ext uri="{0D108BD9-81ED-4DB2-BD59-A6C34878D82A}">
                    <a16:rowId xmlns:a16="http://schemas.microsoft.com/office/drawing/2014/main" val="2614132911"/>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32207 (Arlington)</a:t>
                      </a:r>
                    </a:p>
                  </a:txBody>
                  <a:tcPr anchor="ctr"/>
                </a:tc>
                <a:tc>
                  <a:txBody>
                    <a:bodyPr/>
                    <a:lstStyle/>
                    <a:p>
                      <a:pPr algn="ctr"/>
                      <a:r>
                        <a:rPr lang="en-US" sz="1800" dirty="0">
                          <a:latin typeface="+mn-lt"/>
                          <a:cs typeface="Arial" panose="020B0604020202020204" pitchFamily="34" charset="0"/>
                        </a:rPr>
                        <a:t>58</a:t>
                      </a:r>
                    </a:p>
                  </a:txBody>
                  <a:tcPr anchor="ctr"/>
                </a:tc>
                <a:tc>
                  <a:txBody>
                    <a:bodyPr/>
                    <a:lstStyle/>
                    <a:p>
                      <a:pPr algn="ctr"/>
                      <a:r>
                        <a:rPr lang="en-US" sz="1800" dirty="0">
                          <a:latin typeface="+mn-lt"/>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panose="020B0604020202020204" pitchFamily="34" charset="0"/>
                        </a:rPr>
                        <a:t>9% Increase</a:t>
                      </a:r>
                    </a:p>
                  </a:txBody>
                  <a:tcPr anchor="ctr"/>
                </a:tc>
                <a:extLst>
                  <a:ext uri="{0D108BD9-81ED-4DB2-BD59-A6C34878D82A}">
                    <a16:rowId xmlns:a16="http://schemas.microsoft.com/office/drawing/2014/main" val="231145347"/>
                  </a:ext>
                </a:extLst>
              </a:tr>
              <a:tr h="367409">
                <a:tc>
                  <a:txBody>
                    <a:bodyPr/>
                    <a:lstStyle/>
                    <a:p>
                      <a:pPr algn="ctr"/>
                      <a:r>
                        <a:rPr lang="en-US" sz="1800" b="0" dirty="0">
                          <a:solidFill>
                            <a:schemeClr val="tx1"/>
                          </a:solidFill>
                          <a:latin typeface="+mn-lt"/>
                          <a:cs typeface="Arial" panose="020B0604020202020204" pitchFamily="34" charset="0"/>
                        </a:rPr>
                        <a:t>32246 (Arlington)</a:t>
                      </a:r>
                    </a:p>
                  </a:txBody>
                  <a:tcPr anchor="ctr"/>
                </a:tc>
                <a:tc>
                  <a:txBody>
                    <a:bodyPr/>
                    <a:lstStyle/>
                    <a:p>
                      <a:pPr algn="ctr"/>
                      <a:r>
                        <a:rPr lang="en-US" sz="1800" dirty="0">
                          <a:latin typeface="+mn-lt"/>
                          <a:cs typeface="Arial" panose="020B0604020202020204" pitchFamily="34" charset="0"/>
                        </a:rPr>
                        <a:t>56</a:t>
                      </a:r>
                    </a:p>
                  </a:txBody>
                  <a:tcPr anchor="ctr"/>
                </a:tc>
                <a:tc>
                  <a:txBody>
                    <a:bodyPr/>
                    <a:lstStyle/>
                    <a:p>
                      <a:pPr algn="ctr"/>
                      <a:r>
                        <a:rPr lang="en-US" sz="1800" dirty="0">
                          <a:latin typeface="+mn-lt"/>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latin typeface="+mn-lt"/>
                          <a:cs typeface="Arial" panose="020B0604020202020204" pitchFamily="34" charset="0"/>
                        </a:rPr>
                        <a:t>7% Decrease</a:t>
                      </a:r>
                    </a:p>
                  </a:txBody>
                  <a:tcPr anchor="ctr"/>
                </a:tc>
                <a:extLst>
                  <a:ext uri="{0D108BD9-81ED-4DB2-BD59-A6C34878D82A}">
                    <a16:rowId xmlns:a16="http://schemas.microsoft.com/office/drawing/2014/main" val="1366362982"/>
                  </a:ext>
                </a:extLst>
              </a:tr>
              <a:tr h="393763">
                <a:tc>
                  <a:txBody>
                    <a:bodyPr/>
                    <a:lstStyle/>
                    <a:p>
                      <a:pPr algn="ctr"/>
                      <a:r>
                        <a:rPr lang="en-US" sz="1800" b="0" dirty="0">
                          <a:solidFill>
                            <a:schemeClr val="tx1"/>
                          </a:solidFill>
                          <a:latin typeface="+mn-lt"/>
                          <a:cs typeface="Arial" panose="020B0604020202020204" pitchFamily="34" charset="0"/>
                        </a:rPr>
                        <a:t>32205 (Southwest)</a:t>
                      </a:r>
                    </a:p>
                  </a:txBody>
                  <a:tcPr anchor="ctr"/>
                </a:tc>
                <a:tc>
                  <a:txBody>
                    <a:bodyPr/>
                    <a:lstStyle/>
                    <a:p>
                      <a:pPr algn="ctr"/>
                      <a:r>
                        <a:rPr lang="en-US" sz="1800" dirty="0">
                          <a:latin typeface="+mn-lt"/>
                          <a:cs typeface="Arial" panose="020B0604020202020204" pitchFamily="34" charset="0"/>
                        </a:rPr>
                        <a:t>54</a:t>
                      </a:r>
                    </a:p>
                  </a:txBody>
                  <a:tcPr anchor="ctr"/>
                </a:tc>
                <a:tc>
                  <a:txBody>
                    <a:bodyPr/>
                    <a:lstStyle/>
                    <a:p>
                      <a:pPr algn="ctr"/>
                      <a:r>
                        <a:rPr lang="en-US" sz="1800" dirty="0">
                          <a:latin typeface="+mn-lt"/>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mn-lt"/>
                          <a:cs typeface="Arial" panose="020B0604020202020204" pitchFamily="34" charset="0"/>
                        </a:rPr>
                        <a:t>20% Increase</a:t>
                      </a:r>
                    </a:p>
                  </a:txBody>
                  <a:tcPr anchor="ctr"/>
                </a:tc>
                <a:extLst>
                  <a:ext uri="{0D108BD9-81ED-4DB2-BD59-A6C34878D82A}">
                    <a16:rowId xmlns:a16="http://schemas.microsoft.com/office/drawing/2014/main" val="1530304457"/>
                  </a:ext>
                </a:extLst>
              </a:tr>
              <a:tr h="367409">
                <a:tc>
                  <a:txBody>
                    <a:bodyPr/>
                    <a:lstStyle/>
                    <a:p>
                      <a:pPr algn="ctr"/>
                      <a:r>
                        <a:rPr lang="en-US" sz="1800" b="0" dirty="0">
                          <a:solidFill>
                            <a:schemeClr val="tx1"/>
                          </a:solidFill>
                          <a:latin typeface="+mn-lt"/>
                          <a:cs typeface="Arial" panose="020B0604020202020204" pitchFamily="34" charset="0"/>
                        </a:rPr>
                        <a:t>32208 (Urban Core)</a:t>
                      </a:r>
                    </a:p>
                  </a:txBody>
                  <a:tcPr anchor="ctr"/>
                </a:tc>
                <a:tc>
                  <a:txBody>
                    <a:bodyPr/>
                    <a:lstStyle/>
                    <a:p>
                      <a:pPr algn="ctr"/>
                      <a:r>
                        <a:rPr lang="en-US" sz="1800" dirty="0">
                          <a:latin typeface="+mn-lt"/>
                          <a:cs typeface="Arial" panose="020B0604020202020204" pitchFamily="34" charset="0"/>
                        </a:rPr>
                        <a:t>50</a:t>
                      </a:r>
                    </a:p>
                  </a:txBody>
                  <a:tcPr anchor="ctr"/>
                </a:tc>
                <a:tc>
                  <a:txBody>
                    <a:bodyPr/>
                    <a:lstStyle/>
                    <a:p>
                      <a:pPr algn="ctr"/>
                      <a:r>
                        <a:rPr lang="en-US" sz="1800" dirty="0">
                          <a:latin typeface="+mn-lt"/>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latin typeface="+mn-lt"/>
                          <a:cs typeface="Arial" panose="020B0604020202020204" pitchFamily="34" charset="0"/>
                        </a:rPr>
                        <a:t>4% Decrease</a:t>
                      </a:r>
                    </a:p>
                  </a:txBody>
                  <a:tcPr anchor="ctr"/>
                </a:tc>
                <a:extLst>
                  <a:ext uri="{0D108BD9-81ED-4DB2-BD59-A6C34878D82A}">
                    <a16:rowId xmlns:a16="http://schemas.microsoft.com/office/drawing/2014/main" val="1862398436"/>
                  </a:ext>
                </a:extLst>
              </a:tr>
              <a:tr h="367409">
                <a:tc>
                  <a:txBody>
                    <a:bodyPr/>
                    <a:lstStyle/>
                    <a:p>
                      <a:pPr algn="ctr"/>
                      <a:r>
                        <a:rPr lang="en-US" sz="1800" b="0" dirty="0">
                          <a:solidFill>
                            <a:schemeClr val="tx1"/>
                          </a:solidFill>
                          <a:latin typeface="+mn-lt"/>
                          <a:cs typeface="Arial" panose="020B0604020202020204" pitchFamily="34" charset="0"/>
                        </a:rPr>
                        <a:t>32256 (Southeast)</a:t>
                      </a:r>
                    </a:p>
                  </a:txBody>
                  <a:tcPr anchor="ctr"/>
                </a:tc>
                <a:tc>
                  <a:txBody>
                    <a:bodyPr/>
                    <a:lstStyle/>
                    <a:p>
                      <a:pPr algn="ctr"/>
                      <a:r>
                        <a:rPr lang="en-US" sz="1800" dirty="0">
                          <a:latin typeface="+mn-lt"/>
                          <a:cs typeface="Arial" panose="020B0604020202020204" pitchFamily="34" charset="0"/>
                        </a:rPr>
                        <a:t>49</a:t>
                      </a:r>
                    </a:p>
                  </a:txBody>
                  <a:tcPr anchor="ctr"/>
                </a:tc>
                <a:tc>
                  <a:txBody>
                    <a:bodyPr/>
                    <a:lstStyle/>
                    <a:p>
                      <a:pPr algn="ctr"/>
                      <a:r>
                        <a:rPr lang="en-US" sz="1800" dirty="0">
                          <a:latin typeface="+mn-lt"/>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panose="020B0604020202020204" pitchFamily="34" charset="0"/>
                        </a:rPr>
                        <a:t>14% Increase</a:t>
                      </a:r>
                    </a:p>
                  </a:txBody>
                  <a:tcPr anchor="ctr"/>
                </a:tc>
                <a:extLst>
                  <a:ext uri="{0D108BD9-81ED-4DB2-BD59-A6C34878D82A}">
                    <a16:rowId xmlns:a16="http://schemas.microsoft.com/office/drawing/2014/main" val="60002362"/>
                  </a:ext>
                </a:extLst>
              </a:tr>
              <a:tr h="367409">
                <a:tc>
                  <a:txBody>
                    <a:bodyPr/>
                    <a:lstStyle/>
                    <a:p>
                      <a:pPr algn="r"/>
                      <a:r>
                        <a:rPr lang="en-US" sz="1800" b="1" dirty="0">
                          <a:solidFill>
                            <a:schemeClr val="bg1">
                              <a:lumMod val="50000"/>
                            </a:schemeClr>
                          </a:solidFill>
                        </a:rPr>
                        <a:t>TOTAL (Top 10)</a:t>
                      </a:r>
                      <a:endParaRPr lang="en-US" sz="1800" b="1" dirty="0">
                        <a:solidFill>
                          <a:schemeClr val="bg1">
                            <a:lumMod val="50000"/>
                          </a:schemeClr>
                        </a:solidFill>
                        <a:latin typeface="+mn-lt"/>
                        <a:cs typeface="Arial" panose="020B0604020202020204" pitchFamily="34" charset="0"/>
                      </a:endParaRPr>
                    </a:p>
                  </a:txBody>
                  <a:tcPr anchor="ctr"/>
                </a:tc>
                <a:tc>
                  <a:txBody>
                    <a:bodyPr/>
                    <a:lstStyle/>
                    <a:p>
                      <a:pPr algn="ctr"/>
                      <a:r>
                        <a:rPr lang="en-US" sz="1800" b="1" dirty="0">
                          <a:solidFill>
                            <a:schemeClr val="bg1">
                              <a:lumMod val="50000"/>
                            </a:schemeClr>
                          </a:solidFill>
                          <a:latin typeface="+mn-lt"/>
                          <a:cs typeface="Arial" panose="020B0604020202020204" pitchFamily="34" charset="0"/>
                        </a:rPr>
                        <a:t>634</a:t>
                      </a:r>
                    </a:p>
                  </a:txBody>
                  <a:tcPr anchor="ctr"/>
                </a:tc>
                <a:tc>
                  <a:txBody>
                    <a:bodyPr/>
                    <a:lstStyle/>
                    <a:p>
                      <a:pPr algn="ctr"/>
                      <a:r>
                        <a:rPr lang="en-US" sz="1800" b="1" dirty="0">
                          <a:solidFill>
                            <a:schemeClr val="bg1">
                              <a:lumMod val="50000"/>
                            </a:schemeClr>
                          </a:solidFill>
                          <a:latin typeface="+mn-lt"/>
                          <a:cs typeface="Arial" panose="020B0604020202020204" pitchFamily="34" charset="0"/>
                        </a:rPr>
                        <a:t>58%</a:t>
                      </a:r>
                    </a:p>
                  </a:txBody>
                  <a:tcPr anchor="ct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highlight>
                          <a:srgbClr val="FFFF00"/>
                        </a:highlight>
                        <a:latin typeface="+mn-lt"/>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1484096097"/>
                  </a:ext>
                </a:extLst>
              </a:tr>
              <a:tr h="367409">
                <a:tc>
                  <a:txBody>
                    <a:bodyPr/>
                    <a:lstStyle/>
                    <a:p>
                      <a:pPr algn="r"/>
                      <a:r>
                        <a:rPr lang="en-US" sz="1800" b="1" dirty="0">
                          <a:solidFill>
                            <a:schemeClr val="tx1">
                              <a:lumMod val="65000"/>
                              <a:lumOff val="35000"/>
                            </a:schemeClr>
                          </a:solidFill>
                        </a:rPr>
                        <a:t>TOTAL (Other 24 Zips)</a:t>
                      </a:r>
                      <a:endParaRPr lang="en-US" sz="1800" b="1" dirty="0">
                        <a:solidFill>
                          <a:schemeClr val="tx1">
                            <a:lumMod val="65000"/>
                            <a:lumOff val="35000"/>
                          </a:schemeClr>
                        </a:solidFill>
                        <a:latin typeface="+mn-lt"/>
                        <a:cs typeface="Arial" panose="020B0604020202020204" pitchFamily="34" charset="0"/>
                      </a:endParaRPr>
                    </a:p>
                  </a:txBody>
                  <a:tcPr anchor="ctr"/>
                </a:tc>
                <a:tc>
                  <a:txBody>
                    <a:bodyPr/>
                    <a:lstStyle/>
                    <a:p>
                      <a:pPr algn="ctr"/>
                      <a:r>
                        <a:rPr lang="en-US" sz="1800" b="1" dirty="0">
                          <a:solidFill>
                            <a:schemeClr val="tx1">
                              <a:lumMod val="65000"/>
                              <a:lumOff val="35000"/>
                            </a:schemeClr>
                          </a:solidFill>
                          <a:latin typeface="+mn-lt"/>
                          <a:cs typeface="Arial" panose="020B0604020202020204" pitchFamily="34" charset="0"/>
                        </a:rPr>
                        <a:t>452</a:t>
                      </a:r>
                    </a:p>
                  </a:txBody>
                  <a:tcPr anchor="ctr"/>
                </a:tc>
                <a:tc>
                  <a:txBody>
                    <a:bodyPr/>
                    <a:lstStyle/>
                    <a:p>
                      <a:pPr algn="ctr"/>
                      <a:r>
                        <a:rPr lang="en-US" sz="1800" b="1" dirty="0">
                          <a:solidFill>
                            <a:schemeClr val="tx1">
                              <a:lumMod val="65000"/>
                              <a:lumOff val="35000"/>
                            </a:schemeClr>
                          </a:solidFill>
                          <a:latin typeface="+mn-lt"/>
                          <a:cs typeface="Arial" panose="020B0604020202020204" pitchFamily="34" charset="0"/>
                        </a:rPr>
                        <a:t>42%</a:t>
                      </a: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3092787189"/>
                  </a:ext>
                </a:extLst>
              </a:tr>
              <a:tr h="367409">
                <a:tc>
                  <a:txBody>
                    <a:bodyPr/>
                    <a:lstStyle/>
                    <a:p>
                      <a:pPr algn="r"/>
                      <a:r>
                        <a:rPr lang="en-US" sz="1800" b="1" dirty="0">
                          <a:solidFill>
                            <a:schemeClr val="tx1"/>
                          </a:solidFill>
                        </a:rPr>
                        <a:t>TOTAL (All 34 Zips)</a:t>
                      </a:r>
                      <a:endParaRPr lang="en-US" sz="1800" b="1" dirty="0">
                        <a:solidFill>
                          <a:schemeClr val="tx1"/>
                        </a:solidFill>
                        <a:latin typeface="+mn-lt"/>
                        <a:cs typeface="Arial" panose="020B0604020202020204" pitchFamily="34" charset="0"/>
                      </a:endParaRPr>
                    </a:p>
                  </a:txBody>
                  <a:tcPr anchor="ctr"/>
                </a:tc>
                <a:tc>
                  <a:txBody>
                    <a:bodyPr/>
                    <a:lstStyle/>
                    <a:p>
                      <a:pPr algn="ctr"/>
                      <a:r>
                        <a:rPr lang="en-US" sz="1800" b="1" dirty="0">
                          <a:solidFill>
                            <a:schemeClr val="tx1"/>
                          </a:solidFill>
                          <a:latin typeface="+mn-lt"/>
                          <a:cs typeface="Arial" panose="020B0604020202020204" pitchFamily="34" charset="0"/>
                        </a:rPr>
                        <a:t>1,086</a:t>
                      </a:r>
                    </a:p>
                  </a:txBody>
                  <a:tcPr anchor="ctr"/>
                </a:tc>
                <a:tc>
                  <a:txBody>
                    <a:bodyPr/>
                    <a:lstStyle/>
                    <a:p>
                      <a:pPr algn="ctr"/>
                      <a:r>
                        <a:rPr lang="en-US" sz="1800" b="1" dirty="0">
                          <a:solidFill>
                            <a:schemeClr val="tx1"/>
                          </a:solidFill>
                        </a:rPr>
                        <a:t>100%</a:t>
                      </a:r>
                      <a:endParaRPr lang="en-US" sz="1800" b="1" dirty="0">
                        <a:solidFill>
                          <a:schemeClr val="tx1"/>
                        </a:solidFill>
                        <a:latin typeface="+mn-lt"/>
                        <a:cs typeface="Arial" panose="020B0604020202020204" pitchFamily="34" charset="0"/>
                      </a:endParaRP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2530478515"/>
                  </a:ext>
                </a:extLst>
              </a:tr>
            </a:tbl>
          </a:graphicData>
        </a:graphic>
      </p:graphicFrame>
    </p:spTree>
    <p:extLst>
      <p:ext uri="{BB962C8B-B14F-4D97-AF65-F5344CB8AC3E}">
        <p14:creationId xmlns:p14="http://schemas.microsoft.com/office/powerpoint/2010/main" val="92414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8D78302-15D2-B32B-B711-EDE91E86F703}"/>
              </a:ext>
            </a:extLst>
          </p:cNvPr>
          <p:cNvGraphicFramePr>
            <a:graphicFrameLocks/>
          </p:cNvGraphicFramePr>
          <p:nvPr/>
        </p:nvGraphicFramePr>
        <p:xfrm>
          <a:off x="1542042" y="387585"/>
          <a:ext cx="9107916" cy="6076908"/>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276979">
                  <a:extLst>
                    <a:ext uri="{9D8B030D-6E8A-4147-A177-3AD203B41FA5}">
                      <a16:colId xmlns:a16="http://schemas.microsoft.com/office/drawing/2014/main" val="3139388998"/>
                    </a:ext>
                  </a:extLst>
                </a:gridCol>
                <a:gridCol w="2276979">
                  <a:extLst>
                    <a:ext uri="{9D8B030D-6E8A-4147-A177-3AD203B41FA5}">
                      <a16:colId xmlns:a16="http://schemas.microsoft.com/office/drawing/2014/main" val="3929206282"/>
                    </a:ext>
                  </a:extLst>
                </a:gridCol>
                <a:gridCol w="2276979">
                  <a:extLst>
                    <a:ext uri="{9D8B030D-6E8A-4147-A177-3AD203B41FA5}">
                      <a16:colId xmlns:a16="http://schemas.microsoft.com/office/drawing/2014/main" val="3319839966"/>
                    </a:ext>
                  </a:extLst>
                </a:gridCol>
                <a:gridCol w="2276979">
                  <a:extLst>
                    <a:ext uri="{9D8B030D-6E8A-4147-A177-3AD203B41FA5}">
                      <a16:colId xmlns:a16="http://schemas.microsoft.com/office/drawing/2014/main" val="2491714315"/>
                    </a:ext>
                  </a:extLst>
                </a:gridCol>
              </a:tblGrid>
              <a:tr h="363864">
                <a:tc gridSpan="4">
                  <a:txBody>
                    <a:bodyPr/>
                    <a:lstStyle/>
                    <a:p>
                      <a:pPr algn="ctr"/>
                      <a:r>
                        <a:rPr lang="en-US" sz="1800" b="1" dirty="0"/>
                        <a:t>Suspected Opioid-Related (O-R) Overdose (OD) Patients by Incident Zip Code</a:t>
                      </a:r>
                    </a:p>
                    <a:p>
                      <a:pPr algn="ctr"/>
                      <a:r>
                        <a:rPr lang="en-US" sz="1800" b="1" dirty="0">
                          <a:solidFill>
                            <a:schemeClr val="bg2">
                              <a:lumMod val="50000"/>
                            </a:schemeClr>
                          </a:solidFill>
                        </a:rPr>
                        <a:t>YTD: Jan 2023 - May 2023</a:t>
                      </a:r>
                      <a:endParaRPr lang="en-US" sz="1800" b="1" dirty="0">
                        <a:solidFill>
                          <a:schemeClr val="bg2">
                            <a:lumMod val="50000"/>
                          </a:schemeClr>
                        </a:solidFill>
                        <a:latin typeface="+mn-lt"/>
                        <a:cs typeface="Arial" panose="020B0604020202020204" pitchFamily="34" charset="0"/>
                      </a:endParaRPr>
                    </a:p>
                  </a:txBody>
                  <a:tcPr anchor="ctr">
                    <a:solidFill>
                      <a:schemeClr val="accent1">
                        <a:lumMod val="20000"/>
                        <a:lumOff val="80000"/>
                      </a:schemeClr>
                    </a:solidFill>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cs typeface="Arial" panose="020B0604020202020204" pitchFamily="34" charset="0"/>
                      </a:endParaRPr>
                    </a:p>
                  </a:txBody>
                  <a:tcPr/>
                </a:tc>
                <a:extLst>
                  <a:ext uri="{0D108BD9-81ED-4DB2-BD59-A6C34878D82A}">
                    <a16:rowId xmlns:a16="http://schemas.microsoft.com/office/drawing/2014/main" val="725794776"/>
                  </a:ext>
                </a:extLst>
              </a:tr>
              <a:tr h="634157">
                <a:tc>
                  <a:txBody>
                    <a:bodyPr/>
                    <a:lstStyle/>
                    <a:p>
                      <a:pPr algn="ctr"/>
                      <a:r>
                        <a:rPr lang="en-US" sz="1800" b="1" dirty="0"/>
                        <a:t>Top 10 Zip Codes</a:t>
                      </a:r>
                      <a:endParaRPr lang="en-US" sz="1800" b="1" dirty="0">
                        <a:latin typeface="+mn-lt"/>
                        <a:cs typeface="Arial" panose="020B0604020202020204" pitchFamily="34" charset="0"/>
                      </a:endParaRPr>
                    </a:p>
                  </a:txBody>
                  <a:tcPr anchor="ctr"/>
                </a:tc>
                <a:tc>
                  <a:txBody>
                    <a:bodyPr/>
                    <a:lstStyle/>
                    <a:p>
                      <a:pPr algn="ctr"/>
                      <a:r>
                        <a:rPr lang="en-US" sz="1800" b="1" dirty="0"/>
                        <a:t>Count</a:t>
                      </a:r>
                      <a:endParaRPr lang="en-US" sz="1800" b="1" dirty="0">
                        <a:latin typeface="+mn-lt"/>
                        <a:cs typeface="Arial" panose="020B0604020202020204" pitchFamily="34" charset="0"/>
                      </a:endParaRPr>
                    </a:p>
                  </a:txBody>
                  <a:tcPr anchor="ctr"/>
                </a:tc>
                <a:tc>
                  <a:txBody>
                    <a:bodyPr/>
                    <a:lstStyle/>
                    <a:p>
                      <a:pPr algn="ctr"/>
                      <a:r>
                        <a:rPr lang="en-US" sz="1800" b="1" dirty="0"/>
                        <a:t>Population Size</a:t>
                      </a:r>
                      <a:endParaRPr lang="en-US" sz="1800" b="1" dirty="0">
                        <a:latin typeface="+mn-lt"/>
                        <a:cs typeface="Arial" panose="020B0604020202020204" pitchFamily="34" charset="0"/>
                      </a:endParaRPr>
                    </a:p>
                  </a:txBody>
                  <a:tcPr anchor="ctr"/>
                </a:tc>
                <a:tc>
                  <a:txBody>
                    <a:bodyPr/>
                    <a:lstStyle/>
                    <a:p>
                      <a:pPr algn="ctr"/>
                      <a:r>
                        <a:rPr lang="en-US" sz="1800" b="1" dirty="0">
                          <a:latin typeface="+mn-lt"/>
                          <a:cs typeface="Arial" panose="020B0604020202020204" pitchFamily="34" charset="0"/>
                        </a:rPr>
                        <a:t>Rate per 1,000</a:t>
                      </a:r>
                    </a:p>
                  </a:txBody>
                  <a:tcPr anchor="ctr"/>
                </a:tc>
                <a:extLst>
                  <a:ext uri="{0D108BD9-81ED-4DB2-BD59-A6C34878D82A}">
                    <a16:rowId xmlns:a16="http://schemas.microsoft.com/office/drawing/2014/main" val="3088933416"/>
                  </a:ext>
                </a:extLst>
              </a:tr>
              <a:tr h="367409">
                <a:tc>
                  <a:txBody>
                    <a:bodyPr/>
                    <a:lstStyle/>
                    <a:p>
                      <a:pPr algn="ctr"/>
                      <a:r>
                        <a:rPr lang="en-US" sz="1800" b="0" dirty="0">
                          <a:solidFill>
                            <a:schemeClr val="tx1"/>
                          </a:solidFill>
                          <a:latin typeface="+mn-lt"/>
                          <a:cs typeface="Arial" panose="020B0604020202020204" pitchFamily="34" charset="0"/>
                        </a:rPr>
                        <a:t>32202 (Urban Core)</a:t>
                      </a:r>
                    </a:p>
                  </a:txBody>
                  <a:tcPr anchor="ctr">
                    <a:noFill/>
                  </a:tcPr>
                </a:tc>
                <a:tc>
                  <a:txBody>
                    <a:bodyPr/>
                    <a:lstStyle/>
                    <a:p>
                      <a:pPr algn="ctr"/>
                      <a:r>
                        <a:rPr lang="en-US" sz="1800" dirty="0">
                          <a:latin typeface="+mn-lt"/>
                          <a:cs typeface="Arial" panose="020B0604020202020204" pitchFamily="34" charset="0"/>
                        </a:rPr>
                        <a:t>39</a:t>
                      </a:r>
                    </a:p>
                  </a:txBody>
                  <a:tcPr anchor="ctr">
                    <a:noFill/>
                  </a:tcPr>
                </a:tc>
                <a:tc>
                  <a:txBody>
                    <a:bodyPr/>
                    <a:lstStyle/>
                    <a:p>
                      <a:pPr algn="ctr"/>
                      <a:r>
                        <a:rPr lang="en-US" sz="1800" dirty="0">
                          <a:latin typeface="+mn-lt"/>
                          <a:cs typeface="Arial" panose="020B0604020202020204" pitchFamily="34" charset="0"/>
                        </a:rPr>
                        <a:t>6,544</a:t>
                      </a:r>
                    </a:p>
                  </a:txBody>
                  <a:tcPr anchor="ctr">
                    <a:noFill/>
                  </a:tcPr>
                </a:tc>
                <a:tc>
                  <a:txBody>
                    <a:bodyPr/>
                    <a:lstStyle/>
                    <a:p>
                      <a:pPr algn="ctr"/>
                      <a:r>
                        <a:rPr lang="en-US" sz="1800" b="0" dirty="0">
                          <a:solidFill>
                            <a:schemeClr val="tx1"/>
                          </a:solidFill>
                          <a:latin typeface="+mn-lt"/>
                          <a:cs typeface="Arial" panose="020B0604020202020204" pitchFamily="34" charset="0"/>
                        </a:rPr>
                        <a:t>5.96</a:t>
                      </a:r>
                    </a:p>
                  </a:txBody>
                  <a:tcPr anchor="ctr">
                    <a:noFill/>
                  </a:tcPr>
                </a:tc>
                <a:extLst>
                  <a:ext uri="{0D108BD9-81ED-4DB2-BD59-A6C34878D82A}">
                    <a16:rowId xmlns:a16="http://schemas.microsoft.com/office/drawing/2014/main" val="2839538513"/>
                  </a:ext>
                </a:extLst>
              </a:tr>
              <a:tr h="367409">
                <a:tc>
                  <a:txBody>
                    <a:bodyPr/>
                    <a:lstStyle/>
                    <a:p>
                      <a:pPr algn="ctr"/>
                      <a:r>
                        <a:rPr lang="en-US" sz="1800" b="0" dirty="0">
                          <a:solidFill>
                            <a:schemeClr val="tx1"/>
                          </a:solidFill>
                          <a:latin typeface="+mn-lt"/>
                          <a:cs typeface="Arial" panose="020B0604020202020204" pitchFamily="34" charset="0"/>
                        </a:rPr>
                        <a:t>32254 (Urban Core)</a:t>
                      </a:r>
                    </a:p>
                  </a:txBody>
                  <a:tcPr anchor="ctr">
                    <a:solidFill>
                      <a:schemeClr val="accent2">
                        <a:lumMod val="60000"/>
                        <a:lumOff val="40000"/>
                      </a:schemeClr>
                    </a:solidFill>
                  </a:tcPr>
                </a:tc>
                <a:tc>
                  <a:txBody>
                    <a:bodyPr/>
                    <a:lstStyle/>
                    <a:p>
                      <a:pPr algn="ctr"/>
                      <a:r>
                        <a:rPr lang="en-US" sz="1800" dirty="0">
                          <a:latin typeface="+mn-lt"/>
                          <a:cs typeface="Arial" panose="020B0604020202020204" pitchFamily="34" charset="0"/>
                        </a:rPr>
                        <a:t>58</a:t>
                      </a:r>
                    </a:p>
                  </a:txBody>
                  <a:tcPr anchor="ctr">
                    <a:solidFill>
                      <a:schemeClr val="accent2">
                        <a:lumMod val="60000"/>
                        <a:lumOff val="40000"/>
                      </a:schemeClr>
                    </a:solidFill>
                  </a:tcPr>
                </a:tc>
                <a:tc>
                  <a:txBody>
                    <a:bodyPr/>
                    <a:lstStyle/>
                    <a:p>
                      <a:pPr algn="ctr"/>
                      <a:r>
                        <a:rPr lang="en-US" sz="1800" dirty="0">
                          <a:latin typeface="+mn-lt"/>
                          <a:cs typeface="Arial" panose="020B0604020202020204" pitchFamily="34" charset="0"/>
                        </a:rPr>
                        <a:t>14,545</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3.99</a:t>
                      </a:r>
                    </a:p>
                  </a:txBody>
                  <a:tcPr anchor="ctr">
                    <a:solidFill>
                      <a:schemeClr val="accent2">
                        <a:lumMod val="60000"/>
                        <a:lumOff val="40000"/>
                      </a:schemeClr>
                    </a:solidFill>
                  </a:tcPr>
                </a:tc>
                <a:extLst>
                  <a:ext uri="{0D108BD9-81ED-4DB2-BD59-A6C34878D82A}">
                    <a16:rowId xmlns:a16="http://schemas.microsoft.com/office/drawing/2014/main" val="532460344"/>
                  </a:ext>
                </a:extLst>
              </a:tr>
              <a:tr h="367409">
                <a:tc>
                  <a:txBody>
                    <a:bodyPr/>
                    <a:lstStyle/>
                    <a:p>
                      <a:pPr algn="ctr"/>
                      <a:r>
                        <a:rPr lang="en-US" sz="1800" b="0" dirty="0">
                          <a:solidFill>
                            <a:schemeClr val="tx1"/>
                          </a:solidFill>
                          <a:latin typeface="+mn-lt"/>
                          <a:cs typeface="Arial" panose="020B0604020202020204" pitchFamily="34" charset="0"/>
                        </a:rPr>
                        <a:t>32206 (Urban Core)</a:t>
                      </a:r>
                    </a:p>
                  </a:txBody>
                  <a:tcPr anchor="ctr">
                    <a:noFill/>
                  </a:tcPr>
                </a:tc>
                <a:tc>
                  <a:txBody>
                    <a:bodyPr/>
                    <a:lstStyle/>
                    <a:p>
                      <a:pPr algn="ctr"/>
                      <a:r>
                        <a:rPr lang="en-US" sz="1800" dirty="0">
                          <a:latin typeface="+mn-lt"/>
                          <a:cs typeface="Arial" panose="020B0604020202020204" pitchFamily="34" charset="0"/>
                        </a:rPr>
                        <a:t>37</a:t>
                      </a:r>
                    </a:p>
                  </a:txBody>
                  <a:tcPr anchor="ctr">
                    <a:noFill/>
                  </a:tcPr>
                </a:tc>
                <a:tc>
                  <a:txBody>
                    <a:bodyPr/>
                    <a:lstStyle/>
                    <a:p>
                      <a:pPr algn="ctr"/>
                      <a:r>
                        <a:rPr lang="en-US" sz="1800" dirty="0">
                          <a:latin typeface="+mn-lt"/>
                          <a:cs typeface="Arial" panose="020B0604020202020204" pitchFamily="34" charset="0"/>
                        </a:rPr>
                        <a:t>18,283</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2.02</a:t>
                      </a:r>
                    </a:p>
                  </a:txBody>
                  <a:tcPr anchor="ctr">
                    <a:noFill/>
                  </a:tcPr>
                </a:tc>
                <a:extLst>
                  <a:ext uri="{0D108BD9-81ED-4DB2-BD59-A6C34878D82A}">
                    <a16:rowId xmlns:a16="http://schemas.microsoft.com/office/drawing/2014/main" val="2316389858"/>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32220 (Outer Rim)</a:t>
                      </a:r>
                    </a:p>
                  </a:txBody>
                  <a:tcPr anchor="ctr">
                    <a:noFill/>
                  </a:tcPr>
                </a:tc>
                <a:tc>
                  <a:txBody>
                    <a:bodyPr/>
                    <a:lstStyle/>
                    <a:p>
                      <a:pPr algn="ctr"/>
                      <a:r>
                        <a:rPr lang="en-US" sz="1800" dirty="0">
                          <a:latin typeface="+mn-lt"/>
                          <a:cs typeface="Arial" panose="020B0604020202020204" pitchFamily="34" charset="0"/>
                        </a:rPr>
                        <a:t>25</a:t>
                      </a:r>
                    </a:p>
                  </a:txBody>
                  <a:tcPr anchor="ctr">
                    <a:noFill/>
                  </a:tcPr>
                </a:tc>
                <a:tc>
                  <a:txBody>
                    <a:bodyPr/>
                    <a:lstStyle/>
                    <a:p>
                      <a:pPr algn="ctr"/>
                      <a:r>
                        <a:rPr lang="en-US" sz="1800" dirty="0">
                          <a:latin typeface="+mn-lt"/>
                          <a:cs typeface="Arial" panose="020B0604020202020204" pitchFamily="34" charset="0"/>
                        </a:rPr>
                        <a:t>13,037</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1.92</a:t>
                      </a:r>
                    </a:p>
                  </a:txBody>
                  <a:tcPr anchor="ctr">
                    <a:noFill/>
                  </a:tcPr>
                </a:tc>
                <a:extLst>
                  <a:ext uri="{0D108BD9-81ED-4DB2-BD59-A6C34878D82A}">
                    <a16:rowId xmlns:a16="http://schemas.microsoft.com/office/drawing/2014/main" val="959064097"/>
                  </a:ext>
                </a:extLst>
              </a:tr>
              <a:tr h="367409">
                <a:tc>
                  <a:txBody>
                    <a:bodyPr/>
                    <a:lstStyle/>
                    <a:p>
                      <a:pPr algn="ctr"/>
                      <a:r>
                        <a:rPr lang="en-US" sz="1800" b="0" dirty="0">
                          <a:solidFill>
                            <a:schemeClr val="tx1"/>
                          </a:solidFill>
                          <a:latin typeface="+mn-lt"/>
                          <a:cs typeface="Arial" panose="020B0604020202020204" pitchFamily="34" charset="0"/>
                        </a:rPr>
                        <a:t>32204 (Urban Core)</a:t>
                      </a:r>
                    </a:p>
                  </a:txBody>
                  <a:tcPr anchor="ctr">
                    <a:noFill/>
                  </a:tcPr>
                </a:tc>
                <a:tc>
                  <a:txBody>
                    <a:bodyPr/>
                    <a:lstStyle/>
                    <a:p>
                      <a:pPr algn="ctr"/>
                      <a:r>
                        <a:rPr lang="en-US" sz="1800" dirty="0">
                          <a:latin typeface="+mn-lt"/>
                          <a:cs typeface="Arial" panose="020B0604020202020204" pitchFamily="34" charset="0"/>
                        </a:rPr>
                        <a:t>16</a:t>
                      </a:r>
                    </a:p>
                  </a:txBody>
                  <a:tcPr anchor="ctr">
                    <a:noFill/>
                  </a:tcPr>
                </a:tc>
                <a:tc>
                  <a:txBody>
                    <a:bodyPr/>
                    <a:lstStyle/>
                    <a:p>
                      <a:pPr algn="ctr"/>
                      <a:r>
                        <a:rPr lang="en-US" sz="1800" dirty="0">
                          <a:latin typeface="+mn-lt"/>
                          <a:cs typeface="Arial" panose="020B0604020202020204" pitchFamily="34" charset="0"/>
                        </a:rPr>
                        <a:t>8,673</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1.84</a:t>
                      </a:r>
                    </a:p>
                  </a:txBody>
                  <a:tcPr anchor="ctr">
                    <a:noFill/>
                  </a:tcPr>
                </a:tc>
                <a:extLst>
                  <a:ext uri="{0D108BD9-81ED-4DB2-BD59-A6C34878D82A}">
                    <a16:rowId xmlns:a16="http://schemas.microsoft.com/office/drawing/2014/main" val="2614132911"/>
                  </a:ext>
                </a:extLst>
              </a:tr>
              <a:tr h="367409">
                <a:tc>
                  <a:txBody>
                    <a:bodyPr/>
                    <a:lstStyle/>
                    <a:p>
                      <a:pPr algn="ctr"/>
                      <a:r>
                        <a:rPr lang="en-US" sz="1800" b="0" dirty="0">
                          <a:solidFill>
                            <a:schemeClr val="tx1"/>
                          </a:solidFill>
                          <a:latin typeface="+mn-lt"/>
                          <a:cs typeface="Arial" panose="020B0604020202020204" pitchFamily="34" charset="0"/>
                        </a:rPr>
                        <a:t>32205 (Southwest)</a:t>
                      </a:r>
                    </a:p>
                  </a:txBody>
                  <a:tcPr anchor="ctr">
                    <a:solidFill>
                      <a:schemeClr val="accent2">
                        <a:lumMod val="60000"/>
                        <a:lumOff val="40000"/>
                      </a:schemeClr>
                    </a:solidFill>
                  </a:tcPr>
                </a:tc>
                <a:tc>
                  <a:txBody>
                    <a:bodyPr/>
                    <a:lstStyle/>
                    <a:p>
                      <a:pPr algn="ctr"/>
                      <a:r>
                        <a:rPr lang="en-US" sz="1800" dirty="0">
                          <a:latin typeface="+mn-lt"/>
                          <a:cs typeface="Arial" panose="020B0604020202020204" pitchFamily="34" charset="0"/>
                        </a:rPr>
                        <a:t>54</a:t>
                      </a:r>
                    </a:p>
                  </a:txBody>
                  <a:tcPr anchor="ctr">
                    <a:solidFill>
                      <a:schemeClr val="accent2">
                        <a:lumMod val="60000"/>
                        <a:lumOff val="40000"/>
                      </a:schemeClr>
                    </a:solidFill>
                  </a:tcPr>
                </a:tc>
                <a:tc>
                  <a:txBody>
                    <a:bodyPr/>
                    <a:lstStyle/>
                    <a:p>
                      <a:pPr algn="ctr"/>
                      <a:r>
                        <a:rPr lang="en-US" sz="1800" dirty="0">
                          <a:latin typeface="+mn-lt"/>
                          <a:cs typeface="Arial" panose="020B0604020202020204" pitchFamily="34" charset="0"/>
                        </a:rPr>
                        <a:t>29,605</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1.82</a:t>
                      </a:r>
                    </a:p>
                  </a:txBody>
                  <a:tcPr anchor="ctr">
                    <a:solidFill>
                      <a:schemeClr val="accent2">
                        <a:lumMod val="60000"/>
                        <a:lumOff val="40000"/>
                      </a:schemeClr>
                    </a:solidFill>
                  </a:tcPr>
                </a:tc>
                <a:extLst>
                  <a:ext uri="{0D108BD9-81ED-4DB2-BD59-A6C34878D82A}">
                    <a16:rowId xmlns:a16="http://schemas.microsoft.com/office/drawing/2014/main" val="231145347"/>
                  </a:ext>
                </a:extLst>
              </a:tr>
              <a:tr h="367409">
                <a:tc>
                  <a:txBody>
                    <a:bodyPr/>
                    <a:lstStyle/>
                    <a:p>
                      <a:pPr algn="ctr"/>
                      <a:r>
                        <a:rPr lang="en-US" sz="1800" b="0" dirty="0">
                          <a:solidFill>
                            <a:schemeClr val="tx1"/>
                          </a:solidFill>
                          <a:latin typeface="+mn-lt"/>
                          <a:cs typeface="Arial" panose="020B0604020202020204" pitchFamily="34" charset="0"/>
                        </a:rPr>
                        <a:t>32209 (Urban Core)</a:t>
                      </a:r>
                    </a:p>
                  </a:txBody>
                  <a:tcPr anchor="ctr">
                    <a:solidFill>
                      <a:schemeClr val="accent2">
                        <a:lumMod val="60000"/>
                        <a:lumOff val="40000"/>
                      </a:schemeClr>
                    </a:solidFill>
                  </a:tcPr>
                </a:tc>
                <a:tc>
                  <a:txBody>
                    <a:bodyPr/>
                    <a:lstStyle/>
                    <a:p>
                      <a:pPr algn="ctr"/>
                      <a:r>
                        <a:rPr lang="en-US" sz="1800" dirty="0">
                          <a:latin typeface="+mn-lt"/>
                          <a:cs typeface="Arial" panose="020B0604020202020204" pitchFamily="34" charset="0"/>
                        </a:rPr>
                        <a:t>62</a:t>
                      </a:r>
                    </a:p>
                  </a:txBody>
                  <a:tcPr anchor="ctr">
                    <a:solidFill>
                      <a:schemeClr val="accent2">
                        <a:lumMod val="60000"/>
                        <a:lumOff val="40000"/>
                      </a:schemeClr>
                    </a:solidFill>
                  </a:tcPr>
                </a:tc>
                <a:tc>
                  <a:txBody>
                    <a:bodyPr/>
                    <a:lstStyle/>
                    <a:p>
                      <a:pPr algn="ctr"/>
                      <a:r>
                        <a:rPr lang="en-US" sz="1800" dirty="0">
                          <a:latin typeface="+mn-lt"/>
                          <a:cs typeface="Arial" panose="020B0604020202020204" pitchFamily="34" charset="0"/>
                        </a:rPr>
                        <a:t>36,656</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1.69</a:t>
                      </a:r>
                    </a:p>
                  </a:txBody>
                  <a:tcPr anchor="ctr">
                    <a:solidFill>
                      <a:schemeClr val="accent2">
                        <a:lumMod val="60000"/>
                        <a:lumOff val="40000"/>
                      </a:schemeClr>
                    </a:solidFill>
                  </a:tcPr>
                </a:tc>
                <a:extLst>
                  <a:ext uri="{0D108BD9-81ED-4DB2-BD59-A6C34878D82A}">
                    <a16:rowId xmlns:a16="http://schemas.microsoft.com/office/drawing/2014/main" val="1366362982"/>
                  </a:ext>
                </a:extLst>
              </a:tr>
              <a:tr h="393763">
                <a:tc>
                  <a:txBody>
                    <a:bodyPr/>
                    <a:lstStyle/>
                    <a:p>
                      <a:pPr algn="ctr"/>
                      <a:r>
                        <a:rPr lang="en-US" sz="1800" b="0" dirty="0">
                          <a:solidFill>
                            <a:schemeClr val="tx1"/>
                          </a:solidFill>
                          <a:latin typeface="+mn-lt"/>
                          <a:cs typeface="Arial" panose="020B0604020202020204" pitchFamily="34" charset="0"/>
                        </a:rPr>
                        <a:t>32207 (Arlington)</a:t>
                      </a:r>
                    </a:p>
                  </a:txBody>
                  <a:tcPr anchor="ctr">
                    <a:solidFill>
                      <a:schemeClr val="accent2">
                        <a:lumMod val="60000"/>
                        <a:lumOff val="40000"/>
                      </a:schemeClr>
                    </a:solidFill>
                  </a:tcPr>
                </a:tc>
                <a:tc>
                  <a:txBody>
                    <a:bodyPr/>
                    <a:lstStyle/>
                    <a:p>
                      <a:pPr algn="ctr"/>
                      <a:r>
                        <a:rPr lang="en-US" sz="1800" dirty="0">
                          <a:latin typeface="+mn-lt"/>
                          <a:cs typeface="Arial" panose="020B0604020202020204" pitchFamily="34" charset="0"/>
                        </a:rPr>
                        <a:t>58</a:t>
                      </a:r>
                    </a:p>
                  </a:txBody>
                  <a:tcPr anchor="ctr">
                    <a:solidFill>
                      <a:schemeClr val="accent2">
                        <a:lumMod val="60000"/>
                        <a:lumOff val="40000"/>
                      </a:schemeClr>
                    </a:solidFill>
                  </a:tcPr>
                </a:tc>
                <a:tc>
                  <a:txBody>
                    <a:bodyPr/>
                    <a:lstStyle/>
                    <a:p>
                      <a:pPr algn="ctr"/>
                      <a:r>
                        <a:rPr lang="en-US" sz="1800" dirty="0">
                          <a:latin typeface="+mn-lt"/>
                          <a:cs typeface="Arial" panose="020B0604020202020204" pitchFamily="34" charset="0"/>
                        </a:rPr>
                        <a:t>36,207</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1.60</a:t>
                      </a:r>
                    </a:p>
                  </a:txBody>
                  <a:tcPr anchor="ctr">
                    <a:solidFill>
                      <a:schemeClr val="accent2">
                        <a:lumMod val="60000"/>
                        <a:lumOff val="40000"/>
                      </a:schemeClr>
                    </a:solidFill>
                  </a:tcPr>
                </a:tc>
                <a:extLst>
                  <a:ext uri="{0D108BD9-81ED-4DB2-BD59-A6C34878D82A}">
                    <a16:rowId xmlns:a16="http://schemas.microsoft.com/office/drawing/2014/main" val="1530304457"/>
                  </a:ext>
                </a:extLst>
              </a:tr>
              <a:tr h="367409">
                <a:tc>
                  <a:txBody>
                    <a:bodyPr/>
                    <a:lstStyle/>
                    <a:p>
                      <a:pPr algn="ctr"/>
                      <a:r>
                        <a:rPr lang="en-US" sz="1800" b="0" dirty="0">
                          <a:solidFill>
                            <a:schemeClr val="tx1"/>
                          </a:solidFill>
                          <a:latin typeface="+mn-lt"/>
                          <a:cs typeface="Arial" panose="020B0604020202020204" pitchFamily="34" charset="0"/>
                        </a:rPr>
                        <a:t>32208 (Urban Core)</a:t>
                      </a:r>
                    </a:p>
                  </a:txBody>
                  <a:tcPr anchor="ctr">
                    <a:solidFill>
                      <a:schemeClr val="accent2">
                        <a:lumMod val="60000"/>
                        <a:lumOff val="40000"/>
                      </a:schemeClr>
                    </a:solidFill>
                  </a:tcPr>
                </a:tc>
                <a:tc>
                  <a:txBody>
                    <a:bodyPr/>
                    <a:lstStyle/>
                    <a:p>
                      <a:pPr algn="ctr"/>
                      <a:r>
                        <a:rPr lang="en-US" sz="1800" dirty="0">
                          <a:latin typeface="+mn-lt"/>
                          <a:cs typeface="Arial" panose="020B0604020202020204" pitchFamily="34" charset="0"/>
                        </a:rPr>
                        <a:t>50</a:t>
                      </a:r>
                    </a:p>
                  </a:txBody>
                  <a:tcPr anchor="ctr">
                    <a:solidFill>
                      <a:schemeClr val="accent2">
                        <a:lumMod val="60000"/>
                        <a:lumOff val="40000"/>
                      </a:schemeClr>
                    </a:solidFill>
                  </a:tcPr>
                </a:tc>
                <a:tc>
                  <a:txBody>
                    <a:bodyPr/>
                    <a:lstStyle/>
                    <a:p>
                      <a:pPr algn="ctr"/>
                      <a:r>
                        <a:rPr lang="en-US" sz="1800" dirty="0">
                          <a:latin typeface="+mn-lt"/>
                          <a:cs typeface="Arial" panose="020B0604020202020204" pitchFamily="34" charset="0"/>
                        </a:rPr>
                        <a:t>33,286</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1.50</a:t>
                      </a:r>
                    </a:p>
                  </a:txBody>
                  <a:tcPr anchor="ctr">
                    <a:solidFill>
                      <a:schemeClr val="accent2">
                        <a:lumMod val="60000"/>
                        <a:lumOff val="40000"/>
                      </a:schemeClr>
                    </a:solidFill>
                  </a:tcPr>
                </a:tc>
                <a:extLst>
                  <a:ext uri="{0D108BD9-81ED-4DB2-BD59-A6C34878D82A}">
                    <a16:rowId xmlns:a16="http://schemas.microsoft.com/office/drawing/2014/main" val="1862398436"/>
                  </a:ext>
                </a:extLst>
              </a:tr>
              <a:tr h="367409">
                <a:tc>
                  <a:txBody>
                    <a:bodyPr/>
                    <a:lstStyle/>
                    <a:p>
                      <a:pPr algn="ctr"/>
                      <a:r>
                        <a:rPr lang="en-US" sz="1800" b="0" dirty="0">
                          <a:solidFill>
                            <a:schemeClr val="tx1"/>
                          </a:solidFill>
                          <a:latin typeface="+mn-lt"/>
                          <a:cs typeface="Arial" panose="020B0604020202020204" pitchFamily="34" charset="0"/>
                        </a:rPr>
                        <a:t>32219 (Outer Rim)</a:t>
                      </a:r>
                    </a:p>
                  </a:txBody>
                  <a:tcPr anchor="ctr">
                    <a:noFill/>
                  </a:tcPr>
                </a:tc>
                <a:tc>
                  <a:txBody>
                    <a:bodyPr/>
                    <a:lstStyle/>
                    <a:p>
                      <a:pPr algn="ctr"/>
                      <a:r>
                        <a:rPr lang="en-US" sz="1800" dirty="0">
                          <a:latin typeface="+mn-lt"/>
                          <a:cs typeface="Arial" panose="020B0604020202020204" pitchFamily="34" charset="0"/>
                        </a:rPr>
                        <a:t>21</a:t>
                      </a:r>
                    </a:p>
                  </a:txBody>
                  <a:tcPr anchor="ctr">
                    <a:noFill/>
                  </a:tcPr>
                </a:tc>
                <a:tc>
                  <a:txBody>
                    <a:bodyPr/>
                    <a:lstStyle/>
                    <a:p>
                      <a:pPr algn="ctr"/>
                      <a:r>
                        <a:rPr lang="en-US" sz="1800" dirty="0">
                          <a:latin typeface="+mn-lt"/>
                          <a:cs typeface="Arial" panose="020B0604020202020204" pitchFamily="34" charset="0"/>
                        </a:rPr>
                        <a:t>14,474</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1.45</a:t>
                      </a:r>
                    </a:p>
                  </a:txBody>
                  <a:tcPr anchor="ctr">
                    <a:noFill/>
                  </a:tcPr>
                </a:tc>
                <a:extLst>
                  <a:ext uri="{0D108BD9-81ED-4DB2-BD59-A6C34878D82A}">
                    <a16:rowId xmlns:a16="http://schemas.microsoft.com/office/drawing/2014/main" val="60002362"/>
                  </a:ext>
                </a:extLst>
              </a:tr>
              <a:tr h="367409">
                <a:tc>
                  <a:txBody>
                    <a:bodyPr/>
                    <a:lstStyle/>
                    <a:p>
                      <a:pPr algn="r"/>
                      <a:r>
                        <a:rPr lang="en-US" sz="1800" b="1" dirty="0">
                          <a:solidFill>
                            <a:schemeClr val="bg1">
                              <a:lumMod val="50000"/>
                            </a:schemeClr>
                          </a:solidFill>
                        </a:rPr>
                        <a:t>TOTAL (Top 10)</a:t>
                      </a:r>
                      <a:endParaRPr lang="en-US" sz="1800" b="1" dirty="0">
                        <a:solidFill>
                          <a:schemeClr val="bg1">
                            <a:lumMod val="50000"/>
                          </a:schemeClr>
                        </a:solidFill>
                        <a:latin typeface="+mn-lt"/>
                        <a:cs typeface="Arial" panose="020B0604020202020204" pitchFamily="34" charset="0"/>
                      </a:endParaRPr>
                    </a:p>
                  </a:txBody>
                  <a:tcPr anchor="ctr"/>
                </a:tc>
                <a:tc>
                  <a:txBody>
                    <a:bodyPr/>
                    <a:lstStyle/>
                    <a:p>
                      <a:pPr algn="ctr"/>
                      <a:r>
                        <a:rPr lang="en-US" sz="1800" b="1" dirty="0">
                          <a:solidFill>
                            <a:schemeClr val="bg1">
                              <a:lumMod val="50000"/>
                            </a:schemeClr>
                          </a:solidFill>
                          <a:latin typeface="+mn-lt"/>
                          <a:cs typeface="Arial" panose="020B0604020202020204" pitchFamily="34" charset="0"/>
                        </a:rPr>
                        <a:t>420</a:t>
                      </a:r>
                    </a:p>
                  </a:txBody>
                  <a:tcPr anchor="ctr"/>
                </a:tc>
                <a:tc>
                  <a:txBody>
                    <a:bodyPr/>
                    <a:lstStyle/>
                    <a:p>
                      <a:pPr algn="ctr"/>
                      <a:endParaRPr lang="en-US" sz="1800" b="1" dirty="0">
                        <a:solidFill>
                          <a:schemeClr val="bg1">
                            <a:lumMod val="50000"/>
                          </a:schemeClr>
                        </a:solidFill>
                        <a:latin typeface="+mn-lt"/>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1484096097"/>
                  </a:ext>
                </a:extLst>
              </a:tr>
              <a:tr h="367409">
                <a:tc>
                  <a:txBody>
                    <a:bodyPr/>
                    <a:lstStyle/>
                    <a:p>
                      <a:pPr algn="r"/>
                      <a:r>
                        <a:rPr lang="en-US" sz="1800" b="1" dirty="0">
                          <a:solidFill>
                            <a:schemeClr val="tx1">
                              <a:lumMod val="65000"/>
                              <a:lumOff val="35000"/>
                            </a:schemeClr>
                          </a:solidFill>
                        </a:rPr>
                        <a:t>TOTAL (Other 24 Zips)</a:t>
                      </a:r>
                      <a:endParaRPr lang="en-US" sz="1800" b="1" dirty="0">
                        <a:solidFill>
                          <a:schemeClr val="tx1">
                            <a:lumMod val="65000"/>
                            <a:lumOff val="35000"/>
                          </a:schemeClr>
                        </a:solidFill>
                        <a:latin typeface="+mn-lt"/>
                        <a:cs typeface="Arial" panose="020B0604020202020204" pitchFamily="34" charset="0"/>
                      </a:endParaRPr>
                    </a:p>
                  </a:txBody>
                  <a:tcPr anchor="ctr"/>
                </a:tc>
                <a:tc>
                  <a:txBody>
                    <a:bodyPr/>
                    <a:lstStyle/>
                    <a:p>
                      <a:pPr algn="ctr"/>
                      <a:r>
                        <a:rPr lang="en-US" sz="1800" b="1" dirty="0">
                          <a:solidFill>
                            <a:schemeClr val="tx1">
                              <a:lumMod val="65000"/>
                              <a:lumOff val="35000"/>
                            </a:schemeClr>
                          </a:solidFill>
                          <a:latin typeface="+mn-lt"/>
                          <a:cs typeface="Arial" panose="020B0604020202020204" pitchFamily="34" charset="0"/>
                        </a:rPr>
                        <a:t>666</a:t>
                      </a:r>
                    </a:p>
                  </a:txBody>
                  <a:tcPr anchor="ctr"/>
                </a:tc>
                <a:tc>
                  <a:txBody>
                    <a:bodyPr/>
                    <a:lstStyle/>
                    <a:p>
                      <a:pPr algn="ctr"/>
                      <a:endParaRPr lang="en-US" sz="1800" b="1" dirty="0">
                        <a:solidFill>
                          <a:schemeClr val="tx1">
                            <a:lumMod val="65000"/>
                            <a:lumOff val="35000"/>
                          </a:schemeClr>
                        </a:solidFill>
                        <a:latin typeface="+mn-lt"/>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3092787189"/>
                  </a:ext>
                </a:extLst>
              </a:tr>
              <a:tr h="367409">
                <a:tc>
                  <a:txBody>
                    <a:bodyPr/>
                    <a:lstStyle/>
                    <a:p>
                      <a:pPr algn="r"/>
                      <a:r>
                        <a:rPr lang="en-US" sz="1800" b="1" dirty="0">
                          <a:solidFill>
                            <a:schemeClr val="tx1"/>
                          </a:solidFill>
                        </a:rPr>
                        <a:t>TOTAL (All 34 Zips)</a:t>
                      </a:r>
                      <a:endParaRPr lang="en-US" sz="1800" b="1" dirty="0">
                        <a:solidFill>
                          <a:schemeClr val="tx1"/>
                        </a:solidFill>
                        <a:latin typeface="+mn-lt"/>
                        <a:cs typeface="Arial" panose="020B0604020202020204" pitchFamily="34" charset="0"/>
                      </a:endParaRPr>
                    </a:p>
                  </a:txBody>
                  <a:tcPr anchor="ctr"/>
                </a:tc>
                <a:tc>
                  <a:txBody>
                    <a:bodyPr/>
                    <a:lstStyle/>
                    <a:p>
                      <a:pPr algn="ctr"/>
                      <a:r>
                        <a:rPr lang="en-US" sz="1800" b="1" dirty="0">
                          <a:solidFill>
                            <a:schemeClr val="tx1"/>
                          </a:solidFill>
                          <a:latin typeface="+mn-lt"/>
                          <a:cs typeface="Arial" panose="020B0604020202020204" pitchFamily="34" charset="0"/>
                        </a:rPr>
                        <a:t>1,086</a:t>
                      </a:r>
                    </a:p>
                  </a:txBody>
                  <a:tcPr anchor="ctr"/>
                </a:tc>
                <a:tc>
                  <a:txBody>
                    <a:bodyPr/>
                    <a:lstStyle/>
                    <a:p>
                      <a:pPr algn="ctr"/>
                      <a:endParaRPr lang="en-US" sz="1800" b="1" dirty="0">
                        <a:solidFill>
                          <a:schemeClr val="tx1"/>
                        </a:solidFill>
                        <a:latin typeface="+mn-lt"/>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2530478515"/>
                  </a:ext>
                </a:extLst>
              </a:tr>
            </a:tbl>
          </a:graphicData>
        </a:graphic>
      </p:graphicFrame>
    </p:spTree>
    <p:extLst>
      <p:ext uri="{BB962C8B-B14F-4D97-AF65-F5344CB8AC3E}">
        <p14:creationId xmlns:p14="http://schemas.microsoft.com/office/powerpoint/2010/main" val="2283009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7FA103C-B267-192E-3592-C7C66494330A}"/>
              </a:ext>
            </a:extLst>
          </p:cNvPr>
          <p:cNvGraphicFramePr>
            <a:graphicFrameLocks noGrp="1"/>
          </p:cNvGraphicFramePr>
          <p:nvPr/>
        </p:nvGraphicFramePr>
        <p:xfrm>
          <a:off x="1436992" y="538153"/>
          <a:ext cx="9318016" cy="357632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385946">
                  <a:extLst>
                    <a:ext uri="{9D8B030D-6E8A-4147-A177-3AD203B41FA5}">
                      <a16:colId xmlns:a16="http://schemas.microsoft.com/office/drawing/2014/main" val="1055398844"/>
                    </a:ext>
                  </a:extLst>
                </a:gridCol>
                <a:gridCol w="747446">
                  <a:extLst>
                    <a:ext uri="{9D8B030D-6E8A-4147-A177-3AD203B41FA5}">
                      <a16:colId xmlns:a16="http://schemas.microsoft.com/office/drawing/2014/main" val="2834286622"/>
                    </a:ext>
                  </a:extLst>
                </a:gridCol>
                <a:gridCol w="747446">
                  <a:extLst>
                    <a:ext uri="{9D8B030D-6E8A-4147-A177-3AD203B41FA5}">
                      <a16:colId xmlns:a16="http://schemas.microsoft.com/office/drawing/2014/main" val="3741638967"/>
                    </a:ext>
                  </a:extLst>
                </a:gridCol>
                <a:gridCol w="747446">
                  <a:extLst>
                    <a:ext uri="{9D8B030D-6E8A-4147-A177-3AD203B41FA5}">
                      <a16:colId xmlns:a16="http://schemas.microsoft.com/office/drawing/2014/main" val="1832429981"/>
                    </a:ext>
                  </a:extLst>
                </a:gridCol>
                <a:gridCol w="747446">
                  <a:extLst>
                    <a:ext uri="{9D8B030D-6E8A-4147-A177-3AD203B41FA5}">
                      <a16:colId xmlns:a16="http://schemas.microsoft.com/office/drawing/2014/main" val="315297790"/>
                    </a:ext>
                  </a:extLst>
                </a:gridCol>
                <a:gridCol w="747446">
                  <a:extLst>
                    <a:ext uri="{9D8B030D-6E8A-4147-A177-3AD203B41FA5}">
                      <a16:colId xmlns:a16="http://schemas.microsoft.com/office/drawing/2014/main" val="4025436151"/>
                    </a:ext>
                  </a:extLst>
                </a:gridCol>
                <a:gridCol w="747446">
                  <a:extLst>
                    <a:ext uri="{9D8B030D-6E8A-4147-A177-3AD203B41FA5}">
                      <a16:colId xmlns:a16="http://schemas.microsoft.com/office/drawing/2014/main" val="2321479475"/>
                    </a:ext>
                  </a:extLst>
                </a:gridCol>
                <a:gridCol w="747446">
                  <a:extLst>
                    <a:ext uri="{9D8B030D-6E8A-4147-A177-3AD203B41FA5}">
                      <a16:colId xmlns:a16="http://schemas.microsoft.com/office/drawing/2014/main" val="1226217120"/>
                    </a:ext>
                  </a:extLst>
                </a:gridCol>
                <a:gridCol w="747446">
                  <a:extLst>
                    <a:ext uri="{9D8B030D-6E8A-4147-A177-3AD203B41FA5}">
                      <a16:colId xmlns:a16="http://schemas.microsoft.com/office/drawing/2014/main" val="1386689584"/>
                    </a:ext>
                  </a:extLst>
                </a:gridCol>
                <a:gridCol w="747446">
                  <a:extLst>
                    <a:ext uri="{9D8B030D-6E8A-4147-A177-3AD203B41FA5}">
                      <a16:colId xmlns:a16="http://schemas.microsoft.com/office/drawing/2014/main" val="3305790669"/>
                    </a:ext>
                  </a:extLst>
                </a:gridCol>
                <a:gridCol w="1205056">
                  <a:extLst>
                    <a:ext uri="{9D8B030D-6E8A-4147-A177-3AD203B41FA5}">
                      <a16:colId xmlns:a16="http://schemas.microsoft.com/office/drawing/2014/main" val="2750239024"/>
                    </a:ext>
                  </a:extLst>
                </a:gridCol>
              </a:tblGrid>
              <a:tr h="370840">
                <a:tc gridSpan="11">
                  <a:txBody>
                    <a:bodyPr/>
                    <a:lstStyle/>
                    <a:p>
                      <a:pPr algn="ctr"/>
                      <a:r>
                        <a:rPr lang="en-US" b="1" dirty="0"/>
                        <a:t>% of Suspected Opioid-Related (O-R) Overdose (OD) Patients</a:t>
                      </a:r>
                    </a:p>
                  </a:txBody>
                  <a:tcPr>
                    <a:solidFill>
                      <a:schemeClr val="accent2">
                        <a:lumMod val="40000"/>
                        <a:lumOff val="6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accent2">
                        <a:lumMod val="40000"/>
                        <a:lumOff val="60000"/>
                      </a:schemeClr>
                    </a:solidFill>
                  </a:tcPr>
                </a:tc>
                <a:extLst>
                  <a:ext uri="{0D108BD9-81ED-4DB2-BD59-A6C34878D82A}">
                    <a16:rowId xmlns:a16="http://schemas.microsoft.com/office/drawing/2014/main" val="3022886274"/>
                  </a:ext>
                </a:extLst>
              </a:tr>
              <a:tr h="370840">
                <a:tc>
                  <a:txBody>
                    <a:bodyPr/>
                    <a:lstStyle/>
                    <a:p>
                      <a:pPr algn="ctr"/>
                      <a:r>
                        <a:rPr lang="en-US" b="1" dirty="0"/>
                        <a:t>Race/Year</a:t>
                      </a:r>
                    </a:p>
                  </a:txBody>
                  <a:tcPr/>
                </a:tc>
                <a:tc>
                  <a:txBody>
                    <a:bodyPr/>
                    <a:lstStyle/>
                    <a:p>
                      <a:pPr algn="ctr"/>
                      <a:r>
                        <a:rPr lang="en-US" b="1" dirty="0"/>
                        <a:t>2014</a:t>
                      </a:r>
                    </a:p>
                  </a:txBody>
                  <a:tcPr/>
                </a:tc>
                <a:tc>
                  <a:txBody>
                    <a:bodyPr/>
                    <a:lstStyle/>
                    <a:p>
                      <a:pPr algn="ctr"/>
                      <a:r>
                        <a:rPr lang="en-US" b="1" dirty="0"/>
                        <a:t>2015</a:t>
                      </a:r>
                    </a:p>
                  </a:txBody>
                  <a:tcPr/>
                </a:tc>
                <a:tc>
                  <a:txBody>
                    <a:bodyPr/>
                    <a:lstStyle/>
                    <a:p>
                      <a:pPr algn="ctr"/>
                      <a:r>
                        <a:rPr lang="en-US" b="1" dirty="0"/>
                        <a:t>2016</a:t>
                      </a:r>
                    </a:p>
                  </a:txBody>
                  <a:tcPr/>
                </a:tc>
                <a:tc>
                  <a:txBody>
                    <a:bodyPr/>
                    <a:lstStyle/>
                    <a:p>
                      <a:pPr algn="ctr"/>
                      <a:r>
                        <a:rPr lang="en-US" b="1" dirty="0"/>
                        <a:t>2017</a:t>
                      </a:r>
                    </a:p>
                  </a:txBody>
                  <a:tcPr/>
                </a:tc>
                <a:tc>
                  <a:txBody>
                    <a:bodyPr/>
                    <a:lstStyle/>
                    <a:p>
                      <a:pPr algn="ctr"/>
                      <a:r>
                        <a:rPr lang="en-US" b="1" dirty="0"/>
                        <a:t>2018</a:t>
                      </a:r>
                    </a:p>
                  </a:txBody>
                  <a:tcPr/>
                </a:tc>
                <a:tc>
                  <a:txBody>
                    <a:bodyPr/>
                    <a:lstStyle/>
                    <a:p>
                      <a:pPr algn="ctr"/>
                      <a:r>
                        <a:rPr lang="en-US" b="1" dirty="0"/>
                        <a:t>2019</a:t>
                      </a:r>
                    </a:p>
                  </a:txBody>
                  <a:tcPr/>
                </a:tc>
                <a:tc>
                  <a:txBody>
                    <a:bodyPr/>
                    <a:lstStyle/>
                    <a:p>
                      <a:pPr algn="ctr"/>
                      <a:r>
                        <a:rPr lang="en-US" b="1" dirty="0"/>
                        <a:t>2020</a:t>
                      </a:r>
                    </a:p>
                  </a:txBody>
                  <a:tcPr/>
                </a:tc>
                <a:tc>
                  <a:txBody>
                    <a:bodyPr/>
                    <a:lstStyle/>
                    <a:p>
                      <a:pPr algn="ctr"/>
                      <a:r>
                        <a:rPr lang="en-US" b="1" dirty="0"/>
                        <a:t>2021</a:t>
                      </a:r>
                    </a:p>
                  </a:txBody>
                  <a:tcPr/>
                </a:tc>
                <a:tc>
                  <a:txBody>
                    <a:bodyPr/>
                    <a:lstStyle/>
                    <a:p>
                      <a:pPr algn="ctr"/>
                      <a:r>
                        <a:rPr lang="en-US" b="1" dirty="0"/>
                        <a:t>2022</a:t>
                      </a:r>
                    </a:p>
                  </a:txBody>
                  <a:tcPr/>
                </a:tc>
                <a:tc>
                  <a:txBody>
                    <a:bodyPr/>
                    <a:lstStyle/>
                    <a:p>
                      <a:pPr algn="ctr"/>
                      <a:r>
                        <a:rPr lang="en-US" b="1" dirty="0"/>
                        <a:t>2023 </a:t>
                      </a:r>
                    </a:p>
                    <a:p>
                      <a:pPr algn="ctr"/>
                      <a:r>
                        <a:rPr lang="en-US" b="1" dirty="0"/>
                        <a:t>(Jan-May)</a:t>
                      </a:r>
                    </a:p>
                  </a:txBody>
                  <a:tcPr/>
                </a:tc>
                <a:extLst>
                  <a:ext uri="{0D108BD9-81ED-4DB2-BD59-A6C34878D82A}">
                    <a16:rowId xmlns:a16="http://schemas.microsoft.com/office/drawing/2014/main" val="3835843301"/>
                  </a:ext>
                </a:extLst>
              </a:tr>
              <a:tr h="370840">
                <a:tc>
                  <a:txBody>
                    <a:bodyPr/>
                    <a:lstStyle/>
                    <a:p>
                      <a:pPr algn="ctr"/>
                      <a:r>
                        <a:rPr lang="en-US" b="1" dirty="0"/>
                        <a:t>Black or African American</a:t>
                      </a:r>
                    </a:p>
                  </a:txBody>
                  <a:tcPr/>
                </a:tc>
                <a:tc>
                  <a:txBody>
                    <a:bodyPr/>
                    <a:lstStyle/>
                    <a:p>
                      <a:pPr algn="ctr"/>
                      <a:r>
                        <a:rPr lang="en-US" dirty="0"/>
                        <a:t>8%</a:t>
                      </a:r>
                    </a:p>
                  </a:txBody>
                  <a:tcPr anchor="ctr"/>
                </a:tc>
                <a:tc>
                  <a:txBody>
                    <a:bodyPr/>
                    <a:lstStyle/>
                    <a:p>
                      <a:pPr algn="ctr"/>
                      <a:r>
                        <a:rPr lang="en-US" dirty="0"/>
                        <a:t>8%</a:t>
                      </a:r>
                    </a:p>
                  </a:txBody>
                  <a:tcPr anchor="ctr"/>
                </a:tc>
                <a:tc>
                  <a:txBody>
                    <a:bodyPr/>
                    <a:lstStyle/>
                    <a:p>
                      <a:pPr algn="ctr"/>
                      <a:r>
                        <a:rPr lang="en-US" dirty="0"/>
                        <a:t>10%</a:t>
                      </a:r>
                    </a:p>
                  </a:txBody>
                  <a:tcPr anchor="ctr"/>
                </a:tc>
                <a:tc>
                  <a:txBody>
                    <a:bodyPr/>
                    <a:lstStyle/>
                    <a:p>
                      <a:pPr algn="ctr"/>
                      <a:r>
                        <a:rPr lang="en-US" dirty="0"/>
                        <a:t>9%</a:t>
                      </a:r>
                    </a:p>
                  </a:txBody>
                  <a:tcPr anchor="ctr"/>
                </a:tc>
                <a:tc>
                  <a:txBody>
                    <a:bodyPr/>
                    <a:lstStyle/>
                    <a:p>
                      <a:pPr algn="ctr"/>
                      <a:r>
                        <a:rPr lang="en-US" dirty="0"/>
                        <a:t>10%</a:t>
                      </a:r>
                    </a:p>
                  </a:txBody>
                  <a:tcPr anchor="ctr"/>
                </a:tc>
                <a:tc>
                  <a:txBody>
                    <a:bodyPr/>
                    <a:lstStyle/>
                    <a:p>
                      <a:pPr algn="ctr"/>
                      <a:r>
                        <a:rPr lang="en-US" dirty="0"/>
                        <a:t>11%</a:t>
                      </a:r>
                    </a:p>
                  </a:txBody>
                  <a:tcPr anchor="ctr"/>
                </a:tc>
                <a:tc>
                  <a:txBody>
                    <a:bodyPr/>
                    <a:lstStyle/>
                    <a:p>
                      <a:pPr algn="ctr"/>
                      <a:r>
                        <a:rPr lang="en-US" dirty="0"/>
                        <a:t>14%</a:t>
                      </a:r>
                    </a:p>
                  </a:txBody>
                  <a:tcPr anchor="ctr"/>
                </a:tc>
                <a:tc>
                  <a:txBody>
                    <a:bodyPr/>
                    <a:lstStyle/>
                    <a:p>
                      <a:pPr algn="ctr"/>
                      <a:r>
                        <a:rPr lang="en-US" dirty="0"/>
                        <a:t>17%</a:t>
                      </a:r>
                    </a:p>
                  </a:txBody>
                  <a:tcPr anchor="ctr">
                    <a:noFill/>
                  </a:tcPr>
                </a:tc>
                <a:tc>
                  <a:txBody>
                    <a:bodyPr/>
                    <a:lstStyle/>
                    <a:p>
                      <a:pPr algn="ctr"/>
                      <a:r>
                        <a:rPr lang="en-US" dirty="0"/>
                        <a:t>20%</a:t>
                      </a:r>
                    </a:p>
                  </a:txBody>
                  <a:tcPr anchor="ctr">
                    <a:noFill/>
                  </a:tcPr>
                </a:tc>
                <a:tc>
                  <a:txBody>
                    <a:bodyPr/>
                    <a:lstStyle/>
                    <a:p>
                      <a:pPr algn="ctr"/>
                      <a:r>
                        <a:rPr lang="en-US" dirty="0"/>
                        <a:t>20%</a:t>
                      </a:r>
                    </a:p>
                  </a:txBody>
                  <a:tcPr anchor="ctr">
                    <a:noFill/>
                  </a:tcPr>
                </a:tc>
                <a:extLst>
                  <a:ext uri="{0D108BD9-81ED-4DB2-BD59-A6C34878D82A}">
                    <a16:rowId xmlns:a16="http://schemas.microsoft.com/office/drawing/2014/main" val="3615209484"/>
                  </a:ext>
                </a:extLst>
              </a:tr>
              <a:tr h="370840">
                <a:tc>
                  <a:txBody>
                    <a:bodyPr/>
                    <a:lstStyle/>
                    <a:p>
                      <a:pPr algn="ctr"/>
                      <a:r>
                        <a:rPr lang="en-US" b="1" dirty="0"/>
                        <a:t>Hispanic or Latino</a:t>
                      </a:r>
                    </a:p>
                  </a:txBody>
                  <a:tcP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3%</a:t>
                      </a:r>
                    </a:p>
                  </a:txBody>
                  <a:tcPr anchor="ctr"/>
                </a:tc>
                <a:tc>
                  <a:txBody>
                    <a:bodyPr/>
                    <a:lstStyle/>
                    <a:p>
                      <a:pPr algn="ctr"/>
                      <a:r>
                        <a:rPr lang="en-US" dirty="0"/>
                        <a:t>4%</a:t>
                      </a:r>
                    </a:p>
                  </a:txBody>
                  <a:tcPr anchor="ctr"/>
                </a:tc>
                <a:tc>
                  <a:txBody>
                    <a:bodyPr/>
                    <a:lstStyle/>
                    <a:p>
                      <a:pPr algn="ctr"/>
                      <a:r>
                        <a:rPr lang="en-US" dirty="0"/>
                        <a:t>3%</a:t>
                      </a:r>
                    </a:p>
                  </a:txBody>
                  <a:tcPr anchor="ctr"/>
                </a:tc>
                <a:tc>
                  <a:txBody>
                    <a:bodyPr/>
                    <a:lstStyle/>
                    <a:p>
                      <a:pPr algn="ctr"/>
                      <a:r>
                        <a:rPr lang="en-US" dirty="0"/>
                        <a:t>3%</a:t>
                      </a:r>
                    </a:p>
                  </a:txBody>
                  <a:tcPr anchor="ctr"/>
                </a:tc>
                <a:tc>
                  <a:txBody>
                    <a:bodyPr/>
                    <a:lstStyle/>
                    <a:p>
                      <a:pPr algn="ctr"/>
                      <a:r>
                        <a:rPr lang="en-US" dirty="0"/>
                        <a:t>3%</a:t>
                      </a:r>
                    </a:p>
                  </a:txBody>
                  <a:tcPr anchor="ctr">
                    <a:noFill/>
                  </a:tcPr>
                </a:tc>
                <a:tc>
                  <a:txBody>
                    <a:bodyPr/>
                    <a:lstStyle/>
                    <a:p>
                      <a:pPr algn="ctr"/>
                      <a:r>
                        <a:rPr lang="en-US" dirty="0"/>
                        <a:t>5%</a:t>
                      </a:r>
                    </a:p>
                  </a:txBody>
                  <a:tcPr anchor="ctr">
                    <a:noFill/>
                  </a:tcPr>
                </a:tc>
                <a:tc>
                  <a:txBody>
                    <a:bodyPr/>
                    <a:lstStyle/>
                    <a:p>
                      <a:pPr algn="ctr"/>
                      <a:r>
                        <a:rPr lang="en-US" dirty="0"/>
                        <a:t>5%</a:t>
                      </a:r>
                    </a:p>
                  </a:txBody>
                  <a:tcPr anchor="ctr">
                    <a:noFill/>
                  </a:tcPr>
                </a:tc>
                <a:extLst>
                  <a:ext uri="{0D108BD9-81ED-4DB2-BD59-A6C34878D82A}">
                    <a16:rowId xmlns:a16="http://schemas.microsoft.com/office/drawing/2014/main" val="3805416702"/>
                  </a:ext>
                </a:extLst>
              </a:tr>
              <a:tr h="370840">
                <a:tc>
                  <a:txBody>
                    <a:bodyPr/>
                    <a:lstStyle/>
                    <a:p>
                      <a:pPr algn="ctr"/>
                      <a:r>
                        <a:rPr lang="en-US" b="1" dirty="0"/>
                        <a:t>Other/</a:t>
                      </a:r>
                    </a:p>
                    <a:p>
                      <a:pPr algn="ctr"/>
                      <a:r>
                        <a:rPr lang="en-US" b="1" dirty="0"/>
                        <a:t>Unknown</a:t>
                      </a:r>
                    </a:p>
                  </a:txBody>
                  <a:tcPr/>
                </a:tc>
                <a:tc>
                  <a:txBody>
                    <a:bodyPr/>
                    <a:lstStyle/>
                    <a:p>
                      <a:pPr algn="ctr"/>
                      <a:r>
                        <a:rPr lang="en-US" dirty="0"/>
                        <a:t>2%</a:t>
                      </a:r>
                    </a:p>
                  </a:txBody>
                  <a:tcPr anchor="ctr"/>
                </a:tc>
                <a:tc>
                  <a:txBody>
                    <a:bodyPr/>
                    <a:lstStyle/>
                    <a:p>
                      <a:pPr algn="ctr"/>
                      <a:r>
                        <a:rPr lang="en-US" dirty="0"/>
                        <a:t>3%</a:t>
                      </a:r>
                    </a:p>
                  </a:txBody>
                  <a:tcPr anchor="ctr"/>
                </a:tc>
                <a:tc>
                  <a:txBody>
                    <a:bodyPr/>
                    <a:lstStyle/>
                    <a:p>
                      <a:pPr algn="ctr"/>
                      <a:r>
                        <a:rPr lang="en-US" dirty="0"/>
                        <a:t>2%</a:t>
                      </a:r>
                    </a:p>
                  </a:txBody>
                  <a:tcPr anchor="ctr"/>
                </a:tc>
                <a:tc>
                  <a:txBody>
                    <a:bodyPr/>
                    <a:lstStyle/>
                    <a:p>
                      <a:pPr algn="ctr"/>
                      <a:r>
                        <a:rPr lang="en-US" dirty="0"/>
                        <a:t>4%</a:t>
                      </a:r>
                    </a:p>
                  </a:txBody>
                  <a:tcPr anchor="ctr"/>
                </a:tc>
                <a:tc>
                  <a:txBody>
                    <a:bodyPr/>
                    <a:lstStyle/>
                    <a:p>
                      <a:pPr algn="ctr"/>
                      <a:r>
                        <a:rPr lang="en-US" dirty="0"/>
                        <a:t>4%</a:t>
                      </a:r>
                    </a:p>
                  </a:txBody>
                  <a:tcPr anchor="ctr"/>
                </a:tc>
                <a:tc>
                  <a:txBody>
                    <a:bodyPr/>
                    <a:lstStyle/>
                    <a:p>
                      <a:pPr algn="ctr"/>
                      <a:r>
                        <a:rPr lang="en-US" dirty="0"/>
                        <a:t>4%</a:t>
                      </a:r>
                    </a:p>
                  </a:txBody>
                  <a:tcPr anchor="ctr"/>
                </a:tc>
                <a:tc>
                  <a:txBody>
                    <a:bodyPr/>
                    <a:lstStyle/>
                    <a:p>
                      <a:pPr algn="ctr"/>
                      <a:r>
                        <a:rPr lang="en-US" dirty="0"/>
                        <a:t>4%</a:t>
                      </a:r>
                    </a:p>
                  </a:txBody>
                  <a:tcPr anchor="ctr"/>
                </a:tc>
                <a:tc>
                  <a:txBody>
                    <a:bodyPr/>
                    <a:lstStyle/>
                    <a:p>
                      <a:pPr algn="ctr"/>
                      <a:r>
                        <a:rPr lang="en-US" dirty="0"/>
                        <a:t>4%</a:t>
                      </a:r>
                    </a:p>
                  </a:txBody>
                  <a:tcPr anchor="ctr">
                    <a:noFill/>
                  </a:tcPr>
                </a:tc>
                <a:tc>
                  <a:txBody>
                    <a:bodyPr/>
                    <a:lstStyle/>
                    <a:p>
                      <a:pPr algn="ctr"/>
                      <a:r>
                        <a:rPr lang="en-US" dirty="0"/>
                        <a:t>2%</a:t>
                      </a:r>
                    </a:p>
                  </a:txBody>
                  <a:tcPr anchor="ctr">
                    <a:noFill/>
                  </a:tcPr>
                </a:tc>
                <a:tc>
                  <a:txBody>
                    <a:bodyPr/>
                    <a:lstStyle/>
                    <a:p>
                      <a:pPr algn="ctr"/>
                      <a:r>
                        <a:rPr lang="en-US" dirty="0"/>
                        <a:t>2%</a:t>
                      </a:r>
                    </a:p>
                  </a:txBody>
                  <a:tcPr anchor="ctr">
                    <a:noFill/>
                  </a:tcPr>
                </a:tc>
                <a:extLst>
                  <a:ext uri="{0D108BD9-81ED-4DB2-BD59-A6C34878D82A}">
                    <a16:rowId xmlns:a16="http://schemas.microsoft.com/office/drawing/2014/main" val="592979153"/>
                  </a:ext>
                </a:extLst>
              </a:tr>
              <a:tr h="370840">
                <a:tc>
                  <a:txBody>
                    <a:bodyPr/>
                    <a:lstStyle/>
                    <a:p>
                      <a:pPr algn="ctr"/>
                      <a:r>
                        <a:rPr lang="en-US" b="1" dirty="0"/>
                        <a:t>White</a:t>
                      </a:r>
                    </a:p>
                  </a:txBody>
                  <a:tcPr/>
                </a:tc>
                <a:tc>
                  <a:txBody>
                    <a:bodyPr/>
                    <a:lstStyle/>
                    <a:p>
                      <a:pPr algn="ctr"/>
                      <a:r>
                        <a:rPr lang="en-US" dirty="0"/>
                        <a:t>88%</a:t>
                      </a:r>
                    </a:p>
                  </a:txBody>
                  <a:tcPr anchor="ctr"/>
                </a:tc>
                <a:tc>
                  <a:txBody>
                    <a:bodyPr/>
                    <a:lstStyle/>
                    <a:p>
                      <a:pPr algn="ctr"/>
                      <a:r>
                        <a:rPr lang="en-US" dirty="0"/>
                        <a:t>87%</a:t>
                      </a:r>
                    </a:p>
                  </a:txBody>
                  <a:tcPr anchor="ctr"/>
                </a:tc>
                <a:tc>
                  <a:txBody>
                    <a:bodyPr/>
                    <a:lstStyle/>
                    <a:p>
                      <a:pPr algn="ctr"/>
                      <a:r>
                        <a:rPr lang="en-US" dirty="0"/>
                        <a:t>86%</a:t>
                      </a:r>
                    </a:p>
                  </a:txBody>
                  <a:tcPr anchor="ctr"/>
                </a:tc>
                <a:tc>
                  <a:txBody>
                    <a:bodyPr/>
                    <a:lstStyle/>
                    <a:p>
                      <a:pPr algn="ctr"/>
                      <a:r>
                        <a:rPr lang="en-US" dirty="0"/>
                        <a:t>84%</a:t>
                      </a:r>
                    </a:p>
                  </a:txBody>
                  <a:tcPr anchor="ctr"/>
                </a:tc>
                <a:tc>
                  <a:txBody>
                    <a:bodyPr/>
                    <a:lstStyle/>
                    <a:p>
                      <a:pPr algn="ctr"/>
                      <a:r>
                        <a:rPr lang="en-US" dirty="0"/>
                        <a:t>82%</a:t>
                      </a:r>
                    </a:p>
                  </a:txBody>
                  <a:tcPr anchor="ctr"/>
                </a:tc>
                <a:tc>
                  <a:txBody>
                    <a:bodyPr/>
                    <a:lstStyle/>
                    <a:p>
                      <a:pPr algn="ctr"/>
                      <a:r>
                        <a:rPr lang="en-US" dirty="0"/>
                        <a:t>82%</a:t>
                      </a:r>
                    </a:p>
                  </a:txBody>
                  <a:tcPr anchor="ctr"/>
                </a:tc>
                <a:tc>
                  <a:txBody>
                    <a:bodyPr/>
                    <a:lstStyle/>
                    <a:p>
                      <a:pPr algn="ctr"/>
                      <a:r>
                        <a:rPr lang="en-US" dirty="0"/>
                        <a:t>79%</a:t>
                      </a:r>
                    </a:p>
                  </a:txBody>
                  <a:tcPr anchor="ctr"/>
                </a:tc>
                <a:tc>
                  <a:txBody>
                    <a:bodyPr/>
                    <a:lstStyle/>
                    <a:p>
                      <a:pPr algn="ctr"/>
                      <a:r>
                        <a:rPr lang="en-US" dirty="0"/>
                        <a:t>76%</a:t>
                      </a:r>
                    </a:p>
                  </a:txBody>
                  <a:tcPr anchor="ctr">
                    <a:noFill/>
                  </a:tcPr>
                </a:tc>
                <a:tc>
                  <a:txBody>
                    <a:bodyPr/>
                    <a:lstStyle/>
                    <a:p>
                      <a:pPr algn="ctr"/>
                      <a:r>
                        <a:rPr lang="en-US" dirty="0"/>
                        <a:t>73%</a:t>
                      </a:r>
                    </a:p>
                  </a:txBody>
                  <a:tcPr anchor="ctr">
                    <a:noFill/>
                  </a:tcPr>
                </a:tc>
                <a:tc>
                  <a:txBody>
                    <a:bodyPr/>
                    <a:lstStyle/>
                    <a:p>
                      <a:pPr algn="ctr"/>
                      <a:r>
                        <a:rPr lang="en-US" dirty="0"/>
                        <a:t>73%</a:t>
                      </a:r>
                    </a:p>
                  </a:txBody>
                  <a:tcPr anchor="ctr">
                    <a:noFill/>
                  </a:tcPr>
                </a:tc>
                <a:extLst>
                  <a:ext uri="{0D108BD9-81ED-4DB2-BD59-A6C34878D82A}">
                    <a16:rowId xmlns:a16="http://schemas.microsoft.com/office/drawing/2014/main" val="1916674280"/>
                  </a:ext>
                </a:extLst>
              </a:tr>
            </a:tbl>
          </a:graphicData>
        </a:graphic>
      </p:graphicFrame>
      <p:graphicFrame>
        <p:nvGraphicFramePr>
          <p:cNvPr id="3" name="Table 4">
            <a:extLst>
              <a:ext uri="{FF2B5EF4-FFF2-40B4-BE49-F238E27FC236}">
                <a16:creationId xmlns:a16="http://schemas.microsoft.com/office/drawing/2014/main" id="{774AE90C-21A4-552F-2E25-FA2B17E0F3E2}"/>
              </a:ext>
            </a:extLst>
          </p:cNvPr>
          <p:cNvGraphicFramePr>
            <a:graphicFrameLocks noGrp="1"/>
          </p:cNvGraphicFramePr>
          <p:nvPr/>
        </p:nvGraphicFramePr>
        <p:xfrm>
          <a:off x="1378944" y="4567247"/>
          <a:ext cx="9434111" cy="175260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474004">
                  <a:extLst>
                    <a:ext uri="{9D8B030D-6E8A-4147-A177-3AD203B41FA5}">
                      <a16:colId xmlns:a16="http://schemas.microsoft.com/office/drawing/2014/main" val="1055398844"/>
                    </a:ext>
                  </a:extLst>
                </a:gridCol>
                <a:gridCol w="751350">
                  <a:extLst>
                    <a:ext uri="{9D8B030D-6E8A-4147-A177-3AD203B41FA5}">
                      <a16:colId xmlns:a16="http://schemas.microsoft.com/office/drawing/2014/main" val="2834286622"/>
                    </a:ext>
                  </a:extLst>
                </a:gridCol>
                <a:gridCol w="751350">
                  <a:extLst>
                    <a:ext uri="{9D8B030D-6E8A-4147-A177-3AD203B41FA5}">
                      <a16:colId xmlns:a16="http://schemas.microsoft.com/office/drawing/2014/main" val="3741638967"/>
                    </a:ext>
                  </a:extLst>
                </a:gridCol>
                <a:gridCol w="751350">
                  <a:extLst>
                    <a:ext uri="{9D8B030D-6E8A-4147-A177-3AD203B41FA5}">
                      <a16:colId xmlns:a16="http://schemas.microsoft.com/office/drawing/2014/main" val="1832429981"/>
                    </a:ext>
                  </a:extLst>
                </a:gridCol>
                <a:gridCol w="751350">
                  <a:extLst>
                    <a:ext uri="{9D8B030D-6E8A-4147-A177-3AD203B41FA5}">
                      <a16:colId xmlns:a16="http://schemas.microsoft.com/office/drawing/2014/main" val="315297790"/>
                    </a:ext>
                  </a:extLst>
                </a:gridCol>
                <a:gridCol w="751350">
                  <a:extLst>
                    <a:ext uri="{9D8B030D-6E8A-4147-A177-3AD203B41FA5}">
                      <a16:colId xmlns:a16="http://schemas.microsoft.com/office/drawing/2014/main" val="4025436151"/>
                    </a:ext>
                  </a:extLst>
                </a:gridCol>
                <a:gridCol w="751350">
                  <a:extLst>
                    <a:ext uri="{9D8B030D-6E8A-4147-A177-3AD203B41FA5}">
                      <a16:colId xmlns:a16="http://schemas.microsoft.com/office/drawing/2014/main" val="2321479475"/>
                    </a:ext>
                  </a:extLst>
                </a:gridCol>
                <a:gridCol w="751350">
                  <a:extLst>
                    <a:ext uri="{9D8B030D-6E8A-4147-A177-3AD203B41FA5}">
                      <a16:colId xmlns:a16="http://schemas.microsoft.com/office/drawing/2014/main" val="1226217120"/>
                    </a:ext>
                  </a:extLst>
                </a:gridCol>
                <a:gridCol w="751350">
                  <a:extLst>
                    <a:ext uri="{9D8B030D-6E8A-4147-A177-3AD203B41FA5}">
                      <a16:colId xmlns:a16="http://schemas.microsoft.com/office/drawing/2014/main" val="1386689584"/>
                    </a:ext>
                  </a:extLst>
                </a:gridCol>
                <a:gridCol w="751350">
                  <a:extLst>
                    <a:ext uri="{9D8B030D-6E8A-4147-A177-3AD203B41FA5}">
                      <a16:colId xmlns:a16="http://schemas.microsoft.com/office/drawing/2014/main" val="3305790669"/>
                    </a:ext>
                  </a:extLst>
                </a:gridCol>
                <a:gridCol w="1197957">
                  <a:extLst>
                    <a:ext uri="{9D8B030D-6E8A-4147-A177-3AD203B41FA5}">
                      <a16:colId xmlns:a16="http://schemas.microsoft.com/office/drawing/2014/main" val="520527164"/>
                    </a:ext>
                  </a:extLst>
                </a:gridCol>
              </a:tblGrid>
              <a:tr h="370840">
                <a:tc gridSpan="11">
                  <a:txBody>
                    <a:bodyPr/>
                    <a:lstStyle/>
                    <a:p>
                      <a:pPr algn="ctr"/>
                      <a:r>
                        <a:rPr lang="en-US" b="1" dirty="0"/>
                        <a:t>% of Suspected Opioid-Related (O-R) Overdose (OD) Patients</a:t>
                      </a:r>
                    </a:p>
                  </a:txBody>
                  <a:tcPr>
                    <a:solidFill>
                      <a:schemeClr val="accent6">
                        <a:lumMod val="40000"/>
                        <a:lumOff val="6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accent6">
                        <a:lumMod val="40000"/>
                        <a:lumOff val="60000"/>
                      </a:schemeClr>
                    </a:solidFill>
                  </a:tcPr>
                </a:tc>
                <a:extLst>
                  <a:ext uri="{0D108BD9-81ED-4DB2-BD59-A6C34878D82A}">
                    <a16:rowId xmlns:a16="http://schemas.microsoft.com/office/drawing/2014/main" val="3022886274"/>
                  </a:ext>
                </a:extLst>
              </a:tr>
              <a:tr h="370840">
                <a:tc>
                  <a:txBody>
                    <a:bodyPr/>
                    <a:lstStyle/>
                    <a:p>
                      <a:r>
                        <a:rPr lang="en-US" b="1" dirty="0"/>
                        <a:t>Gender/Year</a:t>
                      </a:r>
                    </a:p>
                  </a:txBody>
                  <a:tcPr/>
                </a:tc>
                <a:tc>
                  <a:txBody>
                    <a:bodyPr/>
                    <a:lstStyle/>
                    <a:p>
                      <a:pPr algn="ctr"/>
                      <a:r>
                        <a:rPr lang="en-US" b="1" dirty="0"/>
                        <a:t>2014</a:t>
                      </a:r>
                    </a:p>
                  </a:txBody>
                  <a:tcPr/>
                </a:tc>
                <a:tc>
                  <a:txBody>
                    <a:bodyPr/>
                    <a:lstStyle/>
                    <a:p>
                      <a:pPr algn="ctr"/>
                      <a:r>
                        <a:rPr lang="en-US" b="1" dirty="0"/>
                        <a:t>2015</a:t>
                      </a:r>
                    </a:p>
                  </a:txBody>
                  <a:tcPr/>
                </a:tc>
                <a:tc>
                  <a:txBody>
                    <a:bodyPr/>
                    <a:lstStyle/>
                    <a:p>
                      <a:pPr algn="ctr"/>
                      <a:r>
                        <a:rPr lang="en-US" b="1" dirty="0"/>
                        <a:t>2016</a:t>
                      </a:r>
                    </a:p>
                  </a:txBody>
                  <a:tcPr/>
                </a:tc>
                <a:tc>
                  <a:txBody>
                    <a:bodyPr/>
                    <a:lstStyle/>
                    <a:p>
                      <a:pPr algn="ctr"/>
                      <a:r>
                        <a:rPr lang="en-US" b="1" dirty="0"/>
                        <a:t>2017</a:t>
                      </a:r>
                    </a:p>
                  </a:txBody>
                  <a:tcPr/>
                </a:tc>
                <a:tc>
                  <a:txBody>
                    <a:bodyPr/>
                    <a:lstStyle/>
                    <a:p>
                      <a:pPr algn="ctr"/>
                      <a:r>
                        <a:rPr lang="en-US" b="1" dirty="0"/>
                        <a:t>2018</a:t>
                      </a:r>
                    </a:p>
                  </a:txBody>
                  <a:tcPr/>
                </a:tc>
                <a:tc>
                  <a:txBody>
                    <a:bodyPr/>
                    <a:lstStyle/>
                    <a:p>
                      <a:pPr algn="ctr"/>
                      <a:r>
                        <a:rPr lang="en-US" b="1" dirty="0"/>
                        <a:t>2019</a:t>
                      </a:r>
                    </a:p>
                  </a:txBody>
                  <a:tcPr/>
                </a:tc>
                <a:tc>
                  <a:txBody>
                    <a:bodyPr/>
                    <a:lstStyle/>
                    <a:p>
                      <a:pPr algn="ctr"/>
                      <a:r>
                        <a:rPr lang="en-US" b="1" dirty="0"/>
                        <a:t>2020</a:t>
                      </a:r>
                    </a:p>
                  </a:txBody>
                  <a:tcPr/>
                </a:tc>
                <a:tc>
                  <a:txBody>
                    <a:bodyPr/>
                    <a:lstStyle/>
                    <a:p>
                      <a:pPr algn="ctr"/>
                      <a:r>
                        <a:rPr lang="en-US" b="1" dirty="0"/>
                        <a:t>2021</a:t>
                      </a:r>
                    </a:p>
                  </a:txBody>
                  <a:tcPr/>
                </a:tc>
                <a:tc>
                  <a:txBody>
                    <a:bodyPr/>
                    <a:lstStyle/>
                    <a:p>
                      <a:pPr algn="ctr"/>
                      <a:r>
                        <a:rPr lang="en-US" b="1" dirty="0"/>
                        <a:t>2022</a:t>
                      </a:r>
                    </a:p>
                  </a:txBody>
                  <a:tcPr/>
                </a:tc>
                <a:tc>
                  <a:txBody>
                    <a:bodyPr/>
                    <a:lstStyle/>
                    <a:p>
                      <a:pPr algn="ctr"/>
                      <a:r>
                        <a:rPr lang="en-US" b="1" dirty="0"/>
                        <a:t>2023 </a:t>
                      </a:r>
                    </a:p>
                    <a:p>
                      <a:pPr algn="ctr"/>
                      <a:r>
                        <a:rPr lang="en-US" b="1" dirty="0"/>
                        <a:t>(Jan-May)</a:t>
                      </a:r>
                    </a:p>
                  </a:txBody>
                  <a:tcPr/>
                </a:tc>
                <a:extLst>
                  <a:ext uri="{0D108BD9-81ED-4DB2-BD59-A6C34878D82A}">
                    <a16:rowId xmlns:a16="http://schemas.microsoft.com/office/drawing/2014/main" val="3835843301"/>
                  </a:ext>
                </a:extLst>
              </a:tr>
              <a:tr h="370840">
                <a:tc>
                  <a:txBody>
                    <a:bodyPr/>
                    <a:lstStyle/>
                    <a:p>
                      <a:pPr algn="ctr"/>
                      <a:r>
                        <a:rPr lang="en-US" b="1" dirty="0"/>
                        <a:t>Male</a:t>
                      </a:r>
                    </a:p>
                  </a:txBody>
                  <a:tcPr/>
                </a:tc>
                <a:tc>
                  <a:txBody>
                    <a:bodyPr/>
                    <a:lstStyle/>
                    <a:p>
                      <a:pPr algn="ctr"/>
                      <a:r>
                        <a:rPr lang="en-US" dirty="0"/>
                        <a:t>53%</a:t>
                      </a:r>
                    </a:p>
                  </a:txBody>
                  <a:tcPr anchor="ctr"/>
                </a:tc>
                <a:tc>
                  <a:txBody>
                    <a:bodyPr/>
                    <a:lstStyle/>
                    <a:p>
                      <a:pPr algn="ctr"/>
                      <a:r>
                        <a:rPr lang="en-US" dirty="0"/>
                        <a:t>55%</a:t>
                      </a:r>
                    </a:p>
                  </a:txBody>
                  <a:tcPr anchor="ctr"/>
                </a:tc>
                <a:tc>
                  <a:txBody>
                    <a:bodyPr/>
                    <a:lstStyle/>
                    <a:p>
                      <a:pPr algn="ctr"/>
                      <a:r>
                        <a:rPr lang="en-US" dirty="0"/>
                        <a:t>64%</a:t>
                      </a:r>
                    </a:p>
                  </a:txBody>
                  <a:tcPr anchor="ctr"/>
                </a:tc>
                <a:tc>
                  <a:txBody>
                    <a:bodyPr/>
                    <a:lstStyle/>
                    <a:p>
                      <a:pPr algn="ctr"/>
                      <a:r>
                        <a:rPr lang="en-US" dirty="0"/>
                        <a:t>62%</a:t>
                      </a:r>
                    </a:p>
                  </a:txBody>
                  <a:tcPr anchor="ctr"/>
                </a:tc>
                <a:tc>
                  <a:txBody>
                    <a:bodyPr/>
                    <a:lstStyle/>
                    <a:p>
                      <a:pPr algn="ctr"/>
                      <a:r>
                        <a:rPr lang="en-US" dirty="0"/>
                        <a:t>61%</a:t>
                      </a:r>
                    </a:p>
                  </a:txBody>
                  <a:tcPr anchor="ctr"/>
                </a:tc>
                <a:tc>
                  <a:txBody>
                    <a:bodyPr/>
                    <a:lstStyle/>
                    <a:p>
                      <a:pPr algn="ctr"/>
                      <a:r>
                        <a:rPr lang="en-US" dirty="0"/>
                        <a:t>64%</a:t>
                      </a:r>
                    </a:p>
                  </a:txBody>
                  <a:tcPr anchor="ctr"/>
                </a:tc>
                <a:tc>
                  <a:txBody>
                    <a:bodyPr/>
                    <a:lstStyle/>
                    <a:p>
                      <a:pPr algn="ctr"/>
                      <a:r>
                        <a:rPr lang="en-US" dirty="0"/>
                        <a:t>66%</a:t>
                      </a:r>
                    </a:p>
                  </a:txBody>
                  <a:tcPr anchor="ctr"/>
                </a:tc>
                <a:tc>
                  <a:txBody>
                    <a:bodyPr/>
                    <a:lstStyle/>
                    <a:p>
                      <a:pPr algn="ctr"/>
                      <a:r>
                        <a:rPr lang="en-US" dirty="0"/>
                        <a:t>68%</a:t>
                      </a:r>
                    </a:p>
                  </a:txBody>
                  <a:tcPr anchor="ctr">
                    <a:noFill/>
                  </a:tcPr>
                </a:tc>
                <a:tc>
                  <a:txBody>
                    <a:bodyPr/>
                    <a:lstStyle/>
                    <a:p>
                      <a:pPr algn="ctr"/>
                      <a:r>
                        <a:rPr lang="en-US" dirty="0"/>
                        <a:t>66%</a:t>
                      </a:r>
                    </a:p>
                  </a:txBody>
                  <a:tcPr anchor="ctr">
                    <a:noFill/>
                  </a:tcPr>
                </a:tc>
                <a:tc>
                  <a:txBody>
                    <a:bodyPr/>
                    <a:lstStyle/>
                    <a:p>
                      <a:pPr algn="ctr"/>
                      <a:r>
                        <a:rPr lang="en-US" dirty="0"/>
                        <a:t>65%</a:t>
                      </a:r>
                    </a:p>
                  </a:txBody>
                  <a:tcPr anchor="ctr">
                    <a:noFill/>
                  </a:tcPr>
                </a:tc>
                <a:extLst>
                  <a:ext uri="{0D108BD9-81ED-4DB2-BD59-A6C34878D82A}">
                    <a16:rowId xmlns:a16="http://schemas.microsoft.com/office/drawing/2014/main" val="3615209484"/>
                  </a:ext>
                </a:extLst>
              </a:tr>
              <a:tr h="370840">
                <a:tc>
                  <a:txBody>
                    <a:bodyPr/>
                    <a:lstStyle/>
                    <a:p>
                      <a:pPr algn="ctr"/>
                      <a:r>
                        <a:rPr lang="en-US" b="1" dirty="0"/>
                        <a:t>Female</a:t>
                      </a:r>
                    </a:p>
                  </a:txBody>
                  <a:tcPr/>
                </a:tc>
                <a:tc>
                  <a:txBody>
                    <a:bodyPr/>
                    <a:lstStyle/>
                    <a:p>
                      <a:pPr algn="ctr"/>
                      <a:r>
                        <a:rPr lang="en-US" dirty="0"/>
                        <a:t>47%</a:t>
                      </a:r>
                    </a:p>
                  </a:txBody>
                  <a:tcPr anchor="ctr"/>
                </a:tc>
                <a:tc>
                  <a:txBody>
                    <a:bodyPr/>
                    <a:lstStyle/>
                    <a:p>
                      <a:pPr algn="ctr"/>
                      <a:r>
                        <a:rPr lang="en-US" dirty="0"/>
                        <a:t>45%</a:t>
                      </a:r>
                    </a:p>
                  </a:txBody>
                  <a:tcPr anchor="ctr"/>
                </a:tc>
                <a:tc>
                  <a:txBody>
                    <a:bodyPr/>
                    <a:lstStyle/>
                    <a:p>
                      <a:pPr algn="ctr"/>
                      <a:r>
                        <a:rPr lang="en-US" dirty="0"/>
                        <a:t>36%</a:t>
                      </a:r>
                    </a:p>
                  </a:txBody>
                  <a:tcPr anchor="ctr"/>
                </a:tc>
                <a:tc>
                  <a:txBody>
                    <a:bodyPr/>
                    <a:lstStyle/>
                    <a:p>
                      <a:pPr algn="ctr"/>
                      <a:r>
                        <a:rPr lang="en-US" dirty="0"/>
                        <a:t>38%</a:t>
                      </a:r>
                    </a:p>
                  </a:txBody>
                  <a:tcPr anchor="ctr"/>
                </a:tc>
                <a:tc>
                  <a:txBody>
                    <a:bodyPr/>
                    <a:lstStyle/>
                    <a:p>
                      <a:pPr algn="ctr"/>
                      <a:r>
                        <a:rPr lang="en-US" dirty="0"/>
                        <a:t>39%</a:t>
                      </a:r>
                    </a:p>
                  </a:txBody>
                  <a:tcPr anchor="ctr"/>
                </a:tc>
                <a:tc>
                  <a:txBody>
                    <a:bodyPr/>
                    <a:lstStyle/>
                    <a:p>
                      <a:pPr algn="ctr"/>
                      <a:r>
                        <a:rPr lang="en-US" dirty="0"/>
                        <a:t>36%</a:t>
                      </a:r>
                    </a:p>
                  </a:txBody>
                  <a:tcPr anchor="ctr"/>
                </a:tc>
                <a:tc>
                  <a:txBody>
                    <a:bodyPr/>
                    <a:lstStyle/>
                    <a:p>
                      <a:pPr algn="ctr"/>
                      <a:r>
                        <a:rPr lang="en-US" dirty="0"/>
                        <a:t>34%</a:t>
                      </a:r>
                    </a:p>
                  </a:txBody>
                  <a:tcPr anchor="ctr"/>
                </a:tc>
                <a:tc>
                  <a:txBody>
                    <a:bodyPr/>
                    <a:lstStyle/>
                    <a:p>
                      <a:pPr algn="ctr"/>
                      <a:r>
                        <a:rPr lang="en-US" dirty="0"/>
                        <a:t>32%</a:t>
                      </a:r>
                    </a:p>
                  </a:txBody>
                  <a:tcPr anchor="ctr">
                    <a:noFill/>
                  </a:tcPr>
                </a:tc>
                <a:tc>
                  <a:txBody>
                    <a:bodyPr/>
                    <a:lstStyle/>
                    <a:p>
                      <a:pPr algn="ctr"/>
                      <a:r>
                        <a:rPr lang="en-US" dirty="0"/>
                        <a:t>34%</a:t>
                      </a:r>
                    </a:p>
                  </a:txBody>
                  <a:tcPr anchor="ctr">
                    <a:noFill/>
                  </a:tcPr>
                </a:tc>
                <a:tc>
                  <a:txBody>
                    <a:bodyPr/>
                    <a:lstStyle/>
                    <a:p>
                      <a:pPr algn="ctr"/>
                      <a:r>
                        <a:rPr lang="en-US" dirty="0"/>
                        <a:t>35%</a:t>
                      </a:r>
                    </a:p>
                  </a:txBody>
                  <a:tcPr anchor="ctr">
                    <a:noFill/>
                  </a:tcPr>
                </a:tc>
                <a:extLst>
                  <a:ext uri="{0D108BD9-81ED-4DB2-BD59-A6C34878D82A}">
                    <a16:rowId xmlns:a16="http://schemas.microsoft.com/office/drawing/2014/main" val="3805416702"/>
                  </a:ext>
                </a:extLst>
              </a:tr>
            </a:tbl>
          </a:graphicData>
        </a:graphic>
      </p:graphicFrame>
    </p:spTree>
    <p:extLst>
      <p:ext uri="{BB962C8B-B14F-4D97-AF65-F5344CB8AC3E}">
        <p14:creationId xmlns:p14="http://schemas.microsoft.com/office/powerpoint/2010/main" val="1111013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7FA103C-B267-192E-3592-C7C66494330A}"/>
              </a:ext>
            </a:extLst>
          </p:cNvPr>
          <p:cNvGraphicFramePr>
            <a:graphicFrameLocks noGrp="1"/>
          </p:cNvGraphicFramePr>
          <p:nvPr/>
        </p:nvGraphicFramePr>
        <p:xfrm>
          <a:off x="379370" y="1338580"/>
          <a:ext cx="11433260" cy="418084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385946">
                  <a:extLst>
                    <a:ext uri="{9D8B030D-6E8A-4147-A177-3AD203B41FA5}">
                      <a16:colId xmlns:a16="http://schemas.microsoft.com/office/drawing/2014/main" val="1055398844"/>
                    </a:ext>
                  </a:extLst>
                </a:gridCol>
                <a:gridCol w="986003">
                  <a:extLst>
                    <a:ext uri="{9D8B030D-6E8A-4147-A177-3AD203B41FA5}">
                      <a16:colId xmlns:a16="http://schemas.microsoft.com/office/drawing/2014/main" val="2834286622"/>
                    </a:ext>
                  </a:extLst>
                </a:gridCol>
                <a:gridCol w="986003">
                  <a:extLst>
                    <a:ext uri="{9D8B030D-6E8A-4147-A177-3AD203B41FA5}">
                      <a16:colId xmlns:a16="http://schemas.microsoft.com/office/drawing/2014/main" val="3741638967"/>
                    </a:ext>
                  </a:extLst>
                </a:gridCol>
                <a:gridCol w="986003">
                  <a:extLst>
                    <a:ext uri="{9D8B030D-6E8A-4147-A177-3AD203B41FA5}">
                      <a16:colId xmlns:a16="http://schemas.microsoft.com/office/drawing/2014/main" val="1832429981"/>
                    </a:ext>
                  </a:extLst>
                </a:gridCol>
                <a:gridCol w="986003">
                  <a:extLst>
                    <a:ext uri="{9D8B030D-6E8A-4147-A177-3AD203B41FA5}">
                      <a16:colId xmlns:a16="http://schemas.microsoft.com/office/drawing/2014/main" val="315297790"/>
                    </a:ext>
                  </a:extLst>
                </a:gridCol>
                <a:gridCol w="986003">
                  <a:extLst>
                    <a:ext uri="{9D8B030D-6E8A-4147-A177-3AD203B41FA5}">
                      <a16:colId xmlns:a16="http://schemas.microsoft.com/office/drawing/2014/main" val="4025436151"/>
                    </a:ext>
                  </a:extLst>
                </a:gridCol>
                <a:gridCol w="986003">
                  <a:extLst>
                    <a:ext uri="{9D8B030D-6E8A-4147-A177-3AD203B41FA5}">
                      <a16:colId xmlns:a16="http://schemas.microsoft.com/office/drawing/2014/main" val="2321479475"/>
                    </a:ext>
                  </a:extLst>
                </a:gridCol>
                <a:gridCol w="986003">
                  <a:extLst>
                    <a:ext uri="{9D8B030D-6E8A-4147-A177-3AD203B41FA5}">
                      <a16:colId xmlns:a16="http://schemas.microsoft.com/office/drawing/2014/main" val="1226217120"/>
                    </a:ext>
                  </a:extLst>
                </a:gridCol>
                <a:gridCol w="986003">
                  <a:extLst>
                    <a:ext uri="{9D8B030D-6E8A-4147-A177-3AD203B41FA5}">
                      <a16:colId xmlns:a16="http://schemas.microsoft.com/office/drawing/2014/main" val="1386689584"/>
                    </a:ext>
                  </a:extLst>
                </a:gridCol>
                <a:gridCol w="986003">
                  <a:extLst>
                    <a:ext uri="{9D8B030D-6E8A-4147-A177-3AD203B41FA5}">
                      <a16:colId xmlns:a16="http://schemas.microsoft.com/office/drawing/2014/main" val="3305790669"/>
                    </a:ext>
                  </a:extLst>
                </a:gridCol>
                <a:gridCol w="1173287">
                  <a:extLst>
                    <a:ext uri="{9D8B030D-6E8A-4147-A177-3AD203B41FA5}">
                      <a16:colId xmlns:a16="http://schemas.microsoft.com/office/drawing/2014/main" val="655724705"/>
                    </a:ext>
                  </a:extLst>
                </a:gridCol>
              </a:tblGrid>
              <a:tr h="370840">
                <a:tc gridSpan="11">
                  <a:txBody>
                    <a:bodyPr/>
                    <a:lstStyle/>
                    <a:p>
                      <a:pPr algn="ctr"/>
                      <a:r>
                        <a:rPr lang="en-US" b="1" dirty="0"/>
                        <a:t>% of Suspected Opioid-Related (O-R) Overdose (OD) Patients</a:t>
                      </a:r>
                    </a:p>
                  </a:txBody>
                  <a:tcPr>
                    <a:solidFill>
                      <a:schemeClr val="tx2">
                        <a:lumMod val="20000"/>
                        <a:lumOff val="8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tx2">
                        <a:lumMod val="20000"/>
                        <a:lumOff val="80000"/>
                      </a:schemeClr>
                    </a:solidFill>
                  </a:tcPr>
                </a:tc>
                <a:extLst>
                  <a:ext uri="{0D108BD9-81ED-4DB2-BD59-A6C34878D82A}">
                    <a16:rowId xmlns:a16="http://schemas.microsoft.com/office/drawing/2014/main" val="3022886274"/>
                  </a:ext>
                </a:extLst>
              </a:tr>
              <a:tr h="370840">
                <a:tc>
                  <a:txBody>
                    <a:bodyPr/>
                    <a:lstStyle/>
                    <a:p>
                      <a:pPr algn="ctr"/>
                      <a:r>
                        <a:rPr lang="en-US" b="1" dirty="0"/>
                        <a:t>Age Range</a:t>
                      </a:r>
                    </a:p>
                  </a:txBody>
                  <a:tcPr/>
                </a:tc>
                <a:tc>
                  <a:txBody>
                    <a:bodyPr/>
                    <a:lstStyle/>
                    <a:p>
                      <a:pPr algn="ctr"/>
                      <a:r>
                        <a:rPr lang="en-US" b="1" dirty="0"/>
                        <a:t>2014</a:t>
                      </a:r>
                    </a:p>
                  </a:txBody>
                  <a:tcPr/>
                </a:tc>
                <a:tc>
                  <a:txBody>
                    <a:bodyPr/>
                    <a:lstStyle/>
                    <a:p>
                      <a:pPr algn="ctr"/>
                      <a:r>
                        <a:rPr lang="en-US" b="1" dirty="0"/>
                        <a:t>2015</a:t>
                      </a:r>
                    </a:p>
                  </a:txBody>
                  <a:tcPr/>
                </a:tc>
                <a:tc>
                  <a:txBody>
                    <a:bodyPr/>
                    <a:lstStyle/>
                    <a:p>
                      <a:pPr algn="ctr"/>
                      <a:r>
                        <a:rPr lang="en-US" b="1" dirty="0"/>
                        <a:t>2016</a:t>
                      </a:r>
                    </a:p>
                  </a:txBody>
                  <a:tcPr/>
                </a:tc>
                <a:tc>
                  <a:txBody>
                    <a:bodyPr/>
                    <a:lstStyle/>
                    <a:p>
                      <a:pPr algn="ctr"/>
                      <a:r>
                        <a:rPr lang="en-US" b="1" dirty="0"/>
                        <a:t>2017</a:t>
                      </a:r>
                    </a:p>
                  </a:txBody>
                  <a:tcPr/>
                </a:tc>
                <a:tc>
                  <a:txBody>
                    <a:bodyPr/>
                    <a:lstStyle/>
                    <a:p>
                      <a:pPr algn="ctr"/>
                      <a:r>
                        <a:rPr lang="en-US" b="1" dirty="0"/>
                        <a:t>2018</a:t>
                      </a:r>
                    </a:p>
                  </a:txBody>
                  <a:tcPr/>
                </a:tc>
                <a:tc>
                  <a:txBody>
                    <a:bodyPr/>
                    <a:lstStyle/>
                    <a:p>
                      <a:pPr algn="ctr"/>
                      <a:r>
                        <a:rPr lang="en-US" b="1" dirty="0"/>
                        <a:t>2019</a:t>
                      </a:r>
                    </a:p>
                  </a:txBody>
                  <a:tcPr/>
                </a:tc>
                <a:tc>
                  <a:txBody>
                    <a:bodyPr/>
                    <a:lstStyle/>
                    <a:p>
                      <a:pPr algn="ctr"/>
                      <a:r>
                        <a:rPr lang="en-US" b="1" dirty="0"/>
                        <a:t>2020</a:t>
                      </a:r>
                    </a:p>
                  </a:txBody>
                  <a:tcPr/>
                </a:tc>
                <a:tc>
                  <a:txBody>
                    <a:bodyPr/>
                    <a:lstStyle/>
                    <a:p>
                      <a:pPr algn="ctr"/>
                      <a:r>
                        <a:rPr lang="en-US" b="1" dirty="0"/>
                        <a:t>2021</a:t>
                      </a:r>
                    </a:p>
                  </a:txBody>
                  <a:tcPr/>
                </a:tc>
                <a:tc>
                  <a:txBody>
                    <a:bodyPr/>
                    <a:lstStyle/>
                    <a:p>
                      <a:pPr algn="ctr"/>
                      <a:r>
                        <a:rPr lang="en-US" b="1" dirty="0"/>
                        <a:t>2022</a:t>
                      </a:r>
                    </a:p>
                  </a:txBody>
                  <a:tcPr/>
                </a:tc>
                <a:tc>
                  <a:txBody>
                    <a:bodyPr/>
                    <a:lstStyle/>
                    <a:p>
                      <a:pPr algn="ctr"/>
                      <a:r>
                        <a:rPr lang="en-US" b="1" dirty="0"/>
                        <a:t>2023 </a:t>
                      </a:r>
                    </a:p>
                    <a:p>
                      <a:pPr algn="ctr"/>
                      <a:r>
                        <a:rPr lang="en-US" b="1" dirty="0"/>
                        <a:t>(Jan-May)</a:t>
                      </a:r>
                    </a:p>
                  </a:txBody>
                  <a:tcPr/>
                </a:tc>
                <a:extLst>
                  <a:ext uri="{0D108BD9-81ED-4DB2-BD59-A6C34878D82A}">
                    <a16:rowId xmlns:a16="http://schemas.microsoft.com/office/drawing/2014/main" val="3835843301"/>
                  </a:ext>
                </a:extLst>
              </a:tr>
              <a:tr h="370840">
                <a:tc>
                  <a:txBody>
                    <a:bodyPr/>
                    <a:lstStyle/>
                    <a:p>
                      <a:pPr algn="ctr"/>
                      <a:r>
                        <a:rPr lang="en-US" b="1" dirty="0"/>
                        <a:t>19 or younger</a:t>
                      </a:r>
                    </a:p>
                  </a:txBody>
                  <a:tcPr/>
                </a:tc>
                <a:tc>
                  <a:txBody>
                    <a:bodyPr/>
                    <a:lstStyle/>
                    <a:p>
                      <a:pPr algn="ctr"/>
                      <a:r>
                        <a:rPr lang="en-US" dirty="0"/>
                        <a:t>6%</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1%</a:t>
                      </a:r>
                    </a:p>
                  </a:txBody>
                  <a:tcPr anchor="ctr"/>
                </a:tc>
                <a:tc>
                  <a:txBody>
                    <a:bodyPr/>
                    <a:lstStyle/>
                    <a:p>
                      <a:pPr algn="ctr"/>
                      <a:r>
                        <a:rPr lang="en-US" dirty="0"/>
                        <a:t>1%</a:t>
                      </a:r>
                    </a:p>
                  </a:txBody>
                  <a:tcPr anchor="ctr"/>
                </a:tc>
                <a:tc>
                  <a:txBody>
                    <a:bodyPr/>
                    <a:lstStyle/>
                    <a:p>
                      <a:pPr algn="ctr"/>
                      <a:r>
                        <a:rPr lang="en-US" dirty="0"/>
                        <a:t>1%</a:t>
                      </a:r>
                    </a:p>
                  </a:txBody>
                  <a:tcPr anchor="ctr">
                    <a:noFill/>
                  </a:tcPr>
                </a:tc>
                <a:tc>
                  <a:txBody>
                    <a:bodyPr/>
                    <a:lstStyle/>
                    <a:p>
                      <a:pPr algn="ctr"/>
                      <a:r>
                        <a:rPr lang="en-US" dirty="0"/>
                        <a:t>2%</a:t>
                      </a:r>
                    </a:p>
                  </a:txBody>
                  <a:tcPr anchor="ctr">
                    <a:noFill/>
                  </a:tcPr>
                </a:tc>
                <a:tc>
                  <a:txBody>
                    <a:bodyPr/>
                    <a:lstStyle/>
                    <a:p>
                      <a:pPr algn="ctr"/>
                      <a:r>
                        <a:rPr lang="en-US" dirty="0"/>
                        <a:t>2%</a:t>
                      </a:r>
                    </a:p>
                  </a:txBody>
                  <a:tcPr anchor="ctr">
                    <a:noFill/>
                  </a:tcPr>
                </a:tc>
                <a:extLst>
                  <a:ext uri="{0D108BD9-81ED-4DB2-BD59-A6C34878D82A}">
                    <a16:rowId xmlns:a16="http://schemas.microsoft.com/office/drawing/2014/main" val="3615209484"/>
                  </a:ext>
                </a:extLst>
              </a:tr>
              <a:tr h="370840">
                <a:tc>
                  <a:txBody>
                    <a:bodyPr/>
                    <a:lstStyle/>
                    <a:p>
                      <a:pPr algn="ctr"/>
                      <a:r>
                        <a:rPr lang="en-US" b="1" dirty="0"/>
                        <a:t>20-29</a:t>
                      </a:r>
                    </a:p>
                  </a:txBody>
                  <a:tcPr/>
                </a:tc>
                <a:tc>
                  <a:txBody>
                    <a:bodyPr/>
                    <a:lstStyle/>
                    <a:p>
                      <a:pPr algn="ctr"/>
                      <a:r>
                        <a:rPr lang="en-US" b="1" dirty="0">
                          <a:solidFill>
                            <a:srgbClr val="FF0000"/>
                          </a:solidFill>
                        </a:rPr>
                        <a:t>26%</a:t>
                      </a:r>
                    </a:p>
                  </a:txBody>
                  <a:tcPr anchor="ctr"/>
                </a:tc>
                <a:tc>
                  <a:txBody>
                    <a:bodyPr/>
                    <a:lstStyle/>
                    <a:p>
                      <a:pPr algn="ctr"/>
                      <a:r>
                        <a:rPr lang="en-US" b="1" dirty="0">
                          <a:solidFill>
                            <a:srgbClr val="FF0000"/>
                          </a:solidFill>
                        </a:rPr>
                        <a:t>30%</a:t>
                      </a:r>
                    </a:p>
                  </a:txBody>
                  <a:tcPr anchor="ctr"/>
                </a:tc>
                <a:tc>
                  <a:txBody>
                    <a:bodyPr/>
                    <a:lstStyle/>
                    <a:p>
                      <a:pPr algn="ctr"/>
                      <a:r>
                        <a:rPr lang="en-US" dirty="0"/>
                        <a:t>30%</a:t>
                      </a:r>
                    </a:p>
                  </a:txBody>
                  <a:tcPr anchor="ctr"/>
                </a:tc>
                <a:tc>
                  <a:txBody>
                    <a:bodyPr/>
                    <a:lstStyle/>
                    <a:p>
                      <a:pPr algn="ctr"/>
                      <a:r>
                        <a:rPr lang="en-US" dirty="0"/>
                        <a:t>26%</a:t>
                      </a:r>
                    </a:p>
                  </a:txBody>
                  <a:tcPr anchor="ctr"/>
                </a:tc>
                <a:tc>
                  <a:txBody>
                    <a:bodyPr/>
                    <a:lstStyle/>
                    <a:p>
                      <a:pPr algn="ctr"/>
                      <a:r>
                        <a:rPr lang="en-US" dirty="0"/>
                        <a:t>26%</a:t>
                      </a:r>
                    </a:p>
                  </a:txBody>
                  <a:tcPr anchor="ctr"/>
                </a:tc>
                <a:tc>
                  <a:txBody>
                    <a:bodyPr/>
                    <a:lstStyle/>
                    <a:p>
                      <a:pPr algn="ctr"/>
                      <a:r>
                        <a:rPr lang="en-US" dirty="0"/>
                        <a:t>22%</a:t>
                      </a:r>
                    </a:p>
                  </a:txBody>
                  <a:tcPr anchor="ctr"/>
                </a:tc>
                <a:tc>
                  <a:txBody>
                    <a:bodyPr/>
                    <a:lstStyle/>
                    <a:p>
                      <a:pPr algn="ctr"/>
                      <a:r>
                        <a:rPr lang="en-US" dirty="0"/>
                        <a:t>20%</a:t>
                      </a:r>
                    </a:p>
                  </a:txBody>
                  <a:tcPr anchor="ctr"/>
                </a:tc>
                <a:tc>
                  <a:txBody>
                    <a:bodyPr/>
                    <a:lstStyle/>
                    <a:p>
                      <a:pPr algn="ctr"/>
                      <a:r>
                        <a:rPr lang="en-US" dirty="0"/>
                        <a:t>15%</a:t>
                      </a:r>
                    </a:p>
                  </a:txBody>
                  <a:tcPr anchor="ctr">
                    <a:noFill/>
                  </a:tcPr>
                </a:tc>
                <a:tc>
                  <a:txBody>
                    <a:bodyPr/>
                    <a:lstStyle/>
                    <a:p>
                      <a:pPr algn="ctr"/>
                      <a:r>
                        <a:rPr lang="en-US" dirty="0"/>
                        <a:t>14%</a:t>
                      </a:r>
                    </a:p>
                  </a:txBody>
                  <a:tcPr anchor="ctr">
                    <a:noFill/>
                  </a:tcPr>
                </a:tc>
                <a:tc>
                  <a:txBody>
                    <a:bodyPr/>
                    <a:lstStyle/>
                    <a:p>
                      <a:pPr algn="ctr"/>
                      <a:r>
                        <a:rPr lang="en-US" dirty="0"/>
                        <a:t>14%</a:t>
                      </a:r>
                    </a:p>
                  </a:txBody>
                  <a:tcPr anchor="ctr">
                    <a:noFill/>
                  </a:tcPr>
                </a:tc>
                <a:extLst>
                  <a:ext uri="{0D108BD9-81ED-4DB2-BD59-A6C34878D82A}">
                    <a16:rowId xmlns:a16="http://schemas.microsoft.com/office/drawing/2014/main" val="3805416702"/>
                  </a:ext>
                </a:extLst>
              </a:tr>
              <a:tr h="370840">
                <a:tc>
                  <a:txBody>
                    <a:bodyPr/>
                    <a:lstStyle/>
                    <a:p>
                      <a:pPr algn="ctr"/>
                      <a:r>
                        <a:rPr lang="en-US" b="1" dirty="0"/>
                        <a:t>30-39</a:t>
                      </a:r>
                    </a:p>
                  </a:txBody>
                  <a:tcPr/>
                </a:tc>
                <a:tc>
                  <a:txBody>
                    <a:bodyPr/>
                    <a:lstStyle/>
                    <a:p>
                      <a:pPr algn="ctr"/>
                      <a:r>
                        <a:rPr lang="en-US" dirty="0"/>
                        <a:t>23%</a:t>
                      </a:r>
                    </a:p>
                  </a:txBody>
                  <a:tcPr anchor="ctr"/>
                </a:tc>
                <a:tc>
                  <a:txBody>
                    <a:bodyPr/>
                    <a:lstStyle/>
                    <a:p>
                      <a:pPr algn="ctr"/>
                      <a:r>
                        <a:rPr lang="en-US" dirty="0"/>
                        <a:t>27%</a:t>
                      </a:r>
                    </a:p>
                  </a:txBody>
                  <a:tcPr anchor="ctr"/>
                </a:tc>
                <a:tc>
                  <a:txBody>
                    <a:bodyPr/>
                    <a:lstStyle/>
                    <a:p>
                      <a:pPr algn="ctr"/>
                      <a:r>
                        <a:rPr lang="en-US" b="1" dirty="0">
                          <a:solidFill>
                            <a:srgbClr val="FF0000"/>
                          </a:solidFill>
                        </a:rPr>
                        <a:t>33%</a:t>
                      </a:r>
                    </a:p>
                  </a:txBody>
                  <a:tcPr anchor="ctr"/>
                </a:tc>
                <a:tc>
                  <a:txBody>
                    <a:bodyPr/>
                    <a:lstStyle/>
                    <a:p>
                      <a:pPr algn="ctr"/>
                      <a:r>
                        <a:rPr lang="en-US" b="1" dirty="0">
                          <a:solidFill>
                            <a:srgbClr val="FF0000"/>
                          </a:solidFill>
                        </a:rPr>
                        <a:t>36%</a:t>
                      </a:r>
                    </a:p>
                  </a:txBody>
                  <a:tcPr anchor="ctr"/>
                </a:tc>
                <a:tc>
                  <a:txBody>
                    <a:bodyPr/>
                    <a:lstStyle/>
                    <a:p>
                      <a:pPr algn="ctr"/>
                      <a:r>
                        <a:rPr lang="en-US" b="1" dirty="0">
                          <a:solidFill>
                            <a:srgbClr val="FF0000"/>
                          </a:solidFill>
                        </a:rPr>
                        <a:t>37%</a:t>
                      </a:r>
                    </a:p>
                  </a:txBody>
                  <a:tcPr anchor="ctr"/>
                </a:tc>
                <a:tc>
                  <a:txBody>
                    <a:bodyPr/>
                    <a:lstStyle/>
                    <a:p>
                      <a:pPr algn="ctr"/>
                      <a:r>
                        <a:rPr lang="en-US" b="1" dirty="0">
                          <a:solidFill>
                            <a:srgbClr val="FF0000"/>
                          </a:solidFill>
                        </a:rPr>
                        <a:t>36%</a:t>
                      </a:r>
                    </a:p>
                  </a:txBody>
                  <a:tcPr anchor="ctr"/>
                </a:tc>
                <a:tc>
                  <a:txBody>
                    <a:bodyPr/>
                    <a:lstStyle/>
                    <a:p>
                      <a:pPr algn="ctr"/>
                      <a:r>
                        <a:rPr lang="en-US" b="1" dirty="0">
                          <a:solidFill>
                            <a:srgbClr val="FF0000"/>
                          </a:solidFill>
                        </a:rPr>
                        <a:t>35%</a:t>
                      </a:r>
                    </a:p>
                  </a:txBody>
                  <a:tcPr anchor="ctr"/>
                </a:tc>
                <a:tc>
                  <a:txBody>
                    <a:bodyPr/>
                    <a:lstStyle/>
                    <a:p>
                      <a:pPr algn="ctr"/>
                      <a:r>
                        <a:rPr lang="en-US" b="1" dirty="0">
                          <a:solidFill>
                            <a:srgbClr val="FF0000"/>
                          </a:solidFill>
                        </a:rPr>
                        <a:t>36%</a:t>
                      </a:r>
                    </a:p>
                  </a:txBody>
                  <a:tcPr anchor="ctr">
                    <a:noFill/>
                  </a:tcPr>
                </a:tc>
                <a:tc>
                  <a:txBody>
                    <a:bodyPr/>
                    <a:lstStyle/>
                    <a:p>
                      <a:pPr algn="ctr"/>
                      <a:r>
                        <a:rPr lang="en-US" b="1" dirty="0">
                          <a:solidFill>
                            <a:srgbClr val="FF0000"/>
                          </a:solidFill>
                        </a:rPr>
                        <a:t>33%</a:t>
                      </a:r>
                    </a:p>
                  </a:txBody>
                  <a:tcPr anchor="ctr">
                    <a:noFill/>
                  </a:tcPr>
                </a:tc>
                <a:tc>
                  <a:txBody>
                    <a:bodyPr/>
                    <a:lstStyle/>
                    <a:p>
                      <a:pPr algn="ctr"/>
                      <a:r>
                        <a:rPr lang="en-US" b="1" dirty="0">
                          <a:solidFill>
                            <a:srgbClr val="FF0000"/>
                          </a:solidFill>
                        </a:rPr>
                        <a:t>33%</a:t>
                      </a:r>
                    </a:p>
                  </a:txBody>
                  <a:tcPr anchor="ctr">
                    <a:noFill/>
                  </a:tcPr>
                </a:tc>
                <a:extLst>
                  <a:ext uri="{0D108BD9-81ED-4DB2-BD59-A6C34878D82A}">
                    <a16:rowId xmlns:a16="http://schemas.microsoft.com/office/drawing/2014/main" val="5929791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40-49</a:t>
                      </a:r>
                    </a:p>
                  </a:txBody>
                  <a:tcPr/>
                </a:tc>
                <a:tc>
                  <a:txBody>
                    <a:bodyPr/>
                    <a:lstStyle/>
                    <a:p>
                      <a:pPr algn="ctr"/>
                      <a:r>
                        <a:rPr lang="en-US" dirty="0"/>
                        <a:t>18%</a:t>
                      </a:r>
                    </a:p>
                  </a:txBody>
                  <a:tcPr anchor="ctr"/>
                </a:tc>
                <a:tc>
                  <a:txBody>
                    <a:bodyPr/>
                    <a:lstStyle/>
                    <a:p>
                      <a:pPr algn="ctr"/>
                      <a:r>
                        <a:rPr lang="en-US" dirty="0"/>
                        <a:t>17%</a:t>
                      </a:r>
                    </a:p>
                  </a:txBody>
                  <a:tcPr anchor="ctr"/>
                </a:tc>
                <a:tc>
                  <a:txBody>
                    <a:bodyPr/>
                    <a:lstStyle/>
                    <a:p>
                      <a:pPr algn="ctr"/>
                      <a:r>
                        <a:rPr lang="en-US" dirty="0"/>
                        <a:t>17%</a:t>
                      </a:r>
                    </a:p>
                  </a:txBody>
                  <a:tcPr anchor="ctr"/>
                </a:tc>
                <a:tc>
                  <a:txBody>
                    <a:bodyPr/>
                    <a:lstStyle/>
                    <a:p>
                      <a:pPr algn="ctr"/>
                      <a:r>
                        <a:rPr lang="en-US" dirty="0"/>
                        <a:t>18%</a:t>
                      </a:r>
                    </a:p>
                  </a:txBody>
                  <a:tcPr anchor="ctr"/>
                </a:tc>
                <a:tc>
                  <a:txBody>
                    <a:bodyPr/>
                    <a:lstStyle/>
                    <a:p>
                      <a:pPr algn="ctr"/>
                      <a:r>
                        <a:rPr lang="en-US" dirty="0"/>
                        <a:t>17%</a:t>
                      </a:r>
                    </a:p>
                  </a:txBody>
                  <a:tcPr anchor="ctr"/>
                </a:tc>
                <a:tc>
                  <a:txBody>
                    <a:bodyPr/>
                    <a:lstStyle/>
                    <a:p>
                      <a:pPr algn="ctr"/>
                      <a:r>
                        <a:rPr lang="en-US" dirty="0"/>
                        <a:t>22%</a:t>
                      </a:r>
                    </a:p>
                  </a:txBody>
                  <a:tcPr anchor="ctr"/>
                </a:tc>
                <a:tc>
                  <a:txBody>
                    <a:bodyPr/>
                    <a:lstStyle/>
                    <a:p>
                      <a:pPr algn="ctr"/>
                      <a:r>
                        <a:rPr lang="en-US" dirty="0"/>
                        <a:t>21%</a:t>
                      </a:r>
                    </a:p>
                  </a:txBody>
                  <a:tcPr anchor="ctr"/>
                </a:tc>
                <a:tc>
                  <a:txBody>
                    <a:bodyPr/>
                    <a:lstStyle/>
                    <a:p>
                      <a:pPr algn="ctr"/>
                      <a:r>
                        <a:rPr lang="en-US" dirty="0"/>
                        <a:t>23%</a:t>
                      </a:r>
                    </a:p>
                  </a:txBody>
                  <a:tcPr anchor="ctr">
                    <a:noFill/>
                  </a:tcPr>
                </a:tc>
                <a:tc>
                  <a:txBody>
                    <a:bodyPr/>
                    <a:lstStyle/>
                    <a:p>
                      <a:pPr algn="ctr"/>
                      <a:r>
                        <a:rPr lang="en-US" dirty="0"/>
                        <a:t>24%</a:t>
                      </a:r>
                    </a:p>
                  </a:txBody>
                  <a:tcPr anchor="ctr">
                    <a:noFill/>
                  </a:tcPr>
                </a:tc>
                <a:tc>
                  <a:txBody>
                    <a:bodyPr/>
                    <a:lstStyle/>
                    <a:p>
                      <a:pPr algn="ctr"/>
                      <a:r>
                        <a:rPr lang="en-US" dirty="0"/>
                        <a:t>24%</a:t>
                      </a:r>
                    </a:p>
                  </a:txBody>
                  <a:tcPr anchor="ctr">
                    <a:noFill/>
                  </a:tcPr>
                </a:tc>
                <a:extLst>
                  <a:ext uri="{0D108BD9-81ED-4DB2-BD59-A6C34878D82A}">
                    <a16:rowId xmlns:a16="http://schemas.microsoft.com/office/drawing/2014/main" val="522271482"/>
                  </a:ext>
                </a:extLst>
              </a:tr>
              <a:tr h="370840">
                <a:tc>
                  <a:txBody>
                    <a:bodyPr/>
                    <a:lstStyle/>
                    <a:p>
                      <a:pPr algn="ctr"/>
                      <a:r>
                        <a:rPr lang="en-US" b="1" dirty="0"/>
                        <a:t>50-59</a:t>
                      </a:r>
                    </a:p>
                  </a:txBody>
                  <a:tcPr/>
                </a:tc>
                <a:tc>
                  <a:txBody>
                    <a:bodyPr/>
                    <a:lstStyle/>
                    <a:p>
                      <a:pPr algn="ctr"/>
                      <a:r>
                        <a:rPr lang="en-US" dirty="0"/>
                        <a:t>17%</a:t>
                      </a:r>
                    </a:p>
                  </a:txBody>
                  <a:tcPr anchor="ctr"/>
                </a:tc>
                <a:tc>
                  <a:txBody>
                    <a:bodyPr/>
                    <a:lstStyle/>
                    <a:p>
                      <a:pPr algn="ctr"/>
                      <a:r>
                        <a:rPr lang="en-US" dirty="0"/>
                        <a:t>15%</a:t>
                      </a:r>
                    </a:p>
                  </a:txBody>
                  <a:tcPr anchor="ctr"/>
                </a:tc>
                <a:tc>
                  <a:txBody>
                    <a:bodyPr/>
                    <a:lstStyle/>
                    <a:p>
                      <a:pPr algn="ctr"/>
                      <a:r>
                        <a:rPr lang="en-US" dirty="0"/>
                        <a:t>12%</a:t>
                      </a:r>
                    </a:p>
                  </a:txBody>
                  <a:tcPr anchor="ctr"/>
                </a:tc>
                <a:tc>
                  <a:txBody>
                    <a:bodyPr/>
                    <a:lstStyle/>
                    <a:p>
                      <a:pPr algn="ctr"/>
                      <a:r>
                        <a:rPr lang="en-US" dirty="0"/>
                        <a:t>12%</a:t>
                      </a:r>
                    </a:p>
                  </a:txBody>
                  <a:tcPr anchor="ctr"/>
                </a:tc>
                <a:tc>
                  <a:txBody>
                    <a:bodyPr/>
                    <a:lstStyle/>
                    <a:p>
                      <a:pPr algn="ctr"/>
                      <a:r>
                        <a:rPr lang="en-US" dirty="0"/>
                        <a:t>11%</a:t>
                      </a:r>
                    </a:p>
                  </a:txBody>
                  <a:tcPr anchor="ctr"/>
                </a:tc>
                <a:tc>
                  <a:txBody>
                    <a:bodyPr/>
                    <a:lstStyle/>
                    <a:p>
                      <a:pPr algn="ctr"/>
                      <a:r>
                        <a:rPr lang="en-US" dirty="0"/>
                        <a:t>12%</a:t>
                      </a:r>
                    </a:p>
                  </a:txBody>
                  <a:tcPr anchor="ctr"/>
                </a:tc>
                <a:tc>
                  <a:txBody>
                    <a:bodyPr/>
                    <a:lstStyle/>
                    <a:p>
                      <a:pPr algn="ctr"/>
                      <a:r>
                        <a:rPr lang="en-US" dirty="0"/>
                        <a:t>13%</a:t>
                      </a:r>
                    </a:p>
                  </a:txBody>
                  <a:tcPr anchor="ctr"/>
                </a:tc>
                <a:tc>
                  <a:txBody>
                    <a:bodyPr/>
                    <a:lstStyle/>
                    <a:p>
                      <a:pPr algn="ctr"/>
                      <a:r>
                        <a:rPr lang="en-US" dirty="0"/>
                        <a:t>14%</a:t>
                      </a:r>
                    </a:p>
                  </a:txBody>
                  <a:tcPr anchor="ctr">
                    <a:noFill/>
                  </a:tcPr>
                </a:tc>
                <a:tc>
                  <a:txBody>
                    <a:bodyPr/>
                    <a:lstStyle/>
                    <a:p>
                      <a:pPr algn="ctr"/>
                      <a:r>
                        <a:rPr lang="en-US" dirty="0"/>
                        <a:t>15%</a:t>
                      </a:r>
                    </a:p>
                  </a:txBody>
                  <a:tcPr anchor="ctr">
                    <a:noFill/>
                  </a:tcPr>
                </a:tc>
                <a:tc>
                  <a:txBody>
                    <a:bodyPr/>
                    <a:lstStyle/>
                    <a:p>
                      <a:pPr algn="ctr"/>
                      <a:r>
                        <a:rPr lang="en-US" dirty="0"/>
                        <a:t>15%</a:t>
                      </a:r>
                    </a:p>
                  </a:txBody>
                  <a:tcPr anchor="ctr">
                    <a:noFill/>
                  </a:tcPr>
                </a:tc>
                <a:extLst>
                  <a:ext uri="{0D108BD9-81ED-4DB2-BD59-A6C34878D82A}">
                    <a16:rowId xmlns:a16="http://schemas.microsoft.com/office/drawing/2014/main" val="2594189289"/>
                  </a:ext>
                </a:extLst>
              </a:tr>
              <a:tr h="370840">
                <a:tc>
                  <a:txBody>
                    <a:bodyPr/>
                    <a:lstStyle/>
                    <a:p>
                      <a:pPr algn="ctr"/>
                      <a:r>
                        <a:rPr lang="en-US" b="1" dirty="0"/>
                        <a:t>60-69</a:t>
                      </a:r>
                    </a:p>
                  </a:txBody>
                  <a:tcPr/>
                </a:tc>
                <a:tc>
                  <a:txBody>
                    <a:bodyPr/>
                    <a:lstStyle/>
                    <a:p>
                      <a:pPr algn="ctr"/>
                      <a:r>
                        <a:rPr lang="en-US" dirty="0"/>
                        <a:t>6%</a:t>
                      </a:r>
                    </a:p>
                  </a:txBody>
                  <a:tcPr anchor="ctr"/>
                </a:tc>
                <a:tc>
                  <a:txBody>
                    <a:bodyPr/>
                    <a:lstStyle/>
                    <a:p>
                      <a:pPr algn="ctr"/>
                      <a:r>
                        <a:rPr lang="en-US" dirty="0"/>
                        <a:t>6%</a:t>
                      </a:r>
                    </a:p>
                  </a:txBody>
                  <a:tcPr anchor="ctr"/>
                </a:tc>
                <a:tc>
                  <a:txBody>
                    <a:bodyPr/>
                    <a:lstStyle/>
                    <a:p>
                      <a:pPr algn="ctr"/>
                      <a:r>
                        <a:rPr lang="en-US" dirty="0"/>
                        <a:t>5%</a:t>
                      </a:r>
                    </a:p>
                  </a:txBody>
                  <a:tcPr anchor="ctr"/>
                </a:tc>
                <a:tc>
                  <a:txBody>
                    <a:bodyPr/>
                    <a:lstStyle/>
                    <a:p>
                      <a:pPr algn="ctr"/>
                      <a:r>
                        <a:rPr lang="en-US" dirty="0"/>
                        <a:t>5%</a:t>
                      </a:r>
                    </a:p>
                  </a:txBody>
                  <a:tcPr anchor="ctr"/>
                </a:tc>
                <a:tc>
                  <a:txBody>
                    <a:bodyPr/>
                    <a:lstStyle/>
                    <a:p>
                      <a:pPr algn="ctr"/>
                      <a:r>
                        <a:rPr lang="en-US" dirty="0"/>
                        <a:t>5%</a:t>
                      </a:r>
                    </a:p>
                  </a:txBody>
                  <a:tcPr anchor="ctr"/>
                </a:tc>
                <a:tc>
                  <a:txBody>
                    <a:bodyPr/>
                    <a:lstStyle/>
                    <a:p>
                      <a:pPr algn="ctr"/>
                      <a:r>
                        <a:rPr lang="en-US" dirty="0"/>
                        <a:t>6%</a:t>
                      </a:r>
                    </a:p>
                  </a:txBody>
                  <a:tcPr anchor="ctr"/>
                </a:tc>
                <a:tc>
                  <a:txBody>
                    <a:bodyPr/>
                    <a:lstStyle/>
                    <a:p>
                      <a:pPr algn="ctr"/>
                      <a:r>
                        <a:rPr lang="en-US" dirty="0"/>
                        <a:t>7%</a:t>
                      </a:r>
                    </a:p>
                  </a:txBody>
                  <a:tcPr anchor="ctr"/>
                </a:tc>
                <a:tc>
                  <a:txBody>
                    <a:bodyPr/>
                    <a:lstStyle/>
                    <a:p>
                      <a:pPr algn="ctr"/>
                      <a:r>
                        <a:rPr lang="en-US" dirty="0"/>
                        <a:t>8%</a:t>
                      </a:r>
                    </a:p>
                  </a:txBody>
                  <a:tcPr anchor="ctr">
                    <a:noFill/>
                  </a:tcPr>
                </a:tc>
                <a:tc>
                  <a:txBody>
                    <a:bodyPr/>
                    <a:lstStyle/>
                    <a:p>
                      <a:pPr algn="ctr"/>
                      <a:r>
                        <a:rPr lang="en-US" dirty="0"/>
                        <a:t>9%</a:t>
                      </a:r>
                    </a:p>
                  </a:txBody>
                  <a:tcPr anchor="ctr">
                    <a:noFill/>
                  </a:tcPr>
                </a:tc>
                <a:tc>
                  <a:txBody>
                    <a:bodyPr/>
                    <a:lstStyle/>
                    <a:p>
                      <a:pPr algn="ctr"/>
                      <a:r>
                        <a:rPr lang="en-US" dirty="0"/>
                        <a:t>9%</a:t>
                      </a:r>
                    </a:p>
                  </a:txBody>
                  <a:tcPr anchor="ctr">
                    <a:noFill/>
                  </a:tcPr>
                </a:tc>
                <a:extLst>
                  <a:ext uri="{0D108BD9-81ED-4DB2-BD59-A6C34878D82A}">
                    <a16:rowId xmlns:a16="http://schemas.microsoft.com/office/drawing/2014/main" val="1679920798"/>
                  </a:ext>
                </a:extLst>
              </a:tr>
              <a:tr h="370840">
                <a:tc>
                  <a:txBody>
                    <a:bodyPr/>
                    <a:lstStyle/>
                    <a:p>
                      <a:pPr algn="ctr"/>
                      <a:r>
                        <a:rPr lang="en-US" b="1" dirty="0"/>
                        <a:t>70 or older</a:t>
                      </a:r>
                    </a:p>
                  </a:txBody>
                  <a:tcPr/>
                </a:tc>
                <a:tc>
                  <a:txBody>
                    <a:bodyPr/>
                    <a:lstStyle/>
                    <a:p>
                      <a:pPr algn="ctr"/>
                      <a:r>
                        <a:rPr lang="en-US" dirty="0"/>
                        <a:t>3%</a:t>
                      </a:r>
                    </a:p>
                  </a:txBody>
                  <a:tcPr anchor="ctr"/>
                </a:tc>
                <a:tc>
                  <a:txBody>
                    <a:bodyPr/>
                    <a:lstStyle/>
                    <a:p>
                      <a:pPr algn="ctr"/>
                      <a:r>
                        <a:rPr lang="en-US" dirty="0"/>
                        <a:t>2%</a:t>
                      </a:r>
                    </a:p>
                  </a:txBody>
                  <a:tcPr anchor="ctr"/>
                </a:tc>
                <a:tc>
                  <a:txBody>
                    <a:bodyPr/>
                    <a:lstStyle/>
                    <a:p>
                      <a:pPr algn="ctr"/>
                      <a:r>
                        <a:rPr lang="en-US" dirty="0"/>
                        <a:t>1%</a:t>
                      </a:r>
                    </a:p>
                  </a:txBody>
                  <a:tcPr anchor="ctr"/>
                </a:tc>
                <a:tc>
                  <a:txBody>
                    <a:bodyPr/>
                    <a:lstStyle/>
                    <a:p>
                      <a:pPr algn="ctr"/>
                      <a:r>
                        <a:rPr lang="en-US" dirty="0"/>
                        <a:t>1%</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noFill/>
                  </a:tcPr>
                </a:tc>
                <a:tc>
                  <a:txBody>
                    <a:bodyPr/>
                    <a:lstStyle/>
                    <a:p>
                      <a:pPr algn="ctr"/>
                      <a:r>
                        <a:rPr lang="en-US" dirty="0"/>
                        <a:t>3%</a:t>
                      </a:r>
                    </a:p>
                  </a:txBody>
                  <a:tcPr anchor="ctr">
                    <a:noFill/>
                  </a:tcPr>
                </a:tc>
                <a:tc>
                  <a:txBody>
                    <a:bodyPr/>
                    <a:lstStyle/>
                    <a:p>
                      <a:pPr algn="ctr"/>
                      <a:r>
                        <a:rPr lang="en-US" dirty="0"/>
                        <a:t>3%</a:t>
                      </a:r>
                    </a:p>
                  </a:txBody>
                  <a:tcPr anchor="ctr">
                    <a:noFill/>
                  </a:tcPr>
                </a:tc>
                <a:extLst>
                  <a:ext uri="{0D108BD9-81ED-4DB2-BD59-A6C34878D82A}">
                    <a16:rowId xmlns:a16="http://schemas.microsoft.com/office/drawing/2014/main" val="2437832724"/>
                  </a:ext>
                </a:extLst>
              </a:tr>
              <a:tr h="271749">
                <a:tc gridSpan="11">
                  <a:txBody>
                    <a:bodyPr/>
                    <a:lstStyle/>
                    <a:p>
                      <a:pPr algn="l"/>
                      <a:r>
                        <a:rPr lang="en-US" sz="1400" b="0" i="1" dirty="0"/>
                        <a:t>Some years add up to 99% or 101% due to rounding</a:t>
                      </a:r>
                    </a:p>
                  </a:txBody>
                  <a:tcP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noFill/>
                  </a:tcPr>
                </a:tc>
                <a:tc hMerge="1">
                  <a:txBody>
                    <a:bodyPr/>
                    <a:lstStyle/>
                    <a:p>
                      <a:pPr algn="ctr"/>
                      <a:endParaRPr lang="en-US" dirty="0"/>
                    </a:p>
                  </a:txBody>
                  <a:tcPr anchor="ctr">
                    <a:noFill/>
                  </a:tcPr>
                </a:tc>
                <a:tc hMerge="1">
                  <a:txBody>
                    <a:bodyPr/>
                    <a:lstStyle/>
                    <a:p>
                      <a:pPr algn="l"/>
                      <a:endParaRPr lang="en-US" sz="1400" b="0" i="1" dirty="0"/>
                    </a:p>
                  </a:txBody>
                  <a:tcPr/>
                </a:tc>
                <a:extLst>
                  <a:ext uri="{0D108BD9-81ED-4DB2-BD59-A6C34878D82A}">
                    <a16:rowId xmlns:a16="http://schemas.microsoft.com/office/drawing/2014/main" val="2086233712"/>
                  </a:ext>
                </a:extLst>
              </a:tr>
            </a:tbl>
          </a:graphicData>
        </a:graphic>
      </p:graphicFrame>
    </p:spTree>
    <p:extLst>
      <p:ext uri="{BB962C8B-B14F-4D97-AF65-F5344CB8AC3E}">
        <p14:creationId xmlns:p14="http://schemas.microsoft.com/office/powerpoint/2010/main" val="495335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311147" y="365760"/>
            <a:ext cx="7569706" cy="1288238"/>
          </a:xfrm>
        </p:spPr>
        <p:txBody>
          <a:bodyPr anchor="ctr">
            <a:normAutofit/>
          </a:bodyPr>
          <a:lstStyle/>
          <a:p>
            <a:pPr algn="ctr"/>
            <a:r>
              <a:rPr lang="en-US" b="1" dirty="0">
                <a:effectLst>
                  <a:outerShdw blurRad="38100" dist="38100" dir="2700000" algn="tl">
                    <a:srgbClr val="000000">
                      <a:alpha val="43137"/>
                    </a:srgbClr>
                  </a:outerShdw>
                </a:effectLst>
                <a:latin typeface="Abadi"/>
              </a:rPr>
              <a:t>January - May 2023 Snapshot</a:t>
            </a:r>
          </a:p>
        </p:txBody>
      </p:sp>
      <p:sp>
        <p:nvSpPr>
          <p:cNvPr id="3" name="Content Placeholder 2"/>
          <p:cNvSpPr>
            <a:spLocks noGrp="1"/>
          </p:cNvSpPr>
          <p:nvPr>
            <p:ph idx="1"/>
          </p:nvPr>
        </p:nvSpPr>
        <p:spPr>
          <a:xfrm>
            <a:off x="2165568" y="1653998"/>
            <a:ext cx="7860863" cy="4432967"/>
          </a:xfrm>
        </p:spPr>
        <p:txBody>
          <a:bodyPr anchor="t">
            <a:normAutofit/>
          </a:bodyPr>
          <a:lstStyle/>
          <a:p>
            <a:r>
              <a:rPr lang="en-US" sz="2400" dirty="0"/>
              <a:t>1,086 opioid-related overdose patients</a:t>
            </a:r>
          </a:p>
          <a:p>
            <a:pPr lvl="1"/>
            <a:r>
              <a:rPr lang="en-US" dirty="0"/>
              <a:t>12% </a:t>
            </a:r>
            <a:r>
              <a:rPr lang="en-US" b="1" dirty="0">
                <a:solidFill>
                  <a:srgbClr val="92D050"/>
                </a:solidFill>
              </a:rPr>
              <a:t>decrease</a:t>
            </a:r>
            <a:r>
              <a:rPr lang="en-US" dirty="0"/>
              <a:t> compared to Jan-May 2022</a:t>
            </a:r>
          </a:p>
          <a:p>
            <a:pPr lvl="1"/>
            <a:r>
              <a:rPr lang="en-US" dirty="0"/>
              <a:t>13% </a:t>
            </a:r>
            <a:r>
              <a:rPr lang="en-US" b="1" dirty="0">
                <a:solidFill>
                  <a:srgbClr val="92D050"/>
                </a:solidFill>
              </a:rPr>
              <a:t>decrease</a:t>
            </a:r>
            <a:r>
              <a:rPr lang="en-US" dirty="0"/>
              <a:t> compared to Aug-Dec 2022</a:t>
            </a:r>
          </a:p>
          <a:p>
            <a:r>
              <a:rPr lang="en-US" sz="2400" dirty="0"/>
              <a:t>Top zip code - 32210</a:t>
            </a:r>
          </a:p>
          <a:p>
            <a:pPr lvl="1"/>
            <a:r>
              <a:rPr lang="en-US" dirty="0"/>
              <a:t>96 patients (9%)</a:t>
            </a:r>
          </a:p>
          <a:p>
            <a:r>
              <a:rPr lang="en-US" sz="2400" dirty="0"/>
              <a:t>65% male; 35% female</a:t>
            </a:r>
          </a:p>
          <a:p>
            <a:r>
              <a:rPr lang="en-US" sz="2400" dirty="0"/>
              <a:t>73% white; 20% black/AA; 7% other</a:t>
            </a:r>
          </a:p>
          <a:p>
            <a:r>
              <a:rPr lang="en-US" sz="2400" dirty="0"/>
              <a:t>33% between ages 30-39</a:t>
            </a:r>
          </a:p>
          <a:p>
            <a:r>
              <a:rPr lang="en-US" sz="2400" dirty="0"/>
              <a:t>53% residence; 18% roadway; 11% business or hotel; 18% other</a:t>
            </a:r>
          </a:p>
        </p:txBody>
      </p:sp>
    </p:spTree>
    <p:extLst>
      <p:ext uri="{BB962C8B-B14F-4D97-AF65-F5344CB8AC3E}">
        <p14:creationId xmlns:p14="http://schemas.microsoft.com/office/powerpoint/2010/main" val="411572834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84E8A5F-8F29-4175-AA4B-B9BEB4434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FA505F40-D149-43ED-AF99-35E23BCA8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a:ea typeface="+mn-ea"/>
              <a:cs typeface="+mn-cs"/>
            </a:endParaRPr>
          </a:p>
        </p:txBody>
      </p:sp>
      <p:sp useBgFill="1">
        <p:nvSpPr>
          <p:cNvPr id="40" name="Freeform: Shape 39">
            <a:extLst>
              <a:ext uri="{FF2B5EF4-FFF2-40B4-BE49-F238E27FC236}">
                <a16:creationId xmlns:a16="http://schemas.microsoft.com/office/drawing/2014/main" id="{552309E5-CDC5-4689-B459-780990ADE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1852"/>
            <a:ext cx="12192000" cy="6416148"/>
          </a:xfrm>
          <a:custGeom>
            <a:avLst/>
            <a:gdLst>
              <a:gd name="connsiteX0" fmla="*/ 0 w 12192000"/>
              <a:gd name="connsiteY0" fmla="*/ 1471884 h 6416148"/>
              <a:gd name="connsiteX1" fmla="*/ 64531 w 12192000"/>
              <a:gd name="connsiteY1" fmla="*/ 1501670 h 6416148"/>
              <a:gd name="connsiteX2" fmla="*/ 1086294 w 12192000"/>
              <a:gd name="connsiteY2" fmla="*/ 1696317 h 6416148"/>
              <a:gd name="connsiteX3" fmla="*/ 627362 w 12192000"/>
              <a:gd name="connsiteY3" fmla="*/ 1781303 h 6416148"/>
              <a:gd name="connsiteX4" fmla="*/ 521977 w 12192000"/>
              <a:gd name="connsiteY4" fmla="*/ 1811899 h 6416148"/>
              <a:gd name="connsiteX5" fmla="*/ 617163 w 12192000"/>
              <a:gd name="connsiteY5" fmla="*/ 1886686 h 6416148"/>
              <a:gd name="connsiteX6" fmla="*/ 858527 w 12192000"/>
              <a:gd name="connsiteY6" fmla="*/ 1958076 h 6416148"/>
              <a:gd name="connsiteX7" fmla="*/ 195624 w 12192000"/>
              <a:gd name="connsiteY7" fmla="*/ 1859491 h 6416148"/>
              <a:gd name="connsiteX8" fmla="*/ 239818 w 12192000"/>
              <a:gd name="connsiteY8" fmla="*/ 1975073 h 6416148"/>
              <a:gd name="connsiteX9" fmla="*/ 171828 w 12192000"/>
              <a:gd name="connsiteY9" fmla="*/ 2083856 h 6416148"/>
              <a:gd name="connsiteX10" fmla="*/ 542373 w 12192000"/>
              <a:gd name="connsiteY10" fmla="*/ 2213037 h 6416148"/>
              <a:gd name="connsiteX11" fmla="*/ 1059099 w 12192000"/>
              <a:gd name="connsiteY11" fmla="*/ 2471396 h 6416148"/>
              <a:gd name="connsiteX12" fmla="*/ 1579222 w 12192000"/>
              <a:gd name="connsiteY12" fmla="*/ 2634571 h 6416148"/>
              <a:gd name="connsiteX13" fmla="*/ 2007559 w 12192000"/>
              <a:gd name="connsiteY13" fmla="*/ 2777349 h 6416148"/>
              <a:gd name="connsiteX14" fmla="*/ 1606419 w 12192000"/>
              <a:gd name="connsiteY14" fmla="*/ 2760351 h 6416148"/>
              <a:gd name="connsiteX15" fmla="*/ 2269322 w 12192000"/>
              <a:gd name="connsiteY15" fmla="*/ 2988116 h 6416148"/>
              <a:gd name="connsiteX16" fmla="*/ 2371307 w 12192000"/>
              <a:gd name="connsiteY16" fmla="*/ 3001714 h 6416148"/>
              <a:gd name="connsiteX17" fmla="*/ 3442150 w 12192000"/>
              <a:gd name="connsiteY17" fmla="*/ 3154690 h 6416148"/>
              <a:gd name="connsiteX18" fmla="*/ 3649520 w 12192000"/>
              <a:gd name="connsiteY18" fmla="*/ 3236278 h 6416148"/>
              <a:gd name="connsiteX19" fmla="*/ 3411555 w 12192000"/>
              <a:gd name="connsiteY19" fmla="*/ 3256674 h 6416148"/>
              <a:gd name="connsiteX20" fmla="*/ 2612671 w 12192000"/>
              <a:gd name="connsiteY20" fmla="*/ 3219280 h 6416148"/>
              <a:gd name="connsiteX21" fmla="*/ 3153192 w 12192000"/>
              <a:gd name="connsiteY21" fmla="*/ 3314466 h 6416148"/>
              <a:gd name="connsiteX22" fmla="*/ 2561679 w 12192000"/>
              <a:gd name="connsiteY22" fmla="*/ 3355259 h 6416148"/>
              <a:gd name="connsiteX23" fmla="*/ 2418900 w 12192000"/>
              <a:gd name="connsiteY23" fmla="*/ 3440245 h 6416148"/>
              <a:gd name="connsiteX24" fmla="*/ 2517486 w 12192000"/>
              <a:gd name="connsiteY24" fmla="*/ 3518433 h 6416148"/>
              <a:gd name="connsiteX25" fmla="*/ 2881232 w 12192000"/>
              <a:gd name="connsiteY25" fmla="*/ 3600021 h 6416148"/>
              <a:gd name="connsiteX26" fmla="*/ 3251778 w 12192000"/>
              <a:gd name="connsiteY26" fmla="*/ 3722402 h 6416148"/>
              <a:gd name="connsiteX27" fmla="*/ 4441605 w 12192000"/>
              <a:gd name="connsiteY27" fmla="*/ 3885576 h 6416148"/>
              <a:gd name="connsiteX28" fmla="*/ 5233689 w 12192000"/>
              <a:gd name="connsiteY28" fmla="*/ 3933169 h 6416148"/>
              <a:gd name="connsiteX29" fmla="*/ 6753267 w 12192000"/>
              <a:gd name="connsiteY29" fmla="*/ 3994360 h 6416148"/>
              <a:gd name="connsiteX30" fmla="*/ 8164061 w 12192000"/>
              <a:gd name="connsiteY30" fmla="*/ 3943368 h 6416148"/>
              <a:gd name="connsiteX31" fmla="*/ 10475723 w 12192000"/>
              <a:gd name="connsiteY31" fmla="*/ 3868579 h 6416148"/>
              <a:gd name="connsiteX32" fmla="*/ 11883117 w 12192000"/>
              <a:gd name="connsiteY32" fmla="*/ 3695207 h 6416148"/>
              <a:gd name="connsiteX33" fmla="*/ 12066691 w 12192000"/>
              <a:gd name="connsiteY33" fmla="*/ 3637415 h 6416148"/>
              <a:gd name="connsiteX34" fmla="*/ 12022498 w 12192000"/>
              <a:gd name="connsiteY34" fmla="*/ 3528632 h 6416148"/>
              <a:gd name="connsiteX35" fmla="*/ 11706343 w 12192000"/>
              <a:gd name="connsiteY35" fmla="*/ 3504836 h 6416148"/>
              <a:gd name="connsiteX36" fmla="*/ 11883117 w 12192000"/>
              <a:gd name="connsiteY36" fmla="*/ 3419849 h 6416148"/>
              <a:gd name="connsiteX37" fmla="*/ 11502373 w 12192000"/>
              <a:gd name="connsiteY37" fmla="*/ 3362057 h 6416148"/>
              <a:gd name="connsiteX38" fmla="*/ 11553365 w 12192000"/>
              <a:gd name="connsiteY38" fmla="*/ 3317864 h 6416148"/>
              <a:gd name="connsiteX39" fmla="*/ 11604358 w 12192000"/>
              <a:gd name="connsiteY39" fmla="*/ 3273672 h 6416148"/>
              <a:gd name="connsiteX40" fmla="*/ 10880263 w 12192000"/>
              <a:gd name="connsiteY40" fmla="*/ 3178486 h 6416148"/>
              <a:gd name="connsiteX41" fmla="*/ 11740337 w 12192000"/>
              <a:gd name="connsiteY41" fmla="*/ 2967719 h 6416148"/>
              <a:gd name="connsiteX42" fmla="*/ 11587360 w 12192000"/>
              <a:gd name="connsiteY42" fmla="*/ 2862336 h 6416148"/>
              <a:gd name="connsiteX43" fmla="*/ 12087087 w 12192000"/>
              <a:gd name="connsiteY43" fmla="*/ 2685563 h 6416148"/>
              <a:gd name="connsiteX44" fmla="*/ 12192000 w 12192000"/>
              <a:gd name="connsiteY44" fmla="*/ 2625581 h 6416148"/>
              <a:gd name="connsiteX45" fmla="*/ 12192000 w 12192000"/>
              <a:gd name="connsiteY45" fmla="*/ 6416148 h 6416148"/>
              <a:gd name="connsiteX46" fmla="*/ 0 w 12192000"/>
              <a:gd name="connsiteY46" fmla="*/ 6416148 h 6416148"/>
              <a:gd name="connsiteX47" fmla="*/ 0 w 12192000"/>
              <a:gd name="connsiteY47" fmla="*/ 617621 h 6416148"/>
              <a:gd name="connsiteX48" fmla="*/ 15292 w 12192000"/>
              <a:gd name="connsiteY48" fmla="*/ 619640 h 6416148"/>
              <a:gd name="connsiteX49" fmla="*/ 168428 w 12192000"/>
              <a:gd name="connsiteY49" fmla="*/ 649279 h 6416148"/>
              <a:gd name="connsiteX50" fmla="*/ 5252 w 12192000"/>
              <a:gd name="connsiteY50" fmla="*/ 771660 h 6416148"/>
              <a:gd name="connsiteX51" fmla="*/ 1263069 w 12192000"/>
              <a:gd name="connsiteY51" fmla="*/ 1230589 h 6416148"/>
              <a:gd name="connsiteX52" fmla="*/ 2109545 w 12192000"/>
              <a:gd name="connsiteY52" fmla="*/ 1441356 h 6416148"/>
              <a:gd name="connsiteX53" fmla="*/ 1783192 w 12192000"/>
              <a:gd name="connsiteY53" fmla="*/ 1414160 h 6416148"/>
              <a:gd name="connsiteX54" fmla="*/ 100438 w 12192000"/>
              <a:gd name="connsiteY54" fmla="*/ 1417560 h 6416148"/>
              <a:gd name="connsiteX55" fmla="*/ 15875 w 12192000"/>
              <a:gd name="connsiteY55" fmla="*/ 1403962 h 6416148"/>
              <a:gd name="connsiteX56" fmla="*/ 0 w 12192000"/>
              <a:gd name="connsiteY56" fmla="*/ 1406507 h 6416148"/>
              <a:gd name="connsiteX57" fmla="*/ 0 w 12192000"/>
              <a:gd name="connsiteY57" fmla="*/ 0 h 6416148"/>
              <a:gd name="connsiteX58" fmla="*/ 12051 w 12192000"/>
              <a:gd name="connsiteY58" fmla="*/ 3379 h 6416148"/>
              <a:gd name="connsiteX59" fmla="*/ 804135 w 12192000"/>
              <a:gd name="connsiteY59" fmla="*/ 224346 h 6416148"/>
              <a:gd name="connsiteX60" fmla="*/ 963912 w 12192000"/>
              <a:gd name="connsiteY60" fmla="*/ 275337 h 6416148"/>
              <a:gd name="connsiteX61" fmla="*/ 773540 w 12192000"/>
              <a:gd name="connsiteY61" fmla="*/ 285536 h 6416148"/>
              <a:gd name="connsiteX62" fmla="*/ 623962 w 12192000"/>
              <a:gd name="connsiteY62" fmla="*/ 288936 h 6416148"/>
              <a:gd name="connsiteX63" fmla="*/ 352002 w 12192000"/>
              <a:gd name="connsiteY63" fmla="*/ 350126 h 6416148"/>
              <a:gd name="connsiteX64" fmla="*/ 114355 w 12192000"/>
              <a:gd name="connsiteY64" fmla="*/ 323036 h 6416148"/>
              <a:gd name="connsiteX65" fmla="*/ 0 w 12192000"/>
              <a:gd name="connsiteY65" fmla="*/ 316460 h 641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192000" h="6416148">
                <a:moveTo>
                  <a:pt x="0" y="1471884"/>
                </a:moveTo>
                <a:lnTo>
                  <a:pt x="64531" y="1501670"/>
                </a:lnTo>
                <a:cubicBezTo>
                  <a:pt x="379091" y="1618607"/>
                  <a:pt x="756117" y="1583284"/>
                  <a:pt x="1086294" y="1696317"/>
                </a:cubicBezTo>
                <a:cubicBezTo>
                  <a:pt x="933317" y="1791502"/>
                  <a:pt x="783739" y="1791502"/>
                  <a:pt x="627362" y="1781303"/>
                </a:cubicBezTo>
                <a:cubicBezTo>
                  <a:pt x="586567" y="1777904"/>
                  <a:pt x="532175" y="1774505"/>
                  <a:pt x="521977" y="1811899"/>
                </a:cubicBezTo>
                <a:cubicBezTo>
                  <a:pt x="508379" y="1859491"/>
                  <a:pt x="572970" y="1866290"/>
                  <a:pt x="617163" y="1886686"/>
                </a:cubicBezTo>
                <a:cubicBezTo>
                  <a:pt x="681753" y="1917283"/>
                  <a:pt x="780339" y="1876489"/>
                  <a:pt x="858527" y="1958076"/>
                </a:cubicBezTo>
                <a:cubicBezTo>
                  <a:pt x="613763" y="1941079"/>
                  <a:pt x="409792" y="1910484"/>
                  <a:pt x="195624" y="1859491"/>
                </a:cubicBezTo>
                <a:cubicBezTo>
                  <a:pt x="212622" y="1910484"/>
                  <a:pt x="277212" y="1934280"/>
                  <a:pt x="239818" y="1975073"/>
                </a:cubicBezTo>
                <a:cubicBezTo>
                  <a:pt x="212622" y="2009068"/>
                  <a:pt x="131034" y="2022666"/>
                  <a:pt x="171828" y="2083856"/>
                </a:cubicBezTo>
                <a:cubicBezTo>
                  <a:pt x="284012" y="2145047"/>
                  <a:pt x="447188" y="2124650"/>
                  <a:pt x="542373" y="2213037"/>
                </a:cubicBezTo>
                <a:cubicBezTo>
                  <a:pt x="678354" y="2338817"/>
                  <a:pt x="892523" y="2379610"/>
                  <a:pt x="1059099" y="2471396"/>
                </a:cubicBezTo>
                <a:cubicBezTo>
                  <a:pt x="1113491" y="2501991"/>
                  <a:pt x="1480637" y="2600577"/>
                  <a:pt x="1579222" y="2634571"/>
                </a:cubicBezTo>
                <a:cubicBezTo>
                  <a:pt x="1715203" y="2678765"/>
                  <a:pt x="1874979" y="2692362"/>
                  <a:pt x="2007559" y="2777349"/>
                </a:cubicBezTo>
                <a:cubicBezTo>
                  <a:pt x="1874979" y="2797745"/>
                  <a:pt x="1766195" y="2716159"/>
                  <a:pt x="1606419" y="2760351"/>
                </a:cubicBezTo>
                <a:cubicBezTo>
                  <a:pt x="1857982" y="2841939"/>
                  <a:pt x="2089148" y="2875933"/>
                  <a:pt x="2269322" y="2988116"/>
                </a:cubicBezTo>
                <a:cubicBezTo>
                  <a:pt x="2293118" y="3001714"/>
                  <a:pt x="2337311" y="2998314"/>
                  <a:pt x="2371307" y="3001714"/>
                </a:cubicBezTo>
                <a:cubicBezTo>
                  <a:pt x="2728254" y="3045907"/>
                  <a:pt x="3088601" y="3083301"/>
                  <a:pt x="3442150" y="3154690"/>
                </a:cubicBezTo>
                <a:cubicBezTo>
                  <a:pt x="3523738" y="3171687"/>
                  <a:pt x="3663118" y="3171687"/>
                  <a:pt x="3649520" y="3236278"/>
                </a:cubicBezTo>
                <a:cubicBezTo>
                  <a:pt x="3625723" y="3331462"/>
                  <a:pt x="3496542" y="3266873"/>
                  <a:pt x="3411555" y="3256674"/>
                </a:cubicBezTo>
                <a:cubicBezTo>
                  <a:pt x="3146393" y="3232878"/>
                  <a:pt x="2884632" y="3188685"/>
                  <a:pt x="2612671" y="3219280"/>
                </a:cubicBezTo>
                <a:cubicBezTo>
                  <a:pt x="2792845" y="3249875"/>
                  <a:pt x="2973019" y="3283869"/>
                  <a:pt x="3153192" y="3314466"/>
                </a:cubicBezTo>
                <a:cubicBezTo>
                  <a:pt x="2945823" y="3304267"/>
                  <a:pt x="2762250" y="3389254"/>
                  <a:pt x="2561679" y="3355259"/>
                </a:cubicBezTo>
                <a:cubicBezTo>
                  <a:pt x="2497088" y="3345061"/>
                  <a:pt x="2429099" y="3382455"/>
                  <a:pt x="2418900" y="3440245"/>
                </a:cubicBezTo>
                <a:cubicBezTo>
                  <a:pt x="2412101" y="3484439"/>
                  <a:pt x="2469893" y="3504836"/>
                  <a:pt x="2517486" y="3518433"/>
                </a:cubicBezTo>
                <a:cubicBezTo>
                  <a:pt x="2636468" y="3552428"/>
                  <a:pt x="2728254" y="3661212"/>
                  <a:pt x="2881232" y="3600021"/>
                </a:cubicBezTo>
                <a:cubicBezTo>
                  <a:pt x="2976418" y="3688407"/>
                  <a:pt x="3125997" y="3702005"/>
                  <a:pt x="3251778" y="3722402"/>
                </a:cubicBezTo>
                <a:cubicBezTo>
                  <a:pt x="3646120" y="3790391"/>
                  <a:pt x="4043862" y="3844783"/>
                  <a:pt x="4441605" y="3885576"/>
                </a:cubicBezTo>
                <a:cubicBezTo>
                  <a:pt x="4703367" y="3912772"/>
                  <a:pt x="4975327" y="3895775"/>
                  <a:pt x="5233689" y="3933169"/>
                </a:cubicBezTo>
                <a:cubicBezTo>
                  <a:pt x="5740215" y="4004558"/>
                  <a:pt x="6246741" y="3994360"/>
                  <a:pt x="6753267" y="3994360"/>
                </a:cubicBezTo>
                <a:cubicBezTo>
                  <a:pt x="7225798" y="3994360"/>
                  <a:pt x="7694929" y="3963764"/>
                  <a:pt x="8164061" y="3943368"/>
                </a:cubicBezTo>
                <a:cubicBezTo>
                  <a:pt x="8932348" y="3909373"/>
                  <a:pt x="9704036" y="3899174"/>
                  <a:pt x="10475723" y="3868579"/>
                </a:cubicBezTo>
                <a:cubicBezTo>
                  <a:pt x="10955053" y="3851581"/>
                  <a:pt x="11430983" y="3807389"/>
                  <a:pt x="11883117" y="3695207"/>
                </a:cubicBezTo>
                <a:cubicBezTo>
                  <a:pt x="11947708" y="3678209"/>
                  <a:pt x="12019098" y="3674809"/>
                  <a:pt x="12066691" y="3637415"/>
                </a:cubicBezTo>
                <a:cubicBezTo>
                  <a:pt x="12121083" y="3596621"/>
                  <a:pt x="12100686" y="3538831"/>
                  <a:pt x="12022498" y="3528632"/>
                </a:cubicBezTo>
                <a:cubicBezTo>
                  <a:pt x="11920513" y="3515034"/>
                  <a:pt x="11818527" y="3511634"/>
                  <a:pt x="11706343" y="3504836"/>
                </a:cubicBezTo>
                <a:cubicBezTo>
                  <a:pt x="11750537" y="3450444"/>
                  <a:pt x="11852522" y="3487838"/>
                  <a:pt x="11883117" y="3419849"/>
                </a:cubicBezTo>
                <a:cubicBezTo>
                  <a:pt x="11764134" y="3372256"/>
                  <a:pt x="11617955" y="3406251"/>
                  <a:pt x="11502373" y="3362057"/>
                </a:cubicBezTo>
                <a:cubicBezTo>
                  <a:pt x="11505772" y="3328063"/>
                  <a:pt x="11532968" y="3324663"/>
                  <a:pt x="11553365" y="3317864"/>
                </a:cubicBezTo>
                <a:cubicBezTo>
                  <a:pt x="11573763" y="3307666"/>
                  <a:pt x="11628155" y="3321265"/>
                  <a:pt x="11604358" y="3273672"/>
                </a:cubicBezTo>
                <a:cubicBezTo>
                  <a:pt x="11362993" y="3249875"/>
                  <a:pt x="11135227" y="3161489"/>
                  <a:pt x="10880263" y="3178486"/>
                </a:cubicBezTo>
                <a:cubicBezTo>
                  <a:pt x="11196417" y="3147891"/>
                  <a:pt x="11461579" y="3039108"/>
                  <a:pt x="11740337" y="2967719"/>
                </a:cubicBezTo>
                <a:cubicBezTo>
                  <a:pt x="11730140" y="2886132"/>
                  <a:pt x="11617955" y="2920126"/>
                  <a:pt x="11587360" y="2862336"/>
                </a:cubicBezTo>
                <a:cubicBezTo>
                  <a:pt x="11767534" y="2818143"/>
                  <a:pt x="11937509" y="2767150"/>
                  <a:pt x="12087087" y="2685563"/>
                </a:cubicBezTo>
                <a:lnTo>
                  <a:pt x="12192000" y="2625581"/>
                </a:lnTo>
                <a:lnTo>
                  <a:pt x="12192000" y="6416148"/>
                </a:lnTo>
                <a:lnTo>
                  <a:pt x="0" y="6416148"/>
                </a:lnTo>
                <a:close/>
                <a:moveTo>
                  <a:pt x="0" y="617621"/>
                </a:moveTo>
                <a:lnTo>
                  <a:pt x="15292" y="619640"/>
                </a:lnTo>
                <a:cubicBezTo>
                  <a:pt x="67931" y="627395"/>
                  <a:pt x="119136" y="636531"/>
                  <a:pt x="168428" y="649279"/>
                </a:cubicBezTo>
                <a:cubicBezTo>
                  <a:pt x="185426" y="747865"/>
                  <a:pt x="56244" y="713870"/>
                  <a:pt x="5252" y="771660"/>
                </a:cubicBezTo>
                <a:cubicBezTo>
                  <a:pt x="362199" y="856647"/>
                  <a:pt x="1171282" y="1166000"/>
                  <a:pt x="1263069" y="1230589"/>
                </a:cubicBezTo>
                <a:cubicBezTo>
                  <a:pt x="1446641" y="1363168"/>
                  <a:pt x="2245525" y="1410761"/>
                  <a:pt x="2109545" y="1441356"/>
                </a:cubicBezTo>
                <a:cubicBezTo>
                  <a:pt x="1997362" y="1465153"/>
                  <a:pt x="1885178" y="1451555"/>
                  <a:pt x="1783192" y="1414160"/>
                </a:cubicBezTo>
                <a:cubicBezTo>
                  <a:pt x="1613218" y="1356370"/>
                  <a:pt x="430190" y="1461753"/>
                  <a:pt x="100438" y="1417560"/>
                </a:cubicBezTo>
                <a:cubicBezTo>
                  <a:pt x="74942" y="1414161"/>
                  <a:pt x="45196" y="1404812"/>
                  <a:pt x="15875" y="1403962"/>
                </a:cubicBezTo>
                <a:lnTo>
                  <a:pt x="0" y="1406507"/>
                </a:lnTo>
                <a:close/>
                <a:moveTo>
                  <a:pt x="0" y="0"/>
                </a:moveTo>
                <a:lnTo>
                  <a:pt x="12051" y="3379"/>
                </a:lnTo>
                <a:cubicBezTo>
                  <a:pt x="144631" y="44173"/>
                  <a:pt x="664756" y="186952"/>
                  <a:pt x="804135" y="224346"/>
                </a:cubicBezTo>
                <a:cubicBezTo>
                  <a:pt x="855128" y="237943"/>
                  <a:pt x="926517" y="220946"/>
                  <a:pt x="963912" y="275337"/>
                </a:cubicBezTo>
                <a:cubicBezTo>
                  <a:pt x="906120" y="319531"/>
                  <a:pt x="827932" y="302533"/>
                  <a:pt x="773540" y="285536"/>
                </a:cubicBezTo>
                <a:cubicBezTo>
                  <a:pt x="627362" y="244742"/>
                  <a:pt x="637559" y="254941"/>
                  <a:pt x="623962" y="288936"/>
                </a:cubicBezTo>
                <a:cubicBezTo>
                  <a:pt x="572970" y="401118"/>
                  <a:pt x="457386" y="367123"/>
                  <a:pt x="352002" y="350126"/>
                </a:cubicBezTo>
                <a:cubicBezTo>
                  <a:pt x="272963" y="337378"/>
                  <a:pt x="193712" y="329092"/>
                  <a:pt x="114355" y="323036"/>
                </a:cubicBezTo>
                <a:lnTo>
                  <a:pt x="0" y="3164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1685D0CA-5B4C-4235-BD16-EA9DDC53CAC8}"/>
              </a:ext>
            </a:extLst>
          </p:cNvPr>
          <p:cNvSpPr>
            <a:spLocks noGrp="1"/>
          </p:cNvSpPr>
          <p:nvPr>
            <p:ph type="ctrTitle"/>
          </p:nvPr>
        </p:nvSpPr>
        <p:spPr>
          <a:xfrm>
            <a:off x="838197" y="3452491"/>
            <a:ext cx="7315197" cy="1754376"/>
          </a:xfrm>
        </p:spPr>
        <p:txBody>
          <a:bodyPr>
            <a:normAutofit/>
          </a:bodyPr>
          <a:lstStyle/>
          <a:p>
            <a:r>
              <a:rPr lang="en-US" b="1" i="0" dirty="0">
                <a:effectLst>
                  <a:outerShdw blurRad="38100" dist="38100" dir="2700000" algn="tl">
                    <a:srgbClr val="000000">
                      <a:alpha val="43137"/>
                    </a:srgbClr>
                  </a:outerShdw>
                </a:effectLst>
                <a:latin typeface="Abadi" panose="020B0604020104020204" pitchFamily="34" charset="0"/>
              </a:rPr>
              <a:t>COMMUNITY-BASED NARCAN DISTRIBUTION</a:t>
            </a:r>
          </a:p>
        </p:txBody>
      </p:sp>
      <p:sp>
        <p:nvSpPr>
          <p:cNvPr id="3" name="Subtitle 2">
            <a:extLst>
              <a:ext uri="{FF2B5EF4-FFF2-40B4-BE49-F238E27FC236}">
                <a16:creationId xmlns:a16="http://schemas.microsoft.com/office/drawing/2014/main" id="{581457C3-322E-4D58-8F8A-B5519C0A72C5}"/>
              </a:ext>
            </a:extLst>
          </p:cNvPr>
          <p:cNvSpPr>
            <a:spLocks noGrp="1"/>
          </p:cNvSpPr>
          <p:nvPr>
            <p:ph type="subTitle" idx="1"/>
          </p:nvPr>
        </p:nvSpPr>
        <p:spPr>
          <a:xfrm>
            <a:off x="838199" y="5443284"/>
            <a:ext cx="7315195" cy="1178297"/>
          </a:xfrm>
        </p:spPr>
        <p:txBody>
          <a:bodyPr>
            <a:normAutofit/>
          </a:bodyPr>
          <a:lstStyle/>
          <a:p>
            <a:pPr>
              <a:lnSpc>
                <a:spcPct val="90000"/>
              </a:lnSpc>
            </a:pPr>
            <a:r>
              <a:rPr lang="en-US" sz="2800" b="1" dirty="0">
                <a:solidFill>
                  <a:schemeClr val="accent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SEPTEMBER 2019 - JUNE 2023</a:t>
            </a:r>
          </a:p>
        </p:txBody>
      </p:sp>
      <p:pic>
        <p:nvPicPr>
          <p:cNvPr id="6" name="Picture 5" descr="A close up of a sign&#10;&#10;Description automatically generated">
            <a:extLst>
              <a:ext uri="{FF2B5EF4-FFF2-40B4-BE49-F238E27FC236}">
                <a16:creationId xmlns:a16="http://schemas.microsoft.com/office/drawing/2014/main" id="{C1976FEA-3825-4F93-B2FC-5100F4E01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684" y="441852"/>
            <a:ext cx="2524816" cy="2524816"/>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3F808293-242C-4D16-80B5-C4359B89F33B}"/>
              </a:ext>
            </a:extLst>
          </p:cNvPr>
          <p:cNvPicPr>
            <a:picLocks noChangeAspect="1"/>
          </p:cNvPicPr>
          <p:nvPr/>
        </p:nvPicPr>
        <p:blipFill>
          <a:blip r:embed="rId4"/>
          <a:stretch>
            <a:fillRect/>
          </a:stretch>
        </p:blipFill>
        <p:spPr>
          <a:xfrm>
            <a:off x="5444228" y="908097"/>
            <a:ext cx="2734518" cy="2741829"/>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F5F7AE9F-52AD-4ECC-9832-3A70D01E4736}"/>
              </a:ext>
            </a:extLst>
          </p:cNvPr>
          <p:cNvPicPr>
            <a:picLocks noChangeAspect="1"/>
          </p:cNvPicPr>
          <p:nvPr/>
        </p:nvPicPr>
        <p:blipFill>
          <a:blip r:embed="rId5"/>
          <a:stretch>
            <a:fillRect/>
          </a:stretch>
        </p:blipFill>
        <p:spPr>
          <a:xfrm>
            <a:off x="8767474" y="441852"/>
            <a:ext cx="2524816" cy="2524816"/>
          </a:xfrm>
          <a:prstGeom prst="rect">
            <a:avLst/>
          </a:prstGeom>
          <a:ln>
            <a:noFill/>
          </a:ln>
          <a:effectLst>
            <a:outerShdw blurRad="190500" algn="tl" rotWithShape="0">
              <a:srgbClr val="000000">
                <a:alpha val="70000"/>
              </a:srgbClr>
            </a:outerShdw>
          </a:effectLst>
        </p:spPr>
      </p:pic>
      <p:cxnSp>
        <p:nvCxnSpPr>
          <p:cNvPr id="5" name="Straight Connector 4">
            <a:extLst>
              <a:ext uri="{FF2B5EF4-FFF2-40B4-BE49-F238E27FC236}">
                <a16:creationId xmlns:a16="http://schemas.microsoft.com/office/drawing/2014/main" id="{B11762B4-9CBA-450D-8EE6-477BF5F89DAC}"/>
              </a:ext>
            </a:extLst>
          </p:cNvPr>
          <p:cNvCxnSpPr/>
          <p:nvPr/>
        </p:nvCxnSpPr>
        <p:spPr>
          <a:xfrm>
            <a:off x="635000" y="5270234"/>
            <a:ext cx="7378700" cy="0"/>
          </a:xfrm>
          <a:prstGeom prst="line">
            <a:avLst/>
          </a:prstGeom>
          <a:ln w="57150"/>
          <a:effectLst>
            <a:outerShdw blurRad="50800" dist="38100" dir="2700000" algn="tl"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9596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3" name="Title 2">
            <a:extLst>
              <a:ext uri="{FF2B5EF4-FFF2-40B4-BE49-F238E27FC236}">
                <a16:creationId xmlns:a16="http://schemas.microsoft.com/office/drawing/2014/main" id="{72CB1298-DE9E-24DC-4B6C-DD1BBC1B8623}"/>
              </a:ext>
            </a:extLst>
          </p:cNvPr>
          <p:cNvSpPr>
            <a:spLocks noGrp="1"/>
          </p:cNvSpPr>
          <p:nvPr>
            <p:ph type="title"/>
          </p:nvPr>
        </p:nvSpPr>
        <p:spPr>
          <a:xfrm>
            <a:off x="580843" y="590550"/>
            <a:ext cx="6125964" cy="1316313"/>
          </a:xfrm>
        </p:spPr>
        <p:txBody>
          <a:bodyPr vert="horz" lIns="91440" tIns="45720" rIns="91440" bIns="45720" rtlCol="0" anchor="b">
            <a:normAutofit/>
          </a:bodyPr>
          <a:lstStyle/>
          <a:p>
            <a:r>
              <a:rPr lang="en-US" kern="1200" dirty="0">
                <a:solidFill>
                  <a:schemeClr val="tx1"/>
                </a:solidFill>
                <a:latin typeface="+mj-lt"/>
                <a:ea typeface="+mj-ea"/>
                <a:cs typeface="+mj-cs"/>
              </a:rPr>
              <a:t>Today’s Focus</a:t>
            </a:r>
          </a:p>
        </p:txBody>
      </p:sp>
      <p:sp>
        <p:nvSpPr>
          <p:cNvPr id="5" name="TextBox 4">
            <a:extLst>
              <a:ext uri="{FF2B5EF4-FFF2-40B4-BE49-F238E27FC236}">
                <a16:creationId xmlns:a16="http://schemas.microsoft.com/office/drawing/2014/main" id="{5BA99D5F-1366-1209-AD45-E731C8F5C699}"/>
              </a:ext>
            </a:extLst>
          </p:cNvPr>
          <p:cNvSpPr txBox="1"/>
          <p:nvPr/>
        </p:nvSpPr>
        <p:spPr>
          <a:xfrm>
            <a:off x="753421" y="2585977"/>
            <a:ext cx="4632907" cy="3465568"/>
          </a:xfrm>
          <a:prstGeom prst="rect">
            <a:avLst/>
          </a:prstGeom>
        </p:spPr>
        <p:txBody>
          <a:bodyPr vert="horz" lIns="91440" tIns="45720" rIns="91440" bIns="45720" rtlCol="0">
            <a:normAutofit/>
          </a:bodyPr>
          <a:lstStyle/>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B4971"/>
                </a:solidFill>
                <a:effectLst/>
                <a:uLnTx/>
                <a:uFillTx/>
                <a:latin typeface="Acumin Pro"/>
                <a:ea typeface="+mn-ea"/>
                <a:cs typeface="+mn-cs"/>
              </a:rPr>
              <a:t>Welcome &amp; Introductions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B4971"/>
                </a:solidFill>
                <a:effectLst/>
                <a:uLnTx/>
                <a:uFillTx/>
                <a:latin typeface="Acumin Pro"/>
                <a:ea typeface="+mn-ea"/>
                <a:cs typeface="+mn-cs"/>
              </a:rPr>
              <a:t>Data &amp; Information Shares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B4971"/>
                </a:solidFill>
                <a:effectLst/>
                <a:uLnTx/>
                <a:uFillTx/>
                <a:latin typeface="Acumin Pro"/>
                <a:ea typeface="+mn-ea"/>
                <a:cs typeface="+mn-cs"/>
              </a:rPr>
              <a:t>Subcommittees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B4971"/>
                </a:solidFill>
                <a:effectLst/>
                <a:uLnTx/>
                <a:uFillTx/>
                <a:latin typeface="Acumin Pro"/>
                <a:ea typeface="+mn-ea"/>
                <a:cs typeface="+mn-cs"/>
              </a:rPr>
              <a:t>Open Discussion</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B4971"/>
              </a:solidFill>
              <a:effectLst/>
              <a:uLnTx/>
              <a:uFillTx/>
              <a:latin typeface="Acumin Pro"/>
              <a:ea typeface="+mn-ea"/>
              <a:cs typeface="+mn-cs"/>
            </a:endParaRPr>
          </a:p>
        </p:txBody>
      </p:sp>
      <p:pic>
        <p:nvPicPr>
          <p:cNvPr id="11" name="Picture 4" descr="Icon&#10;&#10;Description automatically generated">
            <a:extLst>
              <a:ext uri="{FF2B5EF4-FFF2-40B4-BE49-F238E27FC236}">
                <a16:creationId xmlns:a16="http://schemas.microsoft.com/office/drawing/2014/main" id="{61BFB159-E2C8-62CC-8C85-C74D9D5D1FF3}"/>
              </a:ext>
            </a:extLst>
          </p:cNvPr>
          <p:cNvPicPr>
            <a:picLocks noChangeAspect="1"/>
          </p:cNvPicPr>
          <p:nvPr/>
        </p:nvPicPr>
        <p:blipFill rotWithShape="1">
          <a:blip r:embed="rId2"/>
          <a:srcRect t="10259" r="-1" b="41158"/>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2" name="Picture 1" descr="Diagram&#10;&#10;Description automatically generated">
            <a:extLst>
              <a:ext uri="{FF2B5EF4-FFF2-40B4-BE49-F238E27FC236}">
                <a16:creationId xmlns:a16="http://schemas.microsoft.com/office/drawing/2014/main" id="{F09FC267-F965-F573-4AA7-6DF2560CEB96}"/>
              </a:ext>
            </a:extLst>
          </p:cNvPr>
          <p:cNvPicPr>
            <a:picLocks noChangeAspect="1"/>
          </p:cNvPicPr>
          <p:nvPr/>
        </p:nvPicPr>
        <p:blipFill rotWithShape="1">
          <a:blip r:embed="rId3">
            <a:extLst>
              <a:ext uri="{28A0092B-C50C-407E-A947-70E740481C1C}">
                <a14:useLocalDpi xmlns:a14="http://schemas.microsoft.com/office/drawing/2010/main" val="0"/>
              </a:ext>
            </a:extLst>
          </a:blip>
          <a:srcRect l="102" r="416"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4" name="Picture 3" descr="Map&#10;&#10;Description automatically generated">
            <a:extLst>
              <a:ext uri="{FF2B5EF4-FFF2-40B4-BE49-F238E27FC236}">
                <a16:creationId xmlns:a16="http://schemas.microsoft.com/office/drawing/2014/main" id="{88E204C0-55B0-E75C-9528-F335284904FE}"/>
              </a:ext>
            </a:extLst>
          </p:cNvPr>
          <p:cNvPicPr>
            <a:picLocks noChangeAspect="1"/>
          </p:cNvPicPr>
          <p:nvPr/>
        </p:nvPicPr>
        <p:blipFill rotWithShape="1">
          <a:blip r:embed="rId4">
            <a:extLst>
              <a:ext uri="{28A0092B-C50C-407E-A947-70E740481C1C}">
                <a14:useLocalDpi xmlns:a14="http://schemas.microsoft.com/office/drawing/2010/main" val="0"/>
              </a:ext>
            </a:extLst>
          </a:blip>
          <a:srcRect l="8870" r="22495"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cxnSp>
        <p:nvCxnSpPr>
          <p:cNvPr id="17" name="Straight Connector 16">
            <a:extLst>
              <a:ext uri="{FF2B5EF4-FFF2-40B4-BE49-F238E27FC236}">
                <a16:creationId xmlns:a16="http://schemas.microsoft.com/office/drawing/2014/main" id="{144868E1-C21E-8058-C129-769C38852B39}"/>
              </a:ext>
            </a:extLst>
          </p:cNvPr>
          <p:cNvCxnSpPr/>
          <p:nvPr/>
        </p:nvCxnSpPr>
        <p:spPr>
          <a:xfrm>
            <a:off x="671804" y="2127380"/>
            <a:ext cx="3909527" cy="0"/>
          </a:xfrm>
          <a:prstGeom prst="line">
            <a:avLst/>
          </a:prstGeom>
          <a:ln w="57150">
            <a:prstDash val="lgDash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56299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EFCBE-CC99-36E3-960E-F9FB29B85052}"/>
              </a:ext>
            </a:extLst>
          </p:cNvPr>
          <p:cNvSpPr>
            <a:spLocks noGrp="1"/>
          </p:cNvSpPr>
          <p:nvPr>
            <p:ph type="title"/>
          </p:nvPr>
        </p:nvSpPr>
        <p:spPr>
          <a:xfrm>
            <a:off x="1167492" y="381000"/>
            <a:ext cx="9779183" cy="1325563"/>
          </a:xfrm>
        </p:spPr>
        <p:txBody>
          <a:bodyPr anchor="b">
            <a:normAutofit/>
          </a:bodyPr>
          <a:lstStyle/>
          <a:p>
            <a:r>
              <a:rPr lang="en-US" b="1" i="0" dirty="0">
                <a:effectLst>
                  <a:outerShdw blurRad="38100" dist="38100" dir="2700000" algn="tl">
                    <a:srgbClr val="000000">
                      <a:alpha val="43137"/>
                    </a:srgbClr>
                  </a:outerShdw>
                </a:effectLst>
                <a:latin typeface="Abadi" panose="020B0604020104020204" pitchFamily="34" charset="0"/>
              </a:rPr>
              <a:t>Project Activities at a Glance</a:t>
            </a:r>
          </a:p>
        </p:txBody>
      </p:sp>
      <p:sp>
        <p:nvSpPr>
          <p:cNvPr id="6" name="Slide Number Placeholder 5">
            <a:extLst>
              <a:ext uri="{FF2B5EF4-FFF2-40B4-BE49-F238E27FC236}">
                <a16:creationId xmlns:a16="http://schemas.microsoft.com/office/drawing/2014/main" id="{C58330A5-9552-0570-1F7F-F8B10987271A}"/>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US" sz="1200" b="0" i="0" u="none" strike="noStrike" kern="1200" cap="none" spc="0" normalizeH="0" baseline="0" noProof="0" smtClean="0">
                <a:ln>
                  <a:noFill/>
                </a:ln>
                <a:solidFill>
                  <a:srgbClr val="EB4E73"/>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200" b="0" i="0" u="none" strike="noStrike" kern="1200" cap="none" spc="0" normalizeH="0" baseline="0" noProof="0">
              <a:ln>
                <a:noFill/>
              </a:ln>
              <a:solidFill>
                <a:srgbClr val="EB4E73"/>
              </a:solidFill>
              <a:effectLst/>
              <a:uLnTx/>
              <a:uFillTx/>
              <a:latin typeface="Century Gothic"/>
              <a:ea typeface="+mn-ea"/>
              <a:cs typeface="+mn-cs"/>
            </a:endParaRPr>
          </a:p>
        </p:txBody>
      </p:sp>
      <p:graphicFrame>
        <p:nvGraphicFramePr>
          <p:cNvPr id="8" name="Content Placeholder 2">
            <a:extLst>
              <a:ext uri="{FF2B5EF4-FFF2-40B4-BE49-F238E27FC236}">
                <a16:creationId xmlns:a16="http://schemas.microsoft.com/office/drawing/2014/main" id="{0BD87307-252C-58D2-3C45-AF7450E48E08}"/>
              </a:ext>
            </a:extLst>
          </p:cNvPr>
          <p:cNvGraphicFramePr>
            <a:graphicFrameLocks noGrp="1"/>
          </p:cNvGraphicFramePr>
          <p:nvPr>
            <p:ph idx="1"/>
          </p:nvPr>
        </p:nvGraphicFramePr>
        <p:xfrm>
          <a:off x="1167493" y="2017467"/>
          <a:ext cx="9779182" cy="3366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Bullseye with solid fill">
            <a:extLst>
              <a:ext uri="{FF2B5EF4-FFF2-40B4-BE49-F238E27FC236}">
                <a16:creationId xmlns:a16="http://schemas.microsoft.com/office/drawing/2014/main" id="{F5DAD81A-CAD4-2448-97E8-8C1228EC8C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45325" y="4501613"/>
            <a:ext cx="1099842" cy="1099842"/>
          </a:xfrm>
          <a:prstGeom prst="rect">
            <a:avLst/>
          </a:prstGeom>
          <a:effectLst>
            <a:outerShdw blurRad="50800" dist="38100" dir="2700000" algn="tl" rotWithShape="0">
              <a:prstClr val="black">
                <a:alpha val="40000"/>
              </a:prstClr>
            </a:outerShdw>
          </a:effectLst>
        </p:spPr>
      </p:pic>
      <p:pic>
        <p:nvPicPr>
          <p:cNvPr id="5" name="Graphic 4" descr="Bullseye with solid fill">
            <a:extLst>
              <a:ext uri="{FF2B5EF4-FFF2-40B4-BE49-F238E27FC236}">
                <a16:creationId xmlns:a16="http://schemas.microsoft.com/office/drawing/2014/main" id="{D8600AF7-5C4D-9AAA-56B0-813F97DA50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89273" y="4501613"/>
            <a:ext cx="1099842" cy="10998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1465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0E84D96F-297B-4F25-B127-525C1E05A3D3}"/>
              </a:ext>
            </a:extLst>
          </p:cNvPr>
          <p:cNvSpPr>
            <a:spLocks noGrp="1"/>
          </p:cNvSpPr>
          <p:nvPr>
            <p:ph type="title"/>
          </p:nvPr>
        </p:nvSpPr>
        <p:spPr>
          <a:xfrm>
            <a:off x="6350000" y="262996"/>
            <a:ext cx="5194300" cy="1807305"/>
          </a:xfrm>
        </p:spPr>
        <p:txBody>
          <a:bodyPr>
            <a:normAutofit/>
          </a:bodyPr>
          <a:lstStyle/>
          <a:p>
            <a:pPr algn="ctr"/>
            <a:r>
              <a:rPr lang="en-US" b="1" i="0" dirty="0">
                <a:solidFill>
                  <a:schemeClr val="accent6">
                    <a:lumMod val="75000"/>
                  </a:schemeClr>
                </a:solidFill>
                <a:effectLst>
                  <a:outerShdw blurRad="38100" dist="38100" dir="2700000" algn="tl">
                    <a:srgbClr val="000000">
                      <a:alpha val="43137"/>
                    </a:srgbClr>
                  </a:outerShdw>
                </a:effectLst>
                <a:latin typeface="Abadi" panose="020B0604020104020204" pitchFamily="34" charset="0"/>
              </a:rPr>
              <a:t>Lives Saved &amp; Narcan Use by Laypersons</a:t>
            </a:r>
          </a:p>
        </p:txBody>
      </p:sp>
      <p:pic>
        <p:nvPicPr>
          <p:cNvPr id="6" name="Picture 5" descr="Rescue buoy floating at sea">
            <a:extLst>
              <a:ext uri="{FF2B5EF4-FFF2-40B4-BE49-F238E27FC236}">
                <a16:creationId xmlns:a16="http://schemas.microsoft.com/office/drawing/2014/main" id="{9721B424-3A31-4648-AFD6-B04ACC28DBF7}"/>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astelsSmooth/>
                    </a14:imgEffect>
                  </a14:imgLayer>
                </a14:imgProps>
              </a:ext>
              <a:ext uri="{28A0092B-C50C-407E-A947-70E740481C1C}">
                <a14:useLocalDpi xmlns:a14="http://schemas.microsoft.com/office/drawing/2010/main" val="0"/>
              </a:ext>
            </a:extLst>
          </a:blip>
          <a:srcRect l="7303" r="33162" b="-1"/>
          <a:stretch/>
        </p:blipFill>
        <p:spPr>
          <a:xfrm>
            <a:off x="2"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0BBA068D-09F0-4127-A79F-F913A3F47419}"/>
              </a:ext>
            </a:extLst>
          </p:cNvPr>
          <p:cNvSpPr>
            <a:spLocks noGrp="1"/>
          </p:cNvSpPr>
          <p:nvPr>
            <p:ph idx="1"/>
          </p:nvPr>
        </p:nvSpPr>
        <p:spPr>
          <a:xfrm>
            <a:off x="6350000" y="2070301"/>
            <a:ext cx="5194300" cy="4159578"/>
          </a:xfrm>
        </p:spPr>
        <p:txBody>
          <a:bodyPr anchor="ctr">
            <a:normAutofit/>
          </a:bodyPr>
          <a:lstStyle/>
          <a:p>
            <a:pPr marL="0" indent="0">
              <a:lnSpc>
                <a:spcPct val="90000"/>
              </a:lnSpc>
              <a:buNone/>
            </a:pPr>
            <a:r>
              <a:rPr lang="en-US" sz="2400" dirty="0">
                <a:latin typeface="Calibri" panose="020F0502020204030204" pitchFamily="34" charset="0"/>
                <a:cs typeface="Calibri" panose="020F0502020204030204" pitchFamily="34" charset="0"/>
              </a:rPr>
              <a:t>Reported use of the Narcan provided under this project is encouraged, but not required. </a:t>
            </a:r>
          </a:p>
          <a:p>
            <a:pPr marL="0" indent="0">
              <a:lnSpc>
                <a:spcPct val="90000"/>
              </a:lnSpc>
              <a:buNone/>
            </a:pPr>
            <a:r>
              <a:rPr lang="en-US" sz="2400" dirty="0">
                <a:latin typeface="Calibri" panose="020F0502020204030204" pitchFamily="34" charset="0"/>
                <a:cs typeface="Calibri" panose="020F0502020204030204" pitchFamily="34" charset="0"/>
              </a:rPr>
              <a:t>Thus far, </a:t>
            </a:r>
            <a:r>
              <a:rPr lang="en-US" sz="2400" b="1" u="sng"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hundred two (102)</a:t>
            </a:r>
            <a:r>
              <a:rPr lang="en-US" sz="24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individuals have </a:t>
            </a:r>
            <a:r>
              <a:rPr lang="en-US" sz="2400" b="1" i="1" dirty="0">
                <a:latin typeface="Calibri" panose="020F0502020204030204" pitchFamily="34" charset="0"/>
                <a:cs typeface="Calibri" panose="020F0502020204030204" pitchFamily="34" charset="0"/>
              </a:rPr>
              <a:t>voluntarily</a:t>
            </a:r>
            <a:r>
              <a:rPr lang="en-US" sz="2400" b="1" dirty="0">
                <a:latin typeface="Calibri" panose="020F0502020204030204" pitchFamily="34" charset="0"/>
                <a:cs typeface="Calibri" panose="020F0502020204030204" pitchFamily="34" charset="0"/>
              </a:rPr>
              <a:t> followed up to report use of their Narcan to </a:t>
            </a:r>
            <a:r>
              <a:rPr lang="en-US" sz="2400" b="1" u="sng" dirty="0">
                <a:latin typeface="Calibri" panose="020F0502020204030204" pitchFamily="34" charset="0"/>
                <a:cs typeface="Calibri" panose="020F0502020204030204" pitchFamily="34" charset="0"/>
              </a:rPr>
              <a:t>save a person</a:t>
            </a:r>
            <a:r>
              <a:rPr lang="en-US" sz="2400" dirty="0">
                <a:latin typeface="Calibri" panose="020F0502020204030204" pitchFamily="34" charset="0"/>
                <a:cs typeface="Calibri" panose="020F0502020204030204" pitchFamily="34" charset="0"/>
              </a:rPr>
              <a:t> who may have otherwise died from an overdose. </a:t>
            </a:r>
          </a:p>
          <a:p>
            <a:pPr marL="0" indent="0">
              <a:lnSpc>
                <a:spcPct val="90000"/>
              </a:lnSpc>
              <a:buNone/>
            </a:pPr>
            <a:r>
              <a:rPr lang="en-US" sz="2400" dirty="0">
                <a:latin typeface="Calibri" panose="020F0502020204030204" pitchFamily="34" charset="0"/>
                <a:cs typeface="Calibri" panose="020F0502020204030204" pitchFamily="34" charset="0"/>
              </a:rPr>
              <a:t>Although there is no way to know for sure, we suspect that the actual number of Narcan kits used is much greater.</a:t>
            </a:r>
          </a:p>
        </p:txBody>
      </p:sp>
    </p:spTree>
    <p:extLst>
      <p:ext uri="{BB962C8B-B14F-4D97-AF65-F5344CB8AC3E}">
        <p14:creationId xmlns:p14="http://schemas.microsoft.com/office/powerpoint/2010/main" val="968053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5274D-086C-44BA-90EC-762D5107BD76}"/>
              </a:ext>
            </a:extLst>
          </p:cNvPr>
          <p:cNvSpPr>
            <a:spLocks noGrp="1"/>
          </p:cNvSpPr>
          <p:nvPr>
            <p:ph type="title"/>
          </p:nvPr>
        </p:nvSpPr>
        <p:spPr>
          <a:xfrm>
            <a:off x="838198" y="112743"/>
            <a:ext cx="10515600" cy="1325563"/>
          </a:xfrm>
        </p:spPr>
        <p:txBody>
          <a:bodyPr>
            <a:normAutofit/>
          </a:bodyPr>
          <a:lstStyle/>
          <a:p>
            <a:pPr algn="ctr"/>
            <a:r>
              <a:rPr lang="en-US" sz="2800" b="1" i="0" dirty="0">
                <a:effectLst>
                  <a:outerShdw blurRad="38100" dist="38100" dir="2700000" algn="tl">
                    <a:srgbClr val="000000">
                      <a:alpha val="43137"/>
                    </a:srgbClr>
                  </a:outerShdw>
                </a:effectLst>
                <a:latin typeface="Abadi" panose="020B0604020104020204" pitchFamily="34" charset="0"/>
              </a:rPr>
              <a:t>Bystander Narcan Use Prior to Arrival (PTA) of JFRD</a:t>
            </a:r>
          </a:p>
        </p:txBody>
      </p:sp>
      <p:graphicFrame>
        <p:nvGraphicFramePr>
          <p:cNvPr id="6" name="Content Placeholder 5">
            <a:extLst>
              <a:ext uri="{FF2B5EF4-FFF2-40B4-BE49-F238E27FC236}">
                <a16:creationId xmlns:a16="http://schemas.microsoft.com/office/drawing/2014/main" id="{98B847EE-C543-4217-B4EF-BDFF31C3FA68}"/>
              </a:ext>
            </a:extLst>
          </p:cNvPr>
          <p:cNvGraphicFramePr>
            <a:graphicFrameLocks noGrp="1"/>
          </p:cNvGraphicFramePr>
          <p:nvPr>
            <p:ph idx="1"/>
          </p:nvPr>
        </p:nvGraphicFramePr>
        <p:xfrm>
          <a:off x="1797813" y="1178523"/>
          <a:ext cx="8596370" cy="28043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4">
            <a:extLst>
              <a:ext uri="{FF2B5EF4-FFF2-40B4-BE49-F238E27FC236}">
                <a16:creationId xmlns:a16="http://schemas.microsoft.com/office/drawing/2014/main" id="{C13DB4BD-454C-45AC-BFA8-1BE385BEE783}"/>
              </a:ext>
            </a:extLst>
          </p:cNvPr>
          <p:cNvGraphicFramePr>
            <a:graphicFrameLocks/>
          </p:cNvGraphicFramePr>
          <p:nvPr/>
        </p:nvGraphicFramePr>
        <p:xfrm>
          <a:off x="1797811" y="4210179"/>
          <a:ext cx="8596373" cy="1981200"/>
        </p:xfrm>
        <a:graphic>
          <a:graphicData uri="http://schemas.openxmlformats.org/drawingml/2006/table">
            <a:tbl>
              <a:tblPr firstRow="1" bandRow="1">
                <a:tableStyleId>{74C1A8A3-306A-4EB7-A6B1-4F7E0EB9C5D6}</a:tableStyleId>
              </a:tblPr>
              <a:tblGrid>
                <a:gridCol w="1695308">
                  <a:extLst>
                    <a:ext uri="{9D8B030D-6E8A-4147-A177-3AD203B41FA5}">
                      <a16:colId xmlns:a16="http://schemas.microsoft.com/office/drawing/2014/main" val="3407725222"/>
                    </a:ext>
                  </a:extLst>
                </a:gridCol>
                <a:gridCol w="1380213">
                  <a:extLst>
                    <a:ext uri="{9D8B030D-6E8A-4147-A177-3AD203B41FA5}">
                      <a16:colId xmlns:a16="http://schemas.microsoft.com/office/drawing/2014/main" val="2934922800"/>
                    </a:ext>
                  </a:extLst>
                </a:gridCol>
                <a:gridCol w="1380213">
                  <a:extLst>
                    <a:ext uri="{9D8B030D-6E8A-4147-A177-3AD203B41FA5}">
                      <a16:colId xmlns:a16="http://schemas.microsoft.com/office/drawing/2014/main" val="3975016978"/>
                    </a:ext>
                  </a:extLst>
                </a:gridCol>
                <a:gridCol w="1380213">
                  <a:extLst>
                    <a:ext uri="{9D8B030D-6E8A-4147-A177-3AD203B41FA5}">
                      <a16:colId xmlns:a16="http://schemas.microsoft.com/office/drawing/2014/main" val="1998064667"/>
                    </a:ext>
                  </a:extLst>
                </a:gridCol>
                <a:gridCol w="1380213">
                  <a:extLst>
                    <a:ext uri="{9D8B030D-6E8A-4147-A177-3AD203B41FA5}">
                      <a16:colId xmlns:a16="http://schemas.microsoft.com/office/drawing/2014/main" val="921143158"/>
                    </a:ext>
                  </a:extLst>
                </a:gridCol>
                <a:gridCol w="1380213">
                  <a:extLst>
                    <a:ext uri="{9D8B030D-6E8A-4147-A177-3AD203B41FA5}">
                      <a16:colId xmlns:a16="http://schemas.microsoft.com/office/drawing/2014/main" val="2691864210"/>
                    </a:ext>
                  </a:extLst>
                </a:gridCol>
              </a:tblGrid>
              <a:tr h="312645">
                <a:tc>
                  <a:txBody>
                    <a:bodyPr/>
                    <a:lstStyle/>
                    <a:p>
                      <a:endParaRPr lang="en-US" sz="1400" dirty="0">
                        <a:latin typeface="Calibri" panose="020F0502020204030204" pitchFamily="34" charset="0"/>
                        <a:cs typeface="Calibri" panose="020F0502020204030204" pitchFamily="34" charset="0"/>
                      </a:endParaRPr>
                    </a:p>
                  </a:txBody>
                  <a:tcPr/>
                </a:tc>
                <a:tc>
                  <a:txBody>
                    <a:bodyPr/>
                    <a:lstStyle/>
                    <a:p>
                      <a:pPr algn="ctr"/>
                      <a:r>
                        <a:rPr lang="en-US" sz="1600" dirty="0"/>
                        <a:t>2018-2019</a:t>
                      </a: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t>2019-2020</a:t>
                      </a: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t>2020-2021</a:t>
                      </a: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cs typeface="Calibri" panose="020F0502020204030204" pitchFamily="34" charset="0"/>
                        </a:rPr>
                        <a:t>2021-2022</a:t>
                      </a:r>
                    </a:p>
                  </a:txBody>
                  <a:tcPr/>
                </a:tc>
                <a:tc>
                  <a:txBody>
                    <a:bodyPr/>
                    <a:lstStyle/>
                    <a:p>
                      <a:pPr algn="ctr"/>
                      <a:r>
                        <a:rPr lang="en-US" sz="1600" dirty="0">
                          <a:latin typeface="Calibri" panose="020F0502020204030204" pitchFamily="34" charset="0"/>
                          <a:cs typeface="Calibri" panose="020F0502020204030204" pitchFamily="34" charset="0"/>
                        </a:rPr>
                        <a:t>2022-2023*</a:t>
                      </a:r>
                    </a:p>
                  </a:txBody>
                  <a:tcPr/>
                </a:tc>
                <a:extLst>
                  <a:ext uri="{0D108BD9-81ED-4DB2-BD59-A6C34878D82A}">
                    <a16:rowId xmlns:a16="http://schemas.microsoft.com/office/drawing/2014/main" val="2083506841"/>
                  </a:ext>
                </a:extLst>
              </a:tr>
              <a:tr h="771739">
                <a:tc>
                  <a:txBody>
                    <a:bodyPr/>
                    <a:lstStyle/>
                    <a:p>
                      <a:pPr algn="r"/>
                      <a:r>
                        <a:rPr lang="en-US" sz="1600" dirty="0"/>
                        <a:t>% Change in Opioid-Related OD Calls</a:t>
                      </a: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b="1" dirty="0">
                          <a:solidFill>
                            <a:srgbClr val="FF0000"/>
                          </a:solidFill>
                        </a:rPr>
                        <a:t>+32%</a:t>
                      </a:r>
                      <a:endParaRPr lang="en-US" sz="1600" b="1" i="0" dirty="0">
                        <a:solidFill>
                          <a:srgbClr val="FF000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FF0000"/>
                          </a:solidFill>
                        </a:rPr>
                        <a:t>+24%</a:t>
                      </a:r>
                      <a:endParaRPr lang="en-US" sz="1600" b="1" dirty="0">
                        <a:solidFill>
                          <a:srgbClr val="FF000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FF0000"/>
                          </a:solidFill>
                        </a:rPr>
                        <a:t>+1%</a:t>
                      </a:r>
                      <a:endParaRPr lang="en-US" sz="1600" b="1" dirty="0">
                        <a:solidFill>
                          <a:srgbClr val="FF000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00B050"/>
                          </a:solidFill>
                          <a:latin typeface="Calibri" panose="020F0502020204030204" pitchFamily="34" charset="0"/>
                          <a:cs typeface="Calibri" panose="020F0502020204030204" pitchFamily="34" charset="0"/>
                        </a:rPr>
                        <a:t>-14%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B050"/>
                          </a:solidFill>
                          <a:latin typeface="Calibri" panose="020F0502020204030204" pitchFamily="34" charset="0"/>
                          <a:cs typeface="Calibri" panose="020F0502020204030204" pitchFamily="34" charset="0"/>
                        </a:rPr>
                        <a:t>-12%</a:t>
                      </a:r>
                    </a:p>
                  </a:txBody>
                  <a:tcPr anchor="ctr"/>
                </a:tc>
                <a:extLst>
                  <a:ext uri="{0D108BD9-81ED-4DB2-BD59-A6C34878D82A}">
                    <a16:rowId xmlns:a16="http://schemas.microsoft.com/office/drawing/2014/main" val="462485849"/>
                  </a:ext>
                </a:extLst>
              </a:tr>
              <a:tr h="771739">
                <a:tc>
                  <a:txBody>
                    <a:bodyPr/>
                    <a:lstStyle/>
                    <a:p>
                      <a:pPr algn="r"/>
                      <a:r>
                        <a:rPr lang="en-US" sz="1600" dirty="0"/>
                        <a:t>% Change in Use of NARCAN PTA by Bystanders</a:t>
                      </a: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b="1" dirty="0">
                          <a:solidFill>
                            <a:srgbClr val="00B050"/>
                          </a:solidFill>
                        </a:rPr>
                        <a:t>+191%</a:t>
                      </a:r>
                      <a:endParaRPr lang="en-US" sz="1600" b="1" dirty="0">
                        <a:solidFill>
                          <a:srgbClr val="00B05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00B050"/>
                          </a:solidFill>
                        </a:rPr>
                        <a:t>+59%</a:t>
                      </a:r>
                      <a:endParaRPr lang="en-US" sz="1600" b="1" dirty="0">
                        <a:solidFill>
                          <a:srgbClr val="00B05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00B050"/>
                          </a:solidFill>
                        </a:rPr>
                        <a:t>+79%</a:t>
                      </a:r>
                      <a:endParaRPr lang="en-US" sz="1600" b="1" dirty="0">
                        <a:solidFill>
                          <a:srgbClr val="00B05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00B050"/>
                          </a:solidFill>
                          <a:latin typeface="Calibri" panose="020F0502020204030204" pitchFamily="34" charset="0"/>
                          <a:cs typeface="Calibri" panose="020F0502020204030204" pitchFamily="34" charset="0"/>
                        </a:rPr>
                        <a:t>+5%</a:t>
                      </a:r>
                    </a:p>
                  </a:txBody>
                  <a:tcPr anchor="ctr"/>
                </a:tc>
                <a:tc>
                  <a:txBody>
                    <a:bodyPr/>
                    <a:lstStyle/>
                    <a:p>
                      <a:pPr algn="ctr"/>
                      <a:r>
                        <a:rPr lang="en-US" sz="1600" b="1" dirty="0">
                          <a:solidFill>
                            <a:srgbClr val="00B050"/>
                          </a:solidFill>
                          <a:latin typeface="Calibri" panose="020F0502020204030204" pitchFamily="34" charset="0"/>
                          <a:cs typeface="Calibri" panose="020F0502020204030204" pitchFamily="34" charset="0"/>
                        </a:rPr>
                        <a:t>+65%</a:t>
                      </a:r>
                    </a:p>
                  </a:txBody>
                  <a:tcPr anchor="ctr"/>
                </a:tc>
                <a:extLst>
                  <a:ext uri="{0D108BD9-81ED-4DB2-BD59-A6C34878D82A}">
                    <a16:rowId xmlns:a16="http://schemas.microsoft.com/office/drawing/2014/main" val="1512855603"/>
                  </a:ext>
                </a:extLst>
              </a:tr>
            </a:tbl>
          </a:graphicData>
        </a:graphic>
      </p:graphicFrame>
      <p:sp>
        <p:nvSpPr>
          <p:cNvPr id="3" name="TextBox 2">
            <a:extLst>
              <a:ext uri="{FF2B5EF4-FFF2-40B4-BE49-F238E27FC236}">
                <a16:creationId xmlns:a16="http://schemas.microsoft.com/office/drawing/2014/main" id="{CAA298E4-31EC-CA70-80BB-790BD5816FEF}"/>
              </a:ext>
            </a:extLst>
          </p:cNvPr>
          <p:cNvSpPr txBox="1"/>
          <p:nvPr/>
        </p:nvSpPr>
        <p:spPr>
          <a:xfrm>
            <a:off x="1797811" y="6233997"/>
            <a:ext cx="223147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*January-May only</a:t>
            </a:r>
          </a:p>
        </p:txBody>
      </p:sp>
    </p:spTree>
    <p:extLst>
      <p:ext uri="{BB962C8B-B14F-4D97-AF65-F5344CB8AC3E}">
        <p14:creationId xmlns:p14="http://schemas.microsoft.com/office/powerpoint/2010/main" val="1930723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0" name="Freeform: Shape 29">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9C352501-0461-4E34-9CDB-F8EF130F390D}"/>
              </a:ext>
            </a:extLst>
          </p:cNvPr>
          <p:cNvSpPr>
            <a:spLocks noGrp="1"/>
          </p:cNvSpPr>
          <p:nvPr>
            <p:ph type="title"/>
          </p:nvPr>
        </p:nvSpPr>
        <p:spPr>
          <a:xfrm>
            <a:off x="705110" y="1026352"/>
            <a:ext cx="3888526" cy="1800526"/>
          </a:xfrm>
        </p:spPr>
        <p:txBody>
          <a:bodyPr>
            <a:normAutofit/>
          </a:bodyPr>
          <a:lstStyle/>
          <a:p>
            <a:r>
              <a:rPr lang="en-US" sz="4400" b="1" i="0" dirty="0">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Contact Me</a:t>
            </a:r>
          </a:p>
        </p:txBody>
      </p:sp>
      <p:sp>
        <p:nvSpPr>
          <p:cNvPr id="3" name="Content Placeholder 2">
            <a:extLst>
              <a:ext uri="{FF2B5EF4-FFF2-40B4-BE49-F238E27FC236}">
                <a16:creationId xmlns:a16="http://schemas.microsoft.com/office/drawing/2014/main" id="{CC74C39E-43F0-4903-A646-B698C6EFF306}"/>
              </a:ext>
            </a:extLst>
          </p:cNvPr>
          <p:cNvSpPr>
            <a:spLocks noGrp="1"/>
          </p:cNvSpPr>
          <p:nvPr>
            <p:ph idx="1"/>
          </p:nvPr>
        </p:nvSpPr>
        <p:spPr>
          <a:xfrm>
            <a:off x="705110" y="2011629"/>
            <a:ext cx="4154711" cy="3820019"/>
          </a:xfrm>
        </p:spPr>
        <p:txBody>
          <a:bodyPr anchor="ctr">
            <a:normAutofit/>
          </a:bodyPr>
          <a:lstStyle/>
          <a:p>
            <a:pPr marL="0" indent="0">
              <a:buNone/>
            </a:pPr>
            <a:r>
              <a:rPr lang="en-US" sz="2400" b="1" dirty="0">
                <a:latin typeface="Calibri" panose="020F0502020204030204" pitchFamily="34" charset="0"/>
                <a:cs typeface="Calibri" panose="020F0502020204030204" pitchFamily="34" charset="0"/>
              </a:rPr>
              <a:t>Laura Viafora Ray, MPH, CPH</a:t>
            </a:r>
          </a:p>
          <a:p>
            <a:pPr marL="0" indent="0">
              <a:buNone/>
            </a:pPr>
            <a:r>
              <a:rPr lang="en-US" sz="2400" i="1" dirty="0">
                <a:latin typeface="Calibri" panose="020F0502020204030204" pitchFamily="34" charset="0"/>
                <a:cs typeface="Calibri" panose="020F0502020204030204" pitchFamily="34" charset="0"/>
              </a:rPr>
              <a:t>Program Coordinator - Opioid Abatement</a:t>
            </a:r>
          </a:p>
          <a:p>
            <a:pPr marL="0" indent="0">
              <a:buNone/>
            </a:pPr>
            <a:r>
              <a:rPr lang="en-US" sz="2400" dirty="0">
                <a:latin typeface="Calibri" panose="020F0502020204030204" pitchFamily="34" charset="0"/>
                <a:cs typeface="Calibri" panose="020F0502020204030204" pitchFamily="34" charset="0"/>
              </a:rPr>
              <a:t>Office: (904) 255-7730</a:t>
            </a:r>
          </a:p>
          <a:p>
            <a:pPr marL="0" indent="0">
              <a:buNone/>
            </a:pPr>
            <a:r>
              <a:rPr lang="en-US" sz="2400" dirty="0">
                <a:latin typeface="Calibri" panose="020F0502020204030204" pitchFamily="34" charset="0"/>
                <a:cs typeface="Calibri" panose="020F0502020204030204" pitchFamily="34" charset="0"/>
              </a:rPr>
              <a:t>Cell: (904) 710-8454</a:t>
            </a:r>
          </a:p>
          <a:p>
            <a:pPr marL="0" indent="0">
              <a:buNone/>
            </a:pPr>
            <a:r>
              <a:rPr lang="en-US" sz="2400" dirty="0">
                <a:latin typeface="Calibri" panose="020F0502020204030204" pitchFamily="34" charset="0"/>
                <a:cs typeface="Calibri" panose="020F0502020204030204" pitchFamily="34" charset="0"/>
              </a:rPr>
              <a:t>Email: </a:t>
            </a:r>
            <a:r>
              <a:rPr lang="en-US" sz="2400" dirty="0">
                <a:solidFill>
                  <a:schemeClr val="accent2">
                    <a:lumMod val="7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lvray@coj.net</a:t>
            </a:r>
            <a:r>
              <a:rPr lang="en-US" sz="2400" dirty="0">
                <a:solidFill>
                  <a:schemeClr val="accent2">
                    <a:lumMod val="75000"/>
                  </a:schemeClr>
                </a:solidFill>
                <a:latin typeface="Calibri" panose="020F0502020204030204" pitchFamily="34" charset="0"/>
                <a:cs typeface="Calibri" panose="020F0502020204030204" pitchFamily="34" charset="0"/>
              </a:rPr>
              <a:t> </a:t>
            </a:r>
          </a:p>
          <a:p>
            <a:pPr marL="0" indent="0">
              <a:buNone/>
            </a:pPr>
            <a:r>
              <a:rPr lang="en-US" sz="2400" dirty="0">
                <a:latin typeface="Calibri" panose="020F0502020204030204" pitchFamily="34" charset="0"/>
                <a:cs typeface="Calibri" panose="020F0502020204030204" pitchFamily="34" charset="0"/>
              </a:rPr>
              <a:t>Connect on LinkedIn</a:t>
            </a:r>
            <a:endParaRPr lang="en-US" sz="2400" dirty="0"/>
          </a:p>
        </p:txBody>
      </p:sp>
      <p:pic>
        <p:nvPicPr>
          <p:cNvPr id="6" name="Picture 5" descr="A picture containing person, human face, smile, clothing&#10;&#10;Description automatically generated">
            <a:extLst>
              <a:ext uri="{FF2B5EF4-FFF2-40B4-BE49-F238E27FC236}">
                <a16:creationId xmlns:a16="http://schemas.microsoft.com/office/drawing/2014/main" id="{E3F9D749-C394-EE80-3188-F91E68AB6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861" y="890990"/>
            <a:ext cx="3384014" cy="5076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4363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92680A3-EDF1-49A8-6965-C4C052E96C81}"/>
              </a:ext>
            </a:extLst>
          </p:cNvPr>
          <p:cNvSpPr txBox="1">
            <a:spLocks/>
          </p:cNvSpPr>
          <p:nvPr/>
        </p:nvSpPr>
        <p:spPr>
          <a:xfrm>
            <a:off x="2555631" y="1441938"/>
            <a:ext cx="7080738" cy="3974124"/>
          </a:xfr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br>
              <a:rPr lang="en-US" sz="5400">
                <a:solidFill>
                  <a:schemeClr val="bg1">
                    <a:lumMod val="95000"/>
                    <a:lumOff val="5000"/>
                  </a:schemeClr>
                </a:solidFill>
              </a:rPr>
            </a:br>
            <a:r>
              <a:rPr lang="en-US" sz="5400">
                <a:solidFill>
                  <a:schemeClr val="bg1">
                    <a:lumMod val="95000"/>
                    <a:lumOff val="5000"/>
                  </a:schemeClr>
                </a:solidFill>
              </a:rPr>
              <a:t>Duval Department of Health</a:t>
            </a:r>
          </a:p>
        </p:txBody>
      </p:sp>
    </p:spTree>
    <p:extLst>
      <p:ext uri="{BB962C8B-B14F-4D97-AF65-F5344CB8AC3E}">
        <p14:creationId xmlns:p14="http://schemas.microsoft.com/office/powerpoint/2010/main" val="337017888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close-up of a sign&#10;&#10;Description automatically generated with low confidence">
            <a:extLst>
              <a:ext uri="{FF2B5EF4-FFF2-40B4-BE49-F238E27FC236}">
                <a16:creationId xmlns:a16="http://schemas.microsoft.com/office/drawing/2014/main" id="{00DD9304-9D24-F0B7-FAD5-A1858CBAFA25}"/>
              </a:ext>
            </a:extLst>
          </p:cNvPr>
          <p:cNvPicPr>
            <a:picLocks noChangeAspect="1"/>
          </p:cNvPicPr>
          <p:nvPr/>
        </p:nvPicPr>
        <p:blipFill rotWithShape="1">
          <a:blip r:embed="rId2">
            <a:extLst>
              <a:ext uri="{28A0092B-C50C-407E-A947-70E740481C1C}">
                <a14:useLocalDpi xmlns:a14="http://schemas.microsoft.com/office/drawing/2010/main" val="0"/>
              </a:ext>
            </a:extLst>
          </a:blip>
          <a:srcRect t="1127" r="-2" b="9111"/>
          <a:stretch/>
        </p:blipFill>
        <p:spPr>
          <a:xfrm>
            <a:off x="321734" y="321733"/>
            <a:ext cx="5674894" cy="3030842"/>
          </a:xfrm>
          <a:prstGeom prst="rect">
            <a:avLst/>
          </a:prstGeom>
        </p:spPr>
      </p:pic>
      <p:pic>
        <p:nvPicPr>
          <p:cNvPr id="5" name="Picture 4" descr="A close-up of a card&#10;&#10;Description automatically generated with medium confidence">
            <a:extLst>
              <a:ext uri="{FF2B5EF4-FFF2-40B4-BE49-F238E27FC236}">
                <a16:creationId xmlns:a16="http://schemas.microsoft.com/office/drawing/2014/main" id="{6A7B7B65-8537-CBC8-6649-6195F01337AF}"/>
              </a:ext>
            </a:extLst>
          </p:cNvPr>
          <p:cNvPicPr>
            <a:picLocks noChangeAspect="1"/>
          </p:cNvPicPr>
          <p:nvPr/>
        </p:nvPicPr>
        <p:blipFill rotWithShape="1">
          <a:blip r:embed="rId3">
            <a:extLst>
              <a:ext uri="{28A0092B-C50C-407E-A947-70E740481C1C}">
                <a14:useLocalDpi xmlns:a14="http://schemas.microsoft.com/office/drawing/2010/main" val="0"/>
              </a:ext>
            </a:extLst>
          </a:blip>
          <a:srcRect t="2901" r="-7" b="2954"/>
          <a:stretch/>
        </p:blipFill>
        <p:spPr>
          <a:xfrm>
            <a:off x="321735" y="3524289"/>
            <a:ext cx="2676579" cy="2776517"/>
          </a:xfrm>
          <a:prstGeom prst="rect">
            <a:avLst/>
          </a:prstGeom>
        </p:spPr>
      </p:pic>
      <p:pic>
        <p:nvPicPr>
          <p:cNvPr id="3" name="Picture 2" descr="A picture containing text, human face, advertising, book&#10;&#10;Description automatically generated">
            <a:extLst>
              <a:ext uri="{FF2B5EF4-FFF2-40B4-BE49-F238E27FC236}">
                <a16:creationId xmlns:a16="http://schemas.microsoft.com/office/drawing/2014/main" id="{5C4C839E-F801-813B-A4E3-7E93406A12B9}"/>
              </a:ext>
            </a:extLst>
          </p:cNvPr>
          <p:cNvPicPr>
            <a:picLocks noChangeAspect="1"/>
          </p:cNvPicPr>
          <p:nvPr/>
        </p:nvPicPr>
        <p:blipFill rotWithShape="1">
          <a:blip r:embed="rId4">
            <a:extLst>
              <a:ext uri="{28A0092B-C50C-407E-A947-70E740481C1C}">
                <a14:useLocalDpi xmlns:a14="http://schemas.microsoft.com/office/drawing/2010/main" val="0"/>
              </a:ext>
            </a:extLst>
          </a:blip>
          <a:srcRect t="31263" r="-4" b="-4"/>
          <a:stretch/>
        </p:blipFill>
        <p:spPr>
          <a:xfrm>
            <a:off x="3159553" y="3514855"/>
            <a:ext cx="2837076" cy="2785951"/>
          </a:xfrm>
          <a:prstGeom prst="rect">
            <a:avLst/>
          </a:prstGeom>
        </p:spPr>
      </p:pic>
      <p:pic>
        <p:nvPicPr>
          <p:cNvPr id="9" name="Picture 8" descr="A close-up of a card&#10;&#10;Description automatically generated with low confidence">
            <a:extLst>
              <a:ext uri="{FF2B5EF4-FFF2-40B4-BE49-F238E27FC236}">
                <a16:creationId xmlns:a16="http://schemas.microsoft.com/office/drawing/2014/main" id="{42685E95-B7BC-47ED-255D-251B858BCF94}"/>
              </a:ext>
            </a:extLst>
          </p:cNvPr>
          <p:cNvPicPr>
            <a:picLocks noChangeAspect="1"/>
          </p:cNvPicPr>
          <p:nvPr/>
        </p:nvPicPr>
        <p:blipFill rotWithShape="1">
          <a:blip r:embed="rId5">
            <a:extLst>
              <a:ext uri="{28A0092B-C50C-407E-A947-70E740481C1C}">
                <a14:useLocalDpi xmlns:a14="http://schemas.microsoft.com/office/drawing/2010/main" val="0"/>
              </a:ext>
            </a:extLst>
          </a:blip>
          <a:srcRect b="15712"/>
          <a:stretch/>
        </p:blipFill>
        <p:spPr>
          <a:xfrm>
            <a:off x="6195373" y="321733"/>
            <a:ext cx="5674892" cy="5979074"/>
          </a:xfrm>
          <a:prstGeom prst="rect">
            <a:avLst/>
          </a:prstGeom>
        </p:spPr>
      </p:pic>
    </p:spTree>
    <p:extLst>
      <p:ext uri="{BB962C8B-B14F-4D97-AF65-F5344CB8AC3E}">
        <p14:creationId xmlns:p14="http://schemas.microsoft.com/office/powerpoint/2010/main" val="2468420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230BF63-81C7-F933-63BA-A39925D757D0}"/>
              </a:ext>
            </a:extLst>
          </p:cNvPr>
          <p:cNvSpPr/>
          <p:nvPr/>
        </p:nvSpPr>
        <p:spPr>
          <a:xfrm>
            <a:off x="-343764" y="1789344"/>
            <a:ext cx="6735709" cy="6296711"/>
          </a:xfrm>
          <a:prstGeom prst="ellipse">
            <a:avLst/>
          </a:prstGeom>
          <a:blipFill dpi="0" rotWithShape="1">
            <a:blip r:embed="rId3"/>
            <a:srcRect/>
            <a:stretch>
              <a:fillRect l="4878" t="-19512" r="-4878" b="195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BB5B7D-F5EF-9F45-060B-371704F71BC5}"/>
              </a:ext>
            </a:extLst>
          </p:cNvPr>
          <p:cNvPicPr>
            <a:picLocks noChangeAspect="1"/>
          </p:cNvPicPr>
          <p:nvPr/>
        </p:nvPicPr>
        <p:blipFill>
          <a:blip r:embed="rId4"/>
          <a:stretch>
            <a:fillRect/>
          </a:stretch>
        </p:blipFill>
        <p:spPr>
          <a:xfrm>
            <a:off x="1101558" y="3998324"/>
            <a:ext cx="3788167" cy="2075708"/>
          </a:xfrm>
          <a:prstGeom prst="rect">
            <a:avLst/>
          </a:prstGeom>
          <a:effectLst>
            <a:outerShdw blurRad="50800" dist="50800" dir="5400000" algn="ctr" rotWithShape="0">
              <a:srgbClr val="000000">
                <a:alpha val="69146"/>
              </a:srgbClr>
            </a:outerShdw>
          </a:effectLst>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344273" y="381352"/>
            <a:ext cx="11493500" cy="8402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small" spc="0" normalizeH="0" baseline="0" noProof="0">
                <a:ln>
                  <a:noFill/>
                </a:ln>
                <a:solidFill>
                  <a:srgbClr val="F78E1E"/>
                </a:solidFill>
                <a:effectLst/>
                <a:uLnTx/>
                <a:uFillTx/>
                <a:latin typeface="Arial Black" panose="020B0604020202020204" pitchFamily="34" charset="0"/>
                <a:ea typeface="+mn-ea"/>
                <a:cs typeface="Arial Black" panose="020B0604020202020204" pitchFamily="34" charset="0"/>
              </a:rPr>
              <a:t>Florida Department of Health</a:t>
            </a:r>
          </a:p>
        </p:txBody>
      </p:sp>
      <p:sp>
        <p:nvSpPr>
          <p:cNvPr id="2" name="TextBox 1">
            <a:extLst>
              <a:ext uri="{FF2B5EF4-FFF2-40B4-BE49-F238E27FC236}">
                <a16:creationId xmlns:a16="http://schemas.microsoft.com/office/drawing/2014/main" id="{6ECC2777-65A2-C370-7A17-5036C50A3BC8}"/>
              </a:ext>
            </a:extLst>
          </p:cNvPr>
          <p:cNvSpPr txBox="1"/>
          <p:nvPr/>
        </p:nvSpPr>
        <p:spPr>
          <a:xfrm>
            <a:off x="4750025" y="1414132"/>
            <a:ext cx="70877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A0AF"/>
                </a:solidFill>
                <a:effectLst/>
                <a:uLnTx/>
                <a:uFillTx/>
                <a:latin typeface="Arial Black"/>
                <a:ea typeface="+mn-ea"/>
                <a:cs typeface="+mn-cs"/>
              </a:rPr>
              <a:t>    OD2A Surveillance</a:t>
            </a:r>
          </a:p>
        </p:txBody>
      </p:sp>
      <p:sp>
        <p:nvSpPr>
          <p:cNvPr id="7" name="TextBox 6">
            <a:extLst>
              <a:ext uri="{FF2B5EF4-FFF2-40B4-BE49-F238E27FC236}">
                <a16:creationId xmlns:a16="http://schemas.microsoft.com/office/drawing/2014/main" id="{71AD78C3-C305-941F-6427-B0FB11F68261}"/>
              </a:ext>
            </a:extLst>
          </p:cNvPr>
          <p:cNvSpPr txBox="1"/>
          <p:nvPr/>
        </p:nvSpPr>
        <p:spPr>
          <a:xfrm>
            <a:off x="7835432" y="3966542"/>
            <a:ext cx="4002341" cy="707886"/>
          </a:xfrm>
          <a:prstGeom prst="rect">
            <a:avLst/>
          </a:prstGeom>
          <a:noFill/>
        </p:spPr>
        <p:txBody>
          <a:bodyPr wrap="square">
            <a:spAutoFit/>
          </a:bodyPr>
          <a:lstStyle/>
          <a:p>
            <a:pPr marL="10922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Calibri"/>
              </a:rPr>
              <a:t>LaTerica Thomas, MPH, CPH</a:t>
            </a:r>
          </a:p>
          <a:p>
            <a:pPr marL="10922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Calibri"/>
              </a:rPr>
              <a:t>Epidemiologist</a:t>
            </a:r>
          </a:p>
        </p:txBody>
      </p:sp>
    </p:spTree>
    <p:extLst>
      <p:ext uri="{BB962C8B-B14F-4D97-AF65-F5344CB8AC3E}">
        <p14:creationId xmlns:p14="http://schemas.microsoft.com/office/powerpoint/2010/main" val="186757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230BF63-81C7-F933-63BA-A39925D757D0}"/>
              </a:ext>
            </a:extLst>
          </p:cNvPr>
          <p:cNvSpPr/>
          <p:nvPr/>
        </p:nvSpPr>
        <p:spPr>
          <a:xfrm>
            <a:off x="-343764" y="1789344"/>
            <a:ext cx="6735709" cy="6296711"/>
          </a:xfrm>
          <a:prstGeom prst="ellipse">
            <a:avLst/>
          </a:prstGeom>
          <a:blipFill dpi="0" rotWithShape="1">
            <a:blip r:embed="rId3"/>
            <a:srcRect/>
            <a:stretch>
              <a:fillRect l="4878" t="-19512" r="-4878" b="195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BB5B7D-F5EF-9F45-060B-371704F71BC5}"/>
              </a:ext>
            </a:extLst>
          </p:cNvPr>
          <p:cNvPicPr>
            <a:picLocks noChangeAspect="1"/>
          </p:cNvPicPr>
          <p:nvPr/>
        </p:nvPicPr>
        <p:blipFill>
          <a:blip r:embed="rId4"/>
          <a:stretch>
            <a:fillRect/>
          </a:stretch>
        </p:blipFill>
        <p:spPr>
          <a:xfrm>
            <a:off x="1101558" y="3998324"/>
            <a:ext cx="3788167" cy="2075708"/>
          </a:xfrm>
          <a:prstGeom prst="rect">
            <a:avLst/>
          </a:prstGeom>
          <a:effectLst>
            <a:outerShdw blurRad="50800" dist="50800" dir="5400000" algn="ctr" rotWithShape="0">
              <a:srgbClr val="000000">
                <a:alpha val="69146"/>
              </a:srgbClr>
            </a:outerShdw>
          </a:effectLst>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344273" y="381352"/>
            <a:ext cx="11493500" cy="8402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small" spc="0" normalizeH="0" baseline="0" noProof="0">
                <a:ln>
                  <a:noFill/>
                </a:ln>
                <a:solidFill>
                  <a:srgbClr val="F78E1E"/>
                </a:solidFill>
                <a:effectLst/>
                <a:uLnTx/>
                <a:uFillTx/>
                <a:latin typeface="Arial Black" panose="020B0604020202020204" pitchFamily="34" charset="0"/>
                <a:ea typeface="+mn-ea"/>
                <a:cs typeface="Arial Black" panose="020B0604020202020204" pitchFamily="34" charset="0"/>
              </a:rPr>
              <a:t>Florida Department of Health</a:t>
            </a:r>
          </a:p>
        </p:txBody>
      </p:sp>
      <p:sp>
        <p:nvSpPr>
          <p:cNvPr id="2" name="TextBox 1">
            <a:extLst>
              <a:ext uri="{FF2B5EF4-FFF2-40B4-BE49-F238E27FC236}">
                <a16:creationId xmlns:a16="http://schemas.microsoft.com/office/drawing/2014/main" id="{6ECC2777-65A2-C370-7A17-5036C50A3BC8}"/>
              </a:ext>
            </a:extLst>
          </p:cNvPr>
          <p:cNvSpPr txBox="1"/>
          <p:nvPr/>
        </p:nvSpPr>
        <p:spPr>
          <a:xfrm>
            <a:off x="4750025" y="1414132"/>
            <a:ext cx="70877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A0AF"/>
                </a:solidFill>
                <a:effectLst/>
                <a:uLnTx/>
                <a:uFillTx/>
                <a:latin typeface="Arial Black"/>
                <a:ea typeface="+mn-ea"/>
                <a:cs typeface="+mn-cs"/>
              </a:rPr>
              <a:t>    OD2A Surveillance</a:t>
            </a:r>
          </a:p>
        </p:txBody>
      </p:sp>
      <p:sp>
        <p:nvSpPr>
          <p:cNvPr id="7" name="TextBox 6">
            <a:extLst>
              <a:ext uri="{FF2B5EF4-FFF2-40B4-BE49-F238E27FC236}">
                <a16:creationId xmlns:a16="http://schemas.microsoft.com/office/drawing/2014/main" id="{71AD78C3-C305-941F-6427-B0FB11F68261}"/>
              </a:ext>
            </a:extLst>
          </p:cNvPr>
          <p:cNvSpPr txBox="1"/>
          <p:nvPr/>
        </p:nvSpPr>
        <p:spPr>
          <a:xfrm>
            <a:off x="7835432" y="3966542"/>
            <a:ext cx="4002341" cy="707886"/>
          </a:xfrm>
          <a:prstGeom prst="rect">
            <a:avLst/>
          </a:prstGeom>
          <a:noFill/>
        </p:spPr>
        <p:txBody>
          <a:bodyPr wrap="square">
            <a:spAutoFit/>
          </a:bodyPr>
          <a:lstStyle/>
          <a:p>
            <a:pPr marL="1092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Rounded MT Bold" panose="020F0704030504030204" pitchFamily="34" charset="0"/>
                <a:ea typeface="+mn-ea"/>
                <a:cs typeface="Calibri"/>
              </a:rPr>
              <a:t>LaTerica Thomas, MPH, CPH</a:t>
            </a:r>
          </a:p>
          <a:p>
            <a:pPr marL="1092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Rounded MT Bold" panose="020F0704030504030204" pitchFamily="34" charset="0"/>
                <a:ea typeface="+mn-ea"/>
                <a:cs typeface="Calibri"/>
              </a:rPr>
              <a:t>Epidemiologist</a:t>
            </a:r>
          </a:p>
        </p:txBody>
      </p:sp>
      <p:sp>
        <p:nvSpPr>
          <p:cNvPr id="9" name="TextBox 8">
            <a:extLst>
              <a:ext uri="{FF2B5EF4-FFF2-40B4-BE49-F238E27FC236}">
                <a16:creationId xmlns:a16="http://schemas.microsoft.com/office/drawing/2014/main" id="{1AC76541-A2E1-4F13-8154-28A9D3A00417}"/>
              </a:ext>
            </a:extLst>
          </p:cNvPr>
          <p:cNvSpPr txBox="1"/>
          <p:nvPr/>
        </p:nvSpPr>
        <p:spPr>
          <a:xfrm>
            <a:off x="7835432" y="4937699"/>
            <a:ext cx="4002341" cy="707886"/>
          </a:xfrm>
          <a:prstGeom prst="rect">
            <a:avLst/>
          </a:prstGeom>
          <a:noFill/>
        </p:spPr>
        <p:txBody>
          <a:bodyPr wrap="square">
            <a:spAutoFit/>
          </a:bodyPr>
          <a:lstStyle/>
          <a:p>
            <a:pPr marL="1092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Rounded MT Bold" panose="020F0704030504030204" pitchFamily="34" charset="0"/>
                <a:ea typeface="+mn-ea"/>
                <a:cs typeface="Calibri"/>
              </a:rPr>
              <a:t>José I. </a:t>
            </a:r>
            <a:r>
              <a:rPr kumimoji="0" lang="en-US" sz="2000" b="1" i="0" u="none" strike="noStrike" kern="1200" cap="none" spc="0" normalizeH="0" baseline="0" noProof="0">
                <a:ln>
                  <a:noFill/>
                </a:ln>
                <a:solidFill>
                  <a:prstClr val="black"/>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Peña</a:t>
            </a:r>
            <a:r>
              <a:rPr kumimoji="0" lang="en-US" sz="2000" b="1" i="0" u="none" strike="noStrike" kern="1200" cap="none" spc="0" normalizeH="0" baseline="0" noProof="0">
                <a:ln>
                  <a:noFill/>
                </a:ln>
                <a:solidFill>
                  <a:prstClr val="black"/>
                </a:solidFill>
                <a:effectLst/>
                <a:uLnTx/>
                <a:uFillTx/>
                <a:latin typeface="Arial Rounded MT Bold" panose="020F0704030504030204" pitchFamily="34" charset="0"/>
                <a:ea typeface="+mn-ea"/>
                <a:cs typeface="Calibri"/>
              </a:rPr>
              <a:t> Bravo, PhD</a:t>
            </a:r>
          </a:p>
          <a:p>
            <a:pPr marL="1092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Rounded MT Bold" panose="020F0704030504030204" pitchFamily="34" charset="0"/>
                <a:ea typeface="+mn-ea"/>
                <a:cs typeface="Calibri"/>
              </a:rPr>
              <a:t>Epidemiologist</a:t>
            </a:r>
          </a:p>
        </p:txBody>
      </p:sp>
    </p:spTree>
    <p:extLst>
      <p:ext uri="{BB962C8B-B14F-4D97-AF65-F5344CB8AC3E}">
        <p14:creationId xmlns:p14="http://schemas.microsoft.com/office/powerpoint/2010/main" val="3441872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48640" y="-11575"/>
            <a:ext cx="11074400" cy="1092200"/>
          </a:xfrm>
          <a:prstGeom prst="rect">
            <a:avLst/>
          </a:prstGeom>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0" y="152685"/>
            <a:ext cx="12188952" cy="7017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Xylazine Information</a:t>
            </a:r>
            <a:endParaRPr kumimoji="0" lang="en-US" sz="4400" b="1" i="0" u="none" strike="noStrike" kern="1200" cap="small" spc="0" normalizeH="0" baseline="0" noProof="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2207E8B3-53ED-4DE7-9CA3-BFEF77190659}"/>
              </a:ext>
            </a:extLst>
          </p:cNvPr>
          <p:cNvGrpSpPr/>
          <p:nvPr/>
        </p:nvGrpSpPr>
        <p:grpSpPr>
          <a:xfrm>
            <a:off x="0" y="6183489"/>
            <a:ext cx="11887200" cy="685800"/>
            <a:chOff x="0" y="6171914"/>
            <a:chExt cx="11887200" cy="685800"/>
          </a:xfrm>
        </p:grpSpPr>
        <p:pic>
          <p:nvPicPr>
            <p:cNvPr id="15" name="Picture 14">
              <a:extLst>
                <a:ext uri="{FF2B5EF4-FFF2-40B4-BE49-F238E27FC236}">
                  <a16:creationId xmlns:a16="http://schemas.microsoft.com/office/drawing/2014/main" id="{4C1D7D81-4636-46B8-9558-B3099B2624F3}"/>
                </a:ext>
              </a:extLst>
            </p:cNvPr>
            <p:cNvPicPr>
              <a:picLocks noChangeAspect="1"/>
            </p:cNvPicPr>
            <p:nvPr/>
          </p:nvPicPr>
          <p:blipFill>
            <a:blip r:embed="rId4"/>
            <a:stretch>
              <a:fillRect/>
            </a:stretch>
          </p:blipFill>
          <p:spPr>
            <a:xfrm>
              <a:off x="0" y="6171914"/>
              <a:ext cx="11887200" cy="685800"/>
            </a:xfrm>
            <a:prstGeom prst="rect">
              <a:avLst/>
            </a:prstGeom>
          </p:spPr>
        </p:pic>
        <p:pic>
          <p:nvPicPr>
            <p:cNvPr id="16" name="Picture 15">
              <a:extLst>
                <a:ext uri="{FF2B5EF4-FFF2-40B4-BE49-F238E27FC236}">
                  <a16:creationId xmlns:a16="http://schemas.microsoft.com/office/drawing/2014/main" id="{A6DE6F1B-690D-9E2B-BC22-E1628E0D992B}"/>
                </a:ext>
              </a:extLst>
            </p:cNvPr>
            <p:cNvPicPr>
              <a:picLocks noChangeAspect="1"/>
            </p:cNvPicPr>
            <p:nvPr/>
          </p:nvPicPr>
          <p:blipFill>
            <a:blip r:embed="rId5"/>
            <a:stretch>
              <a:fillRect/>
            </a:stretch>
          </p:blipFill>
          <p:spPr>
            <a:xfrm>
              <a:off x="114300" y="6256359"/>
              <a:ext cx="927100" cy="508000"/>
            </a:xfrm>
            <a:prstGeom prst="rect">
              <a:avLst/>
            </a:prstGeom>
          </p:spPr>
        </p:pic>
      </p:grpSp>
      <p:sp>
        <p:nvSpPr>
          <p:cNvPr id="13" name="Content Placeholder 1">
            <a:extLst>
              <a:ext uri="{FF2B5EF4-FFF2-40B4-BE49-F238E27FC236}">
                <a16:creationId xmlns:a16="http://schemas.microsoft.com/office/drawing/2014/main" id="{1DCA7D34-32F1-48DC-A3AC-5EC4FE426217}"/>
              </a:ext>
            </a:extLst>
          </p:cNvPr>
          <p:cNvSpPr txBox="1">
            <a:spLocks/>
          </p:cNvSpPr>
          <p:nvPr/>
        </p:nvSpPr>
        <p:spPr>
          <a:xfrm>
            <a:off x="6309309" y="1278619"/>
            <a:ext cx="5201509" cy="331020"/>
          </a:xfrm>
          <a:prstGeom prst="rect">
            <a:avLst/>
          </a:prstGeom>
        </p:spPr>
        <p:txBody>
          <a:bodyPr vert="horz" lIns="91440" tIns="0" rIns="9144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0" name="Chart 9">
            <a:extLst>
              <a:ext uri="{FF2B5EF4-FFF2-40B4-BE49-F238E27FC236}">
                <a16:creationId xmlns:a16="http://schemas.microsoft.com/office/drawing/2014/main" id="{3AFE25D1-0053-4D23-83E4-5A4097A826F6}"/>
              </a:ext>
            </a:extLst>
          </p:cNvPr>
          <p:cNvGraphicFramePr>
            <a:graphicFrameLocks/>
          </p:cNvGraphicFramePr>
          <p:nvPr/>
        </p:nvGraphicFramePr>
        <p:xfrm>
          <a:off x="6915675" y="1223312"/>
          <a:ext cx="5130916" cy="4866821"/>
        </p:xfrm>
        <a:graphic>
          <a:graphicData uri="http://schemas.openxmlformats.org/drawingml/2006/chart">
            <c:chart xmlns:c="http://schemas.openxmlformats.org/drawingml/2006/chart" xmlns:r="http://schemas.openxmlformats.org/officeDocument/2006/relationships" r:id="rId6"/>
          </a:graphicData>
        </a:graphic>
      </p:graphicFrame>
      <p:pic>
        <p:nvPicPr>
          <p:cNvPr id="5" name="Picture 4" hidden="1">
            <a:extLst>
              <a:ext uri="{FF2B5EF4-FFF2-40B4-BE49-F238E27FC236}">
                <a16:creationId xmlns:a16="http://schemas.microsoft.com/office/drawing/2014/main" id="{2485EDFA-A7AF-4B28-8A3F-C3003E42AF48}"/>
              </a:ext>
            </a:extLst>
          </p:cNvPr>
          <p:cNvPicPr>
            <a:picLocks noChangeAspect="1"/>
          </p:cNvPicPr>
          <p:nvPr/>
        </p:nvPicPr>
        <p:blipFill>
          <a:blip r:embed="rId7"/>
          <a:stretch>
            <a:fillRect/>
          </a:stretch>
        </p:blipFill>
        <p:spPr>
          <a:xfrm>
            <a:off x="6644081" y="1223312"/>
            <a:ext cx="5402510" cy="4866821"/>
          </a:xfrm>
          <a:prstGeom prst="rect">
            <a:avLst/>
          </a:prstGeom>
        </p:spPr>
      </p:pic>
      <p:pic>
        <p:nvPicPr>
          <p:cNvPr id="1026" name="Picture 2">
            <a:extLst>
              <a:ext uri="{FF2B5EF4-FFF2-40B4-BE49-F238E27FC236}">
                <a16:creationId xmlns:a16="http://schemas.microsoft.com/office/drawing/2014/main" id="{9687D244-212C-CC81-40EB-91F8FC4CC1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1" y="3347207"/>
            <a:ext cx="4239585" cy="2742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53F75CD3-C76A-7C2B-C9B7-0EA3484D12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4589" y="3347206"/>
            <a:ext cx="4666911" cy="2768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108FDB-32A1-63D5-F450-973B1AD5B29C}"/>
              </a:ext>
            </a:extLst>
          </p:cNvPr>
          <p:cNvSpPr txBox="1"/>
          <p:nvPr/>
        </p:nvSpPr>
        <p:spPr>
          <a:xfrm>
            <a:off x="190500" y="1022781"/>
            <a:ext cx="11887200" cy="2035878"/>
          </a:xfrm>
          <a:prstGeom prst="rect">
            <a:avLst/>
          </a:prstGeom>
          <a:noFill/>
        </p:spPr>
        <p:txBody>
          <a:bodyPr wrap="square" rtlCol="0">
            <a:spAutoFit/>
          </a:bodyPr>
          <a:lstStyle/>
          <a:p>
            <a:pPr marL="171450" marR="0" lvl="0" indent="-1714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a:ln>
                  <a:noFill/>
                </a:ln>
                <a:solidFill>
                  <a:srgbClr val="000000"/>
                </a:solidFill>
                <a:effectLst/>
                <a:uLnTx/>
                <a:uFillTx/>
                <a:latin typeface="Open Sans" panose="020B0606030504020204" pitchFamily="34" charset="0"/>
                <a:ea typeface="+mn-ea"/>
                <a:cs typeface="+mn-cs"/>
              </a:rPr>
              <a:t>Xylazine (1972, FDA) is a non-opioid </a:t>
            </a:r>
            <a:r>
              <a:rPr kumimoji="0" lang="en-US" sz="1300" b="1" i="0" u="none" strike="noStrike" kern="1200" cap="none" spc="0" normalizeH="0" baseline="0" noProof="0">
                <a:ln>
                  <a:noFill/>
                </a:ln>
                <a:solidFill>
                  <a:srgbClr val="FF0000"/>
                </a:solidFill>
                <a:effectLst/>
                <a:uLnTx/>
                <a:uFillTx/>
                <a:latin typeface="Open Sans" panose="020B0606030504020204" pitchFamily="34" charset="0"/>
                <a:ea typeface="+mn-ea"/>
                <a:cs typeface="+mn-cs"/>
              </a:rPr>
              <a:t>sedative</a:t>
            </a:r>
            <a:r>
              <a:rPr kumimoji="0" lang="en-US" sz="1300" b="1" i="0" u="none" strike="noStrike" kern="1200" cap="none" spc="0" normalizeH="0" baseline="0" noProof="0">
                <a:ln>
                  <a:noFill/>
                </a:ln>
                <a:solidFill>
                  <a:srgbClr val="000000"/>
                </a:solidFill>
                <a:effectLst/>
                <a:uLnTx/>
                <a:uFillTx/>
                <a:latin typeface="Open Sans" panose="020B0606030504020204" pitchFamily="34" charset="0"/>
                <a:ea typeface="+mn-ea"/>
                <a:cs typeface="+mn-cs"/>
              </a:rPr>
              <a:t> or </a:t>
            </a:r>
            <a:r>
              <a:rPr kumimoji="0" lang="en-US" sz="1300" b="1" i="0" u="none" strike="noStrike" kern="1200" cap="none" spc="0" normalizeH="0" baseline="0" noProof="0">
                <a:ln>
                  <a:noFill/>
                </a:ln>
                <a:solidFill>
                  <a:srgbClr val="FF0000"/>
                </a:solidFill>
                <a:effectLst/>
                <a:uLnTx/>
                <a:uFillTx/>
                <a:latin typeface="Open Sans" panose="020B0606030504020204" pitchFamily="34" charset="0"/>
                <a:ea typeface="+mn-ea"/>
                <a:cs typeface="+mn-cs"/>
              </a:rPr>
              <a:t>tranquilizer</a:t>
            </a:r>
            <a:r>
              <a:rPr kumimoji="0" lang="en-US" sz="1300" b="1" i="0" u="none" strike="noStrike" kern="1200" cap="none" spc="0" normalizeH="0" baseline="0" noProof="0">
                <a:ln>
                  <a:noFill/>
                </a:ln>
                <a:solidFill>
                  <a:srgbClr val="000000"/>
                </a:solidFill>
                <a:effectLst/>
                <a:uLnTx/>
                <a:uFillTx/>
                <a:latin typeface="Open Sans" panose="020B0606030504020204" pitchFamily="34" charset="0"/>
                <a:ea typeface="+mn-ea"/>
                <a:cs typeface="+mn-cs"/>
              </a:rPr>
              <a:t> that is intended to be used for horses, cows, sheep, etc.</a:t>
            </a:r>
          </a:p>
          <a:p>
            <a:pPr marL="171450" marR="0" lvl="0" indent="-1714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a:ln>
                  <a:noFill/>
                </a:ln>
                <a:solidFill>
                  <a:srgbClr val="000000"/>
                </a:solidFill>
                <a:effectLst/>
                <a:uLnTx/>
                <a:uFillTx/>
                <a:latin typeface="Open Sans" panose="020B0606030504020204" pitchFamily="34" charset="0"/>
                <a:ea typeface="+mn-ea"/>
                <a:cs typeface="+mn-cs"/>
              </a:rPr>
              <a:t>Xylazine and fentanyl mixtures are referred to as “</a:t>
            </a:r>
            <a:r>
              <a:rPr kumimoji="0" lang="en-US" sz="1300" b="1" i="0" u="none" strike="noStrike" kern="1200" cap="none" spc="0" normalizeH="0" baseline="0" noProof="0" err="1">
                <a:ln>
                  <a:noFill/>
                </a:ln>
                <a:solidFill>
                  <a:srgbClr val="FF0000"/>
                </a:solidFill>
                <a:effectLst/>
                <a:uLnTx/>
                <a:uFillTx/>
                <a:latin typeface="Open Sans" panose="020B0606030504020204" pitchFamily="34" charset="0"/>
                <a:ea typeface="+mn-ea"/>
                <a:cs typeface="+mn-cs"/>
              </a:rPr>
              <a:t>Tranq</a:t>
            </a:r>
            <a:r>
              <a:rPr kumimoji="0" lang="en-US" sz="1300" b="1" i="0" u="none" strike="noStrike" kern="1200" cap="none" spc="0" normalizeH="0" baseline="0" noProof="0">
                <a:ln>
                  <a:noFill/>
                </a:ln>
                <a:solidFill>
                  <a:srgbClr val="000000"/>
                </a:solidFill>
                <a:effectLst/>
                <a:uLnTx/>
                <a:uFillTx/>
                <a:latin typeface="Open Sans" panose="020B0606030504020204" pitchFamily="34" charset="0"/>
                <a:ea typeface="+mn-ea"/>
                <a:cs typeface="+mn-cs"/>
              </a:rPr>
              <a:t>”, “</a:t>
            </a:r>
            <a:r>
              <a:rPr kumimoji="0" lang="en-US" sz="1300" b="1" i="0" u="none" strike="noStrike" kern="1200" cap="none" spc="0" normalizeH="0" baseline="0" noProof="0" err="1">
                <a:ln>
                  <a:noFill/>
                </a:ln>
                <a:solidFill>
                  <a:srgbClr val="FF0000"/>
                </a:solidFill>
                <a:effectLst/>
                <a:uLnTx/>
                <a:uFillTx/>
                <a:latin typeface="Open Sans" panose="020B0606030504020204" pitchFamily="34" charset="0"/>
                <a:ea typeface="+mn-ea"/>
                <a:cs typeface="+mn-cs"/>
              </a:rPr>
              <a:t>Tranq</a:t>
            </a:r>
            <a:r>
              <a:rPr kumimoji="0" lang="en-US" sz="1300" b="1" i="0" u="none" strike="noStrike" kern="1200" cap="none" spc="0" normalizeH="0" baseline="0" noProof="0">
                <a:ln>
                  <a:noFill/>
                </a:ln>
                <a:solidFill>
                  <a:srgbClr val="FF0000"/>
                </a:solidFill>
                <a:effectLst/>
                <a:uLnTx/>
                <a:uFillTx/>
                <a:latin typeface="Open Sans" panose="020B0606030504020204" pitchFamily="34" charset="0"/>
                <a:ea typeface="+mn-ea"/>
                <a:cs typeface="+mn-cs"/>
              </a:rPr>
              <a:t> Dope</a:t>
            </a:r>
            <a:r>
              <a:rPr kumimoji="0" lang="en-US" sz="1300" b="1" i="0" u="none" strike="noStrike" kern="1200" cap="none" spc="0" normalizeH="0" baseline="0" noProof="0">
                <a:ln>
                  <a:noFill/>
                </a:ln>
                <a:solidFill>
                  <a:srgbClr val="000000"/>
                </a:solidFill>
                <a:effectLst/>
                <a:uLnTx/>
                <a:uFillTx/>
                <a:latin typeface="Open Sans" panose="020B0606030504020204" pitchFamily="34" charset="0"/>
                <a:ea typeface="+mn-ea"/>
                <a:cs typeface="+mn-cs"/>
              </a:rPr>
              <a:t>”, “</a:t>
            </a:r>
            <a:r>
              <a:rPr kumimoji="0" lang="en-US" sz="1300" b="1" i="0" u="none" strike="noStrike" kern="1200" cap="none" spc="0" normalizeH="0" baseline="0" noProof="0">
                <a:ln>
                  <a:noFill/>
                </a:ln>
                <a:solidFill>
                  <a:srgbClr val="FF0000"/>
                </a:solidFill>
                <a:effectLst/>
                <a:uLnTx/>
                <a:uFillTx/>
                <a:latin typeface="Open Sans" panose="020B0606030504020204" pitchFamily="34" charset="0"/>
                <a:ea typeface="+mn-ea"/>
                <a:cs typeface="+mn-cs"/>
              </a:rPr>
              <a:t>Philly Dope</a:t>
            </a:r>
            <a:r>
              <a:rPr kumimoji="0" lang="en-US" sz="1300" b="1" i="0" u="none" strike="noStrike" kern="1200" cap="none" spc="0" normalizeH="0" baseline="0" noProof="0">
                <a:ln>
                  <a:noFill/>
                </a:ln>
                <a:solidFill>
                  <a:srgbClr val="000000"/>
                </a:solidFill>
                <a:effectLst/>
                <a:uLnTx/>
                <a:uFillTx/>
                <a:latin typeface="Open Sans" panose="020B0606030504020204" pitchFamily="34" charset="0"/>
                <a:ea typeface="+mn-ea"/>
                <a:cs typeface="+mn-cs"/>
              </a:rPr>
              <a:t>” or “</a:t>
            </a:r>
            <a:r>
              <a:rPr kumimoji="0" lang="en-US" sz="1300" b="1" i="0" u="none" strike="noStrike" kern="1200" cap="none" spc="0" normalizeH="0" baseline="0" noProof="0">
                <a:ln>
                  <a:noFill/>
                </a:ln>
                <a:solidFill>
                  <a:srgbClr val="FF0000"/>
                </a:solidFill>
                <a:effectLst/>
                <a:uLnTx/>
                <a:uFillTx/>
                <a:latin typeface="Open Sans" panose="020B0606030504020204" pitchFamily="34" charset="0"/>
                <a:ea typeface="+mn-ea"/>
                <a:cs typeface="+mn-cs"/>
              </a:rPr>
              <a:t>Zombie Drug</a:t>
            </a:r>
            <a:r>
              <a:rPr kumimoji="0" lang="en-US" sz="1300" b="1" i="0" u="none" strike="noStrike" kern="1200" cap="none" spc="0" normalizeH="0" baseline="0" noProof="0">
                <a:ln>
                  <a:noFill/>
                </a:ln>
                <a:solidFill>
                  <a:srgbClr val="000000"/>
                </a:solidFill>
                <a:effectLst/>
                <a:uLnTx/>
                <a:uFillTx/>
                <a:latin typeface="Open Sans" panose="020B0606030504020204" pitchFamily="34" charset="0"/>
                <a:ea typeface="+mn-ea"/>
                <a:cs typeface="+mn-cs"/>
              </a:rPr>
              <a:t>”</a:t>
            </a:r>
          </a:p>
          <a:p>
            <a:pPr marL="171450" marR="0" lvl="0" indent="-1714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a:ln>
                  <a:noFill/>
                </a:ln>
                <a:solidFill>
                  <a:prstClr val="black"/>
                </a:solidFill>
                <a:effectLst/>
                <a:uLnTx/>
                <a:uFillTx/>
                <a:latin typeface="Open Sans" panose="020B0606030504020204" pitchFamily="34" charset="0"/>
                <a:ea typeface="+mn-ea"/>
                <a:cs typeface="+mn-cs"/>
              </a:rPr>
              <a:t> </a:t>
            </a:r>
            <a:r>
              <a:rPr kumimoji="0" lang="en-US" sz="1300" b="1" i="0" u="none" strike="noStrike" kern="1200" cap="none" spc="0" normalizeH="0" baseline="0" noProof="0">
                <a:ln>
                  <a:noFill/>
                </a:ln>
                <a:solidFill>
                  <a:srgbClr val="FF0000"/>
                </a:solidFill>
                <a:effectLst/>
                <a:uLnTx/>
                <a:uFillTx/>
                <a:latin typeface="Open Sans" panose="020B0606030504020204" pitchFamily="34" charset="0"/>
                <a:ea typeface="+mn-ea"/>
                <a:cs typeface="+mn-cs"/>
              </a:rPr>
              <a:t>99% </a:t>
            </a:r>
            <a:r>
              <a:rPr kumimoji="0" lang="en-US" sz="1300" b="1" i="0" u="none" strike="noStrike" kern="1200" cap="none" spc="0" normalizeH="0" baseline="0" noProof="0">
                <a:ln>
                  <a:noFill/>
                </a:ln>
                <a:solidFill>
                  <a:srgbClr val="000000"/>
                </a:solidFill>
                <a:effectLst/>
                <a:uLnTx/>
                <a:uFillTx/>
                <a:latin typeface="Open Sans" panose="020B0606030504020204" pitchFamily="34" charset="0"/>
                <a:ea typeface="+mn-ea"/>
                <a:cs typeface="+mn-cs"/>
              </a:rPr>
              <a:t>of Xylazine fatalities had fentanyl present, White House declared “</a:t>
            </a:r>
            <a:r>
              <a:rPr kumimoji="0" lang="en-US" sz="1300" b="1" i="0" u="none" strike="noStrike" kern="1200" cap="none" spc="0" normalizeH="0" baseline="0" noProof="0" err="1">
                <a:ln>
                  <a:noFill/>
                </a:ln>
                <a:solidFill>
                  <a:srgbClr val="FF0000"/>
                </a:solidFill>
                <a:effectLst/>
                <a:uLnTx/>
                <a:uFillTx/>
                <a:latin typeface="Open Sans" panose="020B0606030504020204" pitchFamily="34" charset="0"/>
                <a:ea typeface="+mn-ea"/>
                <a:cs typeface="+mn-cs"/>
              </a:rPr>
              <a:t>Tranq</a:t>
            </a:r>
            <a:r>
              <a:rPr kumimoji="0" lang="en-US" sz="1300" b="1" i="0" u="none" strike="noStrike" kern="1200" cap="none" spc="0" normalizeH="0" baseline="0" noProof="0">
                <a:ln>
                  <a:noFill/>
                </a:ln>
                <a:solidFill>
                  <a:srgbClr val="FF0000"/>
                </a:solidFill>
                <a:effectLst/>
                <a:uLnTx/>
                <a:uFillTx/>
                <a:latin typeface="Open Sans" panose="020B0606030504020204" pitchFamily="34" charset="0"/>
                <a:ea typeface="+mn-ea"/>
                <a:cs typeface="+mn-cs"/>
              </a:rPr>
              <a:t>”</a:t>
            </a:r>
            <a:r>
              <a:rPr kumimoji="0" lang="en-US" sz="1300" b="1" i="0" u="none" strike="noStrike" kern="1200" cap="none" spc="0" normalizeH="0" baseline="0" noProof="0">
                <a:ln>
                  <a:noFill/>
                </a:ln>
                <a:solidFill>
                  <a:srgbClr val="000000"/>
                </a:solidFill>
                <a:effectLst/>
                <a:uLnTx/>
                <a:uFillTx/>
                <a:latin typeface="Open Sans" panose="020B0606030504020204" pitchFamily="34" charset="0"/>
                <a:ea typeface="+mn-ea"/>
                <a:cs typeface="+mn-cs"/>
              </a:rPr>
              <a:t> an </a:t>
            </a:r>
            <a:r>
              <a:rPr kumimoji="0" lang="en-US" sz="1300" b="1" i="0" u="none" strike="noStrike" kern="1200" cap="none" spc="0" normalizeH="0" baseline="0" noProof="0">
                <a:ln>
                  <a:noFill/>
                </a:ln>
                <a:solidFill>
                  <a:srgbClr val="FF0000"/>
                </a:solidFill>
                <a:effectLst/>
                <a:uLnTx/>
                <a:uFillTx/>
                <a:latin typeface="Open Sans" panose="020B0606030504020204" pitchFamily="34" charset="0"/>
                <a:ea typeface="+mn-ea"/>
                <a:cs typeface="+mn-cs"/>
              </a:rPr>
              <a:t>Emerging Threat </a:t>
            </a:r>
            <a:r>
              <a:rPr kumimoji="0" lang="en-US" sz="1300" b="1" i="0" u="none" strike="noStrike" kern="1200" cap="none" spc="0" normalizeH="0" baseline="0" noProof="0">
                <a:ln>
                  <a:noFill/>
                </a:ln>
                <a:solidFill>
                  <a:srgbClr val="000000"/>
                </a:solidFill>
                <a:effectLst/>
                <a:uLnTx/>
                <a:uFillTx/>
                <a:latin typeface="Open Sans" panose="020B0606030504020204" pitchFamily="34" charset="0"/>
                <a:ea typeface="+mn-ea"/>
                <a:cs typeface="+mn-cs"/>
              </a:rPr>
              <a:t>in April 2023</a:t>
            </a:r>
          </a:p>
          <a:p>
            <a:pPr marL="171450" marR="0" lvl="0" indent="-1714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a:ln>
                  <a:noFill/>
                </a:ln>
                <a:solidFill>
                  <a:prstClr val="black"/>
                </a:solidFill>
                <a:effectLst/>
                <a:uLnTx/>
                <a:uFillTx/>
                <a:latin typeface="Open Sans" panose="020B0606030504020204" pitchFamily="34" charset="0"/>
                <a:ea typeface="+mn-ea"/>
                <a:cs typeface="+mn-cs"/>
              </a:rPr>
              <a:t>From 2020-2021, the South had the largest increase in nationwide Xylazine-related fatalities at </a:t>
            </a:r>
            <a:r>
              <a:rPr kumimoji="0" lang="en-US" sz="1300" b="1" i="0" u="none" strike="noStrike" kern="1200" cap="none" spc="0" normalizeH="0" baseline="0" noProof="0">
                <a:ln>
                  <a:noFill/>
                </a:ln>
                <a:solidFill>
                  <a:srgbClr val="FF0000"/>
                </a:solidFill>
                <a:effectLst/>
                <a:uLnTx/>
                <a:uFillTx/>
                <a:latin typeface="Open Sans" panose="020B0606030504020204" pitchFamily="34" charset="0"/>
                <a:ea typeface="+mn-ea"/>
                <a:cs typeface="+mn-cs"/>
              </a:rPr>
              <a:t>1,127%</a:t>
            </a:r>
            <a:r>
              <a:rPr kumimoji="0" lang="en-US" sz="1300" b="1" i="0" u="none" strike="noStrike" kern="1200" cap="none" spc="0" normalizeH="0" baseline="0" noProof="0">
                <a:ln>
                  <a:noFill/>
                </a:ln>
                <a:solidFill>
                  <a:prstClr val="black"/>
                </a:solidFill>
                <a:effectLst/>
                <a:uLnTx/>
                <a:uFillTx/>
                <a:latin typeface="Open Sans" panose="020B0606030504020204" pitchFamily="34" charset="0"/>
                <a:ea typeface="+mn-ea"/>
                <a:cs typeface="+mn-cs"/>
              </a:rPr>
              <a:t> </a:t>
            </a:r>
          </a:p>
          <a:p>
            <a:pPr marL="171450" marR="0" lvl="0" indent="-1714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300" b="1" i="0" u="none" strike="noStrike" kern="1200" cap="none" spc="0" normalizeH="0" baseline="0" noProof="0">
                <a:ln>
                  <a:noFill/>
                </a:ln>
                <a:solidFill>
                  <a:prstClr val="black"/>
                </a:solidFill>
                <a:effectLst/>
                <a:uLnTx/>
                <a:uFillTx/>
                <a:latin typeface="Open Sans" panose="020B0606030504020204" pitchFamily="34" charset="0"/>
                <a:ea typeface="+mn-ea"/>
                <a:cs typeface="+mn-cs"/>
              </a:rPr>
              <a:t>Naloxone (</a:t>
            </a:r>
            <a:r>
              <a:rPr kumimoji="0" lang="en-US" sz="1300" b="1" i="0" u="none" strike="noStrike" kern="1200" cap="none" spc="0" normalizeH="0" baseline="0" noProof="0">
                <a:ln>
                  <a:noFill/>
                </a:ln>
                <a:solidFill>
                  <a:srgbClr val="00B050"/>
                </a:solidFill>
                <a:effectLst/>
                <a:uLnTx/>
                <a:uFillTx/>
                <a:latin typeface="Open Sans" panose="020B0606030504020204" pitchFamily="34" charset="0"/>
                <a:ea typeface="+mn-ea"/>
                <a:cs typeface="+mn-cs"/>
              </a:rPr>
              <a:t>Narcan</a:t>
            </a:r>
            <a:r>
              <a:rPr kumimoji="0" lang="en-US" sz="1300" b="1" i="0" u="none" strike="noStrike" kern="1200" cap="none" spc="0" normalizeH="0" baseline="0" noProof="0">
                <a:ln>
                  <a:noFill/>
                </a:ln>
                <a:solidFill>
                  <a:prstClr val="black"/>
                </a:solidFill>
                <a:effectLst/>
                <a:uLnTx/>
                <a:uFillTx/>
                <a:latin typeface="Open Sans" panose="020B0606030504020204" pitchFamily="34" charset="0"/>
                <a:ea typeface="+mn-ea"/>
                <a:cs typeface="+mn-cs"/>
              </a:rPr>
              <a:t>) should be given in response to ANY suspected drug overdose to reverse any possible opioid effects</a:t>
            </a:r>
            <a:endParaRPr kumimoji="0" lang="en-US" sz="1300" b="1"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p:txBody>
      </p:sp>
      <p:pic>
        <p:nvPicPr>
          <p:cNvPr id="9" name="Picture 8">
            <a:extLst>
              <a:ext uri="{FF2B5EF4-FFF2-40B4-BE49-F238E27FC236}">
                <a16:creationId xmlns:a16="http://schemas.microsoft.com/office/drawing/2014/main" id="{CE1420AA-F497-4038-7557-B4B9E0CC866F}"/>
              </a:ext>
            </a:extLst>
          </p:cNvPr>
          <p:cNvPicPr>
            <a:picLocks noChangeAspect="1"/>
          </p:cNvPicPr>
          <p:nvPr/>
        </p:nvPicPr>
        <p:blipFill>
          <a:blip r:embed="rId10"/>
          <a:stretch>
            <a:fillRect/>
          </a:stretch>
        </p:blipFill>
        <p:spPr>
          <a:xfrm>
            <a:off x="4843956" y="3347206"/>
            <a:ext cx="2188016" cy="2742925"/>
          </a:xfrm>
          <a:prstGeom prst="rect">
            <a:avLst/>
          </a:prstGeom>
        </p:spPr>
      </p:pic>
      <p:pic>
        <p:nvPicPr>
          <p:cNvPr id="12" name="Picture 11">
            <a:extLst>
              <a:ext uri="{FF2B5EF4-FFF2-40B4-BE49-F238E27FC236}">
                <a16:creationId xmlns:a16="http://schemas.microsoft.com/office/drawing/2014/main" id="{5536408A-1D52-BE4B-63FD-8D3AA0616E6C}"/>
              </a:ext>
            </a:extLst>
          </p:cNvPr>
          <p:cNvPicPr>
            <a:picLocks noChangeAspect="1"/>
          </p:cNvPicPr>
          <p:nvPr/>
        </p:nvPicPr>
        <p:blipFill>
          <a:blip r:embed="rId11"/>
          <a:stretch>
            <a:fillRect/>
          </a:stretch>
        </p:blipFill>
        <p:spPr>
          <a:xfrm>
            <a:off x="10165747" y="1278619"/>
            <a:ext cx="2000249" cy="1800927"/>
          </a:xfrm>
          <a:prstGeom prst="rect">
            <a:avLst/>
          </a:prstGeom>
        </p:spPr>
      </p:pic>
    </p:spTree>
    <p:extLst>
      <p:ext uri="{BB962C8B-B14F-4D97-AF65-F5344CB8AC3E}">
        <p14:creationId xmlns:p14="http://schemas.microsoft.com/office/powerpoint/2010/main" val="3544816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49875" y="0"/>
            <a:ext cx="11074400" cy="1092200"/>
          </a:xfrm>
          <a:prstGeom prst="rect">
            <a:avLst/>
          </a:prstGeom>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0" y="152686"/>
            <a:ext cx="12191999" cy="7017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Xylazine Fatalities in Florida</a:t>
            </a:r>
            <a:endParaRPr kumimoji="0" lang="en-US" sz="4400" b="1" i="0" u="none" strike="noStrike" kern="1200" cap="small" spc="0" normalizeH="0" baseline="0" noProof="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2207E8B3-53ED-4DE7-9CA3-BFEF77190659}"/>
              </a:ext>
            </a:extLst>
          </p:cNvPr>
          <p:cNvGrpSpPr/>
          <p:nvPr/>
        </p:nvGrpSpPr>
        <p:grpSpPr>
          <a:xfrm>
            <a:off x="0" y="6183489"/>
            <a:ext cx="11887200" cy="685800"/>
            <a:chOff x="0" y="6171914"/>
            <a:chExt cx="11887200" cy="685800"/>
          </a:xfrm>
        </p:grpSpPr>
        <p:pic>
          <p:nvPicPr>
            <p:cNvPr id="15" name="Picture 14">
              <a:extLst>
                <a:ext uri="{FF2B5EF4-FFF2-40B4-BE49-F238E27FC236}">
                  <a16:creationId xmlns:a16="http://schemas.microsoft.com/office/drawing/2014/main" id="{4C1D7D81-4636-46B8-9558-B3099B2624F3}"/>
                </a:ext>
              </a:extLst>
            </p:cNvPr>
            <p:cNvPicPr>
              <a:picLocks noChangeAspect="1"/>
            </p:cNvPicPr>
            <p:nvPr/>
          </p:nvPicPr>
          <p:blipFill>
            <a:blip r:embed="rId4"/>
            <a:stretch>
              <a:fillRect/>
            </a:stretch>
          </p:blipFill>
          <p:spPr>
            <a:xfrm>
              <a:off x="0" y="6171914"/>
              <a:ext cx="11887200" cy="685800"/>
            </a:xfrm>
            <a:prstGeom prst="rect">
              <a:avLst/>
            </a:prstGeom>
          </p:spPr>
        </p:pic>
        <p:pic>
          <p:nvPicPr>
            <p:cNvPr id="16" name="Picture 15">
              <a:extLst>
                <a:ext uri="{FF2B5EF4-FFF2-40B4-BE49-F238E27FC236}">
                  <a16:creationId xmlns:a16="http://schemas.microsoft.com/office/drawing/2014/main" id="{A6DE6F1B-690D-9E2B-BC22-E1628E0D992B}"/>
                </a:ext>
              </a:extLst>
            </p:cNvPr>
            <p:cNvPicPr>
              <a:picLocks noChangeAspect="1"/>
            </p:cNvPicPr>
            <p:nvPr/>
          </p:nvPicPr>
          <p:blipFill>
            <a:blip r:embed="rId5"/>
            <a:stretch>
              <a:fillRect/>
            </a:stretch>
          </p:blipFill>
          <p:spPr>
            <a:xfrm>
              <a:off x="114300" y="6256359"/>
              <a:ext cx="927100" cy="508000"/>
            </a:xfrm>
            <a:prstGeom prst="rect">
              <a:avLst/>
            </a:prstGeom>
          </p:spPr>
        </p:pic>
      </p:grpSp>
      <p:sp>
        <p:nvSpPr>
          <p:cNvPr id="11" name="TextBox 10">
            <a:extLst>
              <a:ext uri="{FF2B5EF4-FFF2-40B4-BE49-F238E27FC236}">
                <a16:creationId xmlns:a16="http://schemas.microsoft.com/office/drawing/2014/main" id="{AD982B37-BB9C-00DC-E625-4FF2F8B27421}"/>
              </a:ext>
            </a:extLst>
          </p:cNvPr>
          <p:cNvSpPr txBox="1"/>
          <p:nvPr/>
        </p:nvSpPr>
        <p:spPr>
          <a:xfrm>
            <a:off x="549875" y="1158580"/>
            <a:ext cx="1072772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C000"/>
              </a:buClr>
              <a:buSzTx/>
              <a:buFontTx/>
              <a:buNone/>
              <a:tabLst/>
              <a:defRPr/>
            </a:pPr>
            <a:r>
              <a:rPr kumimoji="0" 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Rounded MT Bold" panose="020F0704030504030204" pitchFamily="34" charset="0"/>
                <a:ea typeface="+mn-ea"/>
                <a:cs typeface="Lucida Sans Unicode" panose="020B0602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FB2D4C0-369B-0454-CD28-F3C7A8166964}"/>
              </a:ext>
            </a:extLst>
          </p:cNvPr>
          <p:cNvPicPr>
            <a:picLocks noChangeAspect="1"/>
          </p:cNvPicPr>
          <p:nvPr/>
        </p:nvPicPr>
        <p:blipFill>
          <a:blip r:embed="rId6"/>
          <a:stretch>
            <a:fillRect/>
          </a:stretch>
        </p:blipFill>
        <p:spPr>
          <a:xfrm>
            <a:off x="6096000" y="1466886"/>
            <a:ext cx="5981699" cy="4623247"/>
          </a:xfrm>
          <a:prstGeom prst="rect">
            <a:avLst/>
          </a:prstGeom>
        </p:spPr>
      </p:pic>
      <p:pic>
        <p:nvPicPr>
          <p:cNvPr id="12" name="Picture 11">
            <a:extLst>
              <a:ext uri="{FF2B5EF4-FFF2-40B4-BE49-F238E27FC236}">
                <a16:creationId xmlns:a16="http://schemas.microsoft.com/office/drawing/2014/main" id="{FD945A84-BF08-6A9C-46C9-00A97C8DC132}"/>
              </a:ext>
            </a:extLst>
          </p:cNvPr>
          <p:cNvPicPr>
            <a:picLocks noChangeAspect="1"/>
          </p:cNvPicPr>
          <p:nvPr/>
        </p:nvPicPr>
        <p:blipFill>
          <a:blip r:embed="rId7"/>
          <a:stretch>
            <a:fillRect/>
          </a:stretch>
        </p:blipFill>
        <p:spPr>
          <a:xfrm>
            <a:off x="114300" y="1466886"/>
            <a:ext cx="5889332" cy="4623247"/>
          </a:xfrm>
          <a:prstGeom prst="rect">
            <a:avLst/>
          </a:prstGeom>
        </p:spPr>
      </p:pic>
    </p:spTree>
    <p:extLst>
      <p:ext uri="{BB962C8B-B14F-4D97-AF65-F5344CB8AC3E}">
        <p14:creationId xmlns:p14="http://schemas.microsoft.com/office/powerpoint/2010/main" val="1024996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electronic circuit board in blue colour">
            <a:extLst>
              <a:ext uri="{FF2B5EF4-FFF2-40B4-BE49-F238E27FC236}">
                <a16:creationId xmlns:a16="http://schemas.microsoft.com/office/drawing/2014/main" id="{7CB9F1A9-ED30-23E3-54B0-6DB37B939845}"/>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36091EF-34DC-99DD-D4BA-2265398FA677}"/>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latin typeface="+mj-lt"/>
                <a:ea typeface="+mj-ea"/>
                <a:cs typeface="+mj-cs"/>
              </a:rPr>
              <a:t>Expanding Membership – Circuit 4 Partners</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11582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48640" y="0"/>
            <a:ext cx="11074400" cy="1092200"/>
          </a:xfrm>
          <a:prstGeom prst="rect">
            <a:avLst/>
          </a:prstGeom>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0" y="152685"/>
            <a:ext cx="12188952" cy="7017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Xylazine Fatalities </a:t>
            </a:r>
            <a:r>
              <a:rPr kumimoji="0" lang="en-US" sz="4400" b="1" i="0" u="none" strike="noStrike" kern="1200" cap="none" spc="0" normalizeH="0" baseline="0" noProof="0">
                <a:ln>
                  <a:noFill/>
                </a:ln>
                <a:solidFill>
                  <a:srgbClr val="FFFFFF"/>
                </a:solidFill>
                <a:effectLst/>
                <a:uLnTx/>
                <a:uFillTx/>
                <a:latin typeface="Calibri" panose="020F0502020204030204"/>
                <a:ea typeface="+mn-ea"/>
                <a:cs typeface="+mn-cs"/>
              </a:rPr>
              <a:t>in Florida</a:t>
            </a:r>
            <a:endParaRPr kumimoji="0" lang="en-US" sz="4400" b="1" i="0" u="none" strike="noStrike" kern="1200" cap="small" spc="0" normalizeH="0" baseline="0" noProof="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2207E8B3-53ED-4DE7-9CA3-BFEF77190659}"/>
              </a:ext>
            </a:extLst>
          </p:cNvPr>
          <p:cNvGrpSpPr/>
          <p:nvPr/>
        </p:nvGrpSpPr>
        <p:grpSpPr>
          <a:xfrm>
            <a:off x="0" y="6183489"/>
            <a:ext cx="11887200" cy="685800"/>
            <a:chOff x="0" y="6171914"/>
            <a:chExt cx="11887200" cy="685800"/>
          </a:xfrm>
        </p:grpSpPr>
        <p:pic>
          <p:nvPicPr>
            <p:cNvPr id="15" name="Picture 14">
              <a:extLst>
                <a:ext uri="{FF2B5EF4-FFF2-40B4-BE49-F238E27FC236}">
                  <a16:creationId xmlns:a16="http://schemas.microsoft.com/office/drawing/2014/main" id="{4C1D7D81-4636-46B8-9558-B3099B2624F3}"/>
                </a:ext>
              </a:extLst>
            </p:cNvPr>
            <p:cNvPicPr>
              <a:picLocks noChangeAspect="1"/>
            </p:cNvPicPr>
            <p:nvPr/>
          </p:nvPicPr>
          <p:blipFill>
            <a:blip r:embed="rId4"/>
            <a:stretch>
              <a:fillRect/>
            </a:stretch>
          </p:blipFill>
          <p:spPr>
            <a:xfrm>
              <a:off x="0" y="6171914"/>
              <a:ext cx="11887200" cy="685800"/>
            </a:xfrm>
            <a:prstGeom prst="rect">
              <a:avLst/>
            </a:prstGeom>
          </p:spPr>
        </p:pic>
        <p:pic>
          <p:nvPicPr>
            <p:cNvPr id="16" name="Picture 15">
              <a:extLst>
                <a:ext uri="{FF2B5EF4-FFF2-40B4-BE49-F238E27FC236}">
                  <a16:creationId xmlns:a16="http://schemas.microsoft.com/office/drawing/2014/main" id="{A6DE6F1B-690D-9E2B-BC22-E1628E0D992B}"/>
                </a:ext>
              </a:extLst>
            </p:cNvPr>
            <p:cNvPicPr>
              <a:picLocks noChangeAspect="1"/>
            </p:cNvPicPr>
            <p:nvPr/>
          </p:nvPicPr>
          <p:blipFill>
            <a:blip r:embed="rId5"/>
            <a:stretch>
              <a:fillRect/>
            </a:stretch>
          </p:blipFill>
          <p:spPr>
            <a:xfrm>
              <a:off x="114300" y="6256359"/>
              <a:ext cx="927100" cy="508000"/>
            </a:xfrm>
            <a:prstGeom prst="rect">
              <a:avLst/>
            </a:prstGeom>
          </p:spPr>
        </p:pic>
      </p:grpSp>
      <p:pic>
        <p:nvPicPr>
          <p:cNvPr id="4" name="Picture 3">
            <a:extLst>
              <a:ext uri="{FF2B5EF4-FFF2-40B4-BE49-F238E27FC236}">
                <a16:creationId xmlns:a16="http://schemas.microsoft.com/office/drawing/2014/main" id="{5935C760-2A0C-3152-6CE3-6ABB407A4950}"/>
              </a:ext>
            </a:extLst>
          </p:cNvPr>
          <p:cNvPicPr>
            <a:picLocks noChangeAspect="1"/>
          </p:cNvPicPr>
          <p:nvPr/>
        </p:nvPicPr>
        <p:blipFill rotWithShape="1">
          <a:blip r:embed="rId6"/>
          <a:srcRect r="10543"/>
          <a:stretch/>
        </p:blipFill>
        <p:spPr>
          <a:xfrm>
            <a:off x="262566" y="1639385"/>
            <a:ext cx="5079096" cy="4475362"/>
          </a:xfrm>
          <a:prstGeom prst="rect">
            <a:avLst/>
          </a:prstGeom>
        </p:spPr>
      </p:pic>
      <p:sp>
        <p:nvSpPr>
          <p:cNvPr id="8" name="TextBox 7">
            <a:extLst>
              <a:ext uri="{FF2B5EF4-FFF2-40B4-BE49-F238E27FC236}">
                <a16:creationId xmlns:a16="http://schemas.microsoft.com/office/drawing/2014/main" id="{91CF0DD8-12D8-4494-79EE-1E0E4235DCAA}"/>
              </a:ext>
            </a:extLst>
          </p:cNvPr>
          <p:cNvSpPr txBox="1"/>
          <p:nvPr/>
        </p:nvSpPr>
        <p:spPr>
          <a:xfrm>
            <a:off x="187269" y="1122720"/>
            <a:ext cx="545534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Xylazine-Related Fatalities in Florida Counties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From 2014 – 2023 (YTD)</a:t>
            </a:r>
          </a:p>
        </p:txBody>
      </p:sp>
      <p:pic>
        <p:nvPicPr>
          <p:cNvPr id="11" name="Picture 10">
            <a:extLst>
              <a:ext uri="{FF2B5EF4-FFF2-40B4-BE49-F238E27FC236}">
                <a16:creationId xmlns:a16="http://schemas.microsoft.com/office/drawing/2014/main" id="{0409E15A-0C73-ACB8-A76B-8D863297D05D}"/>
              </a:ext>
            </a:extLst>
          </p:cNvPr>
          <p:cNvPicPr>
            <a:picLocks noChangeAspect="1"/>
          </p:cNvPicPr>
          <p:nvPr/>
        </p:nvPicPr>
        <p:blipFill>
          <a:blip r:embed="rId7"/>
          <a:stretch>
            <a:fillRect/>
          </a:stretch>
        </p:blipFill>
        <p:spPr>
          <a:xfrm>
            <a:off x="265902" y="3351038"/>
            <a:ext cx="1089181" cy="2099761"/>
          </a:xfrm>
          <a:prstGeom prst="rect">
            <a:avLst/>
          </a:prstGeom>
        </p:spPr>
      </p:pic>
      <p:sp>
        <p:nvSpPr>
          <p:cNvPr id="12" name="Rectangle 11">
            <a:extLst>
              <a:ext uri="{FF2B5EF4-FFF2-40B4-BE49-F238E27FC236}">
                <a16:creationId xmlns:a16="http://schemas.microsoft.com/office/drawing/2014/main" id="{AFDC4B05-DDEF-194B-1278-1C9003CF84C9}"/>
              </a:ext>
            </a:extLst>
          </p:cNvPr>
          <p:cNvSpPr/>
          <p:nvPr/>
        </p:nvSpPr>
        <p:spPr>
          <a:xfrm>
            <a:off x="911258" y="3618259"/>
            <a:ext cx="311084" cy="1611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12972A5-92DC-5D86-EFC4-F2E2E019F3B6}"/>
              </a:ext>
            </a:extLst>
          </p:cNvPr>
          <p:cNvSpPr txBox="1"/>
          <p:nvPr/>
        </p:nvSpPr>
        <p:spPr>
          <a:xfrm>
            <a:off x="767022" y="3507734"/>
            <a:ext cx="57900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160</a:t>
            </a: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481FE3EF-26D5-0CAF-7C4B-D2B9004C178D}"/>
              </a:ext>
            </a:extLst>
          </p:cNvPr>
          <p:cNvSpPr txBox="1"/>
          <p:nvPr/>
        </p:nvSpPr>
        <p:spPr>
          <a:xfrm>
            <a:off x="767022" y="3921131"/>
            <a:ext cx="57900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120</a:t>
            </a: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A27D39D8-1C23-8154-E315-F5E65A7749C4}"/>
              </a:ext>
            </a:extLst>
          </p:cNvPr>
          <p:cNvSpPr txBox="1"/>
          <p:nvPr/>
        </p:nvSpPr>
        <p:spPr>
          <a:xfrm>
            <a:off x="832745" y="4357791"/>
            <a:ext cx="44755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80</a:t>
            </a: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D8DEAE21-61C7-3F42-AC6B-9CCE50B716BC}"/>
              </a:ext>
            </a:extLst>
          </p:cNvPr>
          <p:cNvSpPr txBox="1"/>
          <p:nvPr/>
        </p:nvSpPr>
        <p:spPr>
          <a:xfrm>
            <a:off x="832745" y="4730238"/>
            <a:ext cx="44755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40</a:t>
            </a: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75091C21-4CBF-5F9A-D0D0-F3EABE7B8E98}"/>
              </a:ext>
            </a:extLst>
          </p:cNvPr>
          <p:cNvSpPr txBox="1"/>
          <p:nvPr/>
        </p:nvSpPr>
        <p:spPr>
          <a:xfrm>
            <a:off x="898468" y="5050270"/>
            <a:ext cx="31611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0</a:t>
            </a: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E16F9D88-92CF-B535-81C0-9C79A3C78588}"/>
              </a:ext>
            </a:extLst>
          </p:cNvPr>
          <p:cNvSpPr/>
          <p:nvPr/>
        </p:nvSpPr>
        <p:spPr>
          <a:xfrm>
            <a:off x="521661" y="5581589"/>
            <a:ext cx="311084" cy="310896"/>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5422A8DA-E61D-5B2B-6A27-9001812AC987}"/>
              </a:ext>
            </a:extLst>
          </p:cNvPr>
          <p:cNvSpPr txBox="1"/>
          <p:nvPr/>
        </p:nvSpPr>
        <p:spPr>
          <a:xfrm>
            <a:off x="832745" y="5562307"/>
            <a:ext cx="112562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 Data</a:t>
            </a: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96628DD3-14BC-2ECD-C857-A17DF2DD9474}"/>
              </a:ext>
            </a:extLst>
          </p:cNvPr>
          <p:cNvSpPr txBox="1"/>
          <p:nvPr/>
        </p:nvSpPr>
        <p:spPr>
          <a:xfrm>
            <a:off x="4209833" y="2018681"/>
            <a:ext cx="14852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Duval: 160</a:t>
            </a: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449C10CB-32D1-6CB2-A15E-BB1B3D6D27D3}"/>
              </a:ext>
            </a:extLst>
          </p:cNvPr>
          <p:cNvSpPr txBox="1"/>
          <p:nvPr/>
        </p:nvSpPr>
        <p:spPr>
          <a:xfrm>
            <a:off x="5190965" y="4668565"/>
            <a:ext cx="19639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Palm Beach: 98</a:t>
            </a: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942DC6B3-63EC-CFAB-A506-3693C7EA2702}"/>
              </a:ext>
            </a:extLst>
          </p:cNvPr>
          <p:cNvSpPr txBox="1"/>
          <p:nvPr/>
        </p:nvSpPr>
        <p:spPr>
          <a:xfrm>
            <a:off x="5190965" y="5554562"/>
            <a:ext cx="19639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Miami-Dade: 65</a:t>
            </a: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B790EEED-A169-6676-6C65-61FC6F6BDB25}"/>
              </a:ext>
            </a:extLst>
          </p:cNvPr>
          <p:cNvSpPr txBox="1"/>
          <p:nvPr/>
        </p:nvSpPr>
        <p:spPr>
          <a:xfrm>
            <a:off x="2424674" y="4849283"/>
            <a:ext cx="19639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Lee: 52</a:t>
            </a: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110D0341-DB5D-2798-C4D6-0D10F99EAE9F}"/>
              </a:ext>
            </a:extLst>
          </p:cNvPr>
          <p:cNvSpPr txBox="1"/>
          <p:nvPr/>
        </p:nvSpPr>
        <p:spPr>
          <a:xfrm>
            <a:off x="4388653" y="2939835"/>
            <a:ext cx="19639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Volusia: 49</a:t>
            </a: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descr="A picture containing timeline&#10;&#10;Description automatically generated">
            <a:extLst>
              <a:ext uri="{FF2B5EF4-FFF2-40B4-BE49-F238E27FC236}">
                <a16:creationId xmlns:a16="http://schemas.microsoft.com/office/drawing/2014/main" id="{DF794419-CCD8-C2FD-DA1D-5E870B0399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5922" y="1179986"/>
            <a:ext cx="4483251" cy="4873706"/>
          </a:xfrm>
          <a:prstGeom prst="rect">
            <a:avLst/>
          </a:prstGeom>
        </p:spPr>
      </p:pic>
    </p:spTree>
    <p:extLst>
      <p:ext uri="{BB962C8B-B14F-4D97-AF65-F5344CB8AC3E}">
        <p14:creationId xmlns:p14="http://schemas.microsoft.com/office/powerpoint/2010/main" val="305965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7017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Xylazine Fatalities </a:t>
            </a:r>
            <a:r>
              <a:rPr kumimoji="0" lang="en-US" sz="4400" b="1" i="0" u="none" strike="noStrike" kern="1200" cap="none" spc="0" normalizeH="0" baseline="0" noProof="0">
                <a:ln>
                  <a:noFill/>
                </a:ln>
                <a:solidFill>
                  <a:srgbClr val="FFFFFF"/>
                </a:solidFill>
                <a:effectLst/>
                <a:uLnTx/>
                <a:uFillTx/>
                <a:latin typeface="Calibri" panose="020F0502020204030204"/>
                <a:ea typeface="+mn-ea"/>
                <a:cs typeface="+mn-cs"/>
              </a:rPr>
              <a:t>in Florida</a:t>
            </a:r>
            <a:endParaRPr kumimoji="0" lang="en-US" sz="4400" b="1" i="0" u="none" strike="noStrike" kern="1200" cap="small" spc="0" normalizeH="0" baseline="0" noProof="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grpSp>
        <p:nvGrpSpPr>
          <p:cNvPr id="33" name="Group 32">
            <a:extLst>
              <a:ext uri="{FF2B5EF4-FFF2-40B4-BE49-F238E27FC236}">
                <a16:creationId xmlns:a16="http://schemas.microsoft.com/office/drawing/2014/main" id="{A74BF0F9-869C-A212-9C19-964621E24117}"/>
              </a:ext>
            </a:extLst>
          </p:cNvPr>
          <p:cNvGrpSpPr/>
          <p:nvPr/>
        </p:nvGrpSpPr>
        <p:grpSpPr>
          <a:xfrm>
            <a:off x="114300" y="1737360"/>
            <a:ext cx="12204443" cy="4410085"/>
            <a:chOff x="114300" y="1554480"/>
            <a:chExt cx="12204443" cy="4410085"/>
          </a:xfrm>
        </p:grpSpPr>
        <p:pic>
          <p:nvPicPr>
            <p:cNvPr id="26" name="Picture 25" descr="Chart&#10;&#10;Description automatically generated">
              <a:extLst>
                <a:ext uri="{FF2B5EF4-FFF2-40B4-BE49-F238E27FC236}">
                  <a16:creationId xmlns:a16="http://schemas.microsoft.com/office/drawing/2014/main" id="{EFBBC4CD-266C-523F-2609-259CCF273649}"/>
                </a:ext>
              </a:extLst>
            </p:cNvPr>
            <p:cNvPicPr>
              <a:picLocks noChangeAspect="1"/>
            </p:cNvPicPr>
            <p:nvPr/>
          </p:nvPicPr>
          <p:blipFill rotWithShape="1">
            <a:blip r:embed="rId6">
              <a:extLst>
                <a:ext uri="{28A0092B-C50C-407E-A947-70E740481C1C}">
                  <a14:useLocalDpi xmlns:a14="http://schemas.microsoft.com/office/drawing/2010/main" val="0"/>
                </a:ext>
              </a:extLst>
            </a:blip>
            <a:srcRect b="4361"/>
            <a:stretch/>
          </p:blipFill>
          <p:spPr>
            <a:xfrm>
              <a:off x="5176041" y="1554481"/>
              <a:ext cx="7142702" cy="3931920"/>
            </a:xfrm>
            <a:prstGeom prst="rect">
              <a:avLst/>
            </a:prstGeom>
          </p:spPr>
        </p:pic>
        <p:pic>
          <p:nvPicPr>
            <p:cNvPr id="28" name="Picture 27" descr="Chart&#10;&#10;Description automatically generated">
              <a:extLst>
                <a:ext uri="{FF2B5EF4-FFF2-40B4-BE49-F238E27FC236}">
                  <a16:creationId xmlns:a16="http://schemas.microsoft.com/office/drawing/2014/main" id="{5B56CA2D-EE8D-69FF-28D2-BBB35ECE2B22}"/>
                </a:ext>
              </a:extLst>
            </p:cNvPr>
            <p:cNvPicPr>
              <a:picLocks noChangeAspect="1"/>
            </p:cNvPicPr>
            <p:nvPr/>
          </p:nvPicPr>
          <p:blipFill rotWithShape="1">
            <a:blip r:embed="rId7">
              <a:extLst>
                <a:ext uri="{28A0092B-C50C-407E-A947-70E740481C1C}">
                  <a14:useLocalDpi xmlns:a14="http://schemas.microsoft.com/office/drawing/2010/main" val="0"/>
                </a:ext>
              </a:extLst>
            </a:blip>
            <a:srcRect b="2956"/>
            <a:stretch/>
          </p:blipFill>
          <p:spPr>
            <a:xfrm>
              <a:off x="114300" y="1554480"/>
              <a:ext cx="5061741" cy="3989679"/>
            </a:xfrm>
            <a:prstGeom prst="rect">
              <a:avLst/>
            </a:prstGeom>
          </p:spPr>
        </p:pic>
        <p:pic>
          <p:nvPicPr>
            <p:cNvPr id="31" name="Picture 30">
              <a:extLst>
                <a:ext uri="{FF2B5EF4-FFF2-40B4-BE49-F238E27FC236}">
                  <a16:creationId xmlns:a16="http://schemas.microsoft.com/office/drawing/2014/main" id="{F37ECB5C-7DB0-E37A-5BB0-72B08909D3FB}"/>
                </a:ext>
              </a:extLst>
            </p:cNvPr>
            <p:cNvPicPr>
              <a:picLocks noChangeAspect="1"/>
            </p:cNvPicPr>
            <p:nvPr/>
          </p:nvPicPr>
          <p:blipFill>
            <a:blip r:embed="rId8"/>
            <a:stretch>
              <a:fillRect/>
            </a:stretch>
          </p:blipFill>
          <p:spPr>
            <a:xfrm>
              <a:off x="3425001" y="5568291"/>
              <a:ext cx="4366638" cy="396274"/>
            </a:xfrm>
            <a:prstGeom prst="rect">
              <a:avLst/>
            </a:prstGeom>
          </p:spPr>
        </p:pic>
        <p:sp>
          <p:nvSpPr>
            <p:cNvPr id="32" name="TextBox 31">
              <a:extLst>
                <a:ext uri="{FF2B5EF4-FFF2-40B4-BE49-F238E27FC236}">
                  <a16:creationId xmlns:a16="http://schemas.microsoft.com/office/drawing/2014/main" id="{AEC09141-9E70-FB31-3E09-3BC18D805EE2}"/>
                </a:ext>
              </a:extLst>
            </p:cNvPr>
            <p:cNvSpPr txBox="1"/>
            <p:nvPr/>
          </p:nvSpPr>
          <p:spPr>
            <a:xfrm>
              <a:off x="7657235" y="5676898"/>
              <a:ext cx="49725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(YTD)</a:t>
              </a:r>
            </a:p>
          </p:txBody>
        </p:sp>
      </p:grpSp>
      <p:sp>
        <p:nvSpPr>
          <p:cNvPr id="34" name="TextBox 33">
            <a:extLst>
              <a:ext uri="{FF2B5EF4-FFF2-40B4-BE49-F238E27FC236}">
                <a16:creationId xmlns:a16="http://schemas.microsoft.com/office/drawing/2014/main" id="{EFDD7DDB-8037-862C-FE03-ACC7889BB846}"/>
              </a:ext>
            </a:extLst>
          </p:cNvPr>
          <p:cNvSpPr txBox="1"/>
          <p:nvPr/>
        </p:nvSpPr>
        <p:spPr>
          <a:xfrm>
            <a:off x="3277295" y="1038486"/>
            <a:ext cx="486780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Disproportionate Burden (ranked; top 3):</a:t>
            </a:r>
          </a:p>
        </p:txBody>
      </p:sp>
      <p:sp>
        <p:nvSpPr>
          <p:cNvPr id="35" name="TextBox 34">
            <a:extLst>
              <a:ext uri="{FF2B5EF4-FFF2-40B4-BE49-F238E27FC236}">
                <a16:creationId xmlns:a16="http://schemas.microsoft.com/office/drawing/2014/main" id="{986E2C18-8B79-A6D7-FE4C-FC8FBE1E9A66}"/>
              </a:ext>
            </a:extLst>
          </p:cNvPr>
          <p:cNvSpPr txBox="1"/>
          <p:nvPr/>
        </p:nvSpPr>
        <p:spPr>
          <a:xfrm>
            <a:off x="1800596" y="1494936"/>
            <a:ext cx="215854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Age Group by Sex</a:t>
            </a:r>
          </a:p>
        </p:txBody>
      </p:sp>
      <p:sp>
        <p:nvSpPr>
          <p:cNvPr id="36" name="TextBox 35">
            <a:extLst>
              <a:ext uri="{FF2B5EF4-FFF2-40B4-BE49-F238E27FC236}">
                <a16:creationId xmlns:a16="http://schemas.microsoft.com/office/drawing/2014/main" id="{E7855AB0-739B-E7D2-15C7-9BA414B0318F}"/>
              </a:ext>
            </a:extLst>
          </p:cNvPr>
          <p:cNvSpPr txBox="1"/>
          <p:nvPr/>
        </p:nvSpPr>
        <p:spPr>
          <a:xfrm>
            <a:off x="7827607" y="1552694"/>
            <a:ext cx="231505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Race and Ethnicity</a:t>
            </a:r>
          </a:p>
        </p:txBody>
      </p:sp>
      <p:grpSp>
        <p:nvGrpSpPr>
          <p:cNvPr id="46" name="Group 45">
            <a:extLst>
              <a:ext uri="{FF2B5EF4-FFF2-40B4-BE49-F238E27FC236}">
                <a16:creationId xmlns:a16="http://schemas.microsoft.com/office/drawing/2014/main" id="{CC52EC61-1250-F828-C6AF-DD6158CAC916}"/>
              </a:ext>
            </a:extLst>
          </p:cNvPr>
          <p:cNvGrpSpPr/>
          <p:nvPr/>
        </p:nvGrpSpPr>
        <p:grpSpPr>
          <a:xfrm>
            <a:off x="1891307" y="1789123"/>
            <a:ext cx="3353793" cy="3708897"/>
            <a:chOff x="1891307" y="1789123"/>
            <a:chExt cx="3353793" cy="3708897"/>
          </a:xfrm>
        </p:grpSpPr>
        <p:sp>
          <p:nvSpPr>
            <p:cNvPr id="37" name="Rectangle 36">
              <a:extLst>
                <a:ext uri="{FF2B5EF4-FFF2-40B4-BE49-F238E27FC236}">
                  <a16:creationId xmlns:a16="http://schemas.microsoft.com/office/drawing/2014/main" id="{6B1374AD-B583-2176-C267-786C03D99DEB}"/>
                </a:ext>
              </a:extLst>
            </p:cNvPr>
            <p:cNvSpPr/>
            <p:nvPr/>
          </p:nvSpPr>
          <p:spPr>
            <a:xfrm>
              <a:off x="3602514" y="1789123"/>
              <a:ext cx="594911" cy="37088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28D752F8-04D2-F831-8F8F-7674A454DF7F}"/>
                </a:ext>
              </a:extLst>
            </p:cNvPr>
            <p:cNvSpPr/>
            <p:nvPr/>
          </p:nvSpPr>
          <p:spPr>
            <a:xfrm>
              <a:off x="2224089" y="4055269"/>
              <a:ext cx="655778" cy="14427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0E6A243E-C64D-3849-EE48-D2C74165D8ED}"/>
                </a:ext>
              </a:extLst>
            </p:cNvPr>
            <p:cNvSpPr/>
            <p:nvPr/>
          </p:nvSpPr>
          <p:spPr>
            <a:xfrm>
              <a:off x="4762499" y="4201303"/>
              <a:ext cx="482601" cy="12967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DFDB35D3-BC6D-2EA2-C5B8-929AD22DDCD7}"/>
                </a:ext>
              </a:extLst>
            </p:cNvPr>
            <p:cNvSpPr txBox="1"/>
            <p:nvPr/>
          </p:nvSpPr>
          <p:spPr>
            <a:xfrm>
              <a:off x="3277295" y="1820764"/>
              <a:ext cx="31611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41" name="TextBox 40">
              <a:extLst>
                <a:ext uri="{FF2B5EF4-FFF2-40B4-BE49-F238E27FC236}">
                  <a16:creationId xmlns:a16="http://schemas.microsoft.com/office/drawing/2014/main" id="{911C5CED-2586-6742-3B00-A2739C9EC9C4}"/>
                </a:ext>
              </a:extLst>
            </p:cNvPr>
            <p:cNvSpPr txBox="1"/>
            <p:nvPr/>
          </p:nvSpPr>
          <p:spPr>
            <a:xfrm>
              <a:off x="1891307" y="4038068"/>
              <a:ext cx="31611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42" name="TextBox 41">
              <a:extLst>
                <a:ext uri="{FF2B5EF4-FFF2-40B4-BE49-F238E27FC236}">
                  <a16:creationId xmlns:a16="http://schemas.microsoft.com/office/drawing/2014/main" id="{BFB17024-357A-1F92-0979-5C85745AC4E3}"/>
                </a:ext>
              </a:extLst>
            </p:cNvPr>
            <p:cNvSpPr txBox="1"/>
            <p:nvPr/>
          </p:nvSpPr>
          <p:spPr>
            <a:xfrm>
              <a:off x="4409533" y="4222734"/>
              <a:ext cx="31611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43" name="TextBox 42">
              <a:extLst>
                <a:ext uri="{FF2B5EF4-FFF2-40B4-BE49-F238E27FC236}">
                  <a16:creationId xmlns:a16="http://schemas.microsoft.com/office/drawing/2014/main" id="{983449DE-D4DB-1B48-7CD0-8787E1BCF058}"/>
                </a:ext>
              </a:extLst>
            </p:cNvPr>
            <p:cNvSpPr txBox="1"/>
            <p:nvPr/>
          </p:nvSpPr>
          <p:spPr>
            <a:xfrm>
              <a:off x="3543127" y="1830883"/>
              <a:ext cx="42511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276</a:t>
              </a:r>
            </a:p>
          </p:txBody>
        </p:sp>
        <p:sp>
          <p:nvSpPr>
            <p:cNvPr id="44" name="TextBox 43">
              <a:extLst>
                <a:ext uri="{FF2B5EF4-FFF2-40B4-BE49-F238E27FC236}">
                  <a16:creationId xmlns:a16="http://schemas.microsoft.com/office/drawing/2014/main" id="{F287685D-3545-770E-4B1C-8F2499165922}"/>
                </a:ext>
              </a:extLst>
            </p:cNvPr>
            <p:cNvSpPr txBox="1"/>
            <p:nvPr/>
          </p:nvSpPr>
          <p:spPr>
            <a:xfrm>
              <a:off x="2176683" y="4071644"/>
              <a:ext cx="41549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124</a:t>
              </a:r>
            </a:p>
          </p:txBody>
        </p:sp>
        <p:sp>
          <p:nvSpPr>
            <p:cNvPr id="45" name="TextBox 44">
              <a:extLst>
                <a:ext uri="{FF2B5EF4-FFF2-40B4-BE49-F238E27FC236}">
                  <a16:creationId xmlns:a16="http://schemas.microsoft.com/office/drawing/2014/main" id="{FD41E7A6-74B9-7880-226B-159ABB5E03B8}"/>
                </a:ext>
              </a:extLst>
            </p:cNvPr>
            <p:cNvSpPr txBox="1"/>
            <p:nvPr/>
          </p:nvSpPr>
          <p:spPr>
            <a:xfrm>
              <a:off x="4733365" y="4198602"/>
              <a:ext cx="338555"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85</a:t>
              </a:r>
            </a:p>
          </p:txBody>
        </p:sp>
      </p:grpSp>
      <p:grpSp>
        <p:nvGrpSpPr>
          <p:cNvPr id="77" name="Group 76">
            <a:extLst>
              <a:ext uri="{FF2B5EF4-FFF2-40B4-BE49-F238E27FC236}">
                <a16:creationId xmlns:a16="http://schemas.microsoft.com/office/drawing/2014/main" id="{06937E6B-0FCD-65BA-6124-1CF4E2268A54}"/>
              </a:ext>
            </a:extLst>
          </p:cNvPr>
          <p:cNvGrpSpPr/>
          <p:nvPr/>
        </p:nvGrpSpPr>
        <p:grpSpPr>
          <a:xfrm>
            <a:off x="7197897" y="1554480"/>
            <a:ext cx="4963623" cy="4138933"/>
            <a:chOff x="1803374" y="1276591"/>
            <a:chExt cx="4963623" cy="4138933"/>
          </a:xfrm>
        </p:grpSpPr>
        <p:sp>
          <p:nvSpPr>
            <p:cNvPr id="78" name="Rectangle 77">
              <a:extLst>
                <a:ext uri="{FF2B5EF4-FFF2-40B4-BE49-F238E27FC236}">
                  <a16:creationId xmlns:a16="http://schemas.microsoft.com/office/drawing/2014/main" id="{257E6D09-EAA9-8DA1-D1B4-51579FFEA259}"/>
                </a:ext>
              </a:extLst>
            </p:cNvPr>
            <p:cNvSpPr/>
            <p:nvPr/>
          </p:nvSpPr>
          <p:spPr>
            <a:xfrm>
              <a:off x="5395397" y="1368031"/>
              <a:ext cx="1371600" cy="40233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697999B6-6B81-D6AC-FA3B-33142DECD7DD}"/>
                </a:ext>
              </a:extLst>
            </p:cNvPr>
            <p:cNvSpPr/>
            <p:nvPr/>
          </p:nvSpPr>
          <p:spPr>
            <a:xfrm>
              <a:off x="3683438" y="4076700"/>
              <a:ext cx="1371601" cy="13146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CB39438A-FBF1-9169-F026-9456813FBE92}"/>
                </a:ext>
              </a:extLst>
            </p:cNvPr>
            <p:cNvSpPr/>
            <p:nvPr/>
          </p:nvSpPr>
          <p:spPr>
            <a:xfrm>
              <a:off x="2077693" y="4202671"/>
              <a:ext cx="1331426" cy="12128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TextBox 80">
              <a:extLst>
                <a:ext uri="{FF2B5EF4-FFF2-40B4-BE49-F238E27FC236}">
                  <a16:creationId xmlns:a16="http://schemas.microsoft.com/office/drawing/2014/main" id="{7419E79F-D062-C54D-A815-017F3158DC4E}"/>
                </a:ext>
              </a:extLst>
            </p:cNvPr>
            <p:cNvSpPr txBox="1"/>
            <p:nvPr/>
          </p:nvSpPr>
          <p:spPr>
            <a:xfrm>
              <a:off x="5121077" y="1276591"/>
              <a:ext cx="31611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82" name="TextBox 81">
              <a:extLst>
                <a:ext uri="{FF2B5EF4-FFF2-40B4-BE49-F238E27FC236}">
                  <a16:creationId xmlns:a16="http://schemas.microsoft.com/office/drawing/2014/main" id="{98863C49-93DC-4577-3816-1C5968B32048}"/>
                </a:ext>
              </a:extLst>
            </p:cNvPr>
            <p:cNvSpPr txBox="1"/>
            <p:nvPr/>
          </p:nvSpPr>
          <p:spPr>
            <a:xfrm>
              <a:off x="3409119" y="3975513"/>
              <a:ext cx="31611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83" name="TextBox 82">
              <a:extLst>
                <a:ext uri="{FF2B5EF4-FFF2-40B4-BE49-F238E27FC236}">
                  <a16:creationId xmlns:a16="http://schemas.microsoft.com/office/drawing/2014/main" id="{47779A16-A5B5-D221-82DE-EED6517242DC}"/>
                </a:ext>
              </a:extLst>
            </p:cNvPr>
            <p:cNvSpPr txBox="1"/>
            <p:nvPr/>
          </p:nvSpPr>
          <p:spPr>
            <a:xfrm>
              <a:off x="1803374" y="4140894"/>
              <a:ext cx="31611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84" name="TextBox 83">
              <a:extLst>
                <a:ext uri="{FF2B5EF4-FFF2-40B4-BE49-F238E27FC236}">
                  <a16:creationId xmlns:a16="http://schemas.microsoft.com/office/drawing/2014/main" id="{776DD4C3-22A4-02FC-FE56-0B17B9B854FC}"/>
                </a:ext>
              </a:extLst>
            </p:cNvPr>
            <p:cNvSpPr txBox="1"/>
            <p:nvPr/>
          </p:nvSpPr>
          <p:spPr>
            <a:xfrm>
              <a:off x="5395397" y="1368031"/>
              <a:ext cx="41549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485</a:t>
              </a:r>
            </a:p>
          </p:txBody>
        </p:sp>
        <p:sp>
          <p:nvSpPr>
            <p:cNvPr id="85" name="TextBox 84">
              <a:extLst>
                <a:ext uri="{FF2B5EF4-FFF2-40B4-BE49-F238E27FC236}">
                  <a16:creationId xmlns:a16="http://schemas.microsoft.com/office/drawing/2014/main" id="{DB9ADB69-9CF0-0D7B-7A71-545D4AA7C375}"/>
                </a:ext>
              </a:extLst>
            </p:cNvPr>
            <p:cNvSpPr txBox="1"/>
            <p:nvPr/>
          </p:nvSpPr>
          <p:spPr>
            <a:xfrm>
              <a:off x="3660995" y="4076699"/>
              <a:ext cx="338555"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83</a:t>
              </a:r>
            </a:p>
          </p:txBody>
        </p:sp>
        <p:sp>
          <p:nvSpPr>
            <p:cNvPr id="86" name="TextBox 85">
              <a:extLst>
                <a:ext uri="{FF2B5EF4-FFF2-40B4-BE49-F238E27FC236}">
                  <a16:creationId xmlns:a16="http://schemas.microsoft.com/office/drawing/2014/main" id="{A2240B03-BBBA-2A28-CD63-0F3FB6C9475D}"/>
                </a:ext>
              </a:extLst>
            </p:cNvPr>
            <p:cNvSpPr txBox="1"/>
            <p:nvPr/>
          </p:nvSpPr>
          <p:spPr>
            <a:xfrm>
              <a:off x="2054256" y="4198602"/>
              <a:ext cx="338555"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73</a:t>
              </a:r>
            </a:p>
          </p:txBody>
        </p:sp>
      </p:grpSp>
    </p:spTree>
    <p:extLst>
      <p:ext uri="{BB962C8B-B14F-4D97-AF65-F5344CB8AC3E}">
        <p14:creationId xmlns:p14="http://schemas.microsoft.com/office/powerpoint/2010/main" val="309759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58799" y="7841"/>
            <a:ext cx="11074400" cy="793014"/>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76343"/>
            <a:ext cx="12191999" cy="7017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Xylazine Fatalities</a:t>
            </a:r>
            <a:r>
              <a:rPr kumimoji="0" lang="en-US" sz="4400" b="1" i="0" u="none" strike="noStrike" kern="1200" cap="none" spc="0" normalizeH="0" baseline="0" noProof="0">
                <a:ln>
                  <a:noFill/>
                </a:ln>
                <a:solidFill>
                  <a:srgbClr val="FFFFFF"/>
                </a:solidFill>
                <a:effectLst/>
                <a:uLnTx/>
                <a:uFillTx/>
                <a:latin typeface="Calibri" panose="020F0502020204030204"/>
                <a:ea typeface="+mn-ea"/>
                <a:cs typeface="+mn-cs"/>
              </a:rPr>
              <a:t> in Duval County</a:t>
            </a:r>
            <a:endParaRPr kumimoji="0" lang="en-US" sz="4400" b="1" i="0" u="none" strike="noStrike" kern="1200" cap="small" spc="0" normalizeH="0" baseline="0" noProof="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CC0A2DA7-201C-5188-7EC0-C299B27029F5}"/>
              </a:ext>
            </a:extLst>
          </p:cNvPr>
          <p:cNvGrpSpPr/>
          <p:nvPr/>
        </p:nvGrpSpPr>
        <p:grpSpPr>
          <a:xfrm>
            <a:off x="0" y="6314831"/>
            <a:ext cx="11887200" cy="548640"/>
            <a:chOff x="0" y="6256956"/>
            <a:chExt cx="11887200" cy="548640"/>
          </a:xfrm>
        </p:grpSpPr>
        <p:pic>
          <p:nvPicPr>
            <p:cNvPr id="19" name="Picture 18">
              <a:extLst>
                <a:ext uri="{FF2B5EF4-FFF2-40B4-BE49-F238E27FC236}">
                  <a16:creationId xmlns:a16="http://schemas.microsoft.com/office/drawing/2014/main" id="{34D2F202-60E0-4202-A41F-52FB025AB5F6}"/>
                </a:ext>
              </a:extLst>
            </p:cNvPr>
            <p:cNvPicPr>
              <a:picLocks/>
            </p:cNvPicPr>
            <p:nvPr/>
          </p:nvPicPr>
          <p:blipFill>
            <a:blip r:embed="rId4"/>
            <a:stretch>
              <a:fillRect/>
            </a:stretch>
          </p:blipFill>
          <p:spPr>
            <a:xfrm>
              <a:off x="0" y="6256956"/>
              <a:ext cx="11887200" cy="54864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360532"/>
              <a:ext cx="731520" cy="400833"/>
            </a:xfrm>
            <a:prstGeom prst="rect">
              <a:avLst/>
            </a:prstGeom>
          </p:spPr>
        </p:pic>
      </p:grpSp>
      <p:pic>
        <p:nvPicPr>
          <p:cNvPr id="14" name="Picture 13">
            <a:extLst>
              <a:ext uri="{FF2B5EF4-FFF2-40B4-BE49-F238E27FC236}">
                <a16:creationId xmlns:a16="http://schemas.microsoft.com/office/drawing/2014/main" id="{39995FBE-CF57-6A90-903F-5BAE11568623}"/>
              </a:ext>
            </a:extLst>
          </p:cNvPr>
          <p:cNvPicPr>
            <a:picLocks noChangeAspect="1"/>
          </p:cNvPicPr>
          <p:nvPr/>
        </p:nvPicPr>
        <p:blipFill rotWithShape="1">
          <a:blip r:embed="rId6"/>
          <a:srcRect l="20582" t="5323" r="18265"/>
          <a:stretch/>
        </p:blipFill>
        <p:spPr>
          <a:xfrm>
            <a:off x="114300" y="1428152"/>
            <a:ext cx="5981700" cy="4859968"/>
          </a:xfrm>
          <a:prstGeom prst="rect">
            <a:avLst/>
          </a:prstGeom>
        </p:spPr>
      </p:pic>
      <p:sp>
        <p:nvSpPr>
          <p:cNvPr id="21" name="TextBox 20">
            <a:extLst>
              <a:ext uri="{FF2B5EF4-FFF2-40B4-BE49-F238E27FC236}">
                <a16:creationId xmlns:a16="http://schemas.microsoft.com/office/drawing/2014/main" id="{61DBC184-214B-8F99-32EE-9BD5E23ED548}"/>
              </a:ext>
            </a:extLst>
          </p:cNvPr>
          <p:cNvSpPr txBox="1"/>
          <p:nvPr/>
        </p:nvSpPr>
        <p:spPr>
          <a:xfrm>
            <a:off x="480060" y="781821"/>
            <a:ext cx="524534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Xylazine-Related Fatalities in Duval County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From 2019 – 2023 (YTD)</a:t>
            </a:r>
          </a:p>
        </p:txBody>
      </p:sp>
      <p:sp>
        <p:nvSpPr>
          <p:cNvPr id="22" name="TextBox 21">
            <a:extLst>
              <a:ext uri="{FF2B5EF4-FFF2-40B4-BE49-F238E27FC236}">
                <a16:creationId xmlns:a16="http://schemas.microsoft.com/office/drawing/2014/main" id="{02187577-5FAD-AD0E-14A1-6AA87A678963}"/>
              </a:ext>
            </a:extLst>
          </p:cNvPr>
          <p:cNvSpPr txBox="1"/>
          <p:nvPr/>
        </p:nvSpPr>
        <p:spPr>
          <a:xfrm>
            <a:off x="2596341" y="2197614"/>
            <a:ext cx="12557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rPr>
              <a:t>(1) 32218: 24</a:t>
            </a:r>
            <a:endParaRPr kumimoji="0" lang="en-US" sz="1200" b="0"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D7A22D90-AD28-549D-3A1E-3741AF38A80E}"/>
              </a:ext>
            </a:extLst>
          </p:cNvPr>
          <p:cNvSpPr txBox="1"/>
          <p:nvPr/>
        </p:nvSpPr>
        <p:spPr>
          <a:xfrm>
            <a:off x="1777653" y="3934175"/>
            <a:ext cx="12557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rPr>
              <a:t>(2) 32210: 13</a:t>
            </a:r>
            <a:endParaRPr kumimoji="0" lang="en-US" sz="1200" b="0"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965CDDD7-D792-89B2-AECD-E1FE0F160351}"/>
              </a:ext>
            </a:extLst>
          </p:cNvPr>
          <p:cNvSpPr txBox="1"/>
          <p:nvPr/>
        </p:nvSpPr>
        <p:spPr>
          <a:xfrm>
            <a:off x="1777653" y="4732037"/>
            <a:ext cx="12557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rPr>
              <a:t>(3) 32244: 12</a:t>
            </a:r>
            <a:endParaRPr kumimoji="0" lang="en-US" sz="1200" b="0"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3DD3F5FC-5B16-95DA-133E-679B267C2108}"/>
              </a:ext>
            </a:extLst>
          </p:cNvPr>
          <p:cNvSpPr txBox="1"/>
          <p:nvPr/>
        </p:nvSpPr>
        <p:spPr>
          <a:xfrm>
            <a:off x="1827111" y="3220481"/>
            <a:ext cx="11568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rPr>
              <a:t>(4) 32209: 7</a:t>
            </a:r>
            <a:endParaRPr kumimoji="0" lang="en-US" sz="1200" b="0"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33730047-3008-AFDA-4A69-1B3C1DE07237}"/>
              </a:ext>
            </a:extLst>
          </p:cNvPr>
          <p:cNvSpPr txBox="1"/>
          <p:nvPr/>
        </p:nvSpPr>
        <p:spPr>
          <a:xfrm>
            <a:off x="3672886" y="3719636"/>
            <a:ext cx="11568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rPr>
              <a:t>(4) 32246: 7</a:t>
            </a:r>
            <a:endParaRPr kumimoji="0" lang="en-US" sz="1200" b="0"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6BF686EA-4A75-E83B-696D-2619BC00952B}"/>
              </a:ext>
            </a:extLst>
          </p:cNvPr>
          <p:cNvSpPr txBox="1"/>
          <p:nvPr/>
        </p:nvSpPr>
        <p:spPr>
          <a:xfrm>
            <a:off x="4676731" y="3782493"/>
            <a:ext cx="11568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rPr>
              <a:t>(4) 32250: 7</a:t>
            </a:r>
            <a:endParaRPr kumimoji="0" lang="en-US" sz="1200" b="0"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9311F1FD-5EDA-D7AA-6C56-DA39DFFDA99D}"/>
              </a:ext>
            </a:extLst>
          </p:cNvPr>
          <p:cNvSpPr txBox="1"/>
          <p:nvPr/>
        </p:nvSpPr>
        <p:spPr>
          <a:xfrm>
            <a:off x="2432489" y="2788895"/>
            <a:ext cx="12017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rPr>
              <a:t> (5) 32208: 6</a:t>
            </a:r>
            <a:endParaRPr kumimoji="0" lang="en-US" sz="1200" b="0"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1DF368D3-8935-E4D9-A4F8-6EDA72433E9B}"/>
              </a:ext>
            </a:extLst>
          </p:cNvPr>
          <p:cNvSpPr txBox="1"/>
          <p:nvPr/>
        </p:nvSpPr>
        <p:spPr>
          <a:xfrm>
            <a:off x="3140493" y="4243348"/>
            <a:ext cx="12017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rPr>
              <a:t> (5) 32216: 6</a:t>
            </a:r>
            <a:endParaRPr kumimoji="0" lang="en-US" sz="1200" b="0"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CE90727C-30CA-DEF4-4570-33BA99D2798C}"/>
              </a:ext>
            </a:extLst>
          </p:cNvPr>
          <p:cNvSpPr txBox="1"/>
          <p:nvPr/>
        </p:nvSpPr>
        <p:spPr>
          <a:xfrm>
            <a:off x="1340801" y="3391157"/>
            <a:ext cx="12017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rPr>
              <a:t> (5) 32220: 6</a:t>
            </a:r>
            <a:endParaRPr kumimoji="0" lang="en-US" sz="1200" b="0" i="0" u="none" strike="noStrike" kern="1200" cap="none" spc="0" normalizeH="0" baseline="0" noProof="0">
              <a:ln>
                <a:noFill/>
              </a:ln>
              <a:solidFill>
                <a:srgbClr val="0000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8" name="Picture 37">
            <a:extLst>
              <a:ext uri="{FF2B5EF4-FFF2-40B4-BE49-F238E27FC236}">
                <a16:creationId xmlns:a16="http://schemas.microsoft.com/office/drawing/2014/main" id="{283DF7A2-9C87-7A6D-6D3A-88E60AECC3F2}"/>
              </a:ext>
            </a:extLst>
          </p:cNvPr>
          <p:cNvPicPr>
            <a:picLocks noChangeAspect="1"/>
          </p:cNvPicPr>
          <p:nvPr/>
        </p:nvPicPr>
        <p:blipFill>
          <a:blip r:embed="rId7"/>
          <a:stretch>
            <a:fillRect/>
          </a:stretch>
        </p:blipFill>
        <p:spPr>
          <a:xfrm rot="16200000">
            <a:off x="5040423" y="3174492"/>
            <a:ext cx="3010161" cy="236240"/>
          </a:xfrm>
          <a:prstGeom prst="rect">
            <a:avLst/>
          </a:prstGeom>
        </p:spPr>
      </p:pic>
      <p:sp>
        <p:nvSpPr>
          <p:cNvPr id="39" name="TextBox 38">
            <a:extLst>
              <a:ext uri="{FF2B5EF4-FFF2-40B4-BE49-F238E27FC236}">
                <a16:creationId xmlns:a16="http://schemas.microsoft.com/office/drawing/2014/main" id="{5E6BC2CE-0304-B8B3-D2D7-C7E9ED24CFE2}"/>
              </a:ext>
            </a:extLst>
          </p:cNvPr>
          <p:cNvSpPr txBox="1"/>
          <p:nvPr/>
        </p:nvSpPr>
        <p:spPr>
          <a:xfrm>
            <a:off x="6536025" y="1741213"/>
            <a:ext cx="7694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24</a:t>
            </a:r>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37A96DD4-479A-4A15-8481-1977A342664F}"/>
              </a:ext>
            </a:extLst>
          </p:cNvPr>
          <p:cNvSpPr txBox="1"/>
          <p:nvPr/>
        </p:nvSpPr>
        <p:spPr>
          <a:xfrm>
            <a:off x="5815173" y="1328464"/>
            <a:ext cx="14417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Number of Fatalities</a:t>
            </a:r>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F56831D-5907-656A-6D40-4B5B8D05B430}"/>
              </a:ext>
            </a:extLst>
          </p:cNvPr>
          <p:cNvSpPr txBox="1"/>
          <p:nvPr/>
        </p:nvSpPr>
        <p:spPr>
          <a:xfrm>
            <a:off x="6588168" y="4547405"/>
            <a:ext cx="7694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descr="Chart, bar chart&#10;&#10;Description automatically generated">
            <a:extLst>
              <a:ext uri="{FF2B5EF4-FFF2-40B4-BE49-F238E27FC236}">
                <a16:creationId xmlns:a16="http://schemas.microsoft.com/office/drawing/2014/main" id="{D6326DFE-DE4E-05C3-F377-4712BFC607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8261" y="879410"/>
            <a:ext cx="4197062" cy="5236140"/>
          </a:xfrm>
          <a:prstGeom prst="rect">
            <a:avLst/>
          </a:prstGeom>
        </p:spPr>
      </p:pic>
    </p:spTree>
    <p:extLst>
      <p:ext uri="{BB962C8B-B14F-4D97-AF65-F5344CB8AC3E}">
        <p14:creationId xmlns:p14="http://schemas.microsoft.com/office/powerpoint/2010/main" val="305339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EA6FA4-4755-8B18-3EA7-70218058704D}"/>
              </a:ext>
            </a:extLst>
          </p:cNvPr>
          <p:cNvPicPr>
            <a:picLocks noChangeAspect="1"/>
          </p:cNvPicPr>
          <p:nvPr/>
        </p:nvPicPr>
        <p:blipFill>
          <a:blip r:embed="rId3"/>
          <a:stretch>
            <a:fillRect/>
          </a:stretch>
        </p:blipFill>
        <p:spPr>
          <a:xfrm>
            <a:off x="562067" y="0"/>
            <a:ext cx="11074400" cy="1092200"/>
          </a:xfrm>
          <a:prstGeom prst="rect">
            <a:avLst/>
          </a:prstGeom>
        </p:spPr>
      </p:pic>
      <p:sp>
        <p:nvSpPr>
          <p:cNvPr id="9" name="Subtitle 2">
            <a:extLst>
              <a:ext uri="{FF2B5EF4-FFF2-40B4-BE49-F238E27FC236}">
                <a16:creationId xmlns:a16="http://schemas.microsoft.com/office/drawing/2014/main" id="{4BBFBA23-4C6B-4724-981E-87BC599A254E}"/>
              </a:ext>
            </a:extLst>
          </p:cNvPr>
          <p:cNvSpPr txBox="1">
            <a:spLocks/>
          </p:cNvSpPr>
          <p:nvPr/>
        </p:nvSpPr>
        <p:spPr>
          <a:xfrm>
            <a:off x="0" y="152686"/>
            <a:ext cx="12191999" cy="105157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solidFill>
                    <a:srgbClr val="ED7D31">
                      <a:lumMod val="40000"/>
                      <a:lumOff val="60000"/>
                    </a:srgbClr>
                  </a:solid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Xylazine Fatalities </a:t>
            </a: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mn-cs"/>
              </a:rPr>
              <a:t>in Duval County</a:t>
            </a:r>
            <a:endParaRPr kumimoji="0" lang="en-US" sz="44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small"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05889E99-612A-4972-98AC-D08BDC86E6F9}"/>
              </a:ext>
            </a:extLst>
          </p:cNvPr>
          <p:cNvGrpSpPr/>
          <p:nvPr/>
        </p:nvGrpSpPr>
        <p:grpSpPr>
          <a:xfrm>
            <a:off x="133814" y="3035300"/>
            <a:ext cx="11903556" cy="127000"/>
            <a:chOff x="133814" y="3365500"/>
            <a:chExt cx="11903556" cy="127000"/>
          </a:xfrm>
        </p:grpSpPr>
        <p:cxnSp>
          <p:nvCxnSpPr>
            <p:cNvPr id="4" name="Straight Connector 3">
              <a:extLst>
                <a:ext uri="{FF2B5EF4-FFF2-40B4-BE49-F238E27FC236}">
                  <a16:creationId xmlns:a16="http://schemas.microsoft.com/office/drawing/2014/main" id="{8507939E-5160-4C99-A05C-E314478190EB}"/>
                </a:ext>
              </a:extLst>
            </p:cNvPr>
            <p:cNvCxnSpPr/>
            <p:nvPr/>
          </p:nvCxnSpPr>
          <p:spPr>
            <a:xfrm>
              <a:off x="133814" y="3419621"/>
              <a:ext cx="566928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FB341-814F-4662-8D99-7A0328B49057}"/>
                </a:ext>
              </a:extLst>
            </p:cNvPr>
            <p:cNvCxnSpPr/>
            <p:nvPr/>
          </p:nvCxnSpPr>
          <p:spPr>
            <a:xfrm>
              <a:off x="6368090" y="3419621"/>
              <a:ext cx="566928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Flowchart: Decision 4">
              <a:extLst>
                <a:ext uri="{FF2B5EF4-FFF2-40B4-BE49-F238E27FC236}">
                  <a16:creationId xmlns:a16="http://schemas.microsoft.com/office/drawing/2014/main" id="{66F803DC-E0D9-439D-BC8D-8CEB0A6C830A}"/>
                </a:ext>
              </a:extLst>
            </p:cNvPr>
            <p:cNvSpPr/>
            <p:nvPr/>
          </p:nvSpPr>
          <p:spPr>
            <a:xfrm>
              <a:off x="5962649" y="3365500"/>
              <a:ext cx="266700" cy="127000"/>
            </a:xfrm>
            <a:prstGeom prst="flowChartDecisi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Content Placeholder 1">
            <a:extLst>
              <a:ext uri="{FF2B5EF4-FFF2-40B4-BE49-F238E27FC236}">
                <a16:creationId xmlns:a16="http://schemas.microsoft.com/office/drawing/2014/main" id="{BF4797E2-230B-4A50-B8D2-51C4AD0D5133}"/>
              </a:ext>
            </a:extLst>
          </p:cNvPr>
          <p:cNvSpPr>
            <a:spLocks noGrp="1"/>
          </p:cNvSpPr>
          <p:nvPr>
            <p:ph idx="1"/>
          </p:nvPr>
        </p:nvSpPr>
        <p:spPr>
          <a:xfrm>
            <a:off x="651887" y="1387903"/>
            <a:ext cx="10888224" cy="1532560"/>
          </a:xfrm>
        </p:spPr>
        <p:txBody>
          <a:bodyPr tIns="0" bIns="0">
            <a:normAutofit/>
          </a:bodyPr>
          <a:lstStyle/>
          <a:p>
            <a:pPr marL="0" indent="0">
              <a:lnSpc>
                <a:spcPct val="100000"/>
              </a:lnSpc>
              <a:spcBef>
                <a:spcPts val="0"/>
              </a:spcBef>
              <a:spcAft>
                <a:spcPts val="600"/>
              </a:spcAft>
              <a:buNone/>
            </a:pPr>
            <a:r>
              <a:rPr lang="en-US" sz="2400" b="1" dirty="0">
                <a:latin typeface="+mn-lt"/>
              </a:rPr>
              <a:t>Disproportionate burden in </a:t>
            </a:r>
            <a:r>
              <a:rPr lang="en-US" sz="2400" b="1" dirty="0"/>
              <a:t>A</a:t>
            </a:r>
            <a:r>
              <a:rPr lang="en-US" sz="2400" b="1" dirty="0">
                <a:latin typeface="+mn-lt"/>
              </a:rPr>
              <a:t>ge </a:t>
            </a:r>
            <a:r>
              <a:rPr lang="en-US" sz="2400" b="1" dirty="0"/>
              <a:t>G</a:t>
            </a:r>
            <a:r>
              <a:rPr lang="en-US" sz="2400" b="1" dirty="0">
                <a:latin typeface="+mn-lt"/>
              </a:rPr>
              <a:t>roups, January 2019 – June 2023</a:t>
            </a:r>
            <a:endParaRPr lang="en-US" sz="2400" b="1" dirty="0"/>
          </a:p>
          <a:p>
            <a:pPr marL="635000">
              <a:lnSpc>
                <a:spcPct val="100000"/>
              </a:lnSpc>
              <a:spcBef>
                <a:spcPts val="0"/>
              </a:spcBef>
            </a:pPr>
            <a:r>
              <a:rPr lang="en-US" sz="2000" b="1" dirty="0">
                <a:latin typeface="+mn-lt"/>
              </a:rPr>
              <a:t>Zip Code</a:t>
            </a:r>
            <a:r>
              <a:rPr lang="en-US" sz="2000" dirty="0">
                <a:latin typeface="+mn-lt"/>
              </a:rPr>
              <a:t>: </a:t>
            </a:r>
            <a:r>
              <a:rPr lang="en-US" sz="2000" dirty="0">
                <a:ea typeface="Calibri" panose="020F0502020204030204" pitchFamily="34" charset="0"/>
                <a:cs typeface="Times New Roman" panose="02020603050405020304" pitchFamily="18" charset="0"/>
              </a:rPr>
              <a:t>32210, 32218 &amp; 32244</a:t>
            </a:r>
            <a:endParaRPr lang="en-US" sz="2000" dirty="0"/>
          </a:p>
          <a:p>
            <a:pPr marL="635000">
              <a:lnSpc>
                <a:spcPct val="100000"/>
              </a:lnSpc>
              <a:spcBef>
                <a:spcPts val="0"/>
              </a:spcBef>
            </a:pPr>
            <a:r>
              <a:rPr lang="en-US" sz="2000" b="1" dirty="0">
                <a:latin typeface="+mn-lt"/>
              </a:rPr>
              <a:t>Age Group</a:t>
            </a:r>
            <a:r>
              <a:rPr lang="en-US" sz="2000" dirty="0">
                <a:latin typeface="+mn-lt"/>
              </a:rPr>
              <a:t>: </a:t>
            </a:r>
            <a:r>
              <a:rPr lang="en-US" sz="2000" dirty="0"/>
              <a:t>35-54</a:t>
            </a:r>
            <a:endParaRPr lang="en-US" sz="2000" dirty="0">
              <a:latin typeface="+mn-lt"/>
            </a:endParaRPr>
          </a:p>
          <a:p>
            <a:pPr marL="635000">
              <a:lnSpc>
                <a:spcPct val="100000"/>
              </a:lnSpc>
              <a:spcBef>
                <a:spcPts val="0"/>
              </a:spcBef>
            </a:pPr>
            <a:r>
              <a:rPr lang="en-US" sz="2000" b="1" dirty="0">
                <a:latin typeface="+mn-lt"/>
              </a:rPr>
              <a:t>Race/Ethnicity/Gender: </a:t>
            </a:r>
            <a:r>
              <a:rPr lang="en-US" sz="2000" dirty="0">
                <a:latin typeface="+mn-lt"/>
              </a:rPr>
              <a:t>White, non-Hispanic Males</a:t>
            </a:r>
            <a:endParaRPr lang="en-US" sz="2000" b="1" dirty="0">
              <a:latin typeface="+mn-lt"/>
            </a:endParaRPr>
          </a:p>
        </p:txBody>
      </p:sp>
      <p:grpSp>
        <p:nvGrpSpPr>
          <p:cNvPr id="18" name="Group 17">
            <a:extLst>
              <a:ext uri="{FF2B5EF4-FFF2-40B4-BE49-F238E27FC236}">
                <a16:creationId xmlns:a16="http://schemas.microsoft.com/office/drawing/2014/main" id="{F5C7AED8-E78F-4FBC-95A4-00F2C7B12996}"/>
              </a:ext>
            </a:extLst>
          </p:cNvPr>
          <p:cNvGrpSpPr/>
          <p:nvPr/>
        </p:nvGrpSpPr>
        <p:grpSpPr>
          <a:xfrm>
            <a:off x="0" y="6183489"/>
            <a:ext cx="11887200" cy="685800"/>
            <a:chOff x="0" y="6171914"/>
            <a:chExt cx="11887200" cy="685800"/>
          </a:xfrm>
        </p:grpSpPr>
        <p:pic>
          <p:nvPicPr>
            <p:cNvPr id="19" name="Picture 18">
              <a:extLst>
                <a:ext uri="{FF2B5EF4-FFF2-40B4-BE49-F238E27FC236}">
                  <a16:creationId xmlns:a16="http://schemas.microsoft.com/office/drawing/2014/main" id="{34D2F202-60E0-4202-A41F-52FB025AB5F6}"/>
                </a:ext>
              </a:extLst>
            </p:cNvPr>
            <p:cNvPicPr>
              <a:picLocks noChangeAspect="1"/>
            </p:cNvPicPr>
            <p:nvPr/>
          </p:nvPicPr>
          <p:blipFill>
            <a:blip r:embed="rId4"/>
            <a:stretch>
              <a:fillRect/>
            </a:stretch>
          </p:blipFill>
          <p:spPr>
            <a:xfrm>
              <a:off x="0" y="6171914"/>
              <a:ext cx="11887200" cy="685800"/>
            </a:xfrm>
            <a:prstGeom prst="rect">
              <a:avLst/>
            </a:prstGeom>
          </p:spPr>
        </p:pic>
        <p:pic>
          <p:nvPicPr>
            <p:cNvPr id="20" name="Picture 19">
              <a:extLst>
                <a:ext uri="{FF2B5EF4-FFF2-40B4-BE49-F238E27FC236}">
                  <a16:creationId xmlns:a16="http://schemas.microsoft.com/office/drawing/2014/main" id="{93346102-12A5-4411-9726-E9F022FFAEB2}"/>
                </a:ext>
              </a:extLst>
            </p:cNvPr>
            <p:cNvPicPr>
              <a:picLocks noChangeAspect="1"/>
            </p:cNvPicPr>
            <p:nvPr/>
          </p:nvPicPr>
          <p:blipFill>
            <a:blip r:embed="rId5"/>
            <a:stretch>
              <a:fillRect/>
            </a:stretch>
          </p:blipFill>
          <p:spPr>
            <a:xfrm>
              <a:off x="114300" y="6256359"/>
              <a:ext cx="927100" cy="508000"/>
            </a:xfrm>
            <a:prstGeom prst="rect">
              <a:avLst/>
            </a:prstGeom>
          </p:spPr>
        </p:pic>
      </p:grpSp>
      <p:pic>
        <p:nvPicPr>
          <p:cNvPr id="12" name="Picture 11">
            <a:extLst>
              <a:ext uri="{FF2B5EF4-FFF2-40B4-BE49-F238E27FC236}">
                <a16:creationId xmlns:a16="http://schemas.microsoft.com/office/drawing/2014/main" id="{A47E8FC7-8B0A-41A4-FAB6-CC654A82E5E7}"/>
              </a:ext>
            </a:extLst>
          </p:cNvPr>
          <p:cNvPicPr>
            <a:picLocks noChangeAspect="1"/>
          </p:cNvPicPr>
          <p:nvPr/>
        </p:nvPicPr>
        <p:blipFill>
          <a:blip r:embed="rId6"/>
          <a:stretch>
            <a:fillRect/>
          </a:stretch>
        </p:blipFill>
        <p:spPr>
          <a:xfrm>
            <a:off x="6368090" y="3159920"/>
            <a:ext cx="5669280" cy="2950692"/>
          </a:xfrm>
          <a:prstGeom prst="rect">
            <a:avLst/>
          </a:prstGeom>
        </p:spPr>
      </p:pic>
      <p:pic>
        <p:nvPicPr>
          <p:cNvPr id="15" name="Picture 14">
            <a:extLst>
              <a:ext uri="{FF2B5EF4-FFF2-40B4-BE49-F238E27FC236}">
                <a16:creationId xmlns:a16="http://schemas.microsoft.com/office/drawing/2014/main" id="{A5C2ADFA-52A8-6512-A536-EACF3762CC6D}"/>
              </a:ext>
            </a:extLst>
          </p:cNvPr>
          <p:cNvPicPr>
            <a:picLocks noChangeAspect="1"/>
          </p:cNvPicPr>
          <p:nvPr/>
        </p:nvPicPr>
        <p:blipFill>
          <a:blip r:embed="rId7"/>
          <a:stretch>
            <a:fillRect/>
          </a:stretch>
        </p:blipFill>
        <p:spPr>
          <a:xfrm>
            <a:off x="114300" y="3155574"/>
            <a:ext cx="5688794" cy="2950693"/>
          </a:xfrm>
          <a:prstGeom prst="rect">
            <a:avLst/>
          </a:prstGeom>
        </p:spPr>
      </p:pic>
    </p:spTree>
    <p:extLst>
      <p:ext uri="{BB962C8B-B14F-4D97-AF65-F5344CB8AC3E}">
        <p14:creationId xmlns:p14="http://schemas.microsoft.com/office/powerpoint/2010/main" val="1933742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05D8EE6-67FB-F596-C2D5-D718D200AA72}"/>
              </a:ext>
            </a:extLst>
          </p:cNvPr>
          <p:cNvSpPr/>
          <p:nvPr/>
        </p:nvSpPr>
        <p:spPr>
          <a:xfrm>
            <a:off x="7586622" y="-380326"/>
            <a:ext cx="7420398" cy="7420398"/>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FDB7BC0-4825-06BC-068C-592A07DEDA1D}"/>
              </a:ext>
            </a:extLst>
          </p:cNvPr>
          <p:cNvPicPr>
            <a:picLocks noChangeAspect="1"/>
          </p:cNvPicPr>
          <p:nvPr/>
        </p:nvPicPr>
        <p:blipFill>
          <a:blip r:embed="rId4"/>
          <a:stretch>
            <a:fillRect/>
          </a:stretch>
        </p:blipFill>
        <p:spPr>
          <a:xfrm>
            <a:off x="548640" y="0"/>
            <a:ext cx="11074400" cy="1092200"/>
          </a:xfrm>
          <a:prstGeom prst="rect">
            <a:avLst/>
          </a:prstGeom>
        </p:spPr>
      </p:pic>
      <p:sp>
        <p:nvSpPr>
          <p:cNvPr id="6" name="Subtitle 2">
            <a:extLst>
              <a:ext uri="{FF2B5EF4-FFF2-40B4-BE49-F238E27FC236}">
                <a16:creationId xmlns:a16="http://schemas.microsoft.com/office/drawing/2014/main" id="{8139F68C-C096-9B63-BD98-CA21DA47188D}"/>
              </a:ext>
            </a:extLst>
          </p:cNvPr>
          <p:cNvSpPr txBox="1">
            <a:spLocks/>
          </p:cNvSpPr>
          <p:nvPr/>
        </p:nvSpPr>
        <p:spPr>
          <a:xfrm>
            <a:off x="726989" y="114586"/>
            <a:ext cx="10738022" cy="8402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Learn More</a:t>
            </a:r>
            <a:endParaRPr kumimoji="0" lang="en-US" sz="3600" b="1" i="0" u="none" strike="noStrike" kern="1200" cap="small" spc="0" normalizeH="0" baseline="0" noProof="0">
              <a:ln>
                <a:noFill/>
              </a:ln>
              <a:solidFill>
                <a:prstClr val="white"/>
              </a:solidFill>
              <a:effectLst/>
              <a:uLnTx/>
              <a:uFillTx/>
              <a:latin typeface="Arial Black" panose="020B0A04020102020204" pitchFamily="34" charset="0"/>
              <a:ea typeface="+mn-ea"/>
              <a:cs typeface="Arial Black" panose="020B0604020202020204" pitchFamily="34" charset="0"/>
            </a:endParaRPr>
          </a:p>
        </p:txBody>
      </p:sp>
      <p:pic>
        <p:nvPicPr>
          <p:cNvPr id="16" name="Picture 15">
            <a:extLst>
              <a:ext uri="{FF2B5EF4-FFF2-40B4-BE49-F238E27FC236}">
                <a16:creationId xmlns:a16="http://schemas.microsoft.com/office/drawing/2014/main" id="{A6DE6F1B-690D-9E2B-BC22-E1628E0D992B}"/>
              </a:ext>
            </a:extLst>
          </p:cNvPr>
          <p:cNvPicPr>
            <a:picLocks noChangeAspect="1"/>
          </p:cNvPicPr>
          <p:nvPr/>
        </p:nvPicPr>
        <p:blipFill>
          <a:blip r:embed="rId5"/>
          <a:stretch>
            <a:fillRect/>
          </a:stretch>
        </p:blipFill>
        <p:spPr>
          <a:xfrm>
            <a:off x="304800" y="6240869"/>
            <a:ext cx="927100" cy="508000"/>
          </a:xfrm>
          <a:prstGeom prst="rect">
            <a:avLst/>
          </a:prstGeom>
        </p:spPr>
      </p:pic>
      <p:graphicFrame>
        <p:nvGraphicFramePr>
          <p:cNvPr id="5" name="Table 6">
            <a:extLst>
              <a:ext uri="{FF2B5EF4-FFF2-40B4-BE49-F238E27FC236}">
                <a16:creationId xmlns:a16="http://schemas.microsoft.com/office/drawing/2014/main" id="{850357F8-4DEE-4FBE-BDD9-3DF748F8DAF1}"/>
              </a:ext>
            </a:extLst>
          </p:cNvPr>
          <p:cNvGraphicFramePr>
            <a:graphicFrameLocks noGrp="1"/>
          </p:cNvGraphicFramePr>
          <p:nvPr/>
        </p:nvGraphicFramePr>
        <p:xfrm>
          <a:off x="258284" y="1206786"/>
          <a:ext cx="4312267" cy="6211631"/>
        </p:xfrm>
        <a:graphic>
          <a:graphicData uri="http://schemas.openxmlformats.org/drawingml/2006/table">
            <a:tbl>
              <a:tblPr firstRow="1" bandRow="1">
                <a:tableStyleId>{5C22544A-7EE6-4342-B048-85BDC9FD1C3A}</a:tableStyleId>
              </a:tblPr>
              <a:tblGrid>
                <a:gridCol w="1294747">
                  <a:extLst>
                    <a:ext uri="{9D8B030D-6E8A-4147-A177-3AD203B41FA5}">
                      <a16:colId xmlns:a16="http://schemas.microsoft.com/office/drawing/2014/main" val="1556310427"/>
                    </a:ext>
                  </a:extLst>
                </a:gridCol>
                <a:gridCol w="3017520">
                  <a:extLst>
                    <a:ext uri="{9D8B030D-6E8A-4147-A177-3AD203B41FA5}">
                      <a16:colId xmlns:a16="http://schemas.microsoft.com/office/drawing/2014/main" val="4136198030"/>
                    </a:ext>
                  </a:extLst>
                </a:gridCol>
              </a:tblGrid>
              <a:tr h="338728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92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n-lt"/>
                        <a:ea typeface="+mn-ea"/>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n-lt"/>
                          <a:ea typeface="+mn-ea"/>
                          <a:cs typeface="Calibri"/>
                        </a:rPr>
                        <a:t>LaTerica Thomas, MPH, CPH</a:t>
                      </a:r>
                    </a:p>
                    <a:p>
                      <a:pPr marL="10922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prstClr val="black"/>
                          </a:solidFill>
                          <a:latin typeface="+mn-lt"/>
                          <a:cs typeface="Calibri"/>
                        </a:rPr>
                        <a:t>Epidemiologist</a:t>
                      </a:r>
                    </a:p>
                    <a:p>
                      <a:pPr marL="10922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prstClr val="black"/>
                          </a:solidFill>
                          <a:latin typeface="+mn-lt"/>
                          <a:cs typeface="Calibri"/>
                        </a:rPr>
                        <a:t>  CDC Foundation</a:t>
                      </a:r>
                      <a:endParaRPr kumimoji="0" lang="en-US" sz="1600" b="0" i="0" u="none" strike="noStrike" kern="1200" cap="none" spc="0" normalizeH="0" baseline="0" noProof="0">
                        <a:ln>
                          <a:noFill/>
                        </a:ln>
                        <a:solidFill>
                          <a:prstClr val="black"/>
                        </a:solidFill>
                        <a:effectLst/>
                        <a:uLnTx/>
                        <a:uFillTx/>
                        <a:latin typeface="+mn-lt"/>
                        <a:ea typeface="+mn-ea"/>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Calibri"/>
                          <a:hlinkClick r:id="rId6"/>
                        </a:rPr>
                        <a:t>LaTerica.Thomas@flhealth.gov</a:t>
                      </a:r>
                      <a:r>
                        <a:rPr kumimoji="0" lang="en-US" sz="1600" b="0" i="0" u="none" strike="noStrike" kern="1200" cap="none" spc="0" normalizeH="0" baseline="0" noProof="0">
                          <a:ln>
                            <a:noFill/>
                          </a:ln>
                          <a:solidFill>
                            <a:prstClr val="black"/>
                          </a:solidFill>
                          <a:effectLst/>
                          <a:uLnTx/>
                          <a:uFillTx/>
                          <a:latin typeface="+mn-lt"/>
                          <a:ea typeface="+mn-ea"/>
                          <a:cs typeface="Calibri"/>
                        </a:rPr>
                        <a:t> </a:t>
                      </a: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Calibri"/>
                        </a:rPr>
                        <a:t>904-253-1407</a:t>
                      </a:r>
                    </a:p>
                    <a:p>
                      <a:pPr marL="1092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n-lt"/>
                        <a:ea typeface="+mn-ea"/>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n-lt"/>
                        <a:ea typeface="+mn-ea"/>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n-lt"/>
                          <a:ea typeface="+mn-ea"/>
                          <a:cs typeface="Calibri"/>
                        </a:rPr>
                        <a:t>José I. Peña Bravo, PhD</a:t>
                      </a:r>
                    </a:p>
                    <a:p>
                      <a:pPr marL="10922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prstClr val="black"/>
                          </a:solidFill>
                          <a:latin typeface="+mn-lt"/>
                          <a:cs typeface="Calibri"/>
                        </a:rPr>
                        <a:t>Epidemiologist</a:t>
                      </a:r>
                    </a:p>
                    <a:p>
                      <a:pPr marL="10922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prstClr val="black"/>
                          </a:solidFill>
                          <a:latin typeface="+mn-lt"/>
                          <a:cs typeface="Calibri"/>
                        </a:rPr>
                        <a:t>  Florida Department of Health</a:t>
                      </a:r>
                      <a:endParaRPr kumimoji="0" lang="en-US" sz="1600" b="0" i="0" u="none" strike="noStrike" kern="1200" cap="none" spc="0" normalizeH="0" baseline="0" noProof="0">
                        <a:ln>
                          <a:noFill/>
                        </a:ln>
                        <a:solidFill>
                          <a:prstClr val="black"/>
                        </a:solidFill>
                        <a:effectLst/>
                        <a:uLnTx/>
                        <a:uFillTx/>
                        <a:latin typeface="+mn-lt"/>
                        <a:ea typeface="+mn-ea"/>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Calibri"/>
                          <a:hlinkClick r:id="rId7"/>
                        </a:rPr>
                        <a:t>Jose.PenaBravo@flhealth.gov</a:t>
                      </a:r>
                      <a:r>
                        <a:rPr kumimoji="0" lang="en-US" sz="1600" b="0" i="0" u="none" strike="noStrike" kern="1200" cap="none" spc="0" normalizeH="0" baseline="0" noProof="0">
                          <a:ln>
                            <a:noFill/>
                          </a:ln>
                          <a:solidFill>
                            <a:prstClr val="black"/>
                          </a:solidFill>
                          <a:effectLst/>
                          <a:uLnTx/>
                          <a:uFillTx/>
                          <a:latin typeface="+mn-lt"/>
                          <a:ea typeface="+mn-ea"/>
                          <a:cs typeface="Calibri"/>
                        </a:rPr>
                        <a:t> </a:t>
                      </a: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Calibri"/>
                        </a:rPr>
                        <a:t>904-253-2449</a:t>
                      </a:r>
                      <a:endParaRPr lang="en-US" sz="1600" b="0"/>
                    </a:p>
                    <a:p>
                      <a:pPr marL="109220" marR="0" lvl="0" indent="0" algn="ctr" defTabSz="914400" rtl="0" eaLnBrk="1" fontAlgn="auto" latinLnBrk="0" hangingPunct="1">
                        <a:lnSpc>
                          <a:spcPct val="100000"/>
                        </a:lnSpc>
                        <a:spcBef>
                          <a:spcPts val="0"/>
                        </a:spcBef>
                        <a:spcAft>
                          <a:spcPts val="0"/>
                        </a:spcAft>
                        <a:buClrTx/>
                        <a:buSzTx/>
                        <a:buFontTx/>
                        <a:buNone/>
                        <a:tabLst/>
                        <a:defRPr/>
                      </a:pPr>
                      <a:endParaRPr lang="en-US" sz="1600" b="0"/>
                    </a:p>
                    <a:p>
                      <a:pPr marL="109220" algn="ctr"/>
                      <a:endParaRPr lang="en-US" sz="1600" b="1">
                        <a:solidFill>
                          <a:schemeClr val="tx1"/>
                        </a:solidFill>
                        <a:latin typeface="+mn-lt"/>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mn-lt"/>
                          <a:ea typeface="+mn-ea"/>
                          <a:cs typeface="Calibri"/>
                        </a:rPr>
                        <a:t>Kelsey Spangle, MS, MPH, CPH</a:t>
                      </a:r>
                    </a:p>
                    <a:p>
                      <a:pPr marL="10922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prstClr val="black"/>
                          </a:solidFill>
                          <a:latin typeface="+mn-lt"/>
                          <a:cs typeface="Calibri"/>
                        </a:rPr>
                        <a:t>Epidemiology Fellow</a:t>
                      </a:r>
                    </a:p>
                    <a:p>
                      <a:pPr marL="10922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prstClr val="black"/>
                          </a:solidFill>
                          <a:latin typeface="+mn-lt"/>
                          <a:cs typeface="Calibri"/>
                        </a:rPr>
                        <a:t>  Florida Department of Health</a:t>
                      </a:r>
                      <a:endParaRPr kumimoji="0" lang="en-US" sz="1600" b="0" i="0" u="none" strike="noStrike" kern="1200" cap="none" spc="0" normalizeH="0" baseline="0" noProof="0">
                        <a:ln>
                          <a:noFill/>
                        </a:ln>
                        <a:solidFill>
                          <a:prstClr val="black"/>
                        </a:solidFill>
                        <a:effectLst/>
                        <a:uLnTx/>
                        <a:uFillTx/>
                        <a:latin typeface="+mn-lt"/>
                        <a:ea typeface="+mn-ea"/>
                        <a:cs typeface="Calibri"/>
                      </a:endParaRP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Calibri"/>
                          <a:hlinkClick r:id="rId8"/>
                        </a:rPr>
                        <a:t>Kelsey.Spangle@flhealth.gov</a:t>
                      </a:r>
                      <a:r>
                        <a:rPr kumimoji="0" lang="en-US" sz="1600" b="0" i="0" u="none" strike="noStrike" kern="1200" cap="none" spc="0" normalizeH="0" baseline="0" noProof="0">
                          <a:ln>
                            <a:noFill/>
                          </a:ln>
                          <a:solidFill>
                            <a:prstClr val="black"/>
                          </a:solidFill>
                          <a:effectLst/>
                          <a:uLnTx/>
                          <a:uFillTx/>
                          <a:latin typeface="+mn-lt"/>
                          <a:ea typeface="+mn-ea"/>
                          <a:cs typeface="Calibri"/>
                        </a:rPr>
                        <a:t> </a:t>
                      </a:r>
                    </a:p>
                    <a:p>
                      <a:pPr marL="10922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Calibri"/>
                        </a:rPr>
                        <a:t>904-253-1859</a:t>
                      </a:r>
                      <a:endParaRPr lang="en-US" sz="1600" b="0"/>
                    </a:p>
                    <a:p>
                      <a:pPr marL="1092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mn-lt"/>
                        <a:ea typeface="+mn-ea"/>
                        <a:cs typeface="Calibri"/>
                      </a:endParaRPr>
                    </a:p>
                    <a:p>
                      <a:pPr marL="109220" algn="ctr"/>
                      <a:endParaRPr lang="en-US" sz="1600" b="0">
                        <a:solidFill>
                          <a:schemeClr val="tx1"/>
                        </a:solidFill>
                        <a:latin typeface="+mn-lt"/>
                        <a:cs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5658877"/>
                  </a:ext>
                </a:extLst>
              </a:tr>
              <a:tr h="317943">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9220" marR="0" lvl="0" indent="0" algn="ctr" defTabSz="914400" rtl="0" eaLnBrk="1" fontAlgn="auto" latinLnBrk="0" hangingPunct="1">
                        <a:lnSpc>
                          <a:spcPct val="100000"/>
                        </a:lnSpc>
                        <a:spcBef>
                          <a:spcPts val="0"/>
                        </a:spcBef>
                        <a:spcAft>
                          <a:spcPts val="0"/>
                        </a:spcAft>
                        <a:buClrTx/>
                        <a:buSzTx/>
                        <a:buFontTx/>
                        <a:buNone/>
                        <a:tabLst/>
                        <a:defRPr/>
                      </a:pPr>
                      <a:endParaRPr lang="en-US" sz="16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4600400"/>
                  </a:ext>
                </a:extLst>
              </a:tr>
              <a:tr h="389951">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922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mn-lt"/>
                        <a:ea typeface="+mn-ea"/>
                        <a:cs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1970282"/>
                  </a:ext>
                </a:extLst>
              </a:tr>
            </a:tbl>
          </a:graphicData>
        </a:graphic>
      </p:graphicFrame>
      <p:pic>
        <p:nvPicPr>
          <p:cNvPr id="21" name="Picture 20">
            <a:extLst>
              <a:ext uri="{FF2B5EF4-FFF2-40B4-BE49-F238E27FC236}">
                <a16:creationId xmlns:a16="http://schemas.microsoft.com/office/drawing/2014/main" id="{D6A936F4-BDB3-4BD5-90CE-32E2A8776BD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7849" y="1536505"/>
            <a:ext cx="1002819" cy="1129705"/>
          </a:xfrm>
          <a:prstGeom prst="rect">
            <a:avLst/>
          </a:prstGeom>
        </p:spPr>
      </p:pic>
      <p:grpSp>
        <p:nvGrpSpPr>
          <p:cNvPr id="11" name="Group 10">
            <a:extLst>
              <a:ext uri="{FF2B5EF4-FFF2-40B4-BE49-F238E27FC236}">
                <a16:creationId xmlns:a16="http://schemas.microsoft.com/office/drawing/2014/main" id="{0DF62A07-494B-45F8-95EB-2DFD43133775}"/>
              </a:ext>
            </a:extLst>
          </p:cNvPr>
          <p:cNvGrpSpPr/>
          <p:nvPr/>
        </p:nvGrpSpPr>
        <p:grpSpPr>
          <a:xfrm>
            <a:off x="0" y="6183489"/>
            <a:ext cx="11887200" cy="685800"/>
            <a:chOff x="0" y="6171914"/>
            <a:chExt cx="11887200" cy="685800"/>
          </a:xfrm>
        </p:grpSpPr>
        <p:pic>
          <p:nvPicPr>
            <p:cNvPr id="12" name="Picture 11">
              <a:extLst>
                <a:ext uri="{FF2B5EF4-FFF2-40B4-BE49-F238E27FC236}">
                  <a16:creationId xmlns:a16="http://schemas.microsoft.com/office/drawing/2014/main" id="{670F57A8-A624-4C24-A1C4-2FD46768B311}"/>
                </a:ext>
              </a:extLst>
            </p:cNvPr>
            <p:cNvPicPr>
              <a:picLocks noChangeAspect="1"/>
            </p:cNvPicPr>
            <p:nvPr/>
          </p:nvPicPr>
          <p:blipFill>
            <a:blip r:embed="rId10"/>
            <a:stretch>
              <a:fillRect/>
            </a:stretch>
          </p:blipFill>
          <p:spPr>
            <a:xfrm>
              <a:off x="0" y="6171914"/>
              <a:ext cx="11887200" cy="685800"/>
            </a:xfrm>
            <a:prstGeom prst="rect">
              <a:avLst/>
            </a:prstGeom>
          </p:spPr>
        </p:pic>
        <p:pic>
          <p:nvPicPr>
            <p:cNvPr id="13" name="Picture 12">
              <a:extLst>
                <a:ext uri="{FF2B5EF4-FFF2-40B4-BE49-F238E27FC236}">
                  <a16:creationId xmlns:a16="http://schemas.microsoft.com/office/drawing/2014/main" id="{2A090B62-74FD-49B9-95A4-E8E381C9ED28}"/>
                </a:ext>
              </a:extLst>
            </p:cNvPr>
            <p:cNvPicPr>
              <a:picLocks noChangeAspect="1"/>
            </p:cNvPicPr>
            <p:nvPr/>
          </p:nvPicPr>
          <p:blipFill>
            <a:blip r:embed="rId5"/>
            <a:stretch>
              <a:fillRect/>
            </a:stretch>
          </p:blipFill>
          <p:spPr>
            <a:xfrm>
              <a:off x="114300" y="6256359"/>
              <a:ext cx="927100" cy="508000"/>
            </a:xfrm>
            <a:prstGeom prst="rect">
              <a:avLst/>
            </a:prstGeom>
          </p:spPr>
        </p:pic>
      </p:grpSp>
      <p:pic>
        <p:nvPicPr>
          <p:cNvPr id="7" name="Picture 6" descr="A person wearing glasses&#10;&#10;Description automatically generated with medium confidence">
            <a:extLst>
              <a:ext uri="{FF2B5EF4-FFF2-40B4-BE49-F238E27FC236}">
                <a16:creationId xmlns:a16="http://schemas.microsoft.com/office/drawing/2014/main" id="{740F4497-E360-4665-F791-17DFDAF26B3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7934" t="8816" r="27194" b="34229"/>
          <a:stretch/>
        </p:blipFill>
        <p:spPr>
          <a:xfrm>
            <a:off x="577850" y="3258221"/>
            <a:ext cx="1002819" cy="1164515"/>
          </a:xfrm>
          <a:prstGeom prst="rect">
            <a:avLst/>
          </a:prstGeom>
        </p:spPr>
      </p:pic>
      <p:pic>
        <p:nvPicPr>
          <p:cNvPr id="4" name="Picture 3">
            <a:extLst>
              <a:ext uri="{FF2B5EF4-FFF2-40B4-BE49-F238E27FC236}">
                <a16:creationId xmlns:a16="http://schemas.microsoft.com/office/drawing/2014/main" id="{F90B4F1A-970D-46FC-BB9C-989E957BE7BE}"/>
              </a:ext>
            </a:extLst>
          </p:cNvPr>
          <p:cNvPicPr>
            <a:picLocks noChangeAspect="1"/>
          </p:cNvPicPr>
          <p:nvPr/>
        </p:nvPicPr>
        <p:blipFill>
          <a:blip r:embed="rId12"/>
          <a:stretch>
            <a:fillRect/>
          </a:stretch>
        </p:blipFill>
        <p:spPr>
          <a:xfrm>
            <a:off x="577849" y="4990744"/>
            <a:ext cx="1002819" cy="1129705"/>
          </a:xfrm>
          <a:prstGeom prst="rect">
            <a:avLst/>
          </a:prstGeom>
        </p:spPr>
      </p:pic>
    </p:spTree>
    <p:extLst>
      <p:ext uri="{BB962C8B-B14F-4D97-AF65-F5344CB8AC3E}">
        <p14:creationId xmlns:p14="http://schemas.microsoft.com/office/powerpoint/2010/main" val="886142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Freeform: Shape 1034">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010" y="-18660"/>
            <a:ext cx="4902679" cy="466700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Freeform: Shape 1036">
            <a:extLst>
              <a:ext uri="{FF2B5EF4-FFF2-40B4-BE49-F238E27FC236}">
                <a16:creationId xmlns:a16="http://schemas.microsoft.com/office/drawing/2014/main" id="{4DCEC70C-9F4B-4A73-B4BD-AE50AD617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010" y="-18660"/>
            <a:ext cx="4902679" cy="466700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Shape 1038">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955" y="-18660"/>
            <a:ext cx="4902678" cy="4544235"/>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A714AB7-50FA-4A79-CDD7-332CC4B7C4ED}"/>
              </a:ext>
            </a:extLst>
          </p:cNvPr>
          <p:cNvSpPr txBox="1"/>
          <p:nvPr/>
        </p:nvSpPr>
        <p:spPr>
          <a:xfrm>
            <a:off x="1157477" y="306277"/>
            <a:ext cx="4024032" cy="2885715"/>
          </a:xfrm>
          <a:prstGeom prst="rect">
            <a:avLst/>
          </a:prstGeom>
        </p:spPr>
        <p:txBody>
          <a:bodyPr vert="horz" lIns="91440" tIns="45720" rIns="91440" bIns="45720" rtlCol="0" anchor="b">
            <a:normAutofit/>
          </a:bodyPr>
          <a:lstStyle/>
          <a:p>
            <a:pPr marL="0" marR="0" algn="ctr">
              <a:lnSpc>
                <a:spcPct val="90000"/>
              </a:lnSpc>
              <a:spcBef>
                <a:spcPct val="0"/>
              </a:spcBef>
              <a:spcAft>
                <a:spcPts val="600"/>
              </a:spcAft>
            </a:pPr>
            <a:r>
              <a:rPr lang="en-US" sz="3800" kern="1200">
                <a:solidFill>
                  <a:schemeClr val="bg1"/>
                </a:solidFill>
                <a:effectLst/>
                <a:latin typeface="+mj-lt"/>
                <a:ea typeface="+mj-ea"/>
                <a:cs typeface="+mj-cs"/>
              </a:rPr>
              <a:t>Bobby Betros</a:t>
            </a:r>
          </a:p>
          <a:p>
            <a:pPr marL="0" marR="0" algn="ctr">
              <a:lnSpc>
                <a:spcPct val="90000"/>
              </a:lnSpc>
              <a:spcBef>
                <a:spcPct val="0"/>
              </a:spcBef>
              <a:spcAft>
                <a:spcPts val="600"/>
              </a:spcAft>
            </a:pPr>
            <a:r>
              <a:rPr lang="en-US" sz="3800" kern="1200">
                <a:solidFill>
                  <a:schemeClr val="bg1"/>
                </a:solidFill>
                <a:effectLst/>
                <a:latin typeface="+mj-lt"/>
                <a:ea typeface="+mj-ea"/>
                <a:cs typeface="+mj-cs"/>
              </a:rPr>
              <a:t>C: 858-405-6374</a:t>
            </a:r>
          </a:p>
          <a:p>
            <a:pPr marL="0" marR="0" algn="ctr">
              <a:lnSpc>
                <a:spcPct val="90000"/>
              </a:lnSpc>
              <a:spcBef>
                <a:spcPct val="0"/>
              </a:spcBef>
              <a:spcAft>
                <a:spcPts val="600"/>
              </a:spcAft>
            </a:pPr>
            <a:r>
              <a:rPr lang="en-US" sz="3800" b="1" i="1" kern="1200">
                <a:solidFill>
                  <a:schemeClr val="bg1"/>
                </a:solidFill>
                <a:effectLst/>
                <a:latin typeface="+mj-lt"/>
                <a:ea typeface="+mj-ea"/>
                <a:cs typeface="+mj-cs"/>
              </a:rPr>
              <a:t>Connect with SwabTek!</a:t>
            </a:r>
            <a:endParaRPr lang="en-US" sz="3800" kern="1200">
              <a:solidFill>
                <a:schemeClr val="bg1"/>
              </a:solidFill>
              <a:effectLst/>
              <a:latin typeface="+mj-lt"/>
              <a:ea typeface="+mj-ea"/>
              <a:cs typeface="+mj-cs"/>
            </a:endParaRPr>
          </a:p>
        </p:txBody>
      </p:sp>
      <p:sp>
        <p:nvSpPr>
          <p:cNvPr id="1041"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95744" y="619036"/>
            <a:ext cx="857067" cy="857067"/>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43" name="Graphic 212">
            <a:extLst>
              <a:ext uri="{FF2B5EF4-FFF2-40B4-BE49-F238E27FC236}">
                <a16:creationId xmlns:a16="http://schemas.microsoft.com/office/drawing/2014/main" id="{4D525A72-77E7-4E14-BEE2-FC3A19EC4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95744" y="619036"/>
            <a:ext cx="857067" cy="857067"/>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45" name="Oval 1044">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9124" y="5424608"/>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8" name="Picture 4">
            <a:extLst>
              <a:ext uri="{FF2B5EF4-FFF2-40B4-BE49-F238E27FC236}">
                <a16:creationId xmlns:a16="http://schemas.microsoft.com/office/drawing/2014/main" id="{764C2134-5C61-6184-3678-90D5179F07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25365" y="2474375"/>
            <a:ext cx="3083023" cy="3083023"/>
          </a:xfrm>
          <a:prstGeom prst="rect">
            <a:avLst/>
          </a:prstGeom>
          <a:noFill/>
          <a:extLst>
            <a:ext uri="{909E8E84-426E-40DD-AFC4-6F175D3DCCD1}">
              <a14:hiddenFill xmlns:a14="http://schemas.microsoft.com/office/drawing/2010/main">
                <a:solidFill>
                  <a:srgbClr val="FFFFFF"/>
                </a:solidFill>
              </a14:hiddenFill>
            </a:ext>
          </a:extLst>
        </p:spPr>
      </p:pic>
      <p:sp>
        <p:nvSpPr>
          <p:cNvPr id="1047" name="Oval 1046">
            <a:extLst>
              <a:ext uri="{FF2B5EF4-FFF2-40B4-BE49-F238E27FC236}">
                <a16:creationId xmlns:a16="http://schemas.microsoft.com/office/drawing/2014/main" id="{DA31323F-03C2-4114-B2CC-79931D220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412" y="1675422"/>
            <a:ext cx="4680928" cy="46809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Oval 1048">
            <a:extLst>
              <a:ext uri="{FF2B5EF4-FFF2-40B4-BE49-F238E27FC236}">
                <a16:creationId xmlns:a16="http://schemas.microsoft.com/office/drawing/2014/main" id="{298EBCA3-8AAD-4596-8EBF-43A43542F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412" y="1675422"/>
            <a:ext cx="4680928" cy="468092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1"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227397"/>
            <a:ext cx="1054466" cy="469689"/>
            <a:chOff x="9841624" y="4115729"/>
            <a:chExt cx="602169" cy="268223"/>
          </a:xfrm>
          <a:solidFill>
            <a:schemeClr val="bg1"/>
          </a:solidFill>
        </p:grpSpPr>
        <p:sp>
          <p:nvSpPr>
            <p:cNvPr id="1052" name="Freeform: Shape 105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53" name="Freeform: Shape 105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54" name="Freeform: Shape 105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55" name="Freeform: Shape 105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56" name="Freeform: Shape 105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1058" name="Oval 1057">
            <a:extLst>
              <a:ext uri="{FF2B5EF4-FFF2-40B4-BE49-F238E27FC236}">
                <a16:creationId xmlns:a16="http://schemas.microsoft.com/office/drawing/2014/main" id="{9457709F-7F08-4A4A-9DB7-1AFB3FCF0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9124" y="5424608"/>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12019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06327A-57B7-514A-4CA0-3BB988C4BA34}"/>
              </a:ext>
            </a:extLst>
          </p:cNvPr>
          <p:cNvSpPr txBox="1">
            <a:spLocks/>
          </p:cNvSpPr>
          <p:nvPr/>
        </p:nvSpPr>
        <p:spPr>
          <a:xfrm>
            <a:off x="274977" y="1382486"/>
            <a:ext cx="4063559" cy="409302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dirty="0">
                <a:solidFill>
                  <a:schemeClr val="accent1">
                    <a:lumMod val="75000"/>
                  </a:schemeClr>
                </a:solidFill>
              </a:rPr>
              <a:t>Subcommittees </a:t>
            </a:r>
          </a:p>
        </p:txBody>
      </p:sp>
      <p:graphicFrame>
        <p:nvGraphicFramePr>
          <p:cNvPr id="4" name="Content Placeholder 2">
            <a:extLst>
              <a:ext uri="{FF2B5EF4-FFF2-40B4-BE49-F238E27FC236}">
                <a16:creationId xmlns:a16="http://schemas.microsoft.com/office/drawing/2014/main" id="{8F8EF949-5591-765D-1940-BE57D33C5C7B}"/>
              </a:ext>
            </a:extLst>
          </p:cNvPr>
          <p:cNvGraphicFramePr>
            <a:graphicFrameLocks/>
          </p:cNvGraphicFramePr>
          <p:nvPr>
            <p:extLst>
              <p:ext uri="{D42A27DB-BD31-4B8C-83A1-F6EECF244321}">
                <p14:modId xmlns:p14="http://schemas.microsoft.com/office/powerpoint/2010/main" val="510492881"/>
              </p:ext>
            </p:extLst>
          </p:nvPr>
        </p:nvGraphicFramePr>
        <p:xfrm>
          <a:off x="4816578" y="1193557"/>
          <a:ext cx="6111868"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7474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Icon&#10;&#10;Description automatically generated">
            <a:extLst>
              <a:ext uri="{FF2B5EF4-FFF2-40B4-BE49-F238E27FC236}">
                <a16:creationId xmlns:a16="http://schemas.microsoft.com/office/drawing/2014/main" id="{85FAD2CF-43DA-F539-ECFC-0D5CC7AE0928}"/>
              </a:ext>
            </a:extLst>
          </p:cNvPr>
          <p:cNvPicPr>
            <a:picLocks noGrp="1" noChangeAspect="1"/>
          </p:cNvPicPr>
          <p:nvPr>
            <p:ph type="pic" sz="quarter" idx="10"/>
          </p:nvPr>
        </p:nvPicPr>
        <p:blipFill rotWithShape="1">
          <a:blip r:embed="rId2" cstate="print">
            <a:alphaModFix amt="38000"/>
            <a:extLst>
              <a:ext uri="{28A0092B-C50C-407E-A947-70E740481C1C}">
                <a14:useLocalDpi xmlns:a14="http://schemas.microsoft.com/office/drawing/2010/main" val="0"/>
              </a:ext>
            </a:extLst>
          </a:blip>
          <a:srcRect l="14774" t="11804" r="14774" b="12733"/>
          <a:stretch/>
        </p:blipFill>
        <p:spPr>
          <a:xfrm>
            <a:off x="3281204" y="3531744"/>
            <a:ext cx="2683200" cy="2874024"/>
          </a:xfrm>
        </p:spPr>
      </p:pic>
      <p:sp>
        <p:nvSpPr>
          <p:cNvPr id="4" name="TextBox 3"/>
          <p:cNvSpPr txBox="1"/>
          <p:nvPr/>
        </p:nvSpPr>
        <p:spPr>
          <a:xfrm>
            <a:off x="932639" y="452232"/>
            <a:ext cx="6111673" cy="156966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1B4971"/>
                </a:solidFill>
                <a:effectLst/>
                <a:uLnTx/>
                <a:uFillTx/>
                <a:latin typeface="Acumin Pro"/>
                <a:ea typeface="+mn-ea"/>
                <a:cs typeface="+mn-cs"/>
              </a:rPr>
              <a:t>Thank You</a:t>
            </a:r>
          </a:p>
        </p:txBody>
      </p:sp>
      <p:sp>
        <p:nvSpPr>
          <p:cNvPr id="2" name="Pentagon 8">
            <a:extLst>
              <a:ext uri="{FF2B5EF4-FFF2-40B4-BE49-F238E27FC236}">
                <a16:creationId xmlns:a16="http://schemas.microsoft.com/office/drawing/2014/main" id="{AB264BEF-06F2-B77F-68EC-3F78793CEDBD}"/>
              </a:ext>
            </a:extLst>
          </p:cNvPr>
          <p:cNvSpPr/>
          <p:nvPr/>
        </p:nvSpPr>
        <p:spPr>
          <a:xfrm rot="10800000" flipV="1">
            <a:off x="11650156" y="411290"/>
            <a:ext cx="541843" cy="637583"/>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4971"/>
              </a:solidFill>
              <a:effectLst/>
              <a:uLnTx/>
              <a:uFillTx/>
              <a:latin typeface="Acumin Pro"/>
              <a:ea typeface="+mn-ea"/>
              <a:cs typeface="+mn-cs"/>
            </a:endParaRPr>
          </a:p>
        </p:txBody>
      </p:sp>
      <p:sp>
        <p:nvSpPr>
          <p:cNvPr id="6" name="TextBox 5">
            <a:extLst>
              <a:ext uri="{FF2B5EF4-FFF2-40B4-BE49-F238E27FC236}">
                <a16:creationId xmlns:a16="http://schemas.microsoft.com/office/drawing/2014/main" id="{F37D18BA-116F-5A3B-A91A-149829DA2BA1}"/>
              </a:ext>
            </a:extLst>
          </p:cNvPr>
          <p:cNvSpPr txBox="1"/>
          <p:nvPr/>
        </p:nvSpPr>
        <p:spPr>
          <a:xfrm>
            <a:off x="11746990" y="605224"/>
            <a:ext cx="348172"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7F748C-CFBD-4A9B-ABC2-51681FF8D3DC}" type="slidenum">
              <a:rPr kumimoji="0" lang="en-US" sz="1100" b="0" i="0" u="none" strike="noStrike" kern="1200" cap="none" spc="0" normalizeH="0" baseline="0" noProof="0" smtClean="0">
                <a:ln>
                  <a:noFill/>
                </a:ln>
                <a:solidFill>
                  <a:srgbClr val="FFFFFF">
                    <a:lumMod val="95000"/>
                  </a:srgbClr>
                </a:solidFill>
                <a:effectLst/>
                <a:uLnTx/>
                <a:uFillTx/>
                <a:latin typeface="Acumin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100" b="0" i="0" u="none" strike="noStrike" kern="1200" cap="none" spc="0" normalizeH="0" baseline="0" noProof="0" dirty="0">
              <a:ln>
                <a:noFill/>
              </a:ln>
              <a:solidFill>
                <a:srgbClr val="FFFFFF">
                  <a:lumMod val="95000"/>
                </a:srgbClr>
              </a:solidFill>
              <a:effectLst/>
              <a:uLnTx/>
              <a:uFillTx/>
              <a:latin typeface="Acumin Pro"/>
              <a:ea typeface="+mn-ea"/>
              <a:cs typeface="+mn-cs"/>
            </a:endParaRPr>
          </a:p>
        </p:txBody>
      </p:sp>
      <p:pic>
        <p:nvPicPr>
          <p:cNvPr id="7" name="Picture 6" descr="Diagram&#10;&#10;Description automatically generated">
            <a:extLst>
              <a:ext uri="{FF2B5EF4-FFF2-40B4-BE49-F238E27FC236}">
                <a16:creationId xmlns:a16="http://schemas.microsoft.com/office/drawing/2014/main" id="{921AC204-D144-5F17-B5BD-162D9CED9DA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7750329" y="3531744"/>
            <a:ext cx="2683200" cy="2683200"/>
          </a:xfrm>
          <a:prstGeom prst="rect">
            <a:avLst/>
          </a:prstGeom>
        </p:spPr>
      </p:pic>
      <p:sp>
        <p:nvSpPr>
          <p:cNvPr id="5" name="Content Placeholder 2">
            <a:extLst>
              <a:ext uri="{FF2B5EF4-FFF2-40B4-BE49-F238E27FC236}">
                <a16:creationId xmlns:a16="http://schemas.microsoft.com/office/drawing/2014/main" id="{A77CB8AC-C3BC-5535-F63B-F8B72ADDC134}"/>
              </a:ext>
            </a:extLst>
          </p:cNvPr>
          <p:cNvSpPr txBox="1">
            <a:spLocks/>
          </p:cNvSpPr>
          <p:nvPr/>
        </p:nvSpPr>
        <p:spPr>
          <a:xfrm>
            <a:off x="2021665" y="2410473"/>
            <a:ext cx="3199202" cy="29081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400" dirty="0"/>
              <a:t>Kathleen Roberts</a:t>
            </a:r>
          </a:p>
          <a:p>
            <a:pPr marL="0" indent="0">
              <a:buFont typeface="Arial" panose="020B0604020202020204" pitchFamily="34" charset="0"/>
              <a:buNone/>
            </a:pPr>
            <a:r>
              <a:rPr lang="en-US" sz="2400" dirty="0">
                <a:solidFill>
                  <a:schemeClr val="tx2"/>
                </a:solidFill>
                <a:hlinkClick r:id="rId4">
                  <a:extLst>
                    <a:ext uri="{A12FA001-AC4F-418D-AE19-62706E023703}">
                      <ahyp:hlinkClr xmlns:ahyp="http://schemas.microsoft.com/office/drawing/2018/hyperlinkcolor" val="tx"/>
                    </a:ext>
                  </a:extLst>
                </a:hlinkClick>
              </a:rPr>
              <a:t>KRoberts@ccafl.org</a:t>
            </a:r>
            <a:endParaRPr lang="en-US" sz="2400" dirty="0">
              <a:solidFill>
                <a:schemeClr val="tx2"/>
              </a:solidFill>
            </a:endParaRPr>
          </a:p>
        </p:txBody>
      </p:sp>
      <p:sp>
        <p:nvSpPr>
          <p:cNvPr id="8" name="Content Placeholder 2">
            <a:extLst>
              <a:ext uri="{FF2B5EF4-FFF2-40B4-BE49-F238E27FC236}">
                <a16:creationId xmlns:a16="http://schemas.microsoft.com/office/drawing/2014/main" id="{7B8712E3-5465-F19A-8C8F-227E279ABEDF}"/>
              </a:ext>
            </a:extLst>
          </p:cNvPr>
          <p:cNvSpPr txBox="1">
            <a:spLocks/>
          </p:cNvSpPr>
          <p:nvPr/>
        </p:nvSpPr>
        <p:spPr>
          <a:xfrm>
            <a:off x="6227597" y="2410473"/>
            <a:ext cx="3199202" cy="1495892"/>
          </a:xfrm>
          <a:prstGeom prst="rect">
            <a:avLst/>
          </a:prstGeom>
        </p:spPr>
        <p:txBody>
          <a:bodyPr vert="horz" lIns="91440" tIns="45720" rIns="91440" bIns="45720" rtlCol="0">
            <a:normAutofit/>
          </a:bodyPr>
          <a:lstStyle>
            <a:lvl1pPr marL="342900" indent="-342900">
              <a:spcBef>
                <a:spcPts val="1000"/>
              </a:spcBef>
              <a:spcAft>
                <a:spcPts val="0"/>
              </a:spcAft>
              <a:buClr>
                <a:schemeClr val="accent1"/>
              </a:buClr>
              <a:buSzPct val="80000"/>
              <a:buFont typeface="Wingdings" panose="05000000000000000000" pitchFamily="2" charset="2"/>
              <a:buChar char="v"/>
              <a:defRPr sz="2400">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42900" marR="0" lvl="0" indent="-34290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Char char="v"/>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Deborah Babin</a:t>
            </a:r>
          </a:p>
          <a:p>
            <a:pPr marL="0" marR="0" lvl="0" indent="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None/>
              <a:tabLst/>
              <a:defRPr/>
            </a:pPr>
            <a:r>
              <a:rPr kumimoji="0" lang="en-US" sz="2400" b="0" i="0" u="none" strike="noStrike" kern="1200" cap="none" spc="0" normalizeH="0" baseline="0" noProof="0" dirty="0">
                <a:ln>
                  <a:noFill/>
                </a:ln>
                <a:solidFill>
                  <a:srgbClr val="17406D"/>
                </a:solidFill>
                <a:effectLst/>
                <a:uLnTx/>
                <a:uFillTx/>
                <a:latin typeface="Trebuchet MS" panose="020B0603020202020204"/>
                <a:ea typeface="+mn-ea"/>
                <a:cs typeface="+mn-cs"/>
                <a:hlinkClick r:id="rId5">
                  <a:extLst>
                    <a:ext uri="{A12FA001-AC4F-418D-AE19-62706E023703}">
                      <ahyp:hlinkClr xmlns:ahyp="http://schemas.microsoft.com/office/drawing/2018/hyperlinkcolor" val="tx"/>
                    </a:ext>
                  </a:extLst>
                </a:hlinkClick>
              </a:rPr>
              <a:t>DBabin@nfhitda.org</a:t>
            </a:r>
            <a:endParaRPr kumimoji="0" lang="en-US" sz="2400" b="0" i="0" u="none" strike="noStrike" kern="1200" cap="none" spc="0" normalizeH="0" baseline="0" noProof="0" dirty="0">
              <a:ln>
                <a:noFill/>
              </a:ln>
              <a:solidFill>
                <a:srgbClr val="17406D"/>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9210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D359883-897A-C59F-7230-3564522A1918}"/>
              </a:ext>
            </a:extLst>
          </p:cNvPr>
          <p:cNvSpPr txBox="1"/>
          <p:nvPr/>
        </p:nvSpPr>
        <p:spPr>
          <a:xfrm>
            <a:off x="5297762" y="329184"/>
            <a:ext cx="6251110" cy="17830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mj-lt"/>
                <a:ea typeface="+mj-ea"/>
                <a:cs typeface="+mj-cs"/>
              </a:rPr>
              <a:t>DEN Meetings</a:t>
            </a:r>
          </a:p>
        </p:txBody>
      </p:sp>
      <p:pic>
        <p:nvPicPr>
          <p:cNvPr id="24" name="Picture 4">
            <a:extLst>
              <a:ext uri="{FF2B5EF4-FFF2-40B4-BE49-F238E27FC236}">
                <a16:creationId xmlns:a16="http://schemas.microsoft.com/office/drawing/2014/main" id="{5795DACC-3CC9-925F-0CB1-417D77ADF4B6}"/>
              </a:ext>
            </a:extLst>
          </p:cNvPr>
          <p:cNvPicPr>
            <a:picLocks noChangeAspect="1"/>
          </p:cNvPicPr>
          <p:nvPr/>
        </p:nvPicPr>
        <p:blipFill rotWithShape="1">
          <a:blip r:embed="rId2"/>
          <a:srcRect l="30036" r="24632"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35A4BC9-0881-C9FD-D984-628F5F849B40}"/>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t>July – </a:t>
            </a:r>
            <a:r>
              <a:rPr lang="en-US" sz="2200" b="1" dirty="0">
                <a:solidFill>
                  <a:srgbClr val="F331E5"/>
                </a:solidFill>
              </a:rPr>
              <a:t>No DEN Meeting</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August 23 – In Person</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September 28 – </a:t>
            </a:r>
            <a:r>
              <a:rPr lang="en-US" sz="2200" b="1" dirty="0">
                <a:solidFill>
                  <a:srgbClr val="F331E5"/>
                </a:solidFill>
              </a:rPr>
              <a:t>Regional DEN</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October 25 – Virtual</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November 29 – In Person</a:t>
            </a:r>
          </a:p>
        </p:txBody>
      </p:sp>
    </p:spTree>
    <p:extLst>
      <p:ext uri="{BB962C8B-B14F-4D97-AF65-F5344CB8AC3E}">
        <p14:creationId xmlns:p14="http://schemas.microsoft.com/office/powerpoint/2010/main" val="2552335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0B9C7DA-6CB7-B55E-247C-43BB7A8D9E95}"/>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a:solidFill>
                  <a:schemeClr val="bg1"/>
                </a:solidFill>
                <a:latin typeface="+mj-lt"/>
                <a:ea typeface="+mj-ea"/>
                <a:cs typeface="+mj-cs"/>
              </a:rPr>
              <a:t>DATA &amp; INFORMATION SHARES </a:t>
            </a:r>
          </a:p>
        </p:txBody>
      </p:sp>
      <p:pic>
        <p:nvPicPr>
          <p:cNvPr id="18" name="Picture 17" descr="Magnifying glass showing decling performance">
            <a:extLst>
              <a:ext uri="{FF2B5EF4-FFF2-40B4-BE49-F238E27FC236}">
                <a16:creationId xmlns:a16="http://schemas.microsoft.com/office/drawing/2014/main" id="{326E51FC-7DBC-3858-1AA7-385AC4DABDAD}"/>
              </a:ext>
            </a:extLst>
          </p:cNvPr>
          <p:cNvPicPr>
            <a:picLocks noChangeAspect="1"/>
          </p:cNvPicPr>
          <p:nvPr/>
        </p:nvPicPr>
        <p:blipFill rotWithShape="1">
          <a:blip r:embed="rId2"/>
          <a:srcRect t="10861" r="2" b="23328"/>
          <a:stretch/>
        </p:blipFill>
        <p:spPr>
          <a:xfrm>
            <a:off x="1094605" y="1675227"/>
            <a:ext cx="10002790" cy="4394199"/>
          </a:xfrm>
          <a:prstGeom prst="rect">
            <a:avLst/>
          </a:prstGeom>
        </p:spPr>
      </p:pic>
    </p:spTree>
    <p:extLst>
      <p:ext uri="{BB962C8B-B14F-4D97-AF65-F5344CB8AC3E}">
        <p14:creationId xmlns:p14="http://schemas.microsoft.com/office/powerpoint/2010/main" val="1958384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E4E52B-8220-F23F-B934-EB44A615F82D}"/>
              </a:ext>
            </a:extLst>
          </p:cNvPr>
          <p:cNvSpPr txBox="1">
            <a:spLocks/>
          </p:cNvSpPr>
          <p:nvPr/>
        </p:nvSpPr>
        <p:spPr>
          <a:xfrm>
            <a:off x="1673542" y="726622"/>
            <a:ext cx="3626231" cy="34186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200">
                <a:solidFill>
                  <a:schemeClr val="bg1"/>
                </a:solidFill>
              </a:rPr>
              <a:t>Deborah Babin</a:t>
            </a:r>
            <a:br>
              <a:rPr lang="en-US" sz="4200">
                <a:solidFill>
                  <a:schemeClr val="bg1"/>
                </a:solidFill>
              </a:rPr>
            </a:br>
            <a:r>
              <a:rPr lang="en-US" sz="4200">
                <a:solidFill>
                  <a:schemeClr val="bg1"/>
                </a:solidFill>
              </a:rPr>
              <a:t>         &amp;  </a:t>
            </a:r>
            <a:br>
              <a:rPr lang="en-US" sz="4200">
                <a:solidFill>
                  <a:schemeClr val="bg1"/>
                </a:solidFill>
              </a:rPr>
            </a:br>
            <a:r>
              <a:rPr lang="en-US" sz="4200">
                <a:solidFill>
                  <a:schemeClr val="bg1"/>
                </a:solidFill>
              </a:rPr>
              <a:t>Scott Delano</a:t>
            </a:r>
            <a:br>
              <a:rPr lang="en-US" sz="4200">
                <a:solidFill>
                  <a:schemeClr val="bg1"/>
                </a:solidFill>
              </a:rPr>
            </a:br>
            <a:endParaRPr lang="en-US" sz="4200">
              <a:solidFill>
                <a:schemeClr val="bg1"/>
              </a:solidFill>
            </a:endParaRPr>
          </a:p>
        </p:txBody>
      </p:sp>
      <p:sp>
        <p:nvSpPr>
          <p:cNvPr id="39" name="Freeform: Shape 10">
            <a:extLst>
              <a:ext uri="{FF2B5EF4-FFF2-40B4-BE49-F238E27FC236}">
                <a16:creationId xmlns:a16="http://schemas.microsoft.com/office/drawing/2014/main" id="{64856DF8-E786-4A2B-BCE9-1D3AA7C5D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65353"/>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7963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7963"/>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41" name="Freeform: Shape 12">
            <a:extLst>
              <a:ext uri="{FF2B5EF4-FFF2-40B4-BE49-F238E27FC236}">
                <a16:creationId xmlns:a16="http://schemas.microsoft.com/office/drawing/2014/main" id="{E646A872-7F34-4E27-B0A7-9720177E3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05088"/>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8208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8208"/>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42" name="Oval 14">
            <a:extLst>
              <a:ext uri="{FF2B5EF4-FFF2-40B4-BE49-F238E27FC236}">
                <a16:creationId xmlns:a16="http://schemas.microsoft.com/office/drawing/2014/main" id="{AE689860-A291-4B0F-AB65-421F8C20E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16">
            <a:extLst>
              <a:ext uri="{FF2B5EF4-FFF2-40B4-BE49-F238E27FC236}">
                <a16:creationId xmlns:a16="http://schemas.microsoft.com/office/drawing/2014/main" id="{C82BEF57-041E-4DE3-B65C-CBE71211B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18">
            <a:extLst>
              <a:ext uri="{FF2B5EF4-FFF2-40B4-BE49-F238E27FC236}">
                <a16:creationId xmlns:a16="http://schemas.microsoft.com/office/drawing/2014/main" id="{D9DFE8A5-DCEC-4A43-B613-D62AC8C57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20">
            <a:extLst>
              <a:ext uri="{FF2B5EF4-FFF2-40B4-BE49-F238E27FC236}">
                <a16:creationId xmlns:a16="http://schemas.microsoft.com/office/drawing/2014/main" id="{45E0BF71-78CD-4FD9-BB54-48CD14158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22">
            <a:extLst>
              <a:ext uri="{FF2B5EF4-FFF2-40B4-BE49-F238E27FC236}">
                <a16:creationId xmlns:a16="http://schemas.microsoft.com/office/drawing/2014/main" id="{26B7664A-BE61-4A65-B937-A31E08B8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0042" y="201891"/>
            <a:ext cx="3055711" cy="3055711"/>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8" name="Graphic 212">
            <a:extLst>
              <a:ext uri="{FF2B5EF4-FFF2-40B4-BE49-F238E27FC236}">
                <a16:creationId xmlns:a16="http://schemas.microsoft.com/office/drawing/2014/main" id="{0AE773EE-DD7B-4F25-945A-3F59DEE6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4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1467" y="1770675"/>
            <a:ext cx="1054466" cy="469689"/>
            <a:chOff x="9841624" y="4115729"/>
            <a:chExt cx="602169" cy="268223"/>
          </a:xfrm>
          <a:solidFill>
            <a:schemeClr val="bg1"/>
          </a:solidFill>
        </p:grpSpPr>
        <p:sp>
          <p:nvSpPr>
            <p:cNvPr id="50" name="Freeform: Shape 2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1" name="Freeform: Shape 3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3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6" name="Oval 35">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2A7F3B2F-8A53-4176-8D77-ECA28FF4D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87045360-A428-4E4B-989C-E4EF4D920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0947" y="2618037"/>
            <a:ext cx="3938846" cy="393884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235ED9B-4B71-3BC2-2AFB-7D53C5E3E094}"/>
              </a:ext>
            </a:extLst>
          </p:cNvPr>
          <p:cNvPicPr>
            <a:picLocks noChangeAspect="1"/>
          </p:cNvPicPr>
          <p:nvPr/>
        </p:nvPicPr>
        <p:blipFill>
          <a:blip r:embed="rId2"/>
          <a:stretch>
            <a:fillRect/>
          </a:stretch>
        </p:blipFill>
        <p:spPr>
          <a:xfrm>
            <a:off x="6051996" y="699636"/>
            <a:ext cx="2104795" cy="2104795"/>
          </a:xfrm>
          <a:prstGeom prst="rect">
            <a:avLst/>
          </a:prstGeom>
        </p:spPr>
      </p:pic>
      <p:pic>
        <p:nvPicPr>
          <p:cNvPr id="4" name="Picture 2">
            <a:extLst>
              <a:ext uri="{FF2B5EF4-FFF2-40B4-BE49-F238E27FC236}">
                <a16:creationId xmlns:a16="http://schemas.microsoft.com/office/drawing/2014/main" id="{044A6369-798B-B7F5-13AC-DD5BE631F7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18165" y="4126881"/>
            <a:ext cx="3585797" cy="89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023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A00D9-7382-410D-8BE6-A71087B3CE13}"/>
              </a:ext>
            </a:extLst>
          </p:cNvPr>
          <p:cNvSpPr>
            <a:spLocks noGrp="1"/>
          </p:cNvSpPr>
          <p:nvPr>
            <p:ph type="ctrTitle"/>
          </p:nvPr>
        </p:nvSpPr>
        <p:spPr/>
        <p:txBody>
          <a:bodyPr>
            <a:normAutofit fontScale="90000"/>
          </a:bodyPr>
          <a:lstStyle/>
          <a:p>
            <a:r>
              <a:rPr lang="en-US"/>
              <a:t>The Overdose Response Strategy</a:t>
            </a:r>
          </a:p>
        </p:txBody>
      </p:sp>
      <p:sp>
        <p:nvSpPr>
          <p:cNvPr id="6" name="Subtitle 5">
            <a:extLst>
              <a:ext uri="{FF2B5EF4-FFF2-40B4-BE49-F238E27FC236}">
                <a16:creationId xmlns:a16="http://schemas.microsoft.com/office/drawing/2014/main" id="{561228F8-8EB8-4D85-99AC-BBC3C11A3950}"/>
              </a:ext>
            </a:extLst>
          </p:cNvPr>
          <p:cNvSpPr>
            <a:spLocks noGrp="1"/>
          </p:cNvSpPr>
          <p:nvPr>
            <p:ph type="subTitle" idx="1"/>
          </p:nvPr>
        </p:nvSpPr>
        <p:spPr>
          <a:xfrm>
            <a:off x="5541723" y="3611177"/>
            <a:ext cx="5586046" cy="1561452"/>
          </a:xfrm>
        </p:spPr>
        <p:txBody>
          <a:bodyPr/>
          <a:lstStyle/>
          <a:p>
            <a:r>
              <a:rPr lang="en-US" dirty="0"/>
              <a:t>Drug Epidemiology Network</a:t>
            </a:r>
          </a:p>
        </p:txBody>
      </p:sp>
    </p:spTree>
    <p:extLst>
      <p:ext uri="{BB962C8B-B14F-4D97-AF65-F5344CB8AC3E}">
        <p14:creationId xmlns:p14="http://schemas.microsoft.com/office/powerpoint/2010/main" val="3776082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FBBA17-68C1-41F9-89F3-78F3F2DB9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2" name="Freeform 14">
              <a:extLst>
                <a:ext uri="{FF2B5EF4-FFF2-40B4-BE49-F238E27FC236}">
                  <a16:creationId xmlns:a16="http://schemas.microsoft.com/office/drawing/2014/main" id="{3054DDBF-C387-4540-A45A-F9BEB040C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3" name="Straight Connector 12">
              <a:extLst>
                <a:ext uri="{FF2B5EF4-FFF2-40B4-BE49-F238E27FC236}">
                  <a16:creationId xmlns:a16="http://schemas.microsoft.com/office/drawing/2014/main" id="{7BD859CE-CE14-4780-AE18-EAE4B3284B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0B8A132-768E-483C-A30F-37EB64E041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F81F31DC-17B7-43F3-B8DB-CA79E1A1E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66612D03-B350-4569-BA9B-D1E1F914A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C382562E-51EA-49FC-9CA9-9E3E9FCFA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F202B3CB-9607-4519-9EB5-286A461D8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8635CEA0-18EC-41D7-BFAE-B45A7669C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FC79C36B-0CF0-4AA7-A3BF-42D6B9317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1D6C24F4-F8D2-44C2-8CFA-D14C5561D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6B49D98-B3CB-468C-A32A-9B61130D9053}"/>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5400" dirty="0">
                <a:solidFill>
                  <a:schemeClr val="tx1"/>
                </a:solidFill>
              </a:rPr>
              <a:t>Laura Viafora Ray - JFRD</a:t>
            </a:r>
          </a:p>
        </p:txBody>
      </p:sp>
      <p:sp>
        <p:nvSpPr>
          <p:cNvPr id="23" name="Rectangle 22">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descr="A hand holding an object in his hand&#10;&#10;Description automatically generated">
            <a:extLst>
              <a:ext uri="{FF2B5EF4-FFF2-40B4-BE49-F238E27FC236}">
                <a16:creationId xmlns:a16="http://schemas.microsoft.com/office/drawing/2014/main" id="{584ECC96-0CD9-472C-BF74-0EC96C5EFBEC}"/>
              </a:ext>
            </a:extLst>
          </p:cNvPr>
          <p:cNvPicPr>
            <a:picLocks noChangeAspect="1"/>
          </p:cNvPicPr>
          <p:nvPr/>
        </p:nvPicPr>
        <p:blipFill rotWithShape="1">
          <a:blip r:embed="rId3">
            <a:extLst>
              <a:ext uri="{28A0092B-C50C-407E-A947-70E740481C1C}">
                <a14:useLocalDpi xmlns:a14="http://schemas.microsoft.com/office/drawing/2010/main" val="0"/>
              </a:ext>
            </a:extLst>
          </a:blip>
          <a:srcRect l="8508" r="8316" b="-1"/>
          <a:stretch/>
        </p:blipFill>
        <p:spPr>
          <a:xfrm>
            <a:off x="20" y="3"/>
            <a:ext cx="6050260" cy="4091667"/>
          </a:xfrm>
          <a:prstGeom prst="rect">
            <a:avLst/>
          </a:prstGeom>
        </p:spPr>
      </p:pic>
      <p:pic>
        <p:nvPicPr>
          <p:cNvPr id="4" name="Picture 3" descr="A close up of a sign&#10;&#10;Description automatically generated">
            <a:extLst>
              <a:ext uri="{FF2B5EF4-FFF2-40B4-BE49-F238E27FC236}">
                <a16:creationId xmlns:a16="http://schemas.microsoft.com/office/drawing/2014/main" id="{270740E1-F1FC-4D2C-8C9A-7D3961310E6A}"/>
              </a:ext>
            </a:extLst>
          </p:cNvPr>
          <p:cNvPicPr>
            <a:picLocks noChangeAspect="1"/>
          </p:cNvPicPr>
          <p:nvPr/>
        </p:nvPicPr>
        <p:blipFill rotWithShape="1">
          <a:blip r:embed="rId4">
            <a:extLst>
              <a:ext uri="{28A0092B-C50C-407E-A947-70E740481C1C}">
                <a14:useLocalDpi xmlns:a14="http://schemas.microsoft.com/office/drawing/2010/main" val="0"/>
              </a:ext>
            </a:extLst>
          </a:blip>
          <a:srcRect t="16656" r="2" b="15707"/>
          <a:stretch/>
        </p:blipFill>
        <p:spPr>
          <a:xfrm>
            <a:off x="6141719" y="-683"/>
            <a:ext cx="6050280" cy="4092348"/>
          </a:xfrm>
          <a:prstGeom prst="rect">
            <a:avLst/>
          </a:prstGeom>
        </p:spPr>
      </p:pic>
    </p:spTree>
    <p:custDataLst>
      <p:tags r:id="rId1"/>
    </p:custDataLst>
    <p:extLst>
      <p:ext uri="{BB962C8B-B14F-4D97-AF65-F5344CB8AC3E}">
        <p14:creationId xmlns:p14="http://schemas.microsoft.com/office/powerpoint/2010/main" val="129891681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1F78-A3A0-A91B-786B-21573F82C7D2}"/>
              </a:ext>
            </a:extLst>
          </p:cNvPr>
          <p:cNvSpPr>
            <a:spLocks noGrp="1"/>
          </p:cNvSpPr>
          <p:nvPr>
            <p:ph type="title"/>
          </p:nvPr>
        </p:nvSpPr>
        <p:spPr/>
        <p:txBody>
          <a:bodyPr>
            <a:normAutofit/>
          </a:bodyPr>
          <a:lstStyle/>
          <a:p>
            <a:r>
              <a:rPr lang="en-US" sz="6600" b="1" i="0" dirty="0">
                <a:solidFill>
                  <a:schemeClr val="bg2">
                    <a:lumMod val="25000"/>
                  </a:schemeClr>
                </a:solidFill>
                <a:effectLst>
                  <a:outerShdw blurRad="38100" dist="38100" dir="2700000" algn="tl">
                    <a:srgbClr val="000000">
                      <a:alpha val="43137"/>
                    </a:srgbClr>
                  </a:outerShdw>
                </a:effectLst>
                <a:latin typeface="Abadi" panose="020B0604020104020204" pitchFamily="34" charset="0"/>
              </a:rPr>
              <a:t>Opioid Abatement Update</a:t>
            </a:r>
            <a:endParaRPr lang="en-US" sz="6600" dirty="0">
              <a:solidFill>
                <a:schemeClr val="bg2">
                  <a:lumMod val="25000"/>
                </a:schemeClr>
              </a:solidFill>
            </a:endParaRPr>
          </a:p>
        </p:txBody>
      </p:sp>
    </p:spTree>
    <p:extLst>
      <p:ext uri="{BB962C8B-B14F-4D97-AF65-F5344CB8AC3E}">
        <p14:creationId xmlns:p14="http://schemas.microsoft.com/office/powerpoint/2010/main" val="40698111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5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Custom 2">
      <a:dk1>
        <a:sysClr val="windowText" lastClr="000000"/>
      </a:dk1>
      <a:lt1>
        <a:sysClr val="window" lastClr="FFFFFF"/>
      </a:lt1>
      <a:dk2>
        <a:srgbClr val="17406D"/>
      </a:dk2>
      <a:lt2>
        <a:srgbClr val="DBEFF9"/>
      </a:lt2>
      <a:accent1>
        <a:srgbClr val="0F6FC6"/>
      </a:accent1>
      <a:accent2>
        <a:srgbClr val="009DD9"/>
      </a:accent2>
      <a:accent3>
        <a:srgbClr val="0BD0D9"/>
      </a:accent3>
      <a:accent4>
        <a:srgbClr val="FF0066"/>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BrushVTI">
  <a:themeElements>
    <a:clrScheme name="AnalogousFromLightSeed_2SEEDS">
      <a:dk1>
        <a:srgbClr val="000000"/>
      </a:dk1>
      <a:lt1>
        <a:srgbClr val="FFFFFF"/>
      </a:lt1>
      <a:dk2>
        <a:srgbClr val="41242B"/>
      </a:dk2>
      <a:lt2>
        <a:srgbClr val="E2E8E7"/>
      </a:lt2>
      <a:accent1>
        <a:srgbClr val="EE6EC2"/>
      </a:accent1>
      <a:accent2>
        <a:srgbClr val="EB4E73"/>
      </a:accent2>
      <a:accent3>
        <a:srgbClr val="EE856E"/>
      </a:accent3>
      <a:accent4>
        <a:srgbClr val="33B980"/>
      </a:accent4>
      <a:accent5>
        <a:srgbClr val="38B3B2"/>
      </a:accent5>
      <a:accent6>
        <a:srgbClr val="4EABEB"/>
      </a:accent6>
      <a:hlink>
        <a:srgbClr val="568F81"/>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CA">
      <a:dk1>
        <a:srgbClr val="1B4971"/>
      </a:dk1>
      <a:lt1>
        <a:srgbClr val="FFFFFF"/>
      </a:lt1>
      <a:dk2>
        <a:srgbClr val="1B4971"/>
      </a:dk2>
      <a:lt2>
        <a:srgbClr val="E7E6E6"/>
      </a:lt2>
      <a:accent1>
        <a:srgbClr val="4472C4"/>
      </a:accent1>
      <a:accent2>
        <a:srgbClr val="ED3293"/>
      </a:accent2>
      <a:accent3>
        <a:srgbClr val="A5A5A5"/>
      </a:accent3>
      <a:accent4>
        <a:srgbClr val="FFC000"/>
      </a:accent4>
      <a:accent5>
        <a:srgbClr val="5B9BD5"/>
      </a:accent5>
      <a:accent6>
        <a:srgbClr val="70AD47"/>
      </a:accent6>
      <a:hlink>
        <a:srgbClr val="ED3293"/>
      </a:hlink>
      <a:folHlink>
        <a:srgbClr val="AABE52"/>
      </a:folHlink>
    </a:clrScheme>
    <a:fontScheme name="CCA">
      <a:majorFont>
        <a:latin typeface="Merriweather"/>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ra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B9C7DD88DE7A47B2514608F884E17D" ma:contentTypeVersion="16" ma:contentTypeDescription="Create a new document." ma:contentTypeScope="" ma:versionID="0156d38cbe6647f709ae845a5f9c2d77">
  <xsd:schema xmlns:xsd="http://www.w3.org/2001/XMLSchema" xmlns:xs="http://www.w3.org/2001/XMLSchema" xmlns:p="http://schemas.microsoft.com/office/2006/metadata/properties" xmlns:ns2="b88c4c9b-7dba-4821-b87f-3c90f2716426" xmlns:ns3="c47f6a8f-2645-48f5-81b9-f14189acc4a8" targetNamespace="http://schemas.microsoft.com/office/2006/metadata/properties" ma:root="true" ma:fieldsID="85ffd77de387829720a6b4d5eb2aa291" ns2:_="" ns3:_="">
    <xsd:import namespace="b88c4c9b-7dba-4821-b87f-3c90f2716426"/>
    <xsd:import namespace="c47f6a8f-2645-48f5-81b9-f14189acc4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c4c9b-7dba-4821-b87f-3c90f27164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b4dcced-9187-4096-a7e3-76d4f2ed2a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7f6a8f-2645-48f5-81b9-f14189acc4a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21be050-1d0f-4e08-a5b0-50474f5165a0}" ma:internalName="TaxCatchAll" ma:showField="CatchAllData" ma:web="c47f6a8f-2645-48f5-81b9-f14189acc4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2BD1D5-CB05-4C46-A198-97097366C32B}"/>
</file>

<file path=customXml/itemProps2.xml><?xml version="1.0" encoding="utf-8"?>
<ds:datastoreItem xmlns:ds="http://schemas.openxmlformats.org/officeDocument/2006/customXml" ds:itemID="{76E882BD-CC42-482D-B23C-3266E03BC8F6}"/>
</file>

<file path=docProps/app.xml><?xml version="1.0" encoding="utf-8"?>
<Properties xmlns="http://schemas.openxmlformats.org/officeDocument/2006/extended-properties" xmlns:vt="http://schemas.openxmlformats.org/officeDocument/2006/docPropsVTypes">
  <TotalTime>6378</TotalTime>
  <Words>2474</Words>
  <Application>Microsoft Office PowerPoint</Application>
  <PresentationFormat>Widescreen</PresentationFormat>
  <Paragraphs>684</Paragraphs>
  <Slides>37</Slides>
  <Notes>19</Notes>
  <HiddenSlides>0</HiddenSlides>
  <MMClips>0</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37</vt:i4>
      </vt:variant>
    </vt:vector>
  </HeadingPairs>
  <TitlesOfParts>
    <vt:vector size="64" baseType="lpstr">
      <vt:lpstr>Abadi</vt:lpstr>
      <vt:lpstr>Acumin Pro</vt:lpstr>
      <vt:lpstr>Arial</vt:lpstr>
      <vt:lpstr>Arial Black</vt:lpstr>
      <vt:lpstr>Arial Nova Light</vt:lpstr>
      <vt:lpstr>Arial Rounded MT Bold</vt:lpstr>
      <vt:lpstr>Calibri</vt:lpstr>
      <vt:lpstr>Calibri Light</vt:lpstr>
      <vt:lpstr>Century Gothic</vt:lpstr>
      <vt:lpstr>Corbel</vt:lpstr>
      <vt:lpstr>Courier New</vt:lpstr>
      <vt:lpstr>Elephant</vt:lpstr>
      <vt:lpstr>Georgia</vt:lpstr>
      <vt:lpstr>Merriweather</vt:lpstr>
      <vt:lpstr>Open Sans</vt:lpstr>
      <vt:lpstr>Times New Roman</vt:lpstr>
      <vt:lpstr>Trebuchet MS</vt:lpstr>
      <vt:lpstr>Wingdings</vt:lpstr>
      <vt:lpstr>Wingdings 2</vt:lpstr>
      <vt:lpstr>Wingdings 3</vt:lpstr>
      <vt:lpstr>Facet</vt:lpstr>
      <vt:lpstr>BrushVTI</vt:lpstr>
      <vt:lpstr>Ocean 16x9</vt:lpstr>
      <vt:lpstr>Office Theme</vt:lpstr>
      <vt:lpstr>1_Office Theme</vt:lpstr>
      <vt:lpstr>3_Office Theme</vt:lpstr>
      <vt:lpstr>Frame</vt:lpstr>
      <vt:lpstr>Duval DEN</vt:lpstr>
      <vt:lpstr>Today’s Focus</vt:lpstr>
      <vt:lpstr>PowerPoint Presentation</vt:lpstr>
      <vt:lpstr>PowerPoint Presentation</vt:lpstr>
      <vt:lpstr>PowerPoint Presentation</vt:lpstr>
      <vt:lpstr>PowerPoint Presentation</vt:lpstr>
      <vt:lpstr>The Overdose Response Strategy</vt:lpstr>
      <vt:lpstr>Laura Viafora Ray - JFRD</vt:lpstr>
      <vt:lpstr>Opioid Abatement Update</vt:lpstr>
      <vt:lpstr>Overdose Data Surveillance &amp; Trends in Jacksonville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January - May 2023 Snapshot</vt:lpstr>
      <vt:lpstr>COMMUNITY-BASED NARCAN DISTRIBUTION</vt:lpstr>
      <vt:lpstr>Project Activities at a Glance</vt:lpstr>
      <vt:lpstr>Lives Saved &amp; Narcan Use by Laypersons</vt:lpstr>
      <vt:lpstr>Bystander Narcan Use Prior to Arrival (PTA) of JFRD</vt:lpstr>
      <vt:lpstr>Contact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Duval DEN</dc:title>
  <dc:creator>Kathleen Roberts</dc:creator>
  <cp:lastModifiedBy>Kathleen Roberts</cp:lastModifiedBy>
  <cp:revision>21</cp:revision>
  <dcterms:created xsi:type="dcterms:W3CDTF">2021-05-26T13:40:08Z</dcterms:created>
  <dcterms:modified xsi:type="dcterms:W3CDTF">2023-06-28T15:16:43Z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BF87EC6E-6063-49D7-A86E-702387AE6E5D</vt:lpwstr>
  </property>
  <property fmtid="{D5CDD505-2E9C-101B-9397-08002B2CF9AE}" pid="3" name="ArticulatePath">
    <vt:lpwstr>https://netorgft1969033-my.sharepoint.com/personal/director_ccafl_org/Documents/Kathleen HP ENVY 3x60 Files Backup/Documents/Monthly Calls/Duval DEN_6.23.21</vt:lpwstr>
  </property>
</Properties>
</file>