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3"/>
    <p:sldMasterId id="2147483705" r:id="rId4"/>
    <p:sldMasterId id="2147483731" r:id="rId5"/>
    <p:sldMasterId id="2147483764" r:id="rId6"/>
    <p:sldMasterId id="2147483778" r:id="rId7"/>
    <p:sldMasterId id="2147483807" r:id="rId8"/>
    <p:sldMasterId id="2147483828" r:id="rId9"/>
    <p:sldMasterId id="2147483840" r:id="rId10"/>
  </p:sldMasterIdLst>
  <p:notesMasterIdLst>
    <p:notesMasterId r:id="rId59"/>
  </p:notesMasterIdLst>
  <p:sldIdLst>
    <p:sldId id="735" r:id="rId11"/>
    <p:sldId id="527" r:id="rId12"/>
    <p:sldId id="3495" r:id="rId13"/>
    <p:sldId id="3503" r:id="rId14"/>
    <p:sldId id="3480" r:id="rId15"/>
    <p:sldId id="645" r:id="rId16"/>
    <p:sldId id="720" r:id="rId17"/>
    <p:sldId id="643" r:id="rId18"/>
    <p:sldId id="3504" r:id="rId19"/>
    <p:sldId id="3505" r:id="rId20"/>
    <p:sldId id="3506" r:id="rId21"/>
    <p:sldId id="3486" r:id="rId22"/>
    <p:sldId id="3508" r:id="rId23"/>
    <p:sldId id="3507" r:id="rId24"/>
    <p:sldId id="926" r:id="rId25"/>
    <p:sldId id="637" r:id="rId26"/>
    <p:sldId id="333" r:id="rId27"/>
    <p:sldId id="276" r:id="rId28"/>
    <p:sldId id="355" r:id="rId29"/>
    <p:sldId id="346" r:id="rId30"/>
    <p:sldId id="347" r:id="rId31"/>
    <p:sldId id="353" r:id="rId32"/>
    <p:sldId id="368" r:id="rId33"/>
    <p:sldId id="348" r:id="rId34"/>
    <p:sldId id="349" r:id="rId35"/>
    <p:sldId id="367" r:id="rId36"/>
    <p:sldId id="369" r:id="rId37"/>
    <p:sldId id="256" r:id="rId38"/>
    <p:sldId id="339" r:id="rId39"/>
    <p:sldId id="261" r:id="rId40"/>
    <p:sldId id="321" r:id="rId41"/>
    <p:sldId id="358" r:id="rId42"/>
    <p:sldId id="359" r:id="rId43"/>
    <p:sldId id="360" r:id="rId44"/>
    <p:sldId id="366" r:id="rId45"/>
    <p:sldId id="363" r:id="rId46"/>
    <p:sldId id="364" r:id="rId47"/>
    <p:sldId id="271" r:id="rId48"/>
    <p:sldId id="356" r:id="rId49"/>
    <p:sldId id="306" r:id="rId50"/>
    <p:sldId id="308" r:id="rId51"/>
    <p:sldId id="314" r:id="rId52"/>
    <p:sldId id="315" r:id="rId53"/>
    <p:sldId id="313" r:id="rId54"/>
    <p:sldId id="3509" r:id="rId55"/>
    <p:sldId id="3510" r:id="rId56"/>
    <p:sldId id="3488" r:id="rId57"/>
    <p:sldId id="305" r:id="rId58"/>
  </p:sldIdLst>
  <p:sldSz cx="12192000" cy="6858000"/>
  <p:notesSz cx="6858000" cy="9144000"/>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ED064B-BA91-C350-864D-029EEB0DCB70}" name="Nicholson, Kiersten" initials="NK" userId="S::knicholson@CDCFoundation.org::4b397f48-29e9-40de-b498-dd6153477991" providerId="AD"/>
  <p188:author id="{C0229F53-3C5C-D316-CFDB-48B83D39F0AB}" name="Nelson, Pierce" initials="NP" userId="S::pnelson@cdcfoundation.org::8cc3f724-fc4f-480c-8630-3e90596cf7de" providerId="AD"/>
  <p188:author id="{9B06EC80-6B7F-5866-F1E5-694E228CCCD9}" name="Brittany Brown" initials="BB" userId="Brittany Brow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31E5"/>
    <a:srgbClr val="FFFFCC"/>
    <a:srgbClr val="00E42B"/>
    <a:srgbClr val="FE9D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A04E13-7DCE-48D4-BA7B-FB387135C361}" v="32" dt="2023-08-23T12:59:05.426"/>
    <p1510:client id="{AB7E8B17-8409-DC6C-43A3-0151BD80ABCA}" v="2" dt="2023-09-13T17:27:22.1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648" autoAdjust="0"/>
  </p:normalViewPr>
  <p:slideViewPr>
    <p:cSldViewPr snapToGrid="0">
      <p:cViewPr varScale="1">
        <p:scale>
          <a:sx n="80" d="100"/>
          <a:sy n="80" d="100"/>
        </p:scale>
        <p:origin x="58"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heme" Target="theme/theme1.xml"/><Relationship Id="rId68" Type="http://schemas.openxmlformats.org/officeDocument/2006/relationships/customXml" Target="../customXml/item3.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microsoft.com/office/2015/10/relationships/revisionInfo" Target="revisionInfo.xml"/><Relationship Id="rId5" Type="http://schemas.openxmlformats.org/officeDocument/2006/relationships/slideMaster" Target="slideMasters/slideMaster3.xml"/><Relationship Id="rId61" Type="http://schemas.openxmlformats.org/officeDocument/2006/relationships/presProps" Target="pres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ableStyles" Target="tableStyles.xml"/><Relationship Id="rId8" Type="http://schemas.openxmlformats.org/officeDocument/2006/relationships/slideMaster" Target="slideMasters/slideMaster6.xml"/><Relationship Id="rId51" Type="http://schemas.openxmlformats.org/officeDocument/2006/relationships/slide" Target="slides/slide41.xml"/><Relationship Id="rId3" Type="http://schemas.openxmlformats.org/officeDocument/2006/relationships/slideMaster" Target="slideMasters/slideMaster1.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notesMaster" Target="notesMasters/notesMaster1.xml"/><Relationship Id="rId67" Type="http://schemas.microsoft.com/office/2018/10/relationships/authors" Target="author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8.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ags" Target="tags/tag1.xml"/><Relationship Id="rId65" Type="http://schemas.microsoft.com/office/2016/11/relationships/changesInfo" Target="changesInfos/changesInfo1.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leen Roberts" userId="7c8317de-eecb-4eb8-975c-c2035dc2ed42" providerId="ADAL" clId="{23A04E13-7DCE-48D4-BA7B-FB387135C361}"/>
    <pc:docChg chg="undo custSel addSld delSld modSld sldOrd">
      <pc:chgData name="Kathleen Roberts" userId="7c8317de-eecb-4eb8-975c-c2035dc2ed42" providerId="ADAL" clId="{23A04E13-7DCE-48D4-BA7B-FB387135C361}" dt="2023-08-23T12:59:22.825" v="443"/>
      <pc:docMkLst>
        <pc:docMk/>
      </pc:docMkLst>
      <pc:sldChg chg="del">
        <pc:chgData name="Kathleen Roberts" userId="7c8317de-eecb-4eb8-975c-c2035dc2ed42" providerId="ADAL" clId="{23A04E13-7DCE-48D4-BA7B-FB387135C361}" dt="2023-08-22T19:28:22.520" v="37" actId="47"/>
        <pc:sldMkLst>
          <pc:docMk/>
          <pc:sldMk cId="429596668" sldId="256"/>
        </pc:sldMkLst>
      </pc:sldChg>
      <pc:sldChg chg="del">
        <pc:chgData name="Kathleen Roberts" userId="7c8317de-eecb-4eb8-975c-c2035dc2ed42" providerId="ADAL" clId="{23A04E13-7DCE-48D4-BA7B-FB387135C361}" dt="2023-08-22T19:28:22.520" v="37" actId="47"/>
        <pc:sldMkLst>
          <pc:docMk/>
          <pc:sldMk cId="968053127" sldId="261"/>
        </pc:sldMkLst>
      </pc:sldChg>
      <pc:sldChg chg="del">
        <pc:chgData name="Kathleen Roberts" userId="7c8317de-eecb-4eb8-975c-c2035dc2ed42" providerId="ADAL" clId="{23A04E13-7DCE-48D4-BA7B-FB387135C361}" dt="2023-08-22T19:28:22.520" v="37" actId="47"/>
        <pc:sldMkLst>
          <pc:docMk/>
          <pc:sldMk cId="684363905" sldId="271"/>
        </pc:sldMkLst>
      </pc:sldChg>
      <pc:sldChg chg="del">
        <pc:chgData name="Kathleen Roberts" userId="7c8317de-eecb-4eb8-975c-c2035dc2ed42" providerId="ADAL" clId="{23A04E13-7DCE-48D4-BA7B-FB387135C361}" dt="2023-08-22T19:28:22.520" v="37" actId="47"/>
        <pc:sldMkLst>
          <pc:docMk/>
          <pc:sldMk cId="52614698" sldId="276"/>
        </pc:sldMkLst>
      </pc:sldChg>
      <pc:sldChg chg="del">
        <pc:chgData name="Kathleen Roberts" userId="7c8317de-eecb-4eb8-975c-c2035dc2ed42" providerId="ADAL" clId="{23A04E13-7DCE-48D4-BA7B-FB387135C361}" dt="2023-08-22T19:28:22.520" v="37" actId="47"/>
        <pc:sldMkLst>
          <pc:docMk/>
          <pc:sldMk cId="1930723061" sldId="321"/>
        </pc:sldMkLst>
      </pc:sldChg>
      <pc:sldChg chg="del">
        <pc:chgData name="Kathleen Roberts" userId="7c8317de-eecb-4eb8-975c-c2035dc2ed42" providerId="ADAL" clId="{23A04E13-7DCE-48D4-BA7B-FB387135C361}" dt="2023-08-22T19:28:22.520" v="37" actId="47"/>
        <pc:sldMkLst>
          <pc:docMk/>
          <pc:sldMk cId="4286484665" sldId="333"/>
        </pc:sldMkLst>
      </pc:sldChg>
      <pc:sldChg chg="del">
        <pc:chgData name="Kathleen Roberts" userId="7c8317de-eecb-4eb8-975c-c2035dc2ed42" providerId="ADAL" clId="{23A04E13-7DCE-48D4-BA7B-FB387135C361}" dt="2023-08-22T19:28:22.520" v="37" actId="47"/>
        <pc:sldMkLst>
          <pc:docMk/>
          <pc:sldMk cId="1651465302" sldId="339"/>
        </pc:sldMkLst>
      </pc:sldChg>
      <pc:sldChg chg="del">
        <pc:chgData name="Kathleen Roberts" userId="7c8317de-eecb-4eb8-975c-c2035dc2ed42" providerId="ADAL" clId="{23A04E13-7DCE-48D4-BA7B-FB387135C361}" dt="2023-08-22T19:28:22.520" v="37" actId="47"/>
        <pc:sldMkLst>
          <pc:docMk/>
          <pc:sldMk cId="2642117461" sldId="346"/>
        </pc:sldMkLst>
      </pc:sldChg>
      <pc:sldChg chg="del">
        <pc:chgData name="Kathleen Roberts" userId="7c8317de-eecb-4eb8-975c-c2035dc2ed42" providerId="ADAL" clId="{23A04E13-7DCE-48D4-BA7B-FB387135C361}" dt="2023-08-22T19:28:22.520" v="37" actId="47"/>
        <pc:sldMkLst>
          <pc:docMk/>
          <pc:sldMk cId="92414085" sldId="347"/>
        </pc:sldMkLst>
      </pc:sldChg>
      <pc:sldChg chg="del">
        <pc:chgData name="Kathleen Roberts" userId="7c8317de-eecb-4eb8-975c-c2035dc2ed42" providerId="ADAL" clId="{23A04E13-7DCE-48D4-BA7B-FB387135C361}" dt="2023-08-22T19:28:22.520" v="37" actId="47"/>
        <pc:sldMkLst>
          <pc:docMk/>
          <pc:sldMk cId="1111013134" sldId="348"/>
        </pc:sldMkLst>
      </pc:sldChg>
      <pc:sldChg chg="del">
        <pc:chgData name="Kathleen Roberts" userId="7c8317de-eecb-4eb8-975c-c2035dc2ed42" providerId="ADAL" clId="{23A04E13-7DCE-48D4-BA7B-FB387135C361}" dt="2023-08-22T19:28:22.520" v="37" actId="47"/>
        <pc:sldMkLst>
          <pc:docMk/>
          <pc:sldMk cId="495335483" sldId="349"/>
        </pc:sldMkLst>
      </pc:sldChg>
      <pc:sldChg chg="del">
        <pc:chgData name="Kathleen Roberts" userId="7c8317de-eecb-4eb8-975c-c2035dc2ed42" providerId="ADAL" clId="{23A04E13-7DCE-48D4-BA7B-FB387135C361}" dt="2023-08-22T19:28:22.520" v="37" actId="47"/>
        <pc:sldMkLst>
          <pc:docMk/>
          <pc:sldMk cId="4115728346" sldId="351"/>
        </pc:sldMkLst>
      </pc:sldChg>
      <pc:sldChg chg="del">
        <pc:chgData name="Kathleen Roberts" userId="7c8317de-eecb-4eb8-975c-c2035dc2ed42" providerId="ADAL" clId="{23A04E13-7DCE-48D4-BA7B-FB387135C361}" dt="2023-08-22T19:28:22.520" v="37" actId="47"/>
        <pc:sldMkLst>
          <pc:docMk/>
          <pc:sldMk cId="2283009393" sldId="353"/>
        </pc:sldMkLst>
      </pc:sldChg>
      <pc:sldChg chg="del">
        <pc:chgData name="Kathleen Roberts" userId="7c8317de-eecb-4eb8-975c-c2035dc2ed42" providerId="ADAL" clId="{23A04E13-7DCE-48D4-BA7B-FB387135C361}" dt="2023-08-22T19:28:22.520" v="37" actId="47"/>
        <pc:sldMkLst>
          <pc:docMk/>
          <pc:sldMk cId="2347781215" sldId="355"/>
        </pc:sldMkLst>
      </pc:sldChg>
      <pc:sldChg chg="add del">
        <pc:chgData name="Kathleen Roberts" userId="7c8317de-eecb-4eb8-975c-c2035dc2ed42" providerId="ADAL" clId="{23A04E13-7DCE-48D4-BA7B-FB387135C361}" dt="2023-08-22T19:28:51.033" v="39" actId="47"/>
        <pc:sldMkLst>
          <pc:docMk/>
          <pc:sldMk cId="4069811136" sldId="356"/>
        </pc:sldMkLst>
      </pc:sldChg>
      <pc:sldChg chg="del">
        <pc:chgData name="Kathleen Roberts" userId="7c8317de-eecb-4eb8-975c-c2035dc2ed42" providerId="ADAL" clId="{23A04E13-7DCE-48D4-BA7B-FB387135C361}" dt="2023-08-22T19:29:22.535" v="40" actId="47"/>
        <pc:sldMkLst>
          <pc:docMk/>
          <pc:sldMk cId="186757121" sldId="362"/>
        </pc:sldMkLst>
      </pc:sldChg>
      <pc:sldChg chg="modSp mod">
        <pc:chgData name="Kathleen Roberts" userId="7c8317de-eecb-4eb8-975c-c2035dc2ed42" providerId="ADAL" clId="{23A04E13-7DCE-48D4-BA7B-FB387135C361}" dt="2023-08-22T19:30:24.858" v="41" actId="1076"/>
        <pc:sldMkLst>
          <pc:docMk/>
          <pc:sldMk cId="2296858464" sldId="643"/>
        </pc:sldMkLst>
        <pc:picChg chg="mod">
          <ac:chgData name="Kathleen Roberts" userId="7c8317de-eecb-4eb8-975c-c2035dc2ed42" providerId="ADAL" clId="{23A04E13-7DCE-48D4-BA7B-FB387135C361}" dt="2023-08-22T19:30:24.858" v="41" actId="1076"/>
          <ac:picMkLst>
            <pc:docMk/>
            <pc:sldMk cId="2296858464" sldId="643"/>
            <ac:picMk id="3" creationId="{329EC133-D4D4-4D79-CD01-DBE40DDE2405}"/>
          </ac:picMkLst>
        </pc:picChg>
      </pc:sldChg>
      <pc:sldChg chg="modSp mod">
        <pc:chgData name="Kathleen Roberts" userId="7c8317de-eecb-4eb8-975c-c2035dc2ed42" providerId="ADAL" clId="{23A04E13-7DCE-48D4-BA7B-FB387135C361}" dt="2023-08-22T19:30:53.319" v="45" actId="208"/>
        <pc:sldMkLst>
          <pc:docMk/>
          <pc:sldMk cId="311157982" sldId="645"/>
        </pc:sldMkLst>
        <pc:picChg chg="mod">
          <ac:chgData name="Kathleen Roberts" userId="7c8317de-eecb-4eb8-975c-c2035dc2ed42" providerId="ADAL" clId="{23A04E13-7DCE-48D4-BA7B-FB387135C361}" dt="2023-08-22T19:30:53.319" v="45" actId="208"/>
          <ac:picMkLst>
            <pc:docMk/>
            <pc:sldMk cId="311157982" sldId="645"/>
            <ac:picMk id="3" creationId="{9C6DD54F-A5D2-180A-57B3-BD5F93D06C10}"/>
          </ac:picMkLst>
        </pc:picChg>
      </pc:sldChg>
      <pc:sldChg chg="modSp">
        <pc:chgData name="Kathleen Roberts" userId="7c8317de-eecb-4eb8-975c-c2035dc2ed42" providerId="ADAL" clId="{23A04E13-7DCE-48D4-BA7B-FB387135C361}" dt="2023-08-22T19:27:05.544" v="7" actId="20577"/>
        <pc:sldMkLst>
          <pc:docMk/>
          <pc:sldMk cId="509427187" sldId="735"/>
        </pc:sldMkLst>
        <pc:spChg chg="mod">
          <ac:chgData name="Kathleen Roberts" userId="7c8317de-eecb-4eb8-975c-c2035dc2ed42" providerId="ADAL" clId="{23A04E13-7DCE-48D4-BA7B-FB387135C361}" dt="2023-08-22T19:27:05.544" v="7" actId="20577"/>
          <ac:spMkLst>
            <pc:docMk/>
            <pc:sldMk cId="509427187" sldId="735"/>
            <ac:spMk id="3" creationId="{00000000-0000-0000-0000-000000000000}"/>
          </ac:spMkLst>
        </pc:spChg>
      </pc:sldChg>
      <pc:sldChg chg="del">
        <pc:chgData name="Kathleen Roberts" userId="7c8317de-eecb-4eb8-975c-c2035dc2ed42" providerId="ADAL" clId="{23A04E13-7DCE-48D4-BA7B-FB387135C361}" dt="2023-08-22T19:29:22.535" v="40" actId="47"/>
        <pc:sldMkLst>
          <pc:docMk/>
          <pc:sldMk cId="1024996296" sldId="2237"/>
        </pc:sldMkLst>
      </pc:sldChg>
      <pc:sldChg chg="del">
        <pc:chgData name="Kathleen Roberts" userId="7c8317de-eecb-4eb8-975c-c2035dc2ed42" providerId="ADAL" clId="{23A04E13-7DCE-48D4-BA7B-FB387135C361}" dt="2023-08-22T19:29:22.535" v="40" actId="47"/>
        <pc:sldMkLst>
          <pc:docMk/>
          <pc:sldMk cId="3053399893" sldId="2240"/>
        </pc:sldMkLst>
      </pc:sldChg>
      <pc:sldChg chg="del">
        <pc:chgData name="Kathleen Roberts" userId="7c8317de-eecb-4eb8-975c-c2035dc2ed42" providerId="ADAL" clId="{23A04E13-7DCE-48D4-BA7B-FB387135C361}" dt="2023-08-22T19:29:22.535" v="40" actId="47"/>
        <pc:sldMkLst>
          <pc:docMk/>
          <pc:sldMk cId="886142998" sldId="2269"/>
        </pc:sldMkLst>
      </pc:sldChg>
      <pc:sldChg chg="del">
        <pc:chgData name="Kathleen Roberts" userId="7c8317de-eecb-4eb8-975c-c2035dc2ed42" providerId="ADAL" clId="{23A04E13-7DCE-48D4-BA7B-FB387135C361}" dt="2023-08-22T19:29:22.535" v="40" actId="47"/>
        <pc:sldMkLst>
          <pc:docMk/>
          <pc:sldMk cId="3544816585" sldId="2270"/>
        </pc:sldMkLst>
      </pc:sldChg>
      <pc:sldChg chg="del">
        <pc:chgData name="Kathleen Roberts" userId="7c8317de-eecb-4eb8-975c-c2035dc2ed42" providerId="ADAL" clId="{23A04E13-7DCE-48D4-BA7B-FB387135C361}" dt="2023-08-22T19:29:22.535" v="40" actId="47"/>
        <pc:sldMkLst>
          <pc:docMk/>
          <pc:sldMk cId="1933742875" sldId="2271"/>
        </pc:sldMkLst>
      </pc:sldChg>
      <pc:sldChg chg="del">
        <pc:chgData name="Kathleen Roberts" userId="7c8317de-eecb-4eb8-975c-c2035dc2ed42" providerId="ADAL" clId="{23A04E13-7DCE-48D4-BA7B-FB387135C361}" dt="2023-08-22T19:29:22.535" v="40" actId="47"/>
        <pc:sldMkLst>
          <pc:docMk/>
          <pc:sldMk cId="3059655141" sldId="2272"/>
        </pc:sldMkLst>
      </pc:sldChg>
      <pc:sldChg chg="del">
        <pc:chgData name="Kathleen Roberts" userId="7c8317de-eecb-4eb8-975c-c2035dc2ed42" providerId="ADAL" clId="{23A04E13-7DCE-48D4-BA7B-FB387135C361}" dt="2023-08-22T19:29:22.535" v="40" actId="47"/>
        <pc:sldMkLst>
          <pc:docMk/>
          <pc:sldMk cId="3097591610" sldId="2273"/>
        </pc:sldMkLst>
      </pc:sldChg>
      <pc:sldChg chg="del">
        <pc:chgData name="Kathleen Roberts" userId="7c8317de-eecb-4eb8-975c-c2035dc2ed42" providerId="ADAL" clId="{23A04E13-7DCE-48D4-BA7B-FB387135C361}" dt="2023-08-22T19:29:22.535" v="40" actId="47"/>
        <pc:sldMkLst>
          <pc:docMk/>
          <pc:sldMk cId="3370178888" sldId="3494"/>
        </pc:sldMkLst>
      </pc:sldChg>
      <pc:sldChg chg="modSp mod">
        <pc:chgData name="Kathleen Roberts" userId="7c8317de-eecb-4eb8-975c-c2035dc2ed42" providerId="ADAL" clId="{23A04E13-7DCE-48D4-BA7B-FB387135C361}" dt="2023-08-22T19:27:49.417" v="36" actId="207"/>
        <pc:sldMkLst>
          <pc:docMk/>
          <pc:sldMk cId="2552335532" sldId="3503"/>
        </pc:sldMkLst>
        <pc:spChg chg="mod">
          <ac:chgData name="Kathleen Roberts" userId="7c8317de-eecb-4eb8-975c-c2035dc2ed42" providerId="ADAL" clId="{23A04E13-7DCE-48D4-BA7B-FB387135C361}" dt="2023-08-22T19:27:49.417" v="36" actId="207"/>
          <ac:spMkLst>
            <pc:docMk/>
            <pc:sldMk cId="2552335532" sldId="3503"/>
            <ac:spMk id="2" creationId="{035A4BC9-0881-C9FD-D984-628F5F849B40}"/>
          </ac:spMkLst>
        </pc:spChg>
      </pc:sldChg>
      <pc:sldChg chg="addSp modSp new mod ord modAnim">
        <pc:chgData name="Kathleen Roberts" userId="7c8317de-eecb-4eb8-975c-c2035dc2ed42" providerId="ADAL" clId="{23A04E13-7DCE-48D4-BA7B-FB387135C361}" dt="2023-08-23T03:56:04.926" v="145"/>
        <pc:sldMkLst>
          <pc:docMk/>
          <pc:sldMk cId="2185252284" sldId="3504"/>
        </pc:sldMkLst>
        <pc:spChg chg="add mod">
          <ac:chgData name="Kathleen Roberts" userId="7c8317de-eecb-4eb8-975c-c2035dc2ed42" providerId="ADAL" clId="{23A04E13-7DCE-48D4-BA7B-FB387135C361}" dt="2023-08-23T03:50:53.884" v="101" actId="207"/>
          <ac:spMkLst>
            <pc:docMk/>
            <pc:sldMk cId="2185252284" sldId="3504"/>
            <ac:spMk id="4" creationId="{85B13E31-C8BF-5B69-8238-1901B42A7A2F}"/>
          </ac:spMkLst>
        </pc:spChg>
        <pc:spChg chg="add mod">
          <ac:chgData name="Kathleen Roberts" userId="7c8317de-eecb-4eb8-975c-c2035dc2ed42" providerId="ADAL" clId="{23A04E13-7DCE-48D4-BA7B-FB387135C361}" dt="2023-08-23T03:51:46.026" v="110" actId="14100"/>
          <ac:spMkLst>
            <pc:docMk/>
            <pc:sldMk cId="2185252284" sldId="3504"/>
            <ac:spMk id="5" creationId="{31CD9518-7B7C-00F2-F11A-52805D409650}"/>
          </ac:spMkLst>
        </pc:spChg>
        <pc:spChg chg="add mod">
          <ac:chgData name="Kathleen Roberts" userId="7c8317de-eecb-4eb8-975c-c2035dc2ed42" providerId="ADAL" clId="{23A04E13-7DCE-48D4-BA7B-FB387135C361}" dt="2023-08-23T03:53:11.224" v="113" actId="1076"/>
          <ac:spMkLst>
            <pc:docMk/>
            <pc:sldMk cId="2185252284" sldId="3504"/>
            <ac:spMk id="6" creationId="{B378EA44-DCF3-19D1-106A-25DE9B922B4F}"/>
          </ac:spMkLst>
        </pc:spChg>
        <pc:picChg chg="add mod modCrop">
          <ac:chgData name="Kathleen Roberts" userId="7c8317de-eecb-4eb8-975c-c2035dc2ed42" providerId="ADAL" clId="{23A04E13-7DCE-48D4-BA7B-FB387135C361}" dt="2023-08-23T03:49:58.802" v="55" actId="1076"/>
          <ac:picMkLst>
            <pc:docMk/>
            <pc:sldMk cId="2185252284" sldId="3504"/>
            <ac:picMk id="3" creationId="{5F00966B-D61C-CFE6-82C7-8E9438454924}"/>
          </ac:picMkLst>
        </pc:picChg>
      </pc:sldChg>
      <pc:sldChg chg="del">
        <pc:chgData name="Kathleen Roberts" userId="7c8317de-eecb-4eb8-975c-c2035dc2ed42" providerId="ADAL" clId="{23A04E13-7DCE-48D4-BA7B-FB387135C361}" dt="2023-08-22T19:29:22.535" v="40" actId="47"/>
        <pc:sldMkLst>
          <pc:docMk/>
          <pc:sldMk cId="3441872656" sldId="3504"/>
        </pc:sldMkLst>
      </pc:sldChg>
      <pc:sldChg chg="addSp modSp new mod ord modAnim">
        <pc:chgData name="Kathleen Roberts" userId="7c8317de-eecb-4eb8-975c-c2035dc2ed42" providerId="ADAL" clId="{23A04E13-7DCE-48D4-BA7B-FB387135C361}" dt="2023-08-23T03:56:04.926" v="145"/>
        <pc:sldMkLst>
          <pc:docMk/>
          <pc:sldMk cId="1111362842" sldId="3505"/>
        </pc:sldMkLst>
        <pc:spChg chg="add mod">
          <ac:chgData name="Kathleen Roberts" userId="7c8317de-eecb-4eb8-975c-c2035dc2ed42" providerId="ADAL" clId="{23A04E13-7DCE-48D4-BA7B-FB387135C361}" dt="2023-08-23T03:55:12.721" v="140" actId="20577"/>
          <ac:spMkLst>
            <pc:docMk/>
            <pc:sldMk cId="1111362842" sldId="3505"/>
            <ac:spMk id="4" creationId="{6F936E3B-7497-7B99-B6F5-33A47FF52D9E}"/>
          </ac:spMkLst>
        </pc:spChg>
        <pc:spChg chg="add mod">
          <ac:chgData name="Kathleen Roberts" userId="7c8317de-eecb-4eb8-975c-c2035dc2ed42" providerId="ADAL" clId="{23A04E13-7DCE-48D4-BA7B-FB387135C361}" dt="2023-08-23T03:55:35.762" v="143" actId="1076"/>
          <ac:spMkLst>
            <pc:docMk/>
            <pc:sldMk cId="1111362842" sldId="3505"/>
            <ac:spMk id="5" creationId="{1F872319-0FBB-5B9D-306C-36BB2AED3490}"/>
          </ac:spMkLst>
        </pc:spChg>
        <pc:picChg chg="add mod modCrop">
          <ac:chgData name="Kathleen Roberts" userId="7c8317de-eecb-4eb8-975c-c2035dc2ed42" providerId="ADAL" clId="{23A04E13-7DCE-48D4-BA7B-FB387135C361}" dt="2023-08-23T03:55:17.554" v="141" actId="14100"/>
          <ac:picMkLst>
            <pc:docMk/>
            <pc:sldMk cId="1111362842" sldId="3505"/>
            <ac:picMk id="3" creationId="{87AF7803-8788-F7D8-3742-DB2902FD606F}"/>
          </ac:picMkLst>
        </pc:picChg>
      </pc:sldChg>
      <pc:sldChg chg="del">
        <pc:chgData name="Kathleen Roberts" userId="7c8317de-eecb-4eb8-975c-c2035dc2ed42" providerId="ADAL" clId="{23A04E13-7DCE-48D4-BA7B-FB387135C361}" dt="2023-08-22T19:29:22.535" v="40" actId="47"/>
        <pc:sldMkLst>
          <pc:docMk/>
          <pc:sldMk cId="2468420684" sldId="3505"/>
        </pc:sldMkLst>
      </pc:sldChg>
      <pc:sldChg chg="del">
        <pc:chgData name="Kathleen Roberts" userId="7c8317de-eecb-4eb8-975c-c2035dc2ed42" providerId="ADAL" clId="{23A04E13-7DCE-48D4-BA7B-FB387135C361}" dt="2023-08-22T19:29:22.535" v="40" actId="47"/>
        <pc:sldMkLst>
          <pc:docMk/>
          <pc:sldMk cId="3012019490" sldId="3506"/>
        </pc:sldMkLst>
      </pc:sldChg>
      <pc:sldChg chg="addSp modSp new mod">
        <pc:chgData name="Kathleen Roberts" userId="7c8317de-eecb-4eb8-975c-c2035dc2ed42" providerId="ADAL" clId="{23A04E13-7DCE-48D4-BA7B-FB387135C361}" dt="2023-08-23T05:03:09.860" v="326" actId="20577"/>
        <pc:sldMkLst>
          <pc:docMk/>
          <pc:sldMk cId="3030410020" sldId="3506"/>
        </pc:sldMkLst>
        <pc:spChg chg="add mod">
          <ac:chgData name="Kathleen Roberts" userId="7c8317de-eecb-4eb8-975c-c2035dc2ed42" providerId="ADAL" clId="{23A04E13-7DCE-48D4-BA7B-FB387135C361}" dt="2023-08-23T05:02:30.176" v="309" actId="1076"/>
          <ac:spMkLst>
            <pc:docMk/>
            <pc:sldMk cId="3030410020" sldId="3506"/>
            <ac:spMk id="3" creationId="{0310397C-C14C-2FE5-151E-5AB3AB410C3E}"/>
          </ac:spMkLst>
        </pc:spChg>
        <pc:spChg chg="add mod">
          <ac:chgData name="Kathleen Roberts" userId="7c8317de-eecb-4eb8-975c-c2035dc2ed42" providerId="ADAL" clId="{23A04E13-7DCE-48D4-BA7B-FB387135C361}" dt="2023-08-23T05:03:09.860" v="326" actId="20577"/>
          <ac:spMkLst>
            <pc:docMk/>
            <pc:sldMk cId="3030410020" sldId="3506"/>
            <ac:spMk id="4" creationId="{5175C2D0-3986-354A-CF58-8978672E9A15}"/>
          </ac:spMkLst>
        </pc:spChg>
        <pc:graphicFrameChg chg="add mod modGraphic">
          <ac:chgData name="Kathleen Roberts" userId="7c8317de-eecb-4eb8-975c-c2035dc2ed42" providerId="ADAL" clId="{23A04E13-7DCE-48D4-BA7B-FB387135C361}" dt="2023-08-23T05:01:40.492" v="263" actId="1076"/>
          <ac:graphicFrameMkLst>
            <pc:docMk/>
            <pc:sldMk cId="3030410020" sldId="3506"/>
            <ac:graphicFrameMk id="2" creationId="{11F369BF-E438-2CF7-20AC-A1D76C08A30E}"/>
          </ac:graphicFrameMkLst>
        </pc:graphicFrameChg>
      </pc:sldChg>
      <pc:sldChg chg="addSp delSp modSp new mod setBg">
        <pc:chgData name="Kathleen Roberts" userId="7c8317de-eecb-4eb8-975c-c2035dc2ed42" providerId="ADAL" clId="{23A04E13-7DCE-48D4-BA7B-FB387135C361}" dt="2023-08-23T05:17:46.858" v="377" actId="14100"/>
        <pc:sldMkLst>
          <pc:docMk/>
          <pc:sldMk cId="3174542396" sldId="3507"/>
        </pc:sldMkLst>
        <pc:spChg chg="add del mod">
          <ac:chgData name="Kathleen Roberts" userId="7c8317de-eecb-4eb8-975c-c2035dc2ed42" providerId="ADAL" clId="{23A04E13-7DCE-48D4-BA7B-FB387135C361}" dt="2023-08-23T05:17:30.209" v="374" actId="26606"/>
          <ac:spMkLst>
            <pc:docMk/>
            <pc:sldMk cId="3174542396" sldId="3507"/>
            <ac:spMk id="3" creationId="{ACAA9EDA-18C6-E78E-4ED0-BEFFF2890FD6}"/>
          </ac:spMkLst>
        </pc:spChg>
        <pc:spChg chg="add mod">
          <ac:chgData name="Kathleen Roberts" userId="7c8317de-eecb-4eb8-975c-c2035dc2ed42" providerId="ADAL" clId="{23A04E13-7DCE-48D4-BA7B-FB387135C361}" dt="2023-08-23T05:17:46.858" v="377" actId="14100"/>
          <ac:spMkLst>
            <pc:docMk/>
            <pc:sldMk cId="3174542396" sldId="3507"/>
            <ac:spMk id="4" creationId="{511B5E35-6D37-A859-98F8-B78F2A0F19CF}"/>
          </ac:spMkLst>
        </pc:spChg>
        <pc:spChg chg="add">
          <ac:chgData name="Kathleen Roberts" userId="7c8317de-eecb-4eb8-975c-c2035dc2ed42" providerId="ADAL" clId="{23A04E13-7DCE-48D4-BA7B-FB387135C361}" dt="2023-08-23T05:17:30.209" v="374" actId="26606"/>
          <ac:spMkLst>
            <pc:docMk/>
            <pc:sldMk cId="3174542396" sldId="3507"/>
            <ac:spMk id="10" creationId="{2659FDB4-FCBE-4A89-B46D-43D4FA54464D}"/>
          </ac:spMkLst>
        </pc:spChg>
        <pc:graphicFrameChg chg="add">
          <ac:chgData name="Kathleen Roberts" userId="7c8317de-eecb-4eb8-975c-c2035dc2ed42" providerId="ADAL" clId="{23A04E13-7DCE-48D4-BA7B-FB387135C361}" dt="2023-08-23T05:17:30.209" v="374" actId="26606"/>
          <ac:graphicFrameMkLst>
            <pc:docMk/>
            <pc:sldMk cId="3174542396" sldId="3507"/>
            <ac:graphicFrameMk id="6" creationId="{41197E98-524C-20CC-2B1F-1690E1A222D2}"/>
          </ac:graphicFrameMkLst>
        </pc:graphicFrameChg>
        <pc:cxnChg chg="add">
          <ac:chgData name="Kathleen Roberts" userId="7c8317de-eecb-4eb8-975c-c2035dc2ed42" providerId="ADAL" clId="{23A04E13-7DCE-48D4-BA7B-FB387135C361}" dt="2023-08-23T05:17:30.209" v="374" actId="26606"/>
          <ac:cxnSpMkLst>
            <pc:docMk/>
            <pc:sldMk cId="3174542396" sldId="3507"/>
            <ac:cxnSpMk id="12" creationId="{C8F51B3F-8331-4E4A-AE96-D47B1006EEAD}"/>
          </ac:cxnSpMkLst>
        </pc:cxnChg>
      </pc:sldChg>
      <pc:sldChg chg="addSp modSp new mod ord setBg">
        <pc:chgData name="Kathleen Roberts" userId="7c8317de-eecb-4eb8-975c-c2035dc2ed42" providerId="ADAL" clId="{23A04E13-7DCE-48D4-BA7B-FB387135C361}" dt="2023-08-23T12:46:21.567" v="402" actId="20577"/>
        <pc:sldMkLst>
          <pc:docMk/>
          <pc:sldMk cId="271830854" sldId="3508"/>
        </pc:sldMkLst>
        <pc:spChg chg="add mod">
          <ac:chgData name="Kathleen Roberts" userId="7c8317de-eecb-4eb8-975c-c2035dc2ed42" providerId="ADAL" clId="{23A04E13-7DCE-48D4-BA7B-FB387135C361}" dt="2023-08-23T12:46:21.567" v="402" actId="20577"/>
          <ac:spMkLst>
            <pc:docMk/>
            <pc:sldMk cId="271830854" sldId="3508"/>
            <ac:spMk id="2" creationId="{A5BE3F8A-4338-A69F-65A9-46C9B754D176}"/>
          </ac:spMkLst>
        </pc:spChg>
        <pc:spChg chg="add">
          <ac:chgData name="Kathleen Roberts" userId="7c8317de-eecb-4eb8-975c-c2035dc2ed42" providerId="ADAL" clId="{23A04E13-7DCE-48D4-BA7B-FB387135C361}" dt="2023-08-23T12:46:17.557" v="401" actId="26606"/>
          <ac:spMkLst>
            <pc:docMk/>
            <pc:sldMk cId="271830854" sldId="3508"/>
            <ac:spMk id="7" creationId="{D278ADA9-6383-4BDD-80D2-8899A402687B}"/>
          </ac:spMkLst>
        </pc:spChg>
        <pc:spChg chg="add">
          <ac:chgData name="Kathleen Roberts" userId="7c8317de-eecb-4eb8-975c-c2035dc2ed42" providerId="ADAL" clId="{23A04E13-7DCE-48D4-BA7B-FB387135C361}" dt="2023-08-23T12:46:17.557" v="401" actId="26606"/>
          <ac:spMkLst>
            <pc:docMk/>
            <pc:sldMk cId="271830854" sldId="3508"/>
            <ac:spMk id="9" creationId="{484B7147-B0F6-40ED-B5A2-FF72BC8198B6}"/>
          </ac:spMkLst>
        </pc:spChg>
        <pc:spChg chg="add">
          <ac:chgData name="Kathleen Roberts" userId="7c8317de-eecb-4eb8-975c-c2035dc2ed42" providerId="ADAL" clId="{23A04E13-7DCE-48D4-BA7B-FB387135C361}" dt="2023-08-23T12:46:17.557" v="401" actId="26606"/>
          <ac:spMkLst>
            <pc:docMk/>
            <pc:sldMk cId="271830854" sldId="3508"/>
            <ac:spMk id="11" creationId="{B36D2DE0-0628-4A9A-A59D-7BA8B5EB3022}"/>
          </ac:spMkLst>
        </pc:spChg>
        <pc:spChg chg="add">
          <ac:chgData name="Kathleen Roberts" userId="7c8317de-eecb-4eb8-975c-c2035dc2ed42" providerId="ADAL" clId="{23A04E13-7DCE-48D4-BA7B-FB387135C361}" dt="2023-08-23T12:46:17.557" v="401" actId="26606"/>
          <ac:spMkLst>
            <pc:docMk/>
            <pc:sldMk cId="271830854" sldId="3508"/>
            <ac:spMk id="13" creationId="{48E405C9-94BE-41DA-928C-DEC9A8550E9F}"/>
          </ac:spMkLst>
        </pc:spChg>
        <pc:spChg chg="add">
          <ac:chgData name="Kathleen Roberts" userId="7c8317de-eecb-4eb8-975c-c2035dc2ed42" providerId="ADAL" clId="{23A04E13-7DCE-48D4-BA7B-FB387135C361}" dt="2023-08-23T12:46:17.557" v="401" actId="26606"/>
          <ac:spMkLst>
            <pc:docMk/>
            <pc:sldMk cId="271830854" sldId="3508"/>
            <ac:spMk id="15" creationId="{D2091A72-D5BB-42AC-8FD3-F7747D90861E}"/>
          </ac:spMkLst>
        </pc:spChg>
        <pc:spChg chg="add">
          <ac:chgData name="Kathleen Roberts" userId="7c8317de-eecb-4eb8-975c-c2035dc2ed42" providerId="ADAL" clId="{23A04E13-7DCE-48D4-BA7B-FB387135C361}" dt="2023-08-23T12:46:17.557" v="401" actId="26606"/>
          <ac:spMkLst>
            <pc:docMk/>
            <pc:sldMk cId="271830854" sldId="3508"/>
            <ac:spMk id="17" creationId="{6ED12BFC-A737-46AF-8411-481112D54B0C}"/>
          </ac:spMkLst>
        </pc:spChg>
      </pc:sldChg>
      <pc:sldChg chg="addSp delSp modSp new mod ord">
        <pc:chgData name="Kathleen Roberts" userId="7c8317de-eecb-4eb8-975c-c2035dc2ed42" providerId="ADAL" clId="{23A04E13-7DCE-48D4-BA7B-FB387135C361}" dt="2023-08-23T12:58:40.042" v="421" actId="20577"/>
        <pc:sldMkLst>
          <pc:docMk/>
          <pc:sldMk cId="4131864953" sldId="3509"/>
        </pc:sldMkLst>
        <pc:spChg chg="del mod">
          <ac:chgData name="Kathleen Roberts" userId="7c8317de-eecb-4eb8-975c-c2035dc2ed42" providerId="ADAL" clId="{23A04E13-7DCE-48D4-BA7B-FB387135C361}" dt="2023-08-23T12:58:03.057" v="407" actId="478"/>
          <ac:spMkLst>
            <pc:docMk/>
            <pc:sldMk cId="4131864953" sldId="3509"/>
            <ac:spMk id="2" creationId="{858D3027-8A54-4CD3-7E29-152D46264494}"/>
          </ac:spMkLst>
        </pc:spChg>
        <pc:spChg chg="add mod">
          <ac:chgData name="Kathleen Roberts" userId="7c8317de-eecb-4eb8-975c-c2035dc2ed42" providerId="ADAL" clId="{23A04E13-7DCE-48D4-BA7B-FB387135C361}" dt="2023-08-23T12:58:40.042" v="421" actId="20577"/>
          <ac:spMkLst>
            <pc:docMk/>
            <pc:sldMk cId="4131864953" sldId="3509"/>
            <ac:spMk id="5" creationId="{089C39CF-C56F-89B3-112E-C1861D211079}"/>
          </ac:spMkLst>
        </pc:spChg>
        <pc:picChg chg="add mod">
          <ac:chgData name="Kathleen Roberts" userId="7c8317de-eecb-4eb8-975c-c2035dc2ed42" providerId="ADAL" clId="{23A04E13-7DCE-48D4-BA7B-FB387135C361}" dt="2023-08-23T12:58:21.072" v="411" actId="1076"/>
          <ac:picMkLst>
            <pc:docMk/>
            <pc:sldMk cId="4131864953" sldId="3509"/>
            <ac:picMk id="4" creationId="{1EAE0E0B-4133-E607-E7AA-F3E311AA5A17}"/>
          </ac:picMkLst>
        </pc:picChg>
      </pc:sldChg>
      <pc:sldChg chg="addSp delSp modSp new mod modMedia setBg setClrOvrMap">
        <pc:chgData name="Kathleen Roberts" userId="7c8317de-eecb-4eb8-975c-c2035dc2ed42" providerId="ADAL" clId="{23A04E13-7DCE-48D4-BA7B-FB387135C361}" dt="2023-08-23T12:59:22.825" v="443"/>
        <pc:sldMkLst>
          <pc:docMk/>
          <pc:sldMk cId="1925973997" sldId="3510"/>
        </pc:sldMkLst>
        <pc:spChg chg="add del">
          <ac:chgData name="Kathleen Roberts" userId="7c8317de-eecb-4eb8-975c-c2035dc2ed42" providerId="ADAL" clId="{23A04E13-7DCE-48D4-BA7B-FB387135C361}" dt="2023-08-23T12:59:21.880" v="441" actId="26606"/>
          <ac:spMkLst>
            <pc:docMk/>
            <pc:sldMk cId="1925973997" sldId="3510"/>
            <ac:spMk id="2" creationId="{A47FD3C4-95C5-EB20-E437-A53F78145DB0}"/>
          </ac:spMkLst>
        </pc:spChg>
        <pc:spChg chg="add mod">
          <ac:chgData name="Kathleen Roberts" userId="7c8317de-eecb-4eb8-975c-c2035dc2ed42" providerId="ADAL" clId="{23A04E13-7DCE-48D4-BA7B-FB387135C361}" dt="2023-08-23T12:59:21.880" v="441" actId="26606"/>
          <ac:spMkLst>
            <pc:docMk/>
            <pc:sldMk cId="1925973997" sldId="3510"/>
            <ac:spMk id="3" creationId="{11D094AD-4384-2F3D-3DDF-7A46C03C96A6}"/>
          </ac:spMkLst>
        </pc:spChg>
        <pc:spChg chg="add del">
          <ac:chgData name="Kathleen Roberts" userId="7c8317de-eecb-4eb8-975c-c2035dc2ed42" providerId="ADAL" clId="{23A04E13-7DCE-48D4-BA7B-FB387135C361}" dt="2023-08-23T12:59:21.820" v="440" actId="26606"/>
          <ac:spMkLst>
            <pc:docMk/>
            <pc:sldMk cId="1925973997" sldId="3510"/>
            <ac:spMk id="8" creationId="{66B332A4-D438-4773-A77F-5ED49A448D9D}"/>
          </ac:spMkLst>
        </pc:spChg>
        <pc:spChg chg="add">
          <ac:chgData name="Kathleen Roberts" userId="7c8317de-eecb-4eb8-975c-c2035dc2ed42" providerId="ADAL" clId="{23A04E13-7DCE-48D4-BA7B-FB387135C361}" dt="2023-08-23T12:59:21.880" v="441" actId="26606"/>
          <ac:spMkLst>
            <pc:docMk/>
            <pc:sldMk cId="1925973997" sldId="3510"/>
            <ac:spMk id="9" creationId="{C1DD1A8A-57D5-4A81-AD04-532B043C5611}"/>
          </ac:spMkLst>
        </pc:spChg>
        <pc:spChg chg="add del">
          <ac:chgData name="Kathleen Roberts" userId="7c8317de-eecb-4eb8-975c-c2035dc2ed42" providerId="ADAL" clId="{23A04E13-7DCE-48D4-BA7B-FB387135C361}" dt="2023-08-23T12:59:21.820" v="440" actId="26606"/>
          <ac:spMkLst>
            <pc:docMk/>
            <pc:sldMk cId="1925973997" sldId="3510"/>
            <ac:spMk id="10" creationId="{DF9AD32D-FF05-44F4-BD4D-9CEE89B71EB9}"/>
          </ac:spMkLst>
        </pc:spChg>
        <pc:spChg chg="add">
          <ac:chgData name="Kathleen Roberts" userId="7c8317de-eecb-4eb8-975c-c2035dc2ed42" providerId="ADAL" clId="{23A04E13-7DCE-48D4-BA7B-FB387135C361}" dt="2023-08-23T12:59:21.880" v="441" actId="26606"/>
          <ac:spMkLst>
            <pc:docMk/>
            <pc:sldMk cId="1925973997" sldId="3510"/>
            <ac:spMk id="11" creationId="{007891EC-4501-44ED-A8C8-B11B6DB767AB}"/>
          </ac:spMkLst>
        </pc:spChg>
        <pc:picChg chg="add mod">
          <ac:chgData name="Kathleen Roberts" userId="7c8317de-eecb-4eb8-975c-c2035dc2ed42" providerId="ADAL" clId="{23A04E13-7DCE-48D4-BA7B-FB387135C361}" dt="2023-08-23T12:59:22.825" v="443"/>
          <ac:picMkLst>
            <pc:docMk/>
            <pc:sldMk cId="1925973997" sldId="3510"/>
            <ac:picMk id="5" creationId="{23C40D92-BAC2-F987-5D4F-A6B4BB8CAE80}"/>
          </ac:picMkLst>
        </pc:picChg>
      </pc:sldChg>
    </pc:docChg>
  </pc:docChgLst>
  <pc:docChgLst>
    <pc:chgData name="Guest User" userId="S::urn:spo:anon#032a55f4f4665b4ea4553de3e0b845462c636823c36d6bd39470c888f4f39d2e::" providerId="AD" clId="Web-{AB7E8B17-8409-DC6C-43A3-0151BD80ABCA}"/>
    <pc:docChg chg="modSld">
      <pc:chgData name="Guest User" userId="S::urn:spo:anon#032a55f4f4665b4ea4553de3e0b845462c636823c36d6bd39470c888f4f39d2e::" providerId="AD" clId="Web-{AB7E8B17-8409-DC6C-43A3-0151BD80ABCA}" dt="2023-09-13T17:27:22.127" v="1" actId="1076"/>
      <pc:docMkLst>
        <pc:docMk/>
      </pc:docMkLst>
      <pc:sldChg chg="modSp">
        <pc:chgData name="Guest User" userId="S::urn:spo:anon#032a55f4f4665b4ea4553de3e0b845462c636823c36d6bd39470c888f4f39d2e::" providerId="AD" clId="Web-{AB7E8B17-8409-DC6C-43A3-0151BD80ABCA}" dt="2023-09-13T17:27:22.127" v="1" actId="1076"/>
        <pc:sldMkLst>
          <pc:docMk/>
          <pc:sldMk cId="2185252284" sldId="3504"/>
        </pc:sldMkLst>
        <pc:picChg chg="mod">
          <ac:chgData name="Guest User" userId="S::urn:spo:anon#032a55f4f4665b4ea4553de3e0b845462c636823c36d6bd39470c888f4f39d2e::" providerId="AD" clId="Web-{AB7E8B17-8409-DC6C-43A3-0151BD80ABCA}" dt="2023-09-13T17:27:22.127" v="1" actId="1076"/>
          <ac:picMkLst>
            <pc:docMk/>
            <pc:sldMk cId="2185252284" sldId="3504"/>
            <ac:picMk id="3" creationId="{5F00966B-D61C-CFE6-82C7-8E9438454924}"/>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Sheet1!$B$1</c:f>
              <c:strCache>
                <c:ptCount val="1"/>
                <c:pt idx="0">
                  <c:v>Narcan Use PTA</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5"/>
              <c:tx>
                <c:rich>
                  <a:bodyPr/>
                  <a:lstStyle/>
                  <a:p>
                    <a:fld id="{5CD58A77-555A-4B86-9728-0892DF5E2B61}"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031-43EB-8205-CA8D072424DC}"/>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c:v>
                </c:pt>
                <c:pt idx="1">
                  <c:v>2019</c:v>
                </c:pt>
                <c:pt idx="2">
                  <c:v>2020</c:v>
                </c:pt>
                <c:pt idx="3">
                  <c:v>2021</c:v>
                </c:pt>
                <c:pt idx="4">
                  <c:v>2022</c:v>
                </c:pt>
                <c:pt idx="5">
                  <c:v>2023 (Jan-Jul)</c:v>
                </c:pt>
              </c:strCache>
            </c:strRef>
          </c:cat>
          <c:val>
            <c:numRef>
              <c:f>Sheet1!$B$2:$B$7</c:f>
              <c:numCache>
                <c:formatCode>General</c:formatCode>
                <c:ptCount val="6"/>
                <c:pt idx="0">
                  <c:v>35</c:v>
                </c:pt>
                <c:pt idx="1">
                  <c:v>102</c:v>
                </c:pt>
                <c:pt idx="2">
                  <c:v>162</c:v>
                </c:pt>
                <c:pt idx="3">
                  <c:v>290</c:v>
                </c:pt>
                <c:pt idx="4">
                  <c:v>305</c:v>
                </c:pt>
                <c:pt idx="5">
                  <c:v>228</c:v>
                </c:pt>
              </c:numCache>
            </c:numRef>
          </c:val>
          <c:extLst>
            <c:ext xmlns:c16="http://schemas.microsoft.com/office/drawing/2014/chart" uri="{C3380CC4-5D6E-409C-BE32-E72D297353CC}">
              <c16:uniqueId val="{00000000-62C8-4EE1-8C5A-D6ECBE0E51CE}"/>
            </c:ext>
          </c:extLst>
        </c:ser>
        <c:dLbls>
          <c:dLblPos val="outEnd"/>
          <c:showLegendKey val="0"/>
          <c:showVal val="1"/>
          <c:showCatName val="0"/>
          <c:showSerName val="0"/>
          <c:showPercent val="0"/>
          <c:showBubbleSize val="0"/>
        </c:dLbls>
        <c:gapWidth val="100"/>
        <c:overlap val="-24"/>
        <c:axId val="568786648"/>
        <c:axId val="568789272"/>
      </c:barChart>
      <c:catAx>
        <c:axId val="5687866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568789272"/>
        <c:crosses val="autoZero"/>
        <c:auto val="1"/>
        <c:lblAlgn val="ctr"/>
        <c:lblOffset val="100"/>
        <c:noMultiLvlLbl val="0"/>
      </c:catAx>
      <c:valAx>
        <c:axId val="568789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568786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Calibri" panose="020F0502020204030204" pitchFamily="34"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4" Type="http://schemas.openxmlformats.org/officeDocument/2006/relationships/image" Target="../media/image52.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E8F8AB-8381-4309-B1AB-668A12F5DBA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56A215C-8D9C-4234-9F4F-D5278E418956}">
      <dgm:prSet/>
      <dgm:spPr/>
      <dgm:t>
        <a:bodyPr/>
        <a:lstStyle/>
        <a:p>
          <a:r>
            <a:rPr lang="en-US" b="0" i="0" baseline="0"/>
            <a:t>Illicit drug manufacturers intentionally combining pesticides with synthetic cannabinoids</a:t>
          </a:r>
        </a:p>
      </dgm:t>
    </dgm:pt>
    <dgm:pt modelId="{6A6135BC-D1CA-4C12-A075-19F8D4F9711F}" type="parTrans" cxnId="{C5038BAE-8FFA-4F7D-B8F8-73B1DC9CB3BA}">
      <dgm:prSet/>
      <dgm:spPr/>
      <dgm:t>
        <a:bodyPr/>
        <a:lstStyle/>
        <a:p>
          <a:endParaRPr lang="en-US"/>
        </a:p>
      </dgm:t>
    </dgm:pt>
    <dgm:pt modelId="{4E3274B2-12C8-4093-ACDB-A404259281ED}" type="sibTrans" cxnId="{C5038BAE-8FFA-4F7D-B8F8-73B1DC9CB3BA}">
      <dgm:prSet/>
      <dgm:spPr/>
      <dgm:t>
        <a:bodyPr/>
        <a:lstStyle/>
        <a:p>
          <a:endParaRPr lang="en-US"/>
        </a:p>
      </dgm:t>
    </dgm:pt>
    <dgm:pt modelId="{0F1C6449-F868-43C4-91A7-C38496E50977}">
      <dgm:prSet/>
      <dgm:spPr/>
      <dgm:t>
        <a:bodyPr/>
        <a:lstStyle/>
        <a:p>
          <a:r>
            <a:rPr lang="en-US"/>
            <a:t>Prodrugs</a:t>
          </a:r>
          <a:r>
            <a:rPr lang="en-US" b="0" i="0" baseline="0"/>
            <a:t> </a:t>
          </a:r>
          <a:endParaRPr lang="en-US"/>
        </a:p>
      </dgm:t>
    </dgm:pt>
    <dgm:pt modelId="{DB77FE2D-D07E-440A-834E-B7C21340E1FC}" type="parTrans" cxnId="{78AE7926-BA0F-4078-8BEF-CA14701E7772}">
      <dgm:prSet/>
      <dgm:spPr/>
      <dgm:t>
        <a:bodyPr/>
        <a:lstStyle/>
        <a:p>
          <a:endParaRPr lang="en-US"/>
        </a:p>
      </dgm:t>
    </dgm:pt>
    <dgm:pt modelId="{E18F4FBE-30C0-45F4-B0F3-431936A03E3F}" type="sibTrans" cxnId="{78AE7926-BA0F-4078-8BEF-CA14701E7772}">
      <dgm:prSet/>
      <dgm:spPr/>
      <dgm:t>
        <a:bodyPr/>
        <a:lstStyle/>
        <a:p>
          <a:endParaRPr lang="en-US"/>
        </a:p>
      </dgm:t>
    </dgm:pt>
    <dgm:pt modelId="{1C6F0068-0D48-4F82-B73D-50FA075BCC78}" type="pres">
      <dgm:prSet presAssocID="{4DE8F8AB-8381-4309-B1AB-668A12F5DBAC}" presName="linear" presStyleCnt="0">
        <dgm:presLayoutVars>
          <dgm:animLvl val="lvl"/>
          <dgm:resizeHandles val="exact"/>
        </dgm:presLayoutVars>
      </dgm:prSet>
      <dgm:spPr/>
    </dgm:pt>
    <dgm:pt modelId="{7C04B7CF-EE70-4E37-A5EF-EAE8A763DD05}" type="pres">
      <dgm:prSet presAssocID="{156A215C-8D9C-4234-9F4F-D5278E418956}" presName="parentText" presStyleLbl="node1" presStyleIdx="0" presStyleCnt="2">
        <dgm:presLayoutVars>
          <dgm:chMax val="0"/>
          <dgm:bulletEnabled val="1"/>
        </dgm:presLayoutVars>
      </dgm:prSet>
      <dgm:spPr/>
    </dgm:pt>
    <dgm:pt modelId="{78AC941B-3CB4-4655-81AA-E1D7CEEA39FF}" type="pres">
      <dgm:prSet presAssocID="{4E3274B2-12C8-4093-ACDB-A404259281ED}" presName="spacer" presStyleCnt="0"/>
      <dgm:spPr/>
    </dgm:pt>
    <dgm:pt modelId="{010C25A7-2B27-4FE0-8CAD-11D258384F76}" type="pres">
      <dgm:prSet presAssocID="{0F1C6449-F868-43C4-91A7-C38496E50977}" presName="parentText" presStyleLbl="node1" presStyleIdx="1" presStyleCnt="2">
        <dgm:presLayoutVars>
          <dgm:chMax val="0"/>
          <dgm:bulletEnabled val="1"/>
        </dgm:presLayoutVars>
      </dgm:prSet>
      <dgm:spPr/>
    </dgm:pt>
  </dgm:ptLst>
  <dgm:cxnLst>
    <dgm:cxn modelId="{78AE7926-BA0F-4078-8BEF-CA14701E7772}" srcId="{4DE8F8AB-8381-4309-B1AB-668A12F5DBAC}" destId="{0F1C6449-F868-43C4-91A7-C38496E50977}" srcOrd="1" destOrd="0" parTransId="{DB77FE2D-D07E-440A-834E-B7C21340E1FC}" sibTransId="{E18F4FBE-30C0-45F4-B0F3-431936A03E3F}"/>
    <dgm:cxn modelId="{068FCC5D-9A70-4988-8272-C8186FA91F7E}" type="presOf" srcId="{4DE8F8AB-8381-4309-B1AB-668A12F5DBAC}" destId="{1C6F0068-0D48-4F82-B73D-50FA075BCC78}" srcOrd="0" destOrd="0" presId="urn:microsoft.com/office/officeart/2005/8/layout/vList2"/>
    <dgm:cxn modelId="{C5038BAE-8FFA-4F7D-B8F8-73B1DC9CB3BA}" srcId="{4DE8F8AB-8381-4309-B1AB-668A12F5DBAC}" destId="{156A215C-8D9C-4234-9F4F-D5278E418956}" srcOrd="0" destOrd="0" parTransId="{6A6135BC-D1CA-4C12-A075-19F8D4F9711F}" sibTransId="{4E3274B2-12C8-4093-ACDB-A404259281ED}"/>
    <dgm:cxn modelId="{9F834FCC-905F-4544-92BD-8637F97CD18C}" type="presOf" srcId="{0F1C6449-F868-43C4-91A7-C38496E50977}" destId="{010C25A7-2B27-4FE0-8CAD-11D258384F76}" srcOrd="0" destOrd="0" presId="urn:microsoft.com/office/officeart/2005/8/layout/vList2"/>
    <dgm:cxn modelId="{D71FC6D9-BD35-41D6-93EB-F2E631DC6F45}" type="presOf" srcId="{156A215C-8D9C-4234-9F4F-D5278E418956}" destId="{7C04B7CF-EE70-4E37-A5EF-EAE8A763DD05}" srcOrd="0" destOrd="0" presId="urn:microsoft.com/office/officeart/2005/8/layout/vList2"/>
    <dgm:cxn modelId="{0EF7F92C-6F8E-4F42-B39B-5163E6C0D45A}" type="presParOf" srcId="{1C6F0068-0D48-4F82-B73D-50FA075BCC78}" destId="{7C04B7CF-EE70-4E37-A5EF-EAE8A763DD05}" srcOrd="0" destOrd="0" presId="urn:microsoft.com/office/officeart/2005/8/layout/vList2"/>
    <dgm:cxn modelId="{9CFDA5EA-7C80-428F-BBB2-8B778073A6AA}" type="presParOf" srcId="{1C6F0068-0D48-4F82-B73D-50FA075BCC78}" destId="{78AC941B-3CB4-4655-81AA-E1D7CEEA39FF}" srcOrd="1" destOrd="0" presId="urn:microsoft.com/office/officeart/2005/8/layout/vList2"/>
    <dgm:cxn modelId="{AE7BEEB8-C2E1-43F9-9EF5-11E0E8A95E8E}" type="presParOf" srcId="{1C6F0068-0D48-4F82-B73D-50FA075BCC78}" destId="{010C25A7-2B27-4FE0-8CAD-11D258384F7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8C865D-BECB-4D1C-8EB2-578527166246}"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D44436A9-956C-494C-8AFD-54CB9DFF5BE4}">
      <dgm:prSet/>
      <dgm:spPr/>
      <dgm:t>
        <a:bodyPr/>
        <a:lstStyle/>
        <a:p>
          <a:r>
            <a:rPr lang="en-US" b="1" dirty="0"/>
            <a:t>14,857 Narcan kits distributed; 81% in high-need zip codes</a:t>
          </a:r>
        </a:p>
      </dgm:t>
    </dgm:pt>
    <dgm:pt modelId="{F9277C37-743C-483F-83DE-99D10DBFF504}" type="parTrans" cxnId="{E8D31E7C-618E-4995-9ED8-510EF99596A4}">
      <dgm:prSet/>
      <dgm:spPr/>
      <dgm:t>
        <a:bodyPr/>
        <a:lstStyle/>
        <a:p>
          <a:endParaRPr lang="en-US"/>
        </a:p>
      </dgm:t>
    </dgm:pt>
    <dgm:pt modelId="{FAEB3BE1-20AF-4767-9BB1-9396D27C2FD3}" type="sibTrans" cxnId="{E8D31E7C-618E-4995-9ED8-510EF99596A4}">
      <dgm:prSet/>
      <dgm:spPr/>
      <dgm:t>
        <a:bodyPr/>
        <a:lstStyle/>
        <a:p>
          <a:endParaRPr lang="en-US"/>
        </a:p>
      </dgm:t>
    </dgm:pt>
    <dgm:pt modelId="{302AB4E9-B09F-4A0A-B3C4-0DAE36F638D5}">
      <dgm:prSet/>
      <dgm:spPr/>
      <dgm:t>
        <a:bodyPr/>
        <a:lstStyle/>
        <a:p>
          <a:r>
            <a:rPr lang="en-US" b="1" dirty="0"/>
            <a:t>379 unique trainings reaching over 6,900 community members</a:t>
          </a:r>
        </a:p>
      </dgm:t>
    </dgm:pt>
    <dgm:pt modelId="{3F48E42B-3384-413F-961E-6694724F6031}" type="parTrans" cxnId="{6225DF02-57A9-448B-9190-69E9E91B0F43}">
      <dgm:prSet/>
      <dgm:spPr/>
      <dgm:t>
        <a:bodyPr/>
        <a:lstStyle/>
        <a:p>
          <a:endParaRPr lang="en-US"/>
        </a:p>
      </dgm:t>
    </dgm:pt>
    <dgm:pt modelId="{BB2CC85B-5D36-4FF1-9BAA-B51FCB3DDE5A}" type="sibTrans" cxnId="{6225DF02-57A9-448B-9190-69E9E91B0F43}">
      <dgm:prSet/>
      <dgm:spPr/>
      <dgm:t>
        <a:bodyPr/>
        <a:lstStyle/>
        <a:p>
          <a:endParaRPr lang="en-US"/>
        </a:p>
      </dgm:t>
    </dgm:pt>
    <dgm:pt modelId="{047D8FEB-E808-48A5-B106-6229ADC22E1A}" type="pres">
      <dgm:prSet presAssocID="{638C865D-BECB-4D1C-8EB2-578527166246}" presName="hierChild1" presStyleCnt="0">
        <dgm:presLayoutVars>
          <dgm:chPref val="1"/>
          <dgm:dir/>
          <dgm:animOne val="branch"/>
          <dgm:animLvl val="lvl"/>
          <dgm:resizeHandles/>
        </dgm:presLayoutVars>
      </dgm:prSet>
      <dgm:spPr/>
    </dgm:pt>
    <dgm:pt modelId="{434F83FF-0A02-4BB1-810E-A54B0A366681}" type="pres">
      <dgm:prSet presAssocID="{D44436A9-956C-494C-8AFD-54CB9DFF5BE4}" presName="hierRoot1" presStyleCnt="0"/>
      <dgm:spPr/>
    </dgm:pt>
    <dgm:pt modelId="{14A69386-282D-40DB-A696-85607119251D}" type="pres">
      <dgm:prSet presAssocID="{D44436A9-956C-494C-8AFD-54CB9DFF5BE4}" presName="composite" presStyleCnt="0"/>
      <dgm:spPr/>
    </dgm:pt>
    <dgm:pt modelId="{42C979F6-A9A2-473F-87EF-A5F24076BFD7}" type="pres">
      <dgm:prSet presAssocID="{D44436A9-956C-494C-8AFD-54CB9DFF5BE4}" presName="background" presStyleLbl="node0" presStyleIdx="0" presStyleCnt="2"/>
      <dgm:spPr/>
    </dgm:pt>
    <dgm:pt modelId="{36179991-0DF6-4D85-9826-ECC611555DDD}" type="pres">
      <dgm:prSet presAssocID="{D44436A9-956C-494C-8AFD-54CB9DFF5BE4}" presName="text" presStyleLbl="fgAcc0" presStyleIdx="0" presStyleCnt="2">
        <dgm:presLayoutVars>
          <dgm:chPref val="3"/>
        </dgm:presLayoutVars>
      </dgm:prSet>
      <dgm:spPr/>
    </dgm:pt>
    <dgm:pt modelId="{86AEC787-11AE-4A83-A202-B718503EF1EB}" type="pres">
      <dgm:prSet presAssocID="{D44436A9-956C-494C-8AFD-54CB9DFF5BE4}" presName="hierChild2" presStyleCnt="0"/>
      <dgm:spPr/>
    </dgm:pt>
    <dgm:pt modelId="{D302AB9E-9837-4AD8-B2C4-1E68D2DF0F84}" type="pres">
      <dgm:prSet presAssocID="{302AB4E9-B09F-4A0A-B3C4-0DAE36F638D5}" presName="hierRoot1" presStyleCnt="0"/>
      <dgm:spPr/>
    </dgm:pt>
    <dgm:pt modelId="{B6ED5519-F989-4CC6-8C00-87C3A17EDB7E}" type="pres">
      <dgm:prSet presAssocID="{302AB4E9-B09F-4A0A-B3C4-0DAE36F638D5}" presName="composite" presStyleCnt="0"/>
      <dgm:spPr/>
    </dgm:pt>
    <dgm:pt modelId="{482FFB73-EEA2-42F2-BFD4-87E43720DC1C}" type="pres">
      <dgm:prSet presAssocID="{302AB4E9-B09F-4A0A-B3C4-0DAE36F638D5}" presName="background" presStyleLbl="node0" presStyleIdx="1" presStyleCnt="2"/>
      <dgm:spPr/>
    </dgm:pt>
    <dgm:pt modelId="{AB2E4E4A-8452-408A-992A-FAFED672AF2A}" type="pres">
      <dgm:prSet presAssocID="{302AB4E9-B09F-4A0A-B3C4-0DAE36F638D5}" presName="text" presStyleLbl="fgAcc0" presStyleIdx="1" presStyleCnt="2">
        <dgm:presLayoutVars>
          <dgm:chPref val="3"/>
        </dgm:presLayoutVars>
      </dgm:prSet>
      <dgm:spPr/>
    </dgm:pt>
    <dgm:pt modelId="{49A9090B-C750-4FA8-8C08-790DB012DB9B}" type="pres">
      <dgm:prSet presAssocID="{302AB4E9-B09F-4A0A-B3C4-0DAE36F638D5}" presName="hierChild2" presStyleCnt="0"/>
      <dgm:spPr/>
    </dgm:pt>
  </dgm:ptLst>
  <dgm:cxnLst>
    <dgm:cxn modelId="{6225DF02-57A9-448B-9190-69E9E91B0F43}" srcId="{638C865D-BECB-4D1C-8EB2-578527166246}" destId="{302AB4E9-B09F-4A0A-B3C4-0DAE36F638D5}" srcOrd="1" destOrd="0" parTransId="{3F48E42B-3384-413F-961E-6694724F6031}" sibTransId="{BB2CC85B-5D36-4FF1-9BAA-B51FCB3DDE5A}"/>
    <dgm:cxn modelId="{51E75220-D538-4C5A-8930-C2B6C212DE0B}" type="presOf" srcId="{638C865D-BECB-4D1C-8EB2-578527166246}" destId="{047D8FEB-E808-48A5-B106-6229ADC22E1A}" srcOrd="0" destOrd="0" presId="urn:microsoft.com/office/officeart/2005/8/layout/hierarchy1"/>
    <dgm:cxn modelId="{E8D31E7C-618E-4995-9ED8-510EF99596A4}" srcId="{638C865D-BECB-4D1C-8EB2-578527166246}" destId="{D44436A9-956C-494C-8AFD-54CB9DFF5BE4}" srcOrd="0" destOrd="0" parTransId="{F9277C37-743C-483F-83DE-99D10DBFF504}" sibTransId="{FAEB3BE1-20AF-4767-9BB1-9396D27C2FD3}"/>
    <dgm:cxn modelId="{EAD846D2-D6FF-4A3C-9503-924B161E96E3}" type="presOf" srcId="{D44436A9-956C-494C-8AFD-54CB9DFF5BE4}" destId="{36179991-0DF6-4D85-9826-ECC611555DDD}" srcOrd="0" destOrd="0" presId="urn:microsoft.com/office/officeart/2005/8/layout/hierarchy1"/>
    <dgm:cxn modelId="{947ED9D3-4660-4784-9B49-2E17DADB78A2}" type="presOf" srcId="{302AB4E9-B09F-4A0A-B3C4-0DAE36F638D5}" destId="{AB2E4E4A-8452-408A-992A-FAFED672AF2A}" srcOrd="0" destOrd="0" presId="urn:microsoft.com/office/officeart/2005/8/layout/hierarchy1"/>
    <dgm:cxn modelId="{0236F8CE-BC4D-4ACA-AD8D-3B8811DAE73D}" type="presParOf" srcId="{047D8FEB-E808-48A5-B106-6229ADC22E1A}" destId="{434F83FF-0A02-4BB1-810E-A54B0A366681}" srcOrd="0" destOrd="0" presId="urn:microsoft.com/office/officeart/2005/8/layout/hierarchy1"/>
    <dgm:cxn modelId="{F0F5B4BF-7883-414A-A556-E08FFBEC9FCF}" type="presParOf" srcId="{434F83FF-0A02-4BB1-810E-A54B0A366681}" destId="{14A69386-282D-40DB-A696-85607119251D}" srcOrd="0" destOrd="0" presId="urn:microsoft.com/office/officeart/2005/8/layout/hierarchy1"/>
    <dgm:cxn modelId="{CF3C65A6-F6A7-4922-A3AD-0EB1C3CC90D8}" type="presParOf" srcId="{14A69386-282D-40DB-A696-85607119251D}" destId="{42C979F6-A9A2-473F-87EF-A5F24076BFD7}" srcOrd="0" destOrd="0" presId="urn:microsoft.com/office/officeart/2005/8/layout/hierarchy1"/>
    <dgm:cxn modelId="{134C7C24-55CA-49A5-B714-83BC8ECCAE91}" type="presParOf" srcId="{14A69386-282D-40DB-A696-85607119251D}" destId="{36179991-0DF6-4D85-9826-ECC611555DDD}" srcOrd="1" destOrd="0" presId="urn:microsoft.com/office/officeart/2005/8/layout/hierarchy1"/>
    <dgm:cxn modelId="{67921364-4C18-4E15-9CE6-868F8A7E334B}" type="presParOf" srcId="{434F83FF-0A02-4BB1-810E-A54B0A366681}" destId="{86AEC787-11AE-4A83-A202-B718503EF1EB}" srcOrd="1" destOrd="0" presId="urn:microsoft.com/office/officeart/2005/8/layout/hierarchy1"/>
    <dgm:cxn modelId="{38EF8F5D-004D-4341-A3F2-ABDA5AD53A06}" type="presParOf" srcId="{047D8FEB-E808-48A5-B106-6229ADC22E1A}" destId="{D302AB9E-9837-4AD8-B2C4-1E68D2DF0F84}" srcOrd="1" destOrd="0" presId="urn:microsoft.com/office/officeart/2005/8/layout/hierarchy1"/>
    <dgm:cxn modelId="{64DDEB0F-74DF-4A92-A6FA-3E228A17F593}" type="presParOf" srcId="{D302AB9E-9837-4AD8-B2C4-1E68D2DF0F84}" destId="{B6ED5519-F989-4CC6-8C00-87C3A17EDB7E}" srcOrd="0" destOrd="0" presId="urn:microsoft.com/office/officeart/2005/8/layout/hierarchy1"/>
    <dgm:cxn modelId="{A3605933-E44C-4103-ADE0-53FD04FFE11A}" type="presParOf" srcId="{B6ED5519-F989-4CC6-8C00-87C3A17EDB7E}" destId="{482FFB73-EEA2-42F2-BFD4-87E43720DC1C}" srcOrd="0" destOrd="0" presId="urn:microsoft.com/office/officeart/2005/8/layout/hierarchy1"/>
    <dgm:cxn modelId="{7426A785-884F-44C3-B523-EBE9F78E6D1B}" type="presParOf" srcId="{B6ED5519-F989-4CC6-8C00-87C3A17EDB7E}" destId="{AB2E4E4A-8452-408A-992A-FAFED672AF2A}" srcOrd="1" destOrd="0" presId="urn:microsoft.com/office/officeart/2005/8/layout/hierarchy1"/>
    <dgm:cxn modelId="{59FF1D75-480B-407E-A699-CC3F4E14565D}" type="presParOf" srcId="{D302AB9E-9837-4AD8-B2C4-1E68D2DF0F84}" destId="{49A9090B-C750-4FA8-8C08-790DB012DB9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888D05-BEDD-4486-A7F5-D00DDF4C9E4B}"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en-US"/>
        </a:p>
      </dgm:t>
    </dgm:pt>
    <dgm:pt modelId="{9A25ED37-B192-4CB5-AC52-6BA2AA12B913}">
      <dgm:prSet custT="1"/>
      <dgm:spPr/>
      <dgm:t>
        <a:bodyPr/>
        <a:lstStyle/>
        <a:p>
          <a:r>
            <a:rPr lang="en-US" sz="2000" b="1" dirty="0">
              <a:latin typeface="Calibri" panose="020F0502020204030204" pitchFamily="34" charset="0"/>
              <a:cs typeface="Calibri" panose="020F0502020204030204" pitchFamily="34" charset="0"/>
            </a:rPr>
            <a:t>Study Methods</a:t>
          </a:r>
          <a:endParaRPr lang="en-US" sz="2000" dirty="0">
            <a:latin typeface="Calibri" panose="020F0502020204030204" pitchFamily="34" charset="0"/>
            <a:cs typeface="Calibri" panose="020F0502020204030204" pitchFamily="34" charset="0"/>
          </a:endParaRPr>
        </a:p>
      </dgm:t>
    </dgm:pt>
    <dgm:pt modelId="{D964F099-8BB4-434D-A664-7AF7FF2B9F23}" type="parTrans" cxnId="{4D8C3E37-9BEB-4C2D-975E-5D112CDDD605}">
      <dgm:prSet/>
      <dgm:spPr/>
      <dgm:t>
        <a:bodyPr/>
        <a:lstStyle/>
        <a:p>
          <a:endParaRPr lang="en-US">
            <a:latin typeface="Calibri" panose="020F0502020204030204" pitchFamily="34" charset="0"/>
            <a:cs typeface="Calibri" panose="020F0502020204030204" pitchFamily="34" charset="0"/>
          </a:endParaRPr>
        </a:p>
      </dgm:t>
    </dgm:pt>
    <dgm:pt modelId="{156ACC7A-DE38-4827-AA4E-768745D6D537}" type="sibTrans" cxnId="{4D8C3E37-9BEB-4C2D-975E-5D112CDDD605}">
      <dgm:prSet/>
      <dgm:spPr/>
      <dgm:t>
        <a:bodyPr/>
        <a:lstStyle/>
        <a:p>
          <a:endParaRPr lang="en-US">
            <a:latin typeface="Calibri" panose="020F0502020204030204" pitchFamily="34" charset="0"/>
            <a:cs typeface="Calibri" panose="020F0502020204030204" pitchFamily="34" charset="0"/>
          </a:endParaRPr>
        </a:p>
      </dgm:t>
    </dgm:pt>
    <dgm:pt modelId="{7B6CDACC-B48A-4FD8-B898-8E64F87CC747}">
      <dgm:prSet custT="1"/>
      <dgm:spPr/>
      <dgm:t>
        <a:bodyPr/>
        <a:lstStyle/>
        <a:p>
          <a:r>
            <a:rPr lang="en-US" sz="1700" dirty="0">
              <a:latin typeface="Calibri" panose="020F0502020204030204" pitchFamily="34" charset="0"/>
              <a:cs typeface="Calibri" panose="020F0502020204030204" pitchFamily="34" charset="0"/>
            </a:rPr>
            <a:t>Retrospective analysis of pharmacy calls made between 1/1/2022 and 12/31/2022</a:t>
          </a:r>
        </a:p>
      </dgm:t>
    </dgm:pt>
    <dgm:pt modelId="{C56A8DB7-19CC-40B9-908C-BCAB60A9C413}" type="parTrans" cxnId="{A8F90CB2-2F41-4540-A0FA-235AA651DA60}">
      <dgm:prSet/>
      <dgm:spPr/>
      <dgm:t>
        <a:bodyPr/>
        <a:lstStyle/>
        <a:p>
          <a:endParaRPr lang="en-US">
            <a:latin typeface="Calibri" panose="020F0502020204030204" pitchFamily="34" charset="0"/>
            <a:cs typeface="Calibri" panose="020F0502020204030204" pitchFamily="34" charset="0"/>
          </a:endParaRPr>
        </a:p>
      </dgm:t>
    </dgm:pt>
    <dgm:pt modelId="{1A4FA31E-791A-448D-BDD7-A48EA4F8C1E3}" type="sibTrans" cxnId="{A8F90CB2-2F41-4540-A0FA-235AA651DA60}">
      <dgm:prSet/>
      <dgm:spPr/>
      <dgm:t>
        <a:bodyPr/>
        <a:lstStyle/>
        <a:p>
          <a:endParaRPr lang="en-US">
            <a:latin typeface="Calibri" panose="020F0502020204030204" pitchFamily="34" charset="0"/>
            <a:cs typeface="Calibri" panose="020F0502020204030204" pitchFamily="34" charset="0"/>
          </a:endParaRPr>
        </a:p>
      </dgm:t>
    </dgm:pt>
    <dgm:pt modelId="{3EC41B9E-901E-4BEF-9933-7B952B983DC2}">
      <dgm:prSet custT="1"/>
      <dgm:spPr/>
      <dgm:t>
        <a:bodyPr/>
        <a:lstStyle/>
        <a:p>
          <a:r>
            <a:rPr lang="en-US" sz="1700" dirty="0">
              <a:latin typeface="Calibri" panose="020F0502020204030204" pitchFamily="34" charset="0"/>
              <a:cs typeface="Calibri" panose="020F0502020204030204" pitchFamily="34" charset="0"/>
            </a:rPr>
            <a:t>5,283 unique pharmacies were called on behalf of 3,779 patients across 42 states</a:t>
          </a:r>
        </a:p>
      </dgm:t>
    </dgm:pt>
    <dgm:pt modelId="{77654A50-92FC-47FB-8321-ABB95F82791A}" type="parTrans" cxnId="{AF5AE40B-F418-4557-9BFE-630AB989024C}">
      <dgm:prSet/>
      <dgm:spPr/>
      <dgm:t>
        <a:bodyPr/>
        <a:lstStyle/>
        <a:p>
          <a:endParaRPr lang="en-US">
            <a:latin typeface="Calibri" panose="020F0502020204030204" pitchFamily="34" charset="0"/>
            <a:cs typeface="Calibri" panose="020F0502020204030204" pitchFamily="34" charset="0"/>
          </a:endParaRPr>
        </a:p>
      </dgm:t>
    </dgm:pt>
    <dgm:pt modelId="{C20E56C6-ACE7-49BE-AE60-E5EEE0B3280A}" type="sibTrans" cxnId="{AF5AE40B-F418-4557-9BFE-630AB989024C}">
      <dgm:prSet/>
      <dgm:spPr/>
      <dgm:t>
        <a:bodyPr/>
        <a:lstStyle/>
        <a:p>
          <a:endParaRPr lang="en-US">
            <a:latin typeface="Calibri" panose="020F0502020204030204" pitchFamily="34" charset="0"/>
            <a:cs typeface="Calibri" panose="020F0502020204030204" pitchFamily="34" charset="0"/>
          </a:endParaRPr>
        </a:p>
      </dgm:t>
    </dgm:pt>
    <dgm:pt modelId="{3F32C96C-D69D-4DD3-AE7F-6AD4CF51FEBB}">
      <dgm:prSet custT="1"/>
      <dgm:spPr/>
      <dgm:t>
        <a:bodyPr/>
        <a:lstStyle/>
        <a:p>
          <a:r>
            <a:rPr lang="en-US" sz="1700" dirty="0">
              <a:latin typeface="Calibri" panose="020F0502020204030204" pitchFamily="34" charset="0"/>
              <a:cs typeface="Calibri" panose="020F0502020204030204" pitchFamily="34" charset="0"/>
            </a:rPr>
            <a:t>Clinical support staff of a telehealth program contacted a patient’s preferred pharmacy and utilized a standardized script to determine if at least one formulation of buprenorphine was available</a:t>
          </a:r>
        </a:p>
      </dgm:t>
    </dgm:pt>
    <dgm:pt modelId="{F6498B5D-036E-4FEA-92DF-F89AA112CEE6}" type="parTrans" cxnId="{C8420AD9-D59E-4037-8CED-83EB33F1C4D2}">
      <dgm:prSet/>
      <dgm:spPr/>
      <dgm:t>
        <a:bodyPr/>
        <a:lstStyle/>
        <a:p>
          <a:endParaRPr lang="en-US">
            <a:latin typeface="Calibri" panose="020F0502020204030204" pitchFamily="34" charset="0"/>
            <a:cs typeface="Calibri" panose="020F0502020204030204" pitchFamily="34" charset="0"/>
          </a:endParaRPr>
        </a:p>
      </dgm:t>
    </dgm:pt>
    <dgm:pt modelId="{13E39F29-E3E5-4626-A183-7DE2C306CD4B}" type="sibTrans" cxnId="{C8420AD9-D59E-4037-8CED-83EB33F1C4D2}">
      <dgm:prSet/>
      <dgm:spPr/>
      <dgm:t>
        <a:bodyPr/>
        <a:lstStyle/>
        <a:p>
          <a:endParaRPr lang="en-US">
            <a:latin typeface="Calibri" panose="020F0502020204030204" pitchFamily="34" charset="0"/>
            <a:cs typeface="Calibri" panose="020F0502020204030204" pitchFamily="34" charset="0"/>
          </a:endParaRPr>
        </a:p>
      </dgm:t>
    </dgm:pt>
    <dgm:pt modelId="{1CE1CF38-AD7F-4344-A362-15DBB2A36AF7}">
      <dgm:prSet custT="1"/>
      <dgm:spPr/>
      <dgm:t>
        <a:bodyPr/>
        <a:lstStyle/>
        <a:p>
          <a:r>
            <a:rPr lang="en-US" sz="2000" b="1" dirty="0">
              <a:latin typeface="Calibri" panose="020F0502020204030204" pitchFamily="34" charset="0"/>
              <a:cs typeface="Calibri" panose="020F0502020204030204" pitchFamily="34" charset="0"/>
            </a:rPr>
            <a:t>Study Results</a:t>
          </a:r>
          <a:endParaRPr lang="en-US" sz="2000" dirty="0">
            <a:latin typeface="Calibri" panose="020F0502020204030204" pitchFamily="34" charset="0"/>
            <a:cs typeface="Calibri" panose="020F0502020204030204" pitchFamily="34" charset="0"/>
          </a:endParaRPr>
        </a:p>
      </dgm:t>
    </dgm:pt>
    <dgm:pt modelId="{EE4A5028-7747-4107-B0C3-17FFE76D3278}" type="parTrans" cxnId="{25F7BE5B-0A38-4656-871D-473E4D0366A1}">
      <dgm:prSet/>
      <dgm:spPr/>
      <dgm:t>
        <a:bodyPr/>
        <a:lstStyle/>
        <a:p>
          <a:endParaRPr lang="en-US">
            <a:latin typeface="Calibri" panose="020F0502020204030204" pitchFamily="34" charset="0"/>
            <a:cs typeface="Calibri" panose="020F0502020204030204" pitchFamily="34" charset="0"/>
          </a:endParaRPr>
        </a:p>
      </dgm:t>
    </dgm:pt>
    <dgm:pt modelId="{197C488A-2DFE-4AA8-ADAB-A76E234CFCBE}" type="sibTrans" cxnId="{25F7BE5B-0A38-4656-871D-473E4D0366A1}">
      <dgm:prSet/>
      <dgm:spPr/>
      <dgm:t>
        <a:bodyPr/>
        <a:lstStyle/>
        <a:p>
          <a:endParaRPr lang="en-US">
            <a:latin typeface="Calibri" panose="020F0502020204030204" pitchFamily="34" charset="0"/>
            <a:cs typeface="Calibri" panose="020F0502020204030204" pitchFamily="34" charset="0"/>
          </a:endParaRPr>
        </a:p>
      </dgm:t>
    </dgm:pt>
    <dgm:pt modelId="{0E561948-E454-4B92-9B27-5F4A1C7CB772}">
      <dgm:prSet custT="1"/>
      <dgm:spPr/>
      <dgm:t>
        <a:bodyPr/>
        <a:lstStyle/>
        <a:p>
          <a:r>
            <a:rPr lang="en-US" sz="1700" dirty="0">
              <a:latin typeface="Calibri" panose="020F0502020204030204" pitchFamily="34" charset="0"/>
              <a:cs typeface="Calibri" panose="020F0502020204030204" pitchFamily="34" charset="0"/>
            </a:rPr>
            <a:t>58% of pharmacies (3,058 of 5,283) reported stock of at least one formulation of buprenorphine/naloxone</a:t>
          </a:r>
        </a:p>
      </dgm:t>
    </dgm:pt>
    <dgm:pt modelId="{17DD6A4F-4935-4485-BA48-E3BF98D01A21}" type="parTrans" cxnId="{04CA1F9B-4B4F-4157-A54C-ACB4D7DEDD19}">
      <dgm:prSet/>
      <dgm:spPr/>
      <dgm:t>
        <a:bodyPr/>
        <a:lstStyle/>
        <a:p>
          <a:endParaRPr lang="en-US">
            <a:latin typeface="Calibri" panose="020F0502020204030204" pitchFamily="34" charset="0"/>
            <a:cs typeface="Calibri" panose="020F0502020204030204" pitchFamily="34" charset="0"/>
          </a:endParaRPr>
        </a:p>
      </dgm:t>
    </dgm:pt>
    <dgm:pt modelId="{ADA4F74F-6281-4056-A608-551FE8366B63}" type="sibTrans" cxnId="{04CA1F9B-4B4F-4157-A54C-ACB4D7DEDD19}">
      <dgm:prSet/>
      <dgm:spPr/>
      <dgm:t>
        <a:bodyPr/>
        <a:lstStyle/>
        <a:p>
          <a:endParaRPr lang="en-US">
            <a:latin typeface="Calibri" panose="020F0502020204030204" pitchFamily="34" charset="0"/>
            <a:cs typeface="Calibri" panose="020F0502020204030204" pitchFamily="34" charset="0"/>
          </a:endParaRPr>
        </a:p>
      </dgm:t>
    </dgm:pt>
    <dgm:pt modelId="{D4CCCED4-4F09-495B-AF44-17084EC16840}">
      <dgm:prSet custT="1"/>
      <dgm:spPr/>
      <dgm:t>
        <a:bodyPr/>
        <a:lstStyle/>
        <a:p>
          <a:r>
            <a:rPr lang="en-US" sz="1700" dirty="0">
              <a:latin typeface="Calibri" panose="020F0502020204030204" pitchFamily="34" charset="0"/>
              <a:cs typeface="Calibri" panose="020F0502020204030204" pitchFamily="34" charset="0"/>
            </a:rPr>
            <a:t>Overall, a greater percentage of chain pharmacies reported stock compared to independent pharmacies (62% and 45%, respectively)</a:t>
          </a:r>
        </a:p>
      </dgm:t>
    </dgm:pt>
    <dgm:pt modelId="{8EF5BF61-EB46-43ED-80D5-A17D86F6335A}" type="parTrans" cxnId="{1C83A932-E5DE-43F9-9BA1-AD4440B9BE6D}">
      <dgm:prSet/>
      <dgm:spPr/>
      <dgm:t>
        <a:bodyPr/>
        <a:lstStyle/>
        <a:p>
          <a:endParaRPr lang="en-US">
            <a:latin typeface="Calibri" panose="020F0502020204030204" pitchFamily="34" charset="0"/>
            <a:cs typeface="Calibri" panose="020F0502020204030204" pitchFamily="34" charset="0"/>
          </a:endParaRPr>
        </a:p>
      </dgm:t>
    </dgm:pt>
    <dgm:pt modelId="{A50F512B-F6F5-4B86-B783-BFB7CA86C3BA}" type="sibTrans" cxnId="{1C83A932-E5DE-43F9-9BA1-AD4440B9BE6D}">
      <dgm:prSet/>
      <dgm:spPr/>
      <dgm:t>
        <a:bodyPr/>
        <a:lstStyle/>
        <a:p>
          <a:endParaRPr lang="en-US">
            <a:latin typeface="Calibri" panose="020F0502020204030204" pitchFamily="34" charset="0"/>
            <a:cs typeface="Calibri" panose="020F0502020204030204" pitchFamily="34" charset="0"/>
          </a:endParaRPr>
        </a:p>
      </dgm:t>
    </dgm:pt>
    <dgm:pt modelId="{E6C1662E-E2E0-4CDC-930B-E456F731D0F7}">
      <dgm:prSet custT="1"/>
      <dgm:spPr/>
      <dgm:t>
        <a:bodyPr/>
        <a:lstStyle/>
        <a:p>
          <a:r>
            <a:rPr lang="en-US" sz="1700" dirty="0">
              <a:latin typeface="Calibri" panose="020F0502020204030204" pitchFamily="34" charset="0"/>
              <a:cs typeface="Calibri" panose="020F0502020204030204" pitchFamily="34" charset="0"/>
            </a:rPr>
            <a:t>Stock varied greatly between states, with </a:t>
          </a:r>
          <a:r>
            <a:rPr lang="en-US" sz="1700" b="1" u="sng" dirty="0">
              <a:latin typeface="Calibri" panose="020F0502020204030204" pitchFamily="34" charset="0"/>
              <a:cs typeface="Calibri" panose="020F0502020204030204" pitchFamily="34" charset="0"/>
            </a:rPr>
            <a:t>Florida having the lowest percentage of pharmacies reporting stock (37%)</a:t>
          </a:r>
          <a:r>
            <a:rPr lang="en-US" sz="1700" dirty="0">
              <a:latin typeface="Calibri" panose="020F0502020204030204" pitchFamily="34" charset="0"/>
              <a:cs typeface="Calibri" panose="020F0502020204030204" pitchFamily="34" charset="0"/>
            </a:rPr>
            <a:t> and Washington having the highest (84%)</a:t>
          </a:r>
        </a:p>
      </dgm:t>
    </dgm:pt>
    <dgm:pt modelId="{BF90E4CC-80AC-4C63-8455-DAFA144E5E4B}" type="parTrans" cxnId="{526B4173-5525-4FF9-A190-2D76F19BD766}">
      <dgm:prSet/>
      <dgm:spPr/>
      <dgm:t>
        <a:bodyPr/>
        <a:lstStyle/>
        <a:p>
          <a:endParaRPr lang="en-US">
            <a:latin typeface="Calibri" panose="020F0502020204030204" pitchFamily="34" charset="0"/>
            <a:cs typeface="Calibri" panose="020F0502020204030204" pitchFamily="34" charset="0"/>
          </a:endParaRPr>
        </a:p>
      </dgm:t>
    </dgm:pt>
    <dgm:pt modelId="{3BFAE471-D3A0-4B65-A3C0-B526F4DD63BA}" type="sibTrans" cxnId="{526B4173-5525-4FF9-A190-2D76F19BD766}">
      <dgm:prSet/>
      <dgm:spPr/>
      <dgm:t>
        <a:bodyPr/>
        <a:lstStyle/>
        <a:p>
          <a:endParaRPr lang="en-US">
            <a:latin typeface="Calibri" panose="020F0502020204030204" pitchFamily="34" charset="0"/>
            <a:cs typeface="Calibri" panose="020F0502020204030204" pitchFamily="34" charset="0"/>
          </a:endParaRPr>
        </a:p>
      </dgm:t>
    </dgm:pt>
    <dgm:pt modelId="{8603EBF5-D417-49CF-826C-EB007A92A247}" type="pres">
      <dgm:prSet presAssocID="{8C888D05-BEDD-4486-A7F5-D00DDF4C9E4B}" presName="linear" presStyleCnt="0">
        <dgm:presLayoutVars>
          <dgm:dir/>
          <dgm:animLvl val="lvl"/>
          <dgm:resizeHandles val="exact"/>
        </dgm:presLayoutVars>
      </dgm:prSet>
      <dgm:spPr/>
    </dgm:pt>
    <dgm:pt modelId="{77552651-F335-4CAF-8C35-AB1087EA9371}" type="pres">
      <dgm:prSet presAssocID="{9A25ED37-B192-4CB5-AC52-6BA2AA12B913}" presName="parentLin" presStyleCnt="0"/>
      <dgm:spPr/>
    </dgm:pt>
    <dgm:pt modelId="{098DC548-212C-4DFF-BCF8-8324DF4F2C1B}" type="pres">
      <dgm:prSet presAssocID="{9A25ED37-B192-4CB5-AC52-6BA2AA12B913}" presName="parentLeftMargin" presStyleLbl="node1" presStyleIdx="0" presStyleCnt="2"/>
      <dgm:spPr/>
    </dgm:pt>
    <dgm:pt modelId="{27CAC31A-BEDD-4491-868A-1094ADBAA256}" type="pres">
      <dgm:prSet presAssocID="{9A25ED37-B192-4CB5-AC52-6BA2AA12B913}" presName="parentText" presStyleLbl="node1" presStyleIdx="0" presStyleCnt="2">
        <dgm:presLayoutVars>
          <dgm:chMax val="0"/>
          <dgm:bulletEnabled val="1"/>
        </dgm:presLayoutVars>
      </dgm:prSet>
      <dgm:spPr/>
    </dgm:pt>
    <dgm:pt modelId="{3B63EB17-0B3A-4F75-90B0-BA97056FB89F}" type="pres">
      <dgm:prSet presAssocID="{9A25ED37-B192-4CB5-AC52-6BA2AA12B913}" presName="negativeSpace" presStyleCnt="0"/>
      <dgm:spPr/>
    </dgm:pt>
    <dgm:pt modelId="{76D199BF-2DB7-47E4-B8FF-8AA0B9FB2BF8}" type="pres">
      <dgm:prSet presAssocID="{9A25ED37-B192-4CB5-AC52-6BA2AA12B913}" presName="childText" presStyleLbl="conFgAcc1" presStyleIdx="0" presStyleCnt="2">
        <dgm:presLayoutVars>
          <dgm:bulletEnabled val="1"/>
        </dgm:presLayoutVars>
      </dgm:prSet>
      <dgm:spPr/>
    </dgm:pt>
    <dgm:pt modelId="{AABEEA66-B5B4-47DA-A2DA-73D99F3DC4FE}" type="pres">
      <dgm:prSet presAssocID="{156ACC7A-DE38-4827-AA4E-768745D6D537}" presName="spaceBetweenRectangles" presStyleCnt="0"/>
      <dgm:spPr/>
    </dgm:pt>
    <dgm:pt modelId="{73B4C965-907E-49C3-8344-FAE60F402489}" type="pres">
      <dgm:prSet presAssocID="{1CE1CF38-AD7F-4344-A362-15DBB2A36AF7}" presName="parentLin" presStyleCnt="0"/>
      <dgm:spPr/>
    </dgm:pt>
    <dgm:pt modelId="{1BA7BB75-06DC-483B-9BC9-D3C2C9256987}" type="pres">
      <dgm:prSet presAssocID="{1CE1CF38-AD7F-4344-A362-15DBB2A36AF7}" presName="parentLeftMargin" presStyleLbl="node1" presStyleIdx="0" presStyleCnt="2"/>
      <dgm:spPr/>
    </dgm:pt>
    <dgm:pt modelId="{D25C9BDC-36B6-4038-9B2E-A2C9C08007DE}" type="pres">
      <dgm:prSet presAssocID="{1CE1CF38-AD7F-4344-A362-15DBB2A36AF7}" presName="parentText" presStyleLbl="node1" presStyleIdx="1" presStyleCnt="2">
        <dgm:presLayoutVars>
          <dgm:chMax val="0"/>
          <dgm:bulletEnabled val="1"/>
        </dgm:presLayoutVars>
      </dgm:prSet>
      <dgm:spPr/>
    </dgm:pt>
    <dgm:pt modelId="{CB2B4659-BB80-4AEB-AD31-6E2555898845}" type="pres">
      <dgm:prSet presAssocID="{1CE1CF38-AD7F-4344-A362-15DBB2A36AF7}" presName="negativeSpace" presStyleCnt="0"/>
      <dgm:spPr/>
    </dgm:pt>
    <dgm:pt modelId="{44861B30-DFDB-41FF-81C6-F2D79FEE89E8}" type="pres">
      <dgm:prSet presAssocID="{1CE1CF38-AD7F-4344-A362-15DBB2A36AF7}" presName="childText" presStyleLbl="conFgAcc1" presStyleIdx="1" presStyleCnt="2">
        <dgm:presLayoutVars>
          <dgm:bulletEnabled val="1"/>
        </dgm:presLayoutVars>
      </dgm:prSet>
      <dgm:spPr/>
    </dgm:pt>
  </dgm:ptLst>
  <dgm:cxnLst>
    <dgm:cxn modelId="{AF5AE40B-F418-4557-9BFE-630AB989024C}" srcId="{9A25ED37-B192-4CB5-AC52-6BA2AA12B913}" destId="{3EC41B9E-901E-4BEF-9933-7B952B983DC2}" srcOrd="1" destOrd="0" parTransId="{77654A50-92FC-47FB-8321-ABB95F82791A}" sibTransId="{C20E56C6-ACE7-49BE-AE60-E5EEE0B3280A}"/>
    <dgm:cxn modelId="{6F79BF0F-23B5-4312-9A75-8540579D30BB}" type="presOf" srcId="{3EC41B9E-901E-4BEF-9933-7B952B983DC2}" destId="{76D199BF-2DB7-47E4-B8FF-8AA0B9FB2BF8}" srcOrd="0" destOrd="1" presId="urn:microsoft.com/office/officeart/2005/8/layout/list1"/>
    <dgm:cxn modelId="{991F7E16-1CAB-45EC-A3F6-7381D450CF3A}" type="presOf" srcId="{8C888D05-BEDD-4486-A7F5-D00DDF4C9E4B}" destId="{8603EBF5-D417-49CF-826C-EB007A92A247}" srcOrd="0" destOrd="0" presId="urn:microsoft.com/office/officeart/2005/8/layout/list1"/>
    <dgm:cxn modelId="{1C83A932-E5DE-43F9-9BA1-AD4440B9BE6D}" srcId="{1CE1CF38-AD7F-4344-A362-15DBB2A36AF7}" destId="{D4CCCED4-4F09-495B-AF44-17084EC16840}" srcOrd="1" destOrd="0" parTransId="{8EF5BF61-EB46-43ED-80D5-A17D86F6335A}" sibTransId="{A50F512B-F6F5-4B86-B783-BFB7CA86C3BA}"/>
    <dgm:cxn modelId="{4D8C3E37-9BEB-4C2D-975E-5D112CDDD605}" srcId="{8C888D05-BEDD-4486-A7F5-D00DDF4C9E4B}" destId="{9A25ED37-B192-4CB5-AC52-6BA2AA12B913}" srcOrd="0" destOrd="0" parTransId="{D964F099-8BB4-434D-A664-7AF7FF2B9F23}" sibTransId="{156ACC7A-DE38-4827-AA4E-768745D6D537}"/>
    <dgm:cxn modelId="{25F7BE5B-0A38-4656-871D-473E4D0366A1}" srcId="{8C888D05-BEDD-4486-A7F5-D00DDF4C9E4B}" destId="{1CE1CF38-AD7F-4344-A362-15DBB2A36AF7}" srcOrd="1" destOrd="0" parTransId="{EE4A5028-7747-4107-B0C3-17FFE76D3278}" sibTransId="{197C488A-2DFE-4AA8-ADAB-A76E234CFCBE}"/>
    <dgm:cxn modelId="{02C9A547-D902-4C38-8F8A-DE99D2BA4759}" type="presOf" srcId="{3F32C96C-D69D-4DD3-AE7F-6AD4CF51FEBB}" destId="{76D199BF-2DB7-47E4-B8FF-8AA0B9FB2BF8}" srcOrd="0" destOrd="2" presId="urn:microsoft.com/office/officeart/2005/8/layout/list1"/>
    <dgm:cxn modelId="{DFC87E6C-54D8-42CF-9854-654D4D403127}" type="presOf" srcId="{D4CCCED4-4F09-495B-AF44-17084EC16840}" destId="{44861B30-DFDB-41FF-81C6-F2D79FEE89E8}" srcOrd="0" destOrd="1" presId="urn:microsoft.com/office/officeart/2005/8/layout/list1"/>
    <dgm:cxn modelId="{526B4173-5525-4FF9-A190-2D76F19BD766}" srcId="{1CE1CF38-AD7F-4344-A362-15DBB2A36AF7}" destId="{E6C1662E-E2E0-4CDC-930B-E456F731D0F7}" srcOrd="2" destOrd="0" parTransId="{BF90E4CC-80AC-4C63-8455-DAFA144E5E4B}" sibTransId="{3BFAE471-D3A0-4B65-A3C0-B526F4DD63BA}"/>
    <dgm:cxn modelId="{19616953-BDE4-4AC3-8ABB-D355DEFB7CF8}" type="presOf" srcId="{1CE1CF38-AD7F-4344-A362-15DBB2A36AF7}" destId="{D25C9BDC-36B6-4038-9B2E-A2C9C08007DE}" srcOrd="1" destOrd="0" presId="urn:microsoft.com/office/officeart/2005/8/layout/list1"/>
    <dgm:cxn modelId="{04CA1F9B-4B4F-4157-A54C-ACB4D7DEDD19}" srcId="{1CE1CF38-AD7F-4344-A362-15DBB2A36AF7}" destId="{0E561948-E454-4B92-9B27-5F4A1C7CB772}" srcOrd="0" destOrd="0" parTransId="{17DD6A4F-4935-4485-BA48-E3BF98D01A21}" sibTransId="{ADA4F74F-6281-4056-A608-551FE8366B63}"/>
    <dgm:cxn modelId="{447CD79B-3B34-46E6-886F-26DF5DC7C092}" type="presOf" srcId="{0E561948-E454-4B92-9B27-5F4A1C7CB772}" destId="{44861B30-DFDB-41FF-81C6-F2D79FEE89E8}" srcOrd="0" destOrd="0" presId="urn:microsoft.com/office/officeart/2005/8/layout/list1"/>
    <dgm:cxn modelId="{A8F90CB2-2F41-4540-A0FA-235AA651DA60}" srcId="{9A25ED37-B192-4CB5-AC52-6BA2AA12B913}" destId="{7B6CDACC-B48A-4FD8-B898-8E64F87CC747}" srcOrd="0" destOrd="0" parTransId="{C56A8DB7-19CC-40B9-908C-BCAB60A9C413}" sibTransId="{1A4FA31E-791A-448D-BDD7-A48EA4F8C1E3}"/>
    <dgm:cxn modelId="{971872C4-A7BE-4372-8555-3246BFF7F5B2}" type="presOf" srcId="{9A25ED37-B192-4CB5-AC52-6BA2AA12B913}" destId="{098DC548-212C-4DFF-BCF8-8324DF4F2C1B}" srcOrd="0" destOrd="0" presId="urn:microsoft.com/office/officeart/2005/8/layout/list1"/>
    <dgm:cxn modelId="{3223F7C5-0F87-4A04-AED9-565EC0BC00E1}" type="presOf" srcId="{7B6CDACC-B48A-4FD8-B898-8E64F87CC747}" destId="{76D199BF-2DB7-47E4-B8FF-8AA0B9FB2BF8}" srcOrd="0" destOrd="0" presId="urn:microsoft.com/office/officeart/2005/8/layout/list1"/>
    <dgm:cxn modelId="{C8420AD9-D59E-4037-8CED-83EB33F1C4D2}" srcId="{9A25ED37-B192-4CB5-AC52-6BA2AA12B913}" destId="{3F32C96C-D69D-4DD3-AE7F-6AD4CF51FEBB}" srcOrd="2" destOrd="0" parTransId="{F6498B5D-036E-4FEA-92DF-F89AA112CEE6}" sibTransId="{13E39F29-E3E5-4626-A183-7DE2C306CD4B}"/>
    <dgm:cxn modelId="{1E9172DB-3338-4418-84CF-42511B156B61}" type="presOf" srcId="{E6C1662E-E2E0-4CDC-930B-E456F731D0F7}" destId="{44861B30-DFDB-41FF-81C6-F2D79FEE89E8}" srcOrd="0" destOrd="2" presId="urn:microsoft.com/office/officeart/2005/8/layout/list1"/>
    <dgm:cxn modelId="{F8A6E0DC-725B-44A6-8B4A-E3CFECEA2179}" type="presOf" srcId="{1CE1CF38-AD7F-4344-A362-15DBB2A36AF7}" destId="{1BA7BB75-06DC-483B-9BC9-D3C2C9256987}" srcOrd="0" destOrd="0" presId="urn:microsoft.com/office/officeart/2005/8/layout/list1"/>
    <dgm:cxn modelId="{3B6FE7FD-4A24-47AD-B552-A37C4AA4B023}" type="presOf" srcId="{9A25ED37-B192-4CB5-AC52-6BA2AA12B913}" destId="{27CAC31A-BEDD-4491-868A-1094ADBAA256}" srcOrd="1" destOrd="0" presId="urn:microsoft.com/office/officeart/2005/8/layout/list1"/>
    <dgm:cxn modelId="{1FD869E9-7BEA-425F-AAF6-D01EC1311CA8}" type="presParOf" srcId="{8603EBF5-D417-49CF-826C-EB007A92A247}" destId="{77552651-F335-4CAF-8C35-AB1087EA9371}" srcOrd="0" destOrd="0" presId="urn:microsoft.com/office/officeart/2005/8/layout/list1"/>
    <dgm:cxn modelId="{0C628076-89B2-40B0-A2AD-9C8042E77277}" type="presParOf" srcId="{77552651-F335-4CAF-8C35-AB1087EA9371}" destId="{098DC548-212C-4DFF-BCF8-8324DF4F2C1B}" srcOrd="0" destOrd="0" presId="urn:microsoft.com/office/officeart/2005/8/layout/list1"/>
    <dgm:cxn modelId="{7DF9B7BA-BA28-4BE8-A8F9-83F54F23CEC6}" type="presParOf" srcId="{77552651-F335-4CAF-8C35-AB1087EA9371}" destId="{27CAC31A-BEDD-4491-868A-1094ADBAA256}" srcOrd="1" destOrd="0" presId="urn:microsoft.com/office/officeart/2005/8/layout/list1"/>
    <dgm:cxn modelId="{F06668A2-B794-4D43-A0AF-F145A8B7FF1C}" type="presParOf" srcId="{8603EBF5-D417-49CF-826C-EB007A92A247}" destId="{3B63EB17-0B3A-4F75-90B0-BA97056FB89F}" srcOrd="1" destOrd="0" presId="urn:microsoft.com/office/officeart/2005/8/layout/list1"/>
    <dgm:cxn modelId="{248327FC-5A29-4348-AB2C-48BB090C23B6}" type="presParOf" srcId="{8603EBF5-D417-49CF-826C-EB007A92A247}" destId="{76D199BF-2DB7-47E4-B8FF-8AA0B9FB2BF8}" srcOrd="2" destOrd="0" presId="urn:microsoft.com/office/officeart/2005/8/layout/list1"/>
    <dgm:cxn modelId="{7139266F-97FB-4C00-9611-035FF0336ABF}" type="presParOf" srcId="{8603EBF5-D417-49CF-826C-EB007A92A247}" destId="{AABEEA66-B5B4-47DA-A2DA-73D99F3DC4FE}" srcOrd="3" destOrd="0" presId="urn:microsoft.com/office/officeart/2005/8/layout/list1"/>
    <dgm:cxn modelId="{C6E921D1-0ABB-4C61-8E14-84D51540543B}" type="presParOf" srcId="{8603EBF5-D417-49CF-826C-EB007A92A247}" destId="{73B4C965-907E-49C3-8344-FAE60F402489}" srcOrd="4" destOrd="0" presId="urn:microsoft.com/office/officeart/2005/8/layout/list1"/>
    <dgm:cxn modelId="{AD9CCC65-B0C1-495E-B353-AA5415095C6D}" type="presParOf" srcId="{73B4C965-907E-49C3-8344-FAE60F402489}" destId="{1BA7BB75-06DC-483B-9BC9-D3C2C9256987}" srcOrd="0" destOrd="0" presId="urn:microsoft.com/office/officeart/2005/8/layout/list1"/>
    <dgm:cxn modelId="{8B762C43-D1FA-47E5-818C-07F9BD3E8D1E}" type="presParOf" srcId="{73B4C965-907E-49C3-8344-FAE60F402489}" destId="{D25C9BDC-36B6-4038-9B2E-A2C9C08007DE}" srcOrd="1" destOrd="0" presId="urn:microsoft.com/office/officeart/2005/8/layout/list1"/>
    <dgm:cxn modelId="{F2B943D1-54EF-4A90-B78D-DEB120DCB6F6}" type="presParOf" srcId="{8603EBF5-D417-49CF-826C-EB007A92A247}" destId="{CB2B4659-BB80-4AEB-AD31-6E2555898845}" srcOrd="5" destOrd="0" presId="urn:microsoft.com/office/officeart/2005/8/layout/list1"/>
    <dgm:cxn modelId="{FEEC7C1D-5D59-4D4B-89CF-5A7CDA472999}" type="presParOf" srcId="{8603EBF5-D417-49CF-826C-EB007A92A247}" destId="{44861B30-DFDB-41FF-81C6-F2D79FEE89E8}"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6349A2-EE86-43B3-86AD-333A1514A40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C08EAEC-B203-43DF-9F50-C524629E358B}">
      <dgm:prSet/>
      <dgm:spPr/>
      <dgm:t>
        <a:bodyPr/>
        <a:lstStyle/>
        <a:p>
          <a:pPr>
            <a:lnSpc>
              <a:spcPct val="100000"/>
            </a:lnSpc>
          </a:pPr>
          <a:r>
            <a:rPr lang="en-US" dirty="0">
              <a:solidFill>
                <a:schemeClr val="bg1"/>
              </a:solidFill>
            </a:rPr>
            <a:t>Sober Living &amp; Recovery Supports</a:t>
          </a:r>
        </a:p>
      </dgm:t>
    </dgm:pt>
    <dgm:pt modelId="{14EE3BA3-1950-4AF0-AE85-5B4C1AB63818}" type="parTrans" cxnId="{51339497-219F-4F03-BEA2-00D23B8EF724}">
      <dgm:prSet/>
      <dgm:spPr/>
      <dgm:t>
        <a:bodyPr/>
        <a:lstStyle/>
        <a:p>
          <a:endParaRPr lang="en-US"/>
        </a:p>
      </dgm:t>
    </dgm:pt>
    <dgm:pt modelId="{87C06FDC-29C7-49F2-83ED-517C84F5CE6D}" type="sibTrans" cxnId="{51339497-219F-4F03-BEA2-00D23B8EF724}">
      <dgm:prSet/>
      <dgm:spPr/>
      <dgm:t>
        <a:bodyPr/>
        <a:lstStyle/>
        <a:p>
          <a:endParaRPr lang="en-US"/>
        </a:p>
      </dgm:t>
    </dgm:pt>
    <dgm:pt modelId="{366AB33C-287E-4C29-B5AB-09ADEA420DE3}">
      <dgm:prSet/>
      <dgm:spPr/>
      <dgm:t>
        <a:bodyPr/>
        <a:lstStyle/>
        <a:p>
          <a:pPr>
            <a:lnSpc>
              <a:spcPct val="100000"/>
            </a:lnSpc>
          </a:pPr>
          <a:r>
            <a:rPr lang="en-US" dirty="0">
              <a:solidFill>
                <a:schemeClr val="bg1"/>
              </a:solidFill>
            </a:rPr>
            <a:t>Data</a:t>
          </a:r>
        </a:p>
      </dgm:t>
    </dgm:pt>
    <dgm:pt modelId="{AA2DC2F2-0CF6-405E-A65D-5EAC8D789801}" type="parTrans" cxnId="{68D55987-A8BB-4106-810E-731568AB2B77}">
      <dgm:prSet/>
      <dgm:spPr/>
      <dgm:t>
        <a:bodyPr/>
        <a:lstStyle/>
        <a:p>
          <a:endParaRPr lang="en-US"/>
        </a:p>
      </dgm:t>
    </dgm:pt>
    <dgm:pt modelId="{0BEB14FA-EC8E-47B8-A48F-5E470BB5FB3E}" type="sibTrans" cxnId="{68D55987-A8BB-4106-810E-731568AB2B77}">
      <dgm:prSet/>
      <dgm:spPr/>
      <dgm:t>
        <a:bodyPr/>
        <a:lstStyle/>
        <a:p>
          <a:endParaRPr lang="en-US"/>
        </a:p>
      </dgm:t>
    </dgm:pt>
    <dgm:pt modelId="{E3A1C930-C87A-4381-B6F6-057B6956B1BE}" type="pres">
      <dgm:prSet presAssocID="{096349A2-EE86-43B3-86AD-333A1514A40D}" presName="root" presStyleCnt="0">
        <dgm:presLayoutVars>
          <dgm:dir/>
          <dgm:resizeHandles val="exact"/>
        </dgm:presLayoutVars>
      </dgm:prSet>
      <dgm:spPr/>
    </dgm:pt>
    <dgm:pt modelId="{8AAAD807-2A89-4C84-B0C8-8C0DB8CEB471}" type="pres">
      <dgm:prSet presAssocID="{AC08EAEC-B203-43DF-9F50-C524629E358B}" presName="compNode" presStyleCnt="0"/>
      <dgm:spPr/>
    </dgm:pt>
    <dgm:pt modelId="{6B98600C-E893-4E9A-BE37-AA5026F01C70}" type="pres">
      <dgm:prSet presAssocID="{AC08EAEC-B203-43DF-9F50-C524629E358B}" presName="bgRect" presStyleLbl="bgShp" presStyleIdx="0" presStyleCnt="2"/>
      <dgm:spPr>
        <a:solidFill>
          <a:schemeClr val="accent1"/>
        </a:solidFill>
      </dgm:spPr>
    </dgm:pt>
    <dgm:pt modelId="{5C0B39BC-DFB4-46A2-A6CF-1D9045B55E0E}" type="pres">
      <dgm:prSet presAssocID="{AC08EAEC-B203-43DF-9F50-C524629E358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2BA06548-FB95-49AA-8EF7-7B3BD0C0BCD3}" type="pres">
      <dgm:prSet presAssocID="{AC08EAEC-B203-43DF-9F50-C524629E358B}" presName="spaceRect" presStyleCnt="0"/>
      <dgm:spPr/>
    </dgm:pt>
    <dgm:pt modelId="{D878E9C7-FBE7-4403-8890-E26A6BCBF76D}" type="pres">
      <dgm:prSet presAssocID="{AC08EAEC-B203-43DF-9F50-C524629E358B}" presName="parTx" presStyleLbl="revTx" presStyleIdx="0" presStyleCnt="2">
        <dgm:presLayoutVars>
          <dgm:chMax val="0"/>
          <dgm:chPref val="0"/>
        </dgm:presLayoutVars>
      </dgm:prSet>
      <dgm:spPr/>
    </dgm:pt>
    <dgm:pt modelId="{18859BEE-C2BB-4478-B781-635C3C640564}" type="pres">
      <dgm:prSet presAssocID="{87C06FDC-29C7-49F2-83ED-517C84F5CE6D}" presName="sibTrans" presStyleCnt="0"/>
      <dgm:spPr/>
    </dgm:pt>
    <dgm:pt modelId="{41431502-1BB2-4E45-AA86-6FF0B4094457}" type="pres">
      <dgm:prSet presAssocID="{366AB33C-287E-4C29-B5AB-09ADEA420DE3}" presName="compNode" presStyleCnt="0"/>
      <dgm:spPr/>
    </dgm:pt>
    <dgm:pt modelId="{8498C055-F2D8-4E72-A8A9-D619D4B7B7E4}" type="pres">
      <dgm:prSet presAssocID="{366AB33C-287E-4C29-B5AB-09ADEA420DE3}" presName="bgRect" presStyleLbl="bgShp" presStyleIdx="1" presStyleCnt="2"/>
      <dgm:spPr>
        <a:solidFill>
          <a:schemeClr val="accent1"/>
        </a:solidFill>
      </dgm:spPr>
    </dgm:pt>
    <dgm:pt modelId="{EA064E45-996D-4699-8C34-656C8CC6061D}" type="pres">
      <dgm:prSet presAssocID="{366AB33C-287E-4C29-B5AB-09ADEA420DE3}"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r chart with solid fill"/>
        </a:ext>
      </dgm:extLst>
    </dgm:pt>
    <dgm:pt modelId="{EEAE01E9-AEF5-4BD9-9173-27C2830F46F5}" type="pres">
      <dgm:prSet presAssocID="{366AB33C-287E-4C29-B5AB-09ADEA420DE3}" presName="spaceRect" presStyleCnt="0"/>
      <dgm:spPr/>
    </dgm:pt>
    <dgm:pt modelId="{0D0EE075-9A9B-4A43-85C2-C03FF71EEE08}" type="pres">
      <dgm:prSet presAssocID="{366AB33C-287E-4C29-B5AB-09ADEA420DE3}" presName="parTx" presStyleLbl="revTx" presStyleIdx="1" presStyleCnt="2">
        <dgm:presLayoutVars>
          <dgm:chMax val="0"/>
          <dgm:chPref val="0"/>
        </dgm:presLayoutVars>
      </dgm:prSet>
      <dgm:spPr/>
    </dgm:pt>
  </dgm:ptLst>
  <dgm:cxnLst>
    <dgm:cxn modelId="{CC69777C-8E4C-4AE9-96A7-5174453FB8F1}" type="presOf" srcId="{AC08EAEC-B203-43DF-9F50-C524629E358B}" destId="{D878E9C7-FBE7-4403-8890-E26A6BCBF76D}" srcOrd="0" destOrd="0" presId="urn:microsoft.com/office/officeart/2018/2/layout/IconVerticalSolidList"/>
    <dgm:cxn modelId="{68D55987-A8BB-4106-810E-731568AB2B77}" srcId="{096349A2-EE86-43B3-86AD-333A1514A40D}" destId="{366AB33C-287E-4C29-B5AB-09ADEA420DE3}" srcOrd="1" destOrd="0" parTransId="{AA2DC2F2-0CF6-405E-A65D-5EAC8D789801}" sibTransId="{0BEB14FA-EC8E-47B8-A48F-5E470BB5FB3E}"/>
    <dgm:cxn modelId="{5BAD8F88-3A71-43CA-B940-4190F1B090D2}" type="presOf" srcId="{096349A2-EE86-43B3-86AD-333A1514A40D}" destId="{E3A1C930-C87A-4381-B6F6-057B6956B1BE}" srcOrd="0" destOrd="0" presId="urn:microsoft.com/office/officeart/2018/2/layout/IconVerticalSolidList"/>
    <dgm:cxn modelId="{51339497-219F-4F03-BEA2-00D23B8EF724}" srcId="{096349A2-EE86-43B3-86AD-333A1514A40D}" destId="{AC08EAEC-B203-43DF-9F50-C524629E358B}" srcOrd="0" destOrd="0" parTransId="{14EE3BA3-1950-4AF0-AE85-5B4C1AB63818}" sibTransId="{87C06FDC-29C7-49F2-83ED-517C84F5CE6D}"/>
    <dgm:cxn modelId="{22E38FC4-B7C1-419F-8B88-05222F51BE8D}" type="presOf" srcId="{366AB33C-287E-4C29-B5AB-09ADEA420DE3}" destId="{0D0EE075-9A9B-4A43-85C2-C03FF71EEE08}" srcOrd="0" destOrd="0" presId="urn:microsoft.com/office/officeart/2018/2/layout/IconVerticalSolidList"/>
    <dgm:cxn modelId="{E6EAE389-F82B-49FE-99B6-2C4059680E69}" type="presParOf" srcId="{E3A1C930-C87A-4381-B6F6-057B6956B1BE}" destId="{8AAAD807-2A89-4C84-B0C8-8C0DB8CEB471}" srcOrd="0" destOrd="0" presId="urn:microsoft.com/office/officeart/2018/2/layout/IconVerticalSolidList"/>
    <dgm:cxn modelId="{6481FF13-460B-4D6D-A966-BB4F76D4FEDB}" type="presParOf" srcId="{8AAAD807-2A89-4C84-B0C8-8C0DB8CEB471}" destId="{6B98600C-E893-4E9A-BE37-AA5026F01C70}" srcOrd="0" destOrd="0" presId="urn:microsoft.com/office/officeart/2018/2/layout/IconVerticalSolidList"/>
    <dgm:cxn modelId="{31F06DF1-3525-4589-AD4A-58634BDF9168}" type="presParOf" srcId="{8AAAD807-2A89-4C84-B0C8-8C0DB8CEB471}" destId="{5C0B39BC-DFB4-46A2-A6CF-1D9045B55E0E}" srcOrd="1" destOrd="0" presId="urn:microsoft.com/office/officeart/2018/2/layout/IconVerticalSolidList"/>
    <dgm:cxn modelId="{AAFFE0EE-B0E7-4A64-AECC-45E9DB661B22}" type="presParOf" srcId="{8AAAD807-2A89-4C84-B0C8-8C0DB8CEB471}" destId="{2BA06548-FB95-49AA-8EF7-7B3BD0C0BCD3}" srcOrd="2" destOrd="0" presId="urn:microsoft.com/office/officeart/2018/2/layout/IconVerticalSolidList"/>
    <dgm:cxn modelId="{3F4B4539-48AF-41FA-9761-DA625082C968}" type="presParOf" srcId="{8AAAD807-2A89-4C84-B0C8-8C0DB8CEB471}" destId="{D878E9C7-FBE7-4403-8890-E26A6BCBF76D}" srcOrd="3" destOrd="0" presId="urn:microsoft.com/office/officeart/2018/2/layout/IconVerticalSolidList"/>
    <dgm:cxn modelId="{89A41A62-F0CE-4C76-BC4B-0059755BC89B}" type="presParOf" srcId="{E3A1C930-C87A-4381-B6F6-057B6956B1BE}" destId="{18859BEE-C2BB-4478-B781-635C3C640564}" srcOrd="1" destOrd="0" presId="urn:microsoft.com/office/officeart/2018/2/layout/IconVerticalSolidList"/>
    <dgm:cxn modelId="{6674B423-452D-47A1-B747-C55E8D5775B0}" type="presParOf" srcId="{E3A1C930-C87A-4381-B6F6-057B6956B1BE}" destId="{41431502-1BB2-4E45-AA86-6FF0B4094457}" srcOrd="2" destOrd="0" presId="urn:microsoft.com/office/officeart/2018/2/layout/IconVerticalSolidList"/>
    <dgm:cxn modelId="{EE601712-D2E7-459B-BD10-93A98DE18E67}" type="presParOf" srcId="{41431502-1BB2-4E45-AA86-6FF0B4094457}" destId="{8498C055-F2D8-4E72-A8A9-D619D4B7B7E4}" srcOrd="0" destOrd="0" presId="urn:microsoft.com/office/officeart/2018/2/layout/IconVerticalSolidList"/>
    <dgm:cxn modelId="{4D457BC9-AC68-4434-8C26-E8D5765A8599}" type="presParOf" srcId="{41431502-1BB2-4E45-AA86-6FF0B4094457}" destId="{EA064E45-996D-4699-8C34-656C8CC6061D}" srcOrd="1" destOrd="0" presId="urn:microsoft.com/office/officeart/2018/2/layout/IconVerticalSolidList"/>
    <dgm:cxn modelId="{541838D0-CB9C-46AE-B0F1-04155A6B2A7D}" type="presParOf" srcId="{41431502-1BB2-4E45-AA86-6FF0B4094457}" destId="{EEAE01E9-AEF5-4BD9-9173-27C2830F46F5}" srcOrd="2" destOrd="0" presId="urn:microsoft.com/office/officeart/2018/2/layout/IconVerticalSolidList"/>
    <dgm:cxn modelId="{2FA81218-1224-444A-BE58-723EA45EFC55}" type="presParOf" srcId="{41431502-1BB2-4E45-AA86-6FF0B4094457}" destId="{0D0EE075-9A9B-4A43-85C2-C03FF71EEE08}"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04B7CF-EE70-4E37-A5EF-EAE8A763DD05}">
      <dsp:nvSpPr>
        <dsp:cNvPr id="0" name=""/>
        <dsp:cNvSpPr/>
      </dsp:nvSpPr>
      <dsp:spPr>
        <a:xfrm>
          <a:off x="0" y="22673"/>
          <a:ext cx="6245265" cy="2714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i="0" kern="1200" baseline="0"/>
            <a:t>Illicit drug manufacturers intentionally combining pesticides with synthetic cannabinoids</a:t>
          </a:r>
        </a:p>
      </dsp:txBody>
      <dsp:txXfrm>
        <a:off x="132506" y="155179"/>
        <a:ext cx="5980253" cy="2449388"/>
      </dsp:txXfrm>
    </dsp:sp>
    <dsp:sp modelId="{010C25A7-2B27-4FE0-8CAD-11D258384F76}">
      <dsp:nvSpPr>
        <dsp:cNvPr id="0" name=""/>
        <dsp:cNvSpPr/>
      </dsp:nvSpPr>
      <dsp:spPr>
        <a:xfrm>
          <a:off x="0" y="2852273"/>
          <a:ext cx="6245265" cy="2714400"/>
        </a:xfrm>
        <a:prstGeom prst="roundRect">
          <a:avLst/>
        </a:prstGeom>
        <a:solidFill>
          <a:schemeClr val="accent2">
            <a:hueOff val="-19732650"/>
            <a:satOff val="-83856"/>
            <a:lumOff val="84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Prodrugs</a:t>
          </a:r>
          <a:r>
            <a:rPr lang="en-US" sz="4000" b="0" i="0" kern="1200" baseline="0"/>
            <a:t> </a:t>
          </a:r>
          <a:endParaRPr lang="en-US" sz="4000" kern="1200"/>
        </a:p>
      </dsp:txBody>
      <dsp:txXfrm>
        <a:off x="132506" y="2984779"/>
        <a:ext cx="5980253" cy="24493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979F6-A9A2-473F-87EF-A5F24076BFD7}">
      <dsp:nvSpPr>
        <dsp:cNvPr id="0" name=""/>
        <dsp:cNvSpPr/>
      </dsp:nvSpPr>
      <dsp:spPr>
        <a:xfrm>
          <a:off x="1193" y="131923"/>
          <a:ext cx="4190054" cy="266068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6179991-0DF6-4D85-9826-ECC611555DDD}">
      <dsp:nvSpPr>
        <dsp:cNvPr id="0" name=""/>
        <dsp:cNvSpPr/>
      </dsp:nvSpPr>
      <dsp:spPr>
        <a:xfrm>
          <a:off x="466755" y="574206"/>
          <a:ext cx="4190054" cy="266068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14,857 Narcan kits distributed; 81% in high-need zip codes</a:t>
          </a:r>
        </a:p>
      </dsp:txBody>
      <dsp:txXfrm>
        <a:off x="544684" y="652135"/>
        <a:ext cx="4034196" cy="2504826"/>
      </dsp:txXfrm>
    </dsp:sp>
    <dsp:sp modelId="{482FFB73-EEA2-42F2-BFD4-87E43720DC1C}">
      <dsp:nvSpPr>
        <dsp:cNvPr id="0" name=""/>
        <dsp:cNvSpPr/>
      </dsp:nvSpPr>
      <dsp:spPr>
        <a:xfrm>
          <a:off x="5122371" y="131923"/>
          <a:ext cx="4190054" cy="266068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B2E4E4A-8452-408A-992A-FAFED672AF2A}">
      <dsp:nvSpPr>
        <dsp:cNvPr id="0" name=""/>
        <dsp:cNvSpPr/>
      </dsp:nvSpPr>
      <dsp:spPr>
        <a:xfrm>
          <a:off x="5587933" y="574206"/>
          <a:ext cx="4190054" cy="266068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379 unique trainings reaching over 6,900 community members</a:t>
          </a:r>
        </a:p>
      </dsp:txBody>
      <dsp:txXfrm>
        <a:off x="5665862" y="652135"/>
        <a:ext cx="4034196" cy="25048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199BF-2DB7-47E4-B8FF-8AA0B9FB2BF8}">
      <dsp:nvSpPr>
        <dsp:cNvPr id="0" name=""/>
        <dsp:cNvSpPr/>
      </dsp:nvSpPr>
      <dsp:spPr>
        <a:xfrm>
          <a:off x="0" y="389298"/>
          <a:ext cx="6651253" cy="26775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6211" tIns="520700" rIns="516211"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Calibri" panose="020F0502020204030204" pitchFamily="34" charset="0"/>
              <a:cs typeface="Calibri" panose="020F0502020204030204" pitchFamily="34" charset="0"/>
            </a:rPr>
            <a:t>Retrospective analysis of pharmacy calls made between 1/1/2022 and 12/31/2022</a:t>
          </a:r>
        </a:p>
        <a:p>
          <a:pPr marL="171450" lvl="1" indent="-171450" algn="l" defTabSz="755650">
            <a:lnSpc>
              <a:spcPct val="90000"/>
            </a:lnSpc>
            <a:spcBef>
              <a:spcPct val="0"/>
            </a:spcBef>
            <a:spcAft>
              <a:spcPct val="15000"/>
            </a:spcAft>
            <a:buChar char="•"/>
          </a:pPr>
          <a:r>
            <a:rPr lang="en-US" sz="1700" kern="1200" dirty="0">
              <a:latin typeface="Calibri" panose="020F0502020204030204" pitchFamily="34" charset="0"/>
              <a:cs typeface="Calibri" panose="020F0502020204030204" pitchFamily="34" charset="0"/>
            </a:rPr>
            <a:t>5,283 unique pharmacies were called on behalf of 3,779 patients across 42 states</a:t>
          </a:r>
        </a:p>
        <a:p>
          <a:pPr marL="171450" lvl="1" indent="-171450" algn="l" defTabSz="755650">
            <a:lnSpc>
              <a:spcPct val="90000"/>
            </a:lnSpc>
            <a:spcBef>
              <a:spcPct val="0"/>
            </a:spcBef>
            <a:spcAft>
              <a:spcPct val="15000"/>
            </a:spcAft>
            <a:buChar char="•"/>
          </a:pPr>
          <a:r>
            <a:rPr lang="en-US" sz="1700" kern="1200" dirty="0">
              <a:latin typeface="Calibri" panose="020F0502020204030204" pitchFamily="34" charset="0"/>
              <a:cs typeface="Calibri" panose="020F0502020204030204" pitchFamily="34" charset="0"/>
            </a:rPr>
            <a:t>Clinical support staff of a telehealth program contacted a patient’s preferred pharmacy and utilized a standardized script to determine if at least one formulation of buprenorphine was available</a:t>
          </a:r>
        </a:p>
      </dsp:txBody>
      <dsp:txXfrm>
        <a:off x="0" y="389298"/>
        <a:ext cx="6651253" cy="2677500"/>
      </dsp:txXfrm>
    </dsp:sp>
    <dsp:sp modelId="{27CAC31A-BEDD-4491-868A-1094ADBAA256}">
      <dsp:nvSpPr>
        <dsp:cNvPr id="0" name=""/>
        <dsp:cNvSpPr/>
      </dsp:nvSpPr>
      <dsp:spPr>
        <a:xfrm>
          <a:off x="332562" y="20298"/>
          <a:ext cx="4655877" cy="7380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5981" tIns="0" rIns="175981"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Study Methods</a:t>
          </a:r>
          <a:endParaRPr lang="en-US" sz="2000" kern="1200" dirty="0">
            <a:latin typeface="Calibri" panose="020F0502020204030204" pitchFamily="34" charset="0"/>
            <a:cs typeface="Calibri" panose="020F0502020204030204" pitchFamily="34" charset="0"/>
          </a:endParaRPr>
        </a:p>
      </dsp:txBody>
      <dsp:txXfrm>
        <a:off x="368588" y="56324"/>
        <a:ext cx="4583825" cy="665948"/>
      </dsp:txXfrm>
    </dsp:sp>
    <dsp:sp modelId="{44861B30-DFDB-41FF-81C6-F2D79FEE89E8}">
      <dsp:nvSpPr>
        <dsp:cNvPr id="0" name=""/>
        <dsp:cNvSpPr/>
      </dsp:nvSpPr>
      <dsp:spPr>
        <a:xfrm>
          <a:off x="0" y="3570799"/>
          <a:ext cx="6651253" cy="26775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6211" tIns="520700" rIns="516211"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Calibri" panose="020F0502020204030204" pitchFamily="34" charset="0"/>
              <a:cs typeface="Calibri" panose="020F0502020204030204" pitchFamily="34" charset="0"/>
            </a:rPr>
            <a:t>58% of pharmacies (3,058 of 5,283) reported stock of at least one formulation of buprenorphine/naloxone</a:t>
          </a:r>
        </a:p>
        <a:p>
          <a:pPr marL="171450" lvl="1" indent="-171450" algn="l" defTabSz="755650">
            <a:lnSpc>
              <a:spcPct val="90000"/>
            </a:lnSpc>
            <a:spcBef>
              <a:spcPct val="0"/>
            </a:spcBef>
            <a:spcAft>
              <a:spcPct val="15000"/>
            </a:spcAft>
            <a:buChar char="•"/>
          </a:pPr>
          <a:r>
            <a:rPr lang="en-US" sz="1700" kern="1200" dirty="0">
              <a:latin typeface="Calibri" panose="020F0502020204030204" pitchFamily="34" charset="0"/>
              <a:cs typeface="Calibri" panose="020F0502020204030204" pitchFamily="34" charset="0"/>
            </a:rPr>
            <a:t>Overall, a greater percentage of chain pharmacies reported stock compared to independent pharmacies (62% and 45%, respectively)</a:t>
          </a:r>
        </a:p>
        <a:p>
          <a:pPr marL="171450" lvl="1" indent="-171450" algn="l" defTabSz="755650">
            <a:lnSpc>
              <a:spcPct val="90000"/>
            </a:lnSpc>
            <a:spcBef>
              <a:spcPct val="0"/>
            </a:spcBef>
            <a:spcAft>
              <a:spcPct val="15000"/>
            </a:spcAft>
            <a:buChar char="•"/>
          </a:pPr>
          <a:r>
            <a:rPr lang="en-US" sz="1700" kern="1200" dirty="0">
              <a:latin typeface="Calibri" panose="020F0502020204030204" pitchFamily="34" charset="0"/>
              <a:cs typeface="Calibri" panose="020F0502020204030204" pitchFamily="34" charset="0"/>
            </a:rPr>
            <a:t>Stock varied greatly between states, with </a:t>
          </a:r>
          <a:r>
            <a:rPr lang="en-US" sz="1700" b="1" u="sng" kern="1200" dirty="0">
              <a:latin typeface="Calibri" panose="020F0502020204030204" pitchFamily="34" charset="0"/>
              <a:cs typeface="Calibri" panose="020F0502020204030204" pitchFamily="34" charset="0"/>
            </a:rPr>
            <a:t>Florida having the lowest percentage of pharmacies reporting stock (37%)</a:t>
          </a:r>
          <a:r>
            <a:rPr lang="en-US" sz="1700" kern="1200" dirty="0">
              <a:latin typeface="Calibri" panose="020F0502020204030204" pitchFamily="34" charset="0"/>
              <a:cs typeface="Calibri" panose="020F0502020204030204" pitchFamily="34" charset="0"/>
            </a:rPr>
            <a:t> and Washington having the highest (84%)</a:t>
          </a:r>
        </a:p>
      </dsp:txBody>
      <dsp:txXfrm>
        <a:off x="0" y="3570799"/>
        <a:ext cx="6651253" cy="2677500"/>
      </dsp:txXfrm>
    </dsp:sp>
    <dsp:sp modelId="{D25C9BDC-36B6-4038-9B2E-A2C9C08007DE}">
      <dsp:nvSpPr>
        <dsp:cNvPr id="0" name=""/>
        <dsp:cNvSpPr/>
      </dsp:nvSpPr>
      <dsp:spPr>
        <a:xfrm>
          <a:off x="332562" y="3201799"/>
          <a:ext cx="4655877" cy="7380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5981" tIns="0" rIns="175981"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Study Results</a:t>
          </a:r>
          <a:endParaRPr lang="en-US" sz="2000" kern="1200" dirty="0">
            <a:latin typeface="Calibri" panose="020F0502020204030204" pitchFamily="34" charset="0"/>
            <a:cs typeface="Calibri" panose="020F0502020204030204" pitchFamily="34" charset="0"/>
          </a:endParaRPr>
        </a:p>
      </dsp:txBody>
      <dsp:txXfrm>
        <a:off x="368588" y="3237825"/>
        <a:ext cx="4583825" cy="6659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8600C-E893-4E9A-BE37-AA5026F01C70}">
      <dsp:nvSpPr>
        <dsp:cNvPr id="0" name=""/>
        <dsp:cNvSpPr/>
      </dsp:nvSpPr>
      <dsp:spPr>
        <a:xfrm>
          <a:off x="0" y="783768"/>
          <a:ext cx="6111868" cy="144695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5C0B39BC-DFB4-46A2-A6CF-1D9045B55E0E}">
      <dsp:nvSpPr>
        <dsp:cNvPr id="0" name=""/>
        <dsp:cNvSpPr/>
      </dsp:nvSpPr>
      <dsp:spPr>
        <a:xfrm>
          <a:off x="437704" y="1109333"/>
          <a:ext cx="795826" cy="7958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78E9C7-FBE7-4403-8890-E26A6BCBF76D}">
      <dsp:nvSpPr>
        <dsp:cNvPr id="0" name=""/>
        <dsp:cNvSpPr/>
      </dsp:nvSpPr>
      <dsp:spPr>
        <a:xfrm>
          <a:off x="1671235" y="783768"/>
          <a:ext cx="4440632" cy="144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136" tIns="153136" rIns="153136" bIns="153136" numCol="1" spcCol="1270" anchor="ctr" anchorCtr="0">
          <a:noAutofit/>
        </a:bodyPr>
        <a:lstStyle/>
        <a:p>
          <a:pPr marL="0" lvl="0" indent="0" algn="l" defTabSz="1111250">
            <a:lnSpc>
              <a:spcPct val="100000"/>
            </a:lnSpc>
            <a:spcBef>
              <a:spcPct val="0"/>
            </a:spcBef>
            <a:spcAft>
              <a:spcPct val="35000"/>
            </a:spcAft>
            <a:buNone/>
          </a:pPr>
          <a:r>
            <a:rPr lang="en-US" sz="2500" kern="1200" dirty="0">
              <a:solidFill>
                <a:schemeClr val="bg1"/>
              </a:solidFill>
            </a:rPr>
            <a:t>Sober Living &amp; Recovery Supports</a:t>
          </a:r>
        </a:p>
      </dsp:txBody>
      <dsp:txXfrm>
        <a:off x="1671235" y="783768"/>
        <a:ext cx="4440632" cy="1446957"/>
      </dsp:txXfrm>
    </dsp:sp>
    <dsp:sp modelId="{8498C055-F2D8-4E72-A8A9-D619D4B7B7E4}">
      <dsp:nvSpPr>
        <dsp:cNvPr id="0" name=""/>
        <dsp:cNvSpPr/>
      </dsp:nvSpPr>
      <dsp:spPr>
        <a:xfrm>
          <a:off x="0" y="2592464"/>
          <a:ext cx="6111868" cy="144695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EA064E45-996D-4699-8C34-656C8CC6061D}">
      <dsp:nvSpPr>
        <dsp:cNvPr id="0" name=""/>
        <dsp:cNvSpPr/>
      </dsp:nvSpPr>
      <dsp:spPr>
        <a:xfrm>
          <a:off x="437704" y="2918029"/>
          <a:ext cx="795826" cy="79582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0EE075-9A9B-4A43-85C2-C03FF71EEE08}">
      <dsp:nvSpPr>
        <dsp:cNvPr id="0" name=""/>
        <dsp:cNvSpPr/>
      </dsp:nvSpPr>
      <dsp:spPr>
        <a:xfrm>
          <a:off x="1671235" y="2592464"/>
          <a:ext cx="4440632" cy="144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136" tIns="153136" rIns="153136" bIns="153136" numCol="1" spcCol="1270" anchor="ctr" anchorCtr="0">
          <a:noAutofit/>
        </a:bodyPr>
        <a:lstStyle/>
        <a:p>
          <a:pPr marL="0" lvl="0" indent="0" algn="l" defTabSz="1111250">
            <a:lnSpc>
              <a:spcPct val="100000"/>
            </a:lnSpc>
            <a:spcBef>
              <a:spcPct val="0"/>
            </a:spcBef>
            <a:spcAft>
              <a:spcPct val="35000"/>
            </a:spcAft>
            <a:buNone/>
          </a:pPr>
          <a:r>
            <a:rPr lang="en-US" sz="2500" kern="1200" dirty="0">
              <a:solidFill>
                <a:schemeClr val="bg1"/>
              </a:solidFill>
            </a:rPr>
            <a:t>Data</a:t>
          </a:r>
        </a:p>
      </dsp:txBody>
      <dsp:txXfrm>
        <a:off x="1671235" y="2592464"/>
        <a:ext cx="4440632" cy="144695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5BD76B-36AA-4D05-AE02-6BA3A949C01B}"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AC07C-3D02-4B3E-83E5-AD9F09006E1C}" type="slidenum">
              <a:rPr lang="en-US" smtClean="0"/>
              <a:t>‹#›</a:t>
            </a:fld>
            <a:endParaRPr lang="en-US"/>
          </a:p>
        </p:txBody>
      </p:sp>
    </p:spTree>
    <p:extLst>
      <p:ext uri="{BB962C8B-B14F-4D97-AF65-F5344CB8AC3E}">
        <p14:creationId xmlns:p14="http://schemas.microsoft.com/office/powerpoint/2010/main" val="3442835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11875-0876-4B1F-98E4-A6EC2427B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505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through July 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372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591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-Roadway: overdose victim may have been found on the side of a road, under an overpass, on a highway/off ramp, sidewalk, parking lot. Some addresses in the report specifically mention a ramp or overpass. It does NOT mean the overdose victim was driving or even the passenger in a car. The high percentage is likely a reflection of our worsening affordable housing crisis and the intersection between being unhoused and being at higher risk of experiencing overdose. This is further reflected in the demographic breakdown - of the 279 roadway incidents, 73% were male overdose victims, which mirrors national data (US Department of Housing and Urban Development, 2022 Annual Homeless Assessment Report to Congress) that shows that males have higher rates of being unsheltered, compared to females.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236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59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distributions and trainings from September 2019 to July 2023</a:t>
            </a:r>
          </a:p>
          <a:p>
            <a:endParaRPr lang="en-US" dirty="0"/>
          </a:p>
          <a:p>
            <a:r>
              <a:rPr lang="en-US" dirty="0"/>
              <a:t>-Average training size is 18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670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527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r>
              <a:rPr lang="en-US" dirty="0"/>
              <a:t>-Narcan nasal spray was first FDA approved in November 2015, but the first report of Narcan use PTA was not until 2017. The Safe and Healthy Neighborhoods Project began Narcan distribution in September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8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732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78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-Madelaine will provide a brief update on the opioid abatement process</a:t>
            </a:r>
          </a:p>
          <a:p>
            <a:r>
              <a:rPr lang="en-US" dirty="0"/>
              <a:t>-Laura will update the group on her new title/role (still providing Narcan kits to partners, still providing data updates to DENs)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100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391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107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members: The committee consists of two peer specialists, two healthcare professionals, two mental health professionals, and the health administrator of the DOH, </a:t>
            </a:r>
            <a:r>
              <a:rPr lang="en-US"/>
              <a:t>Duval County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155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Eligibility: must be in existence for 3 years, must be located in Duval County, the program must serve the residents of Duval County. </a:t>
            </a:r>
          </a:p>
          <a:p>
            <a:r>
              <a:rPr lang="en-US" dirty="0"/>
              <a:t>There are also a number of eligibility documents required including financial disclosures. If you’re aware of the City’s Public Service Grants program, a lot of this application will be familiar to you. </a:t>
            </a:r>
          </a:p>
          <a:p>
            <a:r>
              <a:rPr lang="en-US" dirty="0"/>
              <a:t>Once you determine you’re eligible to apply, you can submit an application which includes sections about the agency’s board and previous work, the proposed program’s goals, budget,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Schedule B is a settlement document that outlines the sort of things that this funding can go to in the realms of prevention, treatment, and recovery support of those with OUD and co-occurring substance use and mental health conditions. The key to remember for this money is that the programming must involve OUD. It can address co-occurring substance use and mental health issues; but OUD must be the focus of the program. </a:t>
            </a:r>
          </a:p>
          <a:p>
            <a:r>
              <a:rPr lang="en-US" dirty="0"/>
              <a:t>Again, we are in the process of appointing the committee members now and hope to open the application in the coming months.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690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happy to answer any questions about the process.</a:t>
            </a:r>
          </a:p>
          <a:p>
            <a:r>
              <a:rPr lang="en-US" dirty="0"/>
              <a:t>We have a distro list for those who are interested in receiving updates; feel free to put your email addresses in the chat box below or contact us directly to be added to the list.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514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solidFill>
                  <a:srgbClr val="000000"/>
                </a:solidFill>
                <a:latin typeface="Calibri" panose="020F0502020204030204" pitchFamily="34" charset="0"/>
              </a:rPr>
              <a:t>Notes:</a:t>
            </a:r>
          </a:p>
          <a:p>
            <a:pPr fontAlgn="base"/>
            <a:endParaRPr lang="en-US" dirty="0">
              <a:solidFill>
                <a:srgbClr val="000000"/>
              </a:solidFill>
              <a:latin typeface="Calibri" panose="020F0502020204030204" pitchFamily="34" charset="0"/>
            </a:endParaRPr>
          </a:p>
          <a:p>
            <a:pPr fontAlgn="base"/>
            <a:r>
              <a:rPr lang="en-US" dirty="0">
                <a:solidFill>
                  <a:srgbClr val="000000"/>
                </a:solidFill>
                <a:latin typeface="Calibri" panose="020F0502020204030204" pitchFamily="34" charset="0"/>
              </a:rPr>
              <a:t>The query for “Opioid-Related Overdose” was amended in April 2021 and this slide reflects the updated definition that corresponds to the updated query.</a:t>
            </a:r>
          </a:p>
          <a:p>
            <a:pPr fontAlgn="base"/>
            <a:endParaRPr lang="en-US" dirty="0">
              <a:solidFill>
                <a:srgbClr val="000000"/>
              </a:solidFill>
              <a:latin typeface="Calibri" panose="020F0502020204030204" pitchFamily="34" charset="0"/>
            </a:endParaRPr>
          </a:p>
          <a:p>
            <a:pPr fontAlgn="base"/>
            <a:r>
              <a:rPr lang="en-US" dirty="0">
                <a:solidFill>
                  <a:srgbClr val="000000"/>
                </a:solidFill>
                <a:latin typeface="Calibri" panose="020F0502020204030204" pitchFamily="34" charset="0"/>
              </a:rPr>
              <a:t>“Naloxone Doses Administered”:</a:t>
            </a:r>
          </a:p>
          <a:p>
            <a:pPr fontAlgn="base"/>
            <a:endParaRPr lang="en-US" dirty="0">
              <a:solidFill>
                <a:srgbClr val="000000"/>
              </a:solidFill>
              <a:latin typeface="Calibri" panose="020F0502020204030204" pitchFamily="34" charset="0"/>
            </a:endParaRPr>
          </a:p>
          <a:p>
            <a:pPr fontAlgn="base"/>
            <a:r>
              <a:rPr lang="en-US" dirty="0">
                <a:solidFill>
                  <a:srgbClr val="000000"/>
                </a:solidFill>
                <a:latin typeface="Calibri" panose="020F0502020204030204" pitchFamily="34" charset="0"/>
              </a:rPr>
              <a:t>-On a DENs call several months ago, we were discussing the measures "Number of Opioid-Related Overdoses" and "Naloxone Doses Given" over time and as a ratio of calls to doses to see if that could be any indication of the potency of street drugs in a given time frame. I had an opportunity to discuss this with Mark in detail, so I wanted to share some takeaways from that conversation:</a:t>
            </a:r>
          </a:p>
          <a:p>
            <a:pPr fontAlgn="base"/>
            <a:endParaRPr lang="en-US" dirty="0">
              <a:solidFill>
                <a:srgbClr val="000000"/>
              </a:solidFill>
              <a:latin typeface="Calibri" panose="020F0502020204030204" pitchFamily="34" charset="0"/>
            </a:endParaRPr>
          </a:p>
          <a:p>
            <a:pPr lvl="1" fontAlgn="base">
              <a:buFont typeface="Arial" panose="020B0604020202020204" pitchFamily="34" charset="0"/>
              <a:buNone/>
            </a:pPr>
            <a:r>
              <a:rPr lang="en-US" dirty="0">
                <a:solidFill>
                  <a:srgbClr val="000000"/>
                </a:solidFill>
                <a:latin typeface="Calibri" panose="020F0502020204030204" pitchFamily="34" charset="0"/>
              </a:rPr>
              <a:t>-JFRD's protocol for dosage of naloxone has changed multiple times over the years, and it depends on patient factors. For example, a patient experiencing cardiac arrest will be given 2 mg dose of naloxone at a minimum, compared to a range of 0.4 mg to 1.0 mg for a patient not experiencing cardiac arrest. </a:t>
            </a:r>
          </a:p>
          <a:p>
            <a:pPr lvl="1" fontAlgn="base">
              <a:buFont typeface="Arial" panose="020B0604020202020204" pitchFamily="34" charset="0"/>
              <a:buNone/>
            </a:pPr>
            <a:r>
              <a:rPr lang="en-US" dirty="0">
                <a:solidFill>
                  <a:srgbClr val="000000"/>
                </a:solidFill>
                <a:latin typeface="Calibri" panose="020F0502020204030204" pitchFamily="34" charset="0"/>
              </a:rPr>
              <a:t>-Two doses of nasal Narcan will always equal 8 mg, because each plunger contains 4 mg, but two doses of IV naloxone given by JFRD will vary depending on the protocol at the time of the overdose incident and patient factors. In other words, there is not a standard "dose" of naloxone for the purposes of that data point.</a:t>
            </a:r>
          </a:p>
          <a:p>
            <a:pPr lvl="1" fontAlgn="base">
              <a:buFont typeface="Arial" panose="020B0604020202020204" pitchFamily="34" charset="0"/>
              <a:buNone/>
            </a:pPr>
            <a:r>
              <a:rPr lang="en-US" dirty="0">
                <a:solidFill>
                  <a:srgbClr val="000000"/>
                </a:solidFill>
                <a:latin typeface="Calibri" panose="020F0502020204030204" pitchFamily="34" charset="0"/>
              </a:rPr>
              <a:t>-The EMT/firefighter's goal when giving a patient naloxone is for the patient to begin breathing, not necessarily regain consciousness. This is considered compassionate care because giving too high of a dose of naloxone will cause the patient to experience worse withdrawal symptoms. When a community member is giving Narcan, their goal is for the person to wake up, even if this means giving a much higher dose.</a:t>
            </a:r>
          </a:p>
          <a:p>
            <a:pPr lvl="1" fontAlgn="base">
              <a:buFont typeface="Arial" panose="020B0604020202020204" pitchFamily="34" charset="0"/>
              <a:buNone/>
            </a:pPr>
            <a:r>
              <a:rPr lang="en-US" dirty="0">
                <a:solidFill>
                  <a:srgbClr val="000000"/>
                </a:solidFill>
                <a:latin typeface="Calibri" panose="020F0502020204030204" pitchFamily="34" charset="0"/>
              </a:rPr>
              <a:t>-The bad news is that due to these factors, these data points cannot be used to make any assessment about potency of street drugs. The good news is at least we have more clarification about this data and its limitations, so we won't make erroneous conclusions.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625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091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through July 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612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-Updated through July 2023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519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-Updated through July 2023</a:t>
            </a:r>
          </a:p>
          <a:p>
            <a:endParaRPr lang="en-US" dirty="0"/>
          </a:p>
          <a:p>
            <a:r>
              <a:rPr lang="en-US" dirty="0"/>
              <a:t>-Zip codes highlighted in orange = both in the top 11 for count and the top 11 for rate per 1,000</a:t>
            </a:r>
          </a:p>
          <a:p>
            <a:endParaRPr lang="en-US" dirty="0"/>
          </a:p>
          <a:p>
            <a:r>
              <a:rPr lang="en-US" dirty="0"/>
              <a:t>-Population size data source: Decennial Census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176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zip code in darkest blue in the Southwest portion of the map is 32210. The zip code in darkest blue in the Northern portion of the map is 32218.</a:t>
            </a:r>
          </a:p>
          <a:p>
            <a:endParaRPr lang="en-US" dirty="0"/>
          </a:p>
          <a:p>
            <a:r>
              <a:rPr lang="en-US" dirty="0"/>
              <a:t>-The zip code in darkest orange in the center of the map is 32202, and the zip code west of that that is also dark orange is 32254.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872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through July 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036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05AA66-DFE8-4E36-A6DD-3E42D95767CB}"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734429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0905971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9/3/20XX</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1861158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9/3/20XX</a:t>
            </a:r>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1881395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9/3/20XX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669139402"/>
      </p:ext>
    </p:extLst>
  </p:cSld>
  <p:clrMapOvr>
    <a:masterClrMapping/>
  </p:clrMapOvr>
  <p:hf hdr="0"/>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9/3/20XX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41737514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9/3/20XX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491981959"/>
      </p:ext>
    </p:extLst>
  </p:cSld>
  <p:clrMapOvr>
    <a:masterClrMapping/>
  </p:clrMapOvr>
  <p:hf hdr="0"/>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264511428"/>
      </p:ext>
    </p:extLst>
  </p:cSld>
  <p:clrMapOvr>
    <a:masterClrMapping/>
  </p:clrMapOvr>
  <p:hf hdr="0"/>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462236239"/>
      </p:ext>
    </p:extLst>
  </p:cSld>
  <p:clrMapOvr>
    <a:masterClrMapping/>
  </p:clrMapOvr>
  <p:hf hdr="0"/>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645483083"/>
      </p:ext>
    </p:extLst>
  </p:cSld>
  <p:clrMapOvr>
    <a:masterClrMapping/>
  </p:clrMapOvr>
  <p:hf hdr="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r>
              <a:rPr lang="en-US"/>
              <a:t>9/3/20XX</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602731587"/>
      </p:ext>
    </p:extLst>
  </p:cSld>
  <p:clrMapOvr>
    <a:masterClrMapping/>
  </p:clrMapOvr>
  <p:hf hdr="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r>
              <a:rPr lang="en-US"/>
              <a:t>9/3/20XX</a:t>
            </a:r>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335123170"/>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898267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795772413"/>
      </p:ext>
    </p:extLst>
  </p:cSld>
  <p:clrMapOvr>
    <a:masterClrMapping/>
  </p:clrMapOvr>
  <p:hf hdr="0"/>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514863217"/>
      </p:ext>
    </p:extLst>
  </p:cSld>
  <p:clrMapOvr>
    <a:masterClrMapping/>
  </p:clrMapOvr>
  <p:hf hdr="0"/>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anchor="b"/>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lvl1pPr>
              <a:defRPr>
                <a:solidFill>
                  <a:schemeClr val="accent2"/>
                </a:solidFill>
              </a:defRPr>
            </a:lvl1pPr>
          </a:lstStyle>
          <a:p>
            <a:r>
              <a:rPr lang="en-US" dirty="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a:lstStyle>
            <a:lvl1pPr>
              <a:defRPr baseline="0">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Tree>
    <p:extLst>
      <p:ext uri="{BB962C8B-B14F-4D97-AF65-F5344CB8AC3E}">
        <p14:creationId xmlns:p14="http://schemas.microsoft.com/office/powerpoint/2010/main" val="4065165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4159315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68683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4260297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5AA66-DFE8-4E36-A6DD-3E42D95767CB}"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740932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5AA66-DFE8-4E36-A6DD-3E42D95767CB}"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434625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9/13/2023</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52674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9/13/2023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24896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9/13/2023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3140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5AA66-DFE8-4E36-A6DD-3E42D95767CB}"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619724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9/13/2023</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36221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9/13/2023</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14662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9/13/2023</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74526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9/13/2023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12813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9/13/2023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58018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9/13/2023</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52597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9/13/2023</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79127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9/13/2023</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44459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9/13/2023</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90592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57993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511191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7B2D3E9E-A95C-48F2-B4BF-A71542E0BE9A}" type="datetime1">
              <a:rPr lang="en-US"/>
              <a:t>9/13/2023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414451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dirty="0"/>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A50F84E2-2D7A-43CF-AC90-352A289A783A}" type="datetime1">
              <a:rPr lang="en-US"/>
              <a:t>9/13/2023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65784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F12952B5-7A2F-4CC8-B7CE-9234E21C2837}" type="datetime1">
              <a:rPr lang="en-US"/>
              <a:t>9/13/2023</a:t>
            </a:fld>
            <a:endParaRPr dirty="0"/>
          </a:p>
        </p:txBody>
      </p:sp>
      <p:sp>
        <p:nvSpPr>
          <p:cNvPr id="7" name="Slide Number Placeholder 6"/>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143580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CE1DA07A-9201-4B4B-BAF2-015AFA30F520}" type="datetime1">
              <a:rPr lang="en-US"/>
              <a:t>9/13/2023</a:t>
            </a:fld>
            <a:endParaRPr dirty="0"/>
          </a:p>
        </p:txBody>
      </p:sp>
      <p:sp>
        <p:nvSpPr>
          <p:cNvPr id="9" name="Slide Number Placeholder 8"/>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21685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73D7E00A-486F-4252-8B1D-E32645521F49}" type="datetime1">
              <a:rPr lang="en-US"/>
              <a:t>9/13/2023</a:t>
            </a:fld>
            <a:endParaRPr dirty="0"/>
          </a:p>
        </p:txBody>
      </p:sp>
      <p:sp>
        <p:nvSpPr>
          <p:cNvPr id="5" name="Slide Number Placeholder 4"/>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29418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dirty="0"/>
          </a:p>
        </p:txBody>
      </p:sp>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8DDF5F92-E675-4B36-9A60-69A962A68675}" type="datetime1">
              <a:rPr lang="en-US"/>
              <a:t>9/13/2023</a:t>
            </a:fld>
            <a:endParaRPr dirty="0"/>
          </a:p>
        </p:txBody>
      </p:sp>
      <p:sp>
        <p:nvSpPr>
          <p:cNvPr id="4" name="Slide Number Placeholder 3"/>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41396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AF6E2C9B-5FA2-460D-9BE7-B0812FC2A6FF}" type="datetime1">
              <a:rPr lang="en-US"/>
              <a:t>9/13/2023</a:t>
            </a:fld>
            <a:endParaRPr dirty="0"/>
          </a:p>
        </p:txBody>
      </p:sp>
      <p:sp>
        <p:nvSpPr>
          <p:cNvPr id="7" name="Slide Number Placeholder 6"/>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88847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1D374940-A916-4C8B-9648-02A2D3898F9E}" type="datetime1">
              <a:rPr lang="en-US"/>
              <a:t>9/13/2023</a:t>
            </a:fld>
            <a:endParaRPr dirty="0"/>
          </a:p>
        </p:txBody>
      </p:sp>
      <p:sp>
        <p:nvSpPr>
          <p:cNvPr id="7" name="Slide Number Placeholder 6"/>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4215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5F4E5243-F52A-4D37-9694-EB26C6C31910}" type="datetime1">
              <a:rPr lang="en-US"/>
              <a:t>9/13/2023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421213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A77B6E1-634A-48DC-9E8B-D894023267EF}" type="datetime1">
              <a:rPr lang="en-US"/>
              <a:t>9/13/2023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44869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05AA66-DFE8-4E36-A6DD-3E42D95767CB}"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3738132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E8F4-053F-4472-9248-A62171E917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B6B8AB-37F5-4538-BC64-AFCB57B620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83BB10-3057-4C1F-9812-96AFEB9C25E0}"/>
              </a:ext>
            </a:extLst>
          </p:cNvPr>
          <p:cNvSpPr>
            <a:spLocks noGrp="1"/>
          </p:cNvSpPr>
          <p:nvPr>
            <p:ph type="dt" sz="half" idx="10"/>
          </p:nvPr>
        </p:nvSpPr>
        <p:spPr/>
        <p:txBody>
          <a:bodyPr/>
          <a:lstStyle/>
          <a:p>
            <a:fld id="{48A87A34-81AB-432B-8DAE-1953F412C126}" type="datetimeFigureOut">
              <a:rPr lang="en-US" smtClean="0"/>
              <a:t>9/13/2023</a:t>
            </a:fld>
            <a:endParaRPr lang="en-US" dirty="0"/>
          </a:p>
        </p:txBody>
      </p:sp>
      <p:sp>
        <p:nvSpPr>
          <p:cNvPr id="5" name="Footer Placeholder 4">
            <a:extLst>
              <a:ext uri="{FF2B5EF4-FFF2-40B4-BE49-F238E27FC236}">
                <a16:creationId xmlns:a16="http://schemas.microsoft.com/office/drawing/2014/main" id="{36E806A0-F7C7-4CB2-AE37-0027CAF471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1FC127-5559-4A75-861B-69283063AD7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438185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C10EB-6284-4BAC-8BF3-E5ED95337D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C5D964-AB3F-430B-A99F-64BBA01450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7C7A64-27FF-40F6-A8D9-1E79E6FD1C13}"/>
              </a:ext>
            </a:extLst>
          </p:cNvPr>
          <p:cNvSpPr>
            <a:spLocks noGrp="1"/>
          </p:cNvSpPr>
          <p:nvPr>
            <p:ph type="dt" sz="half" idx="10"/>
          </p:nvPr>
        </p:nvSpPr>
        <p:spPr/>
        <p:txBody>
          <a:bodyPr/>
          <a:lstStyle/>
          <a:p>
            <a:fld id="{48A87A34-81AB-432B-8DAE-1953F412C126}" type="datetimeFigureOut">
              <a:rPr lang="en-US" smtClean="0"/>
              <a:pPr/>
              <a:t>9/13/2023</a:t>
            </a:fld>
            <a:endParaRPr lang="en-US" dirty="0"/>
          </a:p>
        </p:txBody>
      </p:sp>
      <p:sp>
        <p:nvSpPr>
          <p:cNvPr id="5" name="Footer Placeholder 4">
            <a:extLst>
              <a:ext uri="{FF2B5EF4-FFF2-40B4-BE49-F238E27FC236}">
                <a16:creationId xmlns:a16="http://schemas.microsoft.com/office/drawing/2014/main" id="{06FCE5FE-7D72-442B-B840-0DA6ABFF98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2C1B53-CCF0-4F3B-8248-6D83E53EDD06}"/>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7604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7FF09-8E93-46EB-9590-9CF8955DDD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1811C6-3561-4651-B9C9-06F9FC4654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9DA8A8-418D-4442-AB11-5C3280F2F14A}"/>
              </a:ext>
            </a:extLst>
          </p:cNvPr>
          <p:cNvSpPr>
            <a:spLocks noGrp="1"/>
          </p:cNvSpPr>
          <p:nvPr>
            <p:ph type="dt" sz="half" idx="10"/>
          </p:nvPr>
        </p:nvSpPr>
        <p:spPr/>
        <p:txBody>
          <a:bodyPr/>
          <a:lstStyle/>
          <a:p>
            <a:fld id="{48A87A34-81AB-432B-8DAE-1953F412C126}" type="datetimeFigureOut">
              <a:rPr lang="en-US" smtClean="0"/>
              <a:t>9/13/2023</a:t>
            </a:fld>
            <a:endParaRPr lang="en-US" dirty="0"/>
          </a:p>
        </p:txBody>
      </p:sp>
      <p:sp>
        <p:nvSpPr>
          <p:cNvPr id="5" name="Footer Placeholder 4">
            <a:extLst>
              <a:ext uri="{FF2B5EF4-FFF2-40B4-BE49-F238E27FC236}">
                <a16:creationId xmlns:a16="http://schemas.microsoft.com/office/drawing/2014/main" id="{B8BCC015-B4C5-480B-8907-7AC2945FFD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5F0FAF-C6E8-488E-82E3-884D1F34B63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81305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562E3-C360-41B3-A497-0AA6C7130B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49CF17-9A2B-4FD8-94A5-2D6D01D169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DE23FC-6147-4263-B71D-B44B71147D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068214-2916-4BE8-A244-B6B3C9BBF8BF}"/>
              </a:ext>
            </a:extLst>
          </p:cNvPr>
          <p:cNvSpPr>
            <a:spLocks noGrp="1"/>
          </p:cNvSpPr>
          <p:nvPr>
            <p:ph type="dt" sz="half" idx="10"/>
          </p:nvPr>
        </p:nvSpPr>
        <p:spPr/>
        <p:txBody>
          <a:bodyPr/>
          <a:lstStyle/>
          <a:p>
            <a:fld id="{48A87A34-81AB-432B-8DAE-1953F412C126}" type="datetimeFigureOut">
              <a:rPr lang="en-US" smtClean="0"/>
              <a:pPr/>
              <a:t>9/13/2023</a:t>
            </a:fld>
            <a:endParaRPr lang="en-US" dirty="0"/>
          </a:p>
        </p:txBody>
      </p:sp>
      <p:sp>
        <p:nvSpPr>
          <p:cNvPr id="6" name="Footer Placeholder 5">
            <a:extLst>
              <a:ext uri="{FF2B5EF4-FFF2-40B4-BE49-F238E27FC236}">
                <a16:creationId xmlns:a16="http://schemas.microsoft.com/office/drawing/2014/main" id="{7426E6A3-DFEB-4169-9483-5C626AE78E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59AA74-FF8E-499A-809C-BB5649A55075}"/>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032981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F150A-0615-4DAF-896F-6301F72F8C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0B9943-DB0B-47B2-A7E1-4609465165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5ABFE-8025-4EB8-91B5-ACDECF11BE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C0E7A5-F295-4481-9015-8392141E1F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11CEE0-D538-4D21-9B3B-9613139254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A91FD6-3A5B-49DE-964A-48D9843EC2AA}"/>
              </a:ext>
            </a:extLst>
          </p:cNvPr>
          <p:cNvSpPr>
            <a:spLocks noGrp="1"/>
          </p:cNvSpPr>
          <p:nvPr>
            <p:ph type="dt" sz="half" idx="10"/>
          </p:nvPr>
        </p:nvSpPr>
        <p:spPr/>
        <p:txBody>
          <a:bodyPr/>
          <a:lstStyle/>
          <a:p>
            <a:fld id="{48A87A34-81AB-432B-8DAE-1953F412C126}" type="datetimeFigureOut">
              <a:rPr lang="en-US" smtClean="0"/>
              <a:pPr/>
              <a:t>9/13/2023</a:t>
            </a:fld>
            <a:endParaRPr lang="en-US" dirty="0"/>
          </a:p>
        </p:txBody>
      </p:sp>
      <p:sp>
        <p:nvSpPr>
          <p:cNvPr id="8" name="Footer Placeholder 7">
            <a:extLst>
              <a:ext uri="{FF2B5EF4-FFF2-40B4-BE49-F238E27FC236}">
                <a16:creationId xmlns:a16="http://schemas.microsoft.com/office/drawing/2014/main" id="{2E53AA0B-FFBB-44F3-AF7F-A06E16D81E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367DF89-49BB-4B32-AD77-7C613D72497C}"/>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39326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F038C-586B-4B22-9AD2-4AD8AFEEC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DC1A9F-3687-4FFF-BFA7-38DDC1F695CE}"/>
              </a:ext>
            </a:extLst>
          </p:cNvPr>
          <p:cNvSpPr>
            <a:spLocks noGrp="1"/>
          </p:cNvSpPr>
          <p:nvPr>
            <p:ph type="dt" sz="half" idx="10"/>
          </p:nvPr>
        </p:nvSpPr>
        <p:spPr/>
        <p:txBody>
          <a:bodyPr/>
          <a:lstStyle/>
          <a:p>
            <a:fld id="{48A87A34-81AB-432B-8DAE-1953F412C126}" type="datetimeFigureOut">
              <a:rPr lang="en-US" smtClean="0"/>
              <a:t>9/13/2023</a:t>
            </a:fld>
            <a:endParaRPr lang="en-US" dirty="0"/>
          </a:p>
        </p:txBody>
      </p:sp>
      <p:sp>
        <p:nvSpPr>
          <p:cNvPr id="4" name="Footer Placeholder 3">
            <a:extLst>
              <a:ext uri="{FF2B5EF4-FFF2-40B4-BE49-F238E27FC236}">
                <a16:creationId xmlns:a16="http://schemas.microsoft.com/office/drawing/2014/main" id="{CCFB713E-D929-4865-9077-BE2A5086A6E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FF61DB1-774F-4DE8-8904-435F806A943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06205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9D2A5E-5587-409E-A4BD-363BE9AB1442}"/>
              </a:ext>
            </a:extLst>
          </p:cNvPr>
          <p:cNvSpPr>
            <a:spLocks noGrp="1"/>
          </p:cNvSpPr>
          <p:nvPr>
            <p:ph type="dt" sz="half" idx="10"/>
          </p:nvPr>
        </p:nvSpPr>
        <p:spPr/>
        <p:txBody>
          <a:bodyPr/>
          <a:lstStyle/>
          <a:p>
            <a:fld id="{48A87A34-81AB-432B-8DAE-1953F412C126}" type="datetimeFigureOut">
              <a:rPr lang="en-US" smtClean="0"/>
              <a:t>9/13/2023</a:t>
            </a:fld>
            <a:endParaRPr lang="en-US" dirty="0"/>
          </a:p>
        </p:txBody>
      </p:sp>
      <p:sp>
        <p:nvSpPr>
          <p:cNvPr id="3" name="Footer Placeholder 2">
            <a:extLst>
              <a:ext uri="{FF2B5EF4-FFF2-40B4-BE49-F238E27FC236}">
                <a16:creationId xmlns:a16="http://schemas.microsoft.com/office/drawing/2014/main" id="{F3966C09-25F9-4BC7-9FE0-6EF42CACAA8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8559095-9417-491E-9180-50CA2C6F987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81756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0BFDF-56DD-4172-8449-BCC865F47F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796557-BF8D-4D79-A2A4-0C4FDE0122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C2D4E1-4867-4FE0-B52D-A8A661A7D7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7EEB7C-097E-4DD4-AC75-6EACD1A53D55}"/>
              </a:ext>
            </a:extLst>
          </p:cNvPr>
          <p:cNvSpPr>
            <a:spLocks noGrp="1"/>
          </p:cNvSpPr>
          <p:nvPr>
            <p:ph type="dt" sz="half" idx="10"/>
          </p:nvPr>
        </p:nvSpPr>
        <p:spPr/>
        <p:txBody>
          <a:bodyPr/>
          <a:lstStyle/>
          <a:p>
            <a:fld id="{48A87A34-81AB-432B-8DAE-1953F412C126}" type="datetimeFigureOut">
              <a:rPr lang="en-US" smtClean="0"/>
              <a:pPr/>
              <a:t>9/13/2023</a:t>
            </a:fld>
            <a:endParaRPr lang="en-US" dirty="0"/>
          </a:p>
        </p:txBody>
      </p:sp>
      <p:sp>
        <p:nvSpPr>
          <p:cNvPr id="6" name="Footer Placeholder 5">
            <a:extLst>
              <a:ext uri="{FF2B5EF4-FFF2-40B4-BE49-F238E27FC236}">
                <a16:creationId xmlns:a16="http://schemas.microsoft.com/office/drawing/2014/main" id="{379CC4F3-7744-4404-A4F0-842AD808E72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EEE40C2-3C31-47E3-8E37-806BA6AA454A}"/>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02349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C5D20-CC56-4962-9153-82BC495777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E4C967-CAB2-45CC-8FC1-8A8C5EA10B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D00296-E7FB-43D8-9790-D1E8393BA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BC56B9-8036-4DF2-82DA-E22B60018FBA}"/>
              </a:ext>
            </a:extLst>
          </p:cNvPr>
          <p:cNvSpPr>
            <a:spLocks noGrp="1"/>
          </p:cNvSpPr>
          <p:nvPr>
            <p:ph type="dt" sz="half" idx="10"/>
          </p:nvPr>
        </p:nvSpPr>
        <p:spPr/>
        <p:txBody>
          <a:bodyPr/>
          <a:lstStyle/>
          <a:p>
            <a:fld id="{48A87A34-81AB-432B-8DAE-1953F412C126}" type="datetimeFigureOut">
              <a:rPr lang="en-US" smtClean="0"/>
              <a:t>9/13/2023</a:t>
            </a:fld>
            <a:endParaRPr lang="en-US" dirty="0"/>
          </a:p>
        </p:txBody>
      </p:sp>
      <p:sp>
        <p:nvSpPr>
          <p:cNvPr id="6" name="Footer Placeholder 5">
            <a:extLst>
              <a:ext uri="{FF2B5EF4-FFF2-40B4-BE49-F238E27FC236}">
                <a16:creationId xmlns:a16="http://schemas.microsoft.com/office/drawing/2014/main" id="{E6D20643-3B44-4B8A-8632-1FCF203001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DA13076-7634-4971-AA93-532F0AE4332F}"/>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491649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FADE1-2C62-421C-A47D-CEC8ACB79D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76A822-A862-4D6E-9950-1FF351DB8B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4CA825-E65A-4CBD-9D2F-C0B0CC5865CA}"/>
              </a:ext>
            </a:extLst>
          </p:cNvPr>
          <p:cNvSpPr>
            <a:spLocks noGrp="1"/>
          </p:cNvSpPr>
          <p:nvPr>
            <p:ph type="dt" sz="half" idx="10"/>
          </p:nvPr>
        </p:nvSpPr>
        <p:spPr/>
        <p:txBody>
          <a:bodyPr/>
          <a:lstStyle/>
          <a:p>
            <a:fld id="{48A87A34-81AB-432B-8DAE-1953F412C126}" type="datetimeFigureOut">
              <a:rPr lang="en-US" smtClean="0"/>
              <a:pPr/>
              <a:t>9/13/2023</a:t>
            </a:fld>
            <a:endParaRPr lang="en-US" dirty="0"/>
          </a:p>
        </p:txBody>
      </p:sp>
      <p:sp>
        <p:nvSpPr>
          <p:cNvPr id="5" name="Footer Placeholder 4">
            <a:extLst>
              <a:ext uri="{FF2B5EF4-FFF2-40B4-BE49-F238E27FC236}">
                <a16:creationId xmlns:a16="http://schemas.microsoft.com/office/drawing/2014/main" id="{89A7D563-15E3-4B7B-B31D-A0C10B2884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FED844-2758-4733-B721-F7C22F7D92D6}"/>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2429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05AA66-DFE8-4E36-A6DD-3E42D95767CB}" type="datetimeFigureOut">
              <a:rPr lang="en-US" smtClean="0"/>
              <a:t>9/13/2023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35892061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C24263-E8AC-4AC0-B523-5727ADFA1A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5353AA-8904-41E2-A4D7-EE2D43BF0F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F3ABE-BD6D-4FB7-A93F-C59A3BB60B4B}"/>
              </a:ext>
            </a:extLst>
          </p:cNvPr>
          <p:cNvSpPr>
            <a:spLocks noGrp="1"/>
          </p:cNvSpPr>
          <p:nvPr>
            <p:ph type="dt" sz="half" idx="10"/>
          </p:nvPr>
        </p:nvSpPr>
        <p:spPr/>
        <p:txBody>
          <a:bodyPr/>
          <a:lstStyle/>
          <a:p>
            <a:fld id="{48A87A34-81AB-432B-8DAE-1953F412C126}" type="datetimeFigureOut">
              <a:rPr lang="en-US" smtClean="0"/>
              <a:pPr/>
              <a:t>9/13/2023</a:t>
            </a:fld>
            <a:endParaRPr lang="en-US" dirty="0"/>
          </a:p>
        </p:txBody>
      </p:sp>
      <p:sp>
        <p:nvSpPr>
          <p:cNvPr id="5" name="Footer Placeholder 4">
            <a:extLst>
              <a:ext uri="{FF2B5EF4-FFF2-40B4-BE49-F238E27FC236}">
                <a16:creationId xmlns:a16="http://schemas.microsoft.com/office/drawing/2014/main" id="{AC5A82C7-C235-4BB1-A355-DEE60C89D0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CC9F0D-654F-41A8-ADB3-D3317CA51146}"/>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59297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878478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BB0C64-AD16-4270-8323-3B986F4CAD10}"/>
              </a:ext>
            </a:extLst>
          </p:cNvPr>
          <p:cNvGrpSpPr/>
          <p:nvPr userDrawn="1"/>
        </p:nvGrpSpPr>
        <p:grpSpPr>
          <a:xfrm>
            <a:off x="6807200" y="3143"/>
            <a:ext cx="5384801" cy="1101851"/>
            <a:chOff x="5334000" y="-37306"/>
            <a:chExt cx="3281716" cy="895350"/>
          </a:xfrm>
        </p:grpSpPr>
        <p:pic>
          <p:nvPicPr>
            <p:cNvPr id="12" name="Graphic 11">
              <a:extLst>
                <a:ext uri="{FF2B5EF4-FFF2-40B4-BE49-F238E27FC236}">
                  <a16:creationId xmlns:a16="http://schemas.microsoft.com/office/drawing/2014/main" id="{323EE1CF-2D6B-4E08-B98D-D9F9B91968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48301" y="-37306"/>
              <a:ext cx="3167415" cy="609600"/>
            </a:xfrm>
            <a:prstGeom prst="rect">
              <a:avLst/>
            </a:prstGeom>
          </p:spPr>
        </p:pic>
        <p:pic>
          <p:nvPicPr>
            <p:cNvPr id="13" name="Graphic 12">
              <a:extLst>
                <a:ext uri="{FF2B5EF4-FFF2-40B4-BE49-F238E27FC236}">
                  <a16:creationId xmlns:a16="http://schemas.microsoft.com/office/drawing/2014/main" id="{2AA44434-8959-4391-901A-0B056114A2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34000" y="-37306"/>
              <a:ext cx="819150" cy="895350"/>
            </a:xfrm>
            <a:prstGeom prst="rect">
              <a:avLst/>
            </a:prstGeom>
          </p:spPr>
        </p:pic>
      </p:grpSp>
      <p:sp>
        <p:nvSpPr>
          <p:cNvPr id="2" name="Title 1">
            <a:extLst>
              <a:ext uri="{FF2B5EF4-FFF2-40B4-BE49-F238E27FC236}">
                <a16:creationId xmlns:a16="http://schemas.microsoft.com/office/drawing/2014/main" id="{33133CFB-98CB-4408-8818-24F931AC137B}"/>
              </a:ext>
            </a:extLst>
          </p:cNvPr>
          <p:cNvSpPr>
            <a:spLocks noGrp="1"/>
          </p:cNvSpPr>
          <p:nvPr>
            <p:ph type="title"/>
          </p:nvPr>
        </p:nvSpPr>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A6EE7E31-13F0-404F-BFFF-EE236EB5D4B4}"/>
              </a:ext>
            </a:extLst>
          </p:cNvPr>
          <p:cNvSpPr>
            <a:spLocks noGrp="1"/>
          </p:cNvSpPr>
          <p:nvPr>
            <p:ph type="ftr" sz="quarter" idx="10"/>
          </p:nvPr>
        </p:nvSpPr>
        <p:spPr/>
        <p:txBody>
          <a:bodyPr/>
          <a:lstStyle/>
          <a:p>
            <a:r>
              <a:rPr lang="en-US" dirty="0"/>
              <a:t>www.website.com</a:t>
            </a:r>
          </a:p>
        </p:txBody>
      </p:sp>
      <p:sp>
        <p:nvSpPr>
          <p:cNvPr id="4" name="Slide Number Placeholder 3">
            <a:extLst>
              <a:ext uri="{FF2B5EF4-FFF2-40B4-BE49-F238E27FC236}">
                <a16:creationId xmlns:a16="http://schemas.microsoft.com/office/drawing/2014/main" id="{04FC6F67-BAE4-413D-8066-1E361D58912A}"/>
              </a:ext>
            </a:extLst>
          </p:cNvPr>
          <p:cNvSpPr>
            <a:spLocks noGrp="1"/>
          </p:cNvSpPr>
          <p:nvPr>
            <p:ph type="sldNum" sz="quarter" idx="11"/>
          </p:nvPr>
        </p:nvSpPr>
        <p:spPr/>
        <p:txBody>
          <a:bodyPr/>
          <a:lstStyle/>
          <a:p>
            <a:fld id="{49598980-D22C-4904-9F8F-3DB09B2ECD84}" type="slidenum">
              <a:rPr lang="en-US" smtClean="0"/>
              <a:pPr/>
              <a:t>‹#›</a:t>
            </a:fld>
            <a:endParaRPr lang="en-US" dirty="0"/>
          </a:p>
        </p:txBody>
      </p:sp>
      <p:sp>
        <p:nvSpPr>
          <p:cNvPr id="14" name="Content Placeholder 2">
            <a:extLst>
              <a:ext uri="{FF2B5EF4-FFF2-40B4-BE49-F238E27FC236}">
                <a16:creationId xmlns:a16="http://schemas.microsoft.com/office/drawing/2014/main" id="{DF566D8F-E696-41DE-BA1C-A8D0C7F03EDA}"/>
              </a:ext>
            </a:extLst>
          </p:cNvPr>
          <p:cNvSpPr>
            <a:spLocks noGrp="1"/>
          </p:cNvSpPr>
          <p:nvPr>
            <p:ph idx="1"/>
          </p:nvPr>
        </p:nvSpPr>
        <p:spPr>
          <a:xfrm>
            <a:off x="609600" y="1425655"/>
            <a:ext cx="10302240" cy="571500"/>
          </a:xfrm>
        </p:spPr>
        <p:txBody>
          <a:bodyPr>
            <a:normAutofit/>
          </a:bodyPr>
          <a:lstStyle>
            <a:lvl1pPr marL="64008" indent="0">
              <a:buFont typeface="Arial" panose="020B0604020202020204" pitchFamily="34" charset="0"/>
              <a:buNone/>
              <a:defRPr sz="2000"/>
            </a:lvl1pPr>
            <a:lvl2pPr marL="537210" indent="0">
              <a:buNone/>
              <a:defRPr/>
            </a:lvl2pPr>
            <a:lvl3pPr marL="877824" indent="0">
              <a:buNone/>
              <a:defRPr/>
            </a:lvl3pPr>
            <a:lvl4pPr marL="1161288" indent="0">
              <a:buNone/>
              <a:defRPr/>
            </a:lvl4pPr>
            <a:lvl5pPr marL="1389888" indent="0">
              <a:buNone/>
              <a:defRPr/>
            </a:lvl5pPr>
          </a:lstStyle>
          <a:p>
            <a:pPr lvl="0"/>
            <a:r>
              <a:rPr lang="en-US"/>
              <a:t>Click to edit Master text styles</a:t>
            </a:r>
          </a:p>
        </p:txBody>
      </p:sp>
    </p:spTree>
    <p:extLst>
      <p:ext uri="{BB962C8B-B14F-4D97-AF65-F5344CB8AC3E}">
        <p14:creationId xmlns:p14="http://schemas.microsoft.com/office/powerpoint/2010/main" val="36163092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ED1E5-615C-44AD-A3C0-355D0D6ED9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FF9E1B-160E-4295-B43C-0ADA9ADCFC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DCFA4C-5B8D-4A30-9023-FD31FAAEA6FF}"/>
              </a:ext>
            </a:extLst>
          </p:cNvPr>
          <p:cNvSpPr>
            <a:spLocks noGrp="1"/>
          </p:cNvSpPr>
          <p:nvPr>
            <p:ph type="dt" sz="half" idx="10"/>
          </p:nvPr>
        </p:nvSpPr>
        <p:spPr/>
        <p:txBody>
          <a:bodyPr/>
          <a:lstStyle/>
          <a:p>
            <a:fld id="{22F7E14D-A17C-4B0E-966E-8840D6ECED71}" type="datetimeFigureOut">
              <a:rPr lang="en-US" smtClean="0"/>
              <a:t>9/13/2023</a:t>
            </a:fld>
            <a:endParaRPr lang="en-US"/>
          </a:p>
        </p:txBody>
      </p:sp>
      <p:sp>
        <p:nvSpPr>
          <p:cNvPr id="5" name="Footer Placeholder 4">
            <a:extLst>
              <a:ext uri="{FF2B5EF4-FFF2-40B4-BE49-F238E27FC236}">
                <a16:creationId xmlns:a16="http://schemas.microsoft.com/office/drawing/2014/main" id="{1EF6B0CA-12DF-4DDC-B314-874CE5B9F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55A02-68D9-43F9-97A5-580E71BFDF1C}"/>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19630066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91E84-D0F4-49AA-A320-0CC18687CC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489CE-0062-45B9-A90E-3BAAD09CE9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686463-3E16-4599-908D-47A5C780DD7E}"/>
              </a:ext>
            </a:extLst>
          </p:cNvPr>
          <p:cNvSpPr>
            <a:spLocks noGrp="1"/>
          </p:cNvSpPr>
          <p:nvPr>
            <p:ph type="dt" sz="half" idx="10"/>
          </p:nvPr>
        </p:nvSpPr>
        <p:spPr/>
        <p:txBody>
          <a:bodyPr/>
          <a:lstStyle/>
          <a:p>
            <a:fld id="{22F7E14D-A17C-4B0E-966E-8840D6ECED71}" type="datetimeFigureOut">
              <a:rPr lang="en-US" smtClean="0"/>
              <a:t>9/13/2023</a:t>
            </a:fld>
            <a:endParaRPr lang="en-US"/>
          </a:p>
        </p:txBody>
      </p:sp>
      <p:sp>
        <p:nvSpPr>
          <p:cNvPr id="5" name="Footer Placeholder 4">
            <a:extLst>
              <a:ext uri="{FF2B5EF4-FFF2-40B4-BE49-F238E27FC236}">
                <a16:creationId xmlns:a16="http://schemas.microsoft.com/office/drawing/2014/main" id="{50CA0DC7-23D4-43E9-A8BE-B3604852A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7013C-9E3B-4AFA-989D-6B85DC902F09}"/>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11618816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A7021-21F8-4BED-94D5-D643295C3E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8712C3-7944-4605-BD16-DA242F9690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4F16FC-7D6D-43A3-BDBF-EB8CB309B4C2}"/>
              </a:ext>
            </a:extLst>
          </p:cNvPr>
          <p:cNvSpPr>
            <a:spLocks noGrp="1"/>
          </p:cNvSpPr>
          <p:nvPr>
            <p:ph type="dt" sz="half" idx="10"/>
          </p:nvPr>
        </p:nvSpPr>
        <p:spPr/>
        <p:txBody>
          <a:bodyPr/>
          <a:lstStyle/>
          <a:p>
            <a:fld id="{22F7E14D-A17C-4B0E-966E-8840D6ECED71}" type="datetimeFigureOut">
              <a:rPr lang="en-US" smtClean="0"/>
              <a:t>9/13/2023</a:t>
            </a:fld>
            <a:endParaRPr lang="en-US"/>
          </a:p>
        </p:txBody>
      </p:sp>
      <p:sp>
        <p:nvSpPr>
          <p:cNvPr id="5" name="Footer Placeholder 4">
            <a:extLst>
              <a:ext uri="{FF2B5EF4-FFF2-40B4-BE49-F238E27FC236}">
                <a16:creationId xmlns:a16="http://schemas.microsoft.com/office/drawing/2014/main" id="{F252E3CA-9A78-4871-8DC0-D1A2B6C790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321AD-0117-4CEF-90E1-D75361C917F5}"/>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15562007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ACBF-D862-4941-8D78-C53E48ED91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8CE8E-C0B5-4BB3-B17C-39F925D09A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F32F07-F3B2-4D5C-95E6-A9A5DFE359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33DA8A-A72C-4A0E-A3A9-AF181F671F78}"/>
              </a:ext>
            </a:extLst>
          </p:cNvPr>
          <p:cNvSpPr>
            <a:spLocks noGrp="1"/>
          </p:cNvSpPr>
          <p:nvPr>
            <p:ph type="dt" sz="half" idx="10"/>
          </p:nvPr>
        </p:nvSpPr>
        <p:spPr/>
        <p:txBody>
          <a:bodyPr/>
          <a:lstStyle/>
          <a:p>
            <a:fld id="{22F7E14D-A17C-4B0E-966E-8840D6ECED71}" type="datetimeFigureOut">
              <a:rPr lang="en-US" smtClean="0"/>
              <a:t>9/13/2023</a:t>
            </a:fld>
            <a:endParaRPr lang="en-US"/>
          </a:p>
        </p:txBody>
      </p:sp>
      <p:sp>
        <p:nvSpPr>
          <p:cNvPr id="6" name="Footer Placeholder 5">
            <a:extLst>
              <a:ext uri="{FF2B5EF4-FFF2-40B4-BE49-F238E27FC236}">
                <a16:creationId xmlns:a16="http://schemas.microsoft.com/office/drawing/2014/main" id="{1B805C5D-5BB1-4E35-897E-A6AA6F4805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7AEF37-99E4-4119-8D28-405C38917C8D}"/>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21433913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24346-1CCC-4E3E-AD9E-996F4E3727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9B39-9315-44B1-82F9-733918C36D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03B8C0-F768-47A2-A5D4-F1A2A1BC2B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718174-B936-4947-BB8A-4A3FAEE0F6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A4F6E7-A7D7-4B0D-A53E-CE60CA01DB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BAB27D-7C77-4704-B0DD-DE5C197BC44F}"/>
              </a:ext>
            </a:extLst>
          </p:cNvPr>
          <p:cNvSpPr>
            <a:spLocks noGrp="1"/>
          </p:cNvSpPr>
          <p:nvPr>
            <p:ph type="dt" sz="half" idx="10"/>
          </p:nvPr>
        </p:nvSpPr>
        <p:spPr/>
        <p:txBody>
          <a:bodyPr/>
          <a:lstStyle/>
          <a:p>
            <a:fld id="{22F7E14D-A17C-4B0E-966E-8840D6ECED71}" type="datetimeFigureOut">
              <a:rPr lang="en-US" smtClean="0"/>
              <a:t>9/13/2023</a:t>
            </a:fld>
            <a:endParaRPr lang="en-US"/>
          </a:p>
        </p:txBody>
      </p:sp>
      <p:sp>
        <p:nvSpPr>
          <p:cNvPr id="8" name="Footer Placeholder 7">
            <a:extLst>
              <a:ext uri="{FF2B5EF4-FFF2-40B4-BE49-F238E27FC236}">
                <a16:creationId xmlns:a16="http://schemas.microsoft.com/office/drawing/2014/main" id="{D119D3AB-BFF3-4B4D-B7D0-16ABF2432A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8FF585-D9BE-4F67-A02A-ABC20DB89B17}"/>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39936552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A9978-A3DE-4648-95CE-CCB37B75EF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1377D9-87D2-441A-A8BB-CDD10EEF4A61}"/>
              </a:ext>
            </a:extLst>
          </p:cNvPr>
          <p:cNvSpPr>
            <a:spLocks noGrp="1"/>
          </p:cNvSpPr>
          <p:nvPr>
            <p:ph type="dt" sz="half" idx="10"/>
          </p:nvPr>
        </p:nvSpPr>
        <p:spPr/>
        <p:txBody>
          <a:bodyPr/>
          <a:lstStyle/>
          <a:p>
            <a:fld id="{22F7E14D-A17C-4B0E-966E-8840D6ECED71}" type="datetimeFigureOut">
              <a:rPr lang="en-US" smtClean="0"/>
              <a:t>9/13/2023</a:t>
            </a:fld>
            <a:endParaRPr lang="en-US"/>
          </a:p>
        </p:txBody>
      </p:sp>
      <p:sp>
        <p:nvSpPr>
          <p:cNvPr id="4" name="Footer Placeholder 3">
            <a:extLst>
              <a:ext uri="{FF2B5EF4-FFF2-40B4-BE49-F238E27FC236}">
                <a16:creationId xmlns:a16="http://schemas.microsoft.com/office/drawing/2014/main" id="{E0DFADA9-7E9D-4DCD-8C0A-38A83D2287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09FED4-DFAA-4F8E-9B77-2A082B8228CF}"/>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42897681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3619E-7A0D-4F07-81E0-EE0755B0AA64}"/>
              </a:ext>
            </a:extLst>
          </p:cNvPr>
          <p:cNvSpPr>
            <a:spLocks noGrp="1"/>
          </p:cNvSpPr>
          <p:nvPr>
            <p:ph type="dt" sz="half" idx="10"/>
          </p:nvPr>
        </p:nvSpPr>
        <p:spPr/>
        <p:txBody>
          <a:bodyPr/>
          <a:lstStyle/>
          <a:p>
            <a:fld id="{22F7E14D-A17C-4B0E-966E-8840D6ECED71}" type="datetimeFigureOut">
              <a:rPr lang="en-US" smtClean="0"/>
              <a:t>9/13/2023</a:t>
            </a:fld>
            <a:endParaRPr lang="en-US"/>
          </a:p>
        </p:txBody>
      </p:sp>
      <p:sp>
        <p:nvSpPr>
          <p:cNvPr id="3" name="Footer Placeholder 2">
            <a:extLst>
              <a:ext uri="{FF2B5EF4-FFF2-40B4-BE49-F238E27FC236}">
                <a16:creationId xmlns:a16="http://schemas.microsoft.com/office/drawing/2014/main" id="{0039EABF-5D02-4B32-82F5-75A333D275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2B9870-A89E-4987-A3F2-C5493022F05F}"/>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2106321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05AA66-DFE8-4E36-A6DD-3E42D95767CB}" type="datetimeFigureOut">
              <a:rPr lang="en-US" smtClean="0"/>
              <a:t>9/13/2023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5345080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28DAC-90A4-467B-820C-8AB171BA89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8FAD59-7182-4B9A-B52C-836EA31501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DF8FB5-A5D5-4424-B6F6-00EC39922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40FA59-A97C-4974-BC67-EF6F07C49056}"/>
              </a:ext>
            </a:extLst>
          </p:cNvPr>
          <p:cNvSpPr>
            <a:spLocks noGrp="1"/>
          </p:cNvSpPr>
          <p:nvPr>
            <p:ph type="dt" sz="half" idx="10"/>
          </p:nvPr>
        </p:nvSpPr>
        <p:spPr/>
        <p:txBody>
          <a:bodyPr/>
          <a:lstStyle/>
          <a:p>
            <a:fld id="{22F7E14D-A17C-4B0E-966E-8840D6ECED71}" type="datetimeFigureOut">
              <a:rPr lang="en-US" smtClean="0"/>
              <a:t>9/13/2023</a:t>
            </a:fld>
            <a:endParaRPr lang="en-US"/>
          </a:p>
        </p:txBody>
      </p:sp>
      <p:sp>
        <p:nvSpPr>
          <p:cNvPr id="6" name="Footer Placeholder 5">
            <a:extLst>
              <a:ext uri="{FF2B5EF4-FFF2-40B4-BE49-F238E27FC236}">
                <a16:creationId xmlns:a16="http://schemas.microsoft.com/office/drawing/2014/main" id="{8E9B996F-184C-47D2-BD2B-0544599618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8FF37-8172-417E-A495-442417064DA9}"/>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29228104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36E1D-F337-4356-BA05-D701A1356B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404E12-5DBC-4BD9-8E85-9C5A79D06B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87A998-B594-4951-BCE5-CE8DFD32FC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206731-58CD-4B74-9DF8-5280ADE07E81}"/>
              </a:ext>
            </a:extLst>
          </p:cNvPr>
          <p:cNvSpPr>
            <a:spLocks noGrp="1"/>
          </p:cNvSpPr>
          <p:nvPr>
            <p:ph type="dt" sz="half" idx="10"/>
          </p:nvPr>
        </p:nvSpPr>
        <p:spPr/>
        <p:txBody>
          <a:bodyPr/>
          <a:lstStyle/>
          <a:p>
            <a:fld id="{22F7E14D-A17C-4B0E-966E-8840D6ECED71}" type="datetimeFigureOut">
              <a:rPr lang="en-US" smtClean="0"/>
              <a:t>9/13/2023</a:t>
            </a:fld>
            <a:endParaRPr lang="en-US"/>
          </a:p>
        </p:txBody>
      </p:sp>
      <p:sp>
        <p:nvSpPr>
          <p:cNvPr id="6" name="Footer Placeholder 5">
            <a:extLst>
              <a:ext uri="{FF2B5EF4-FFF2-40B4-BE49-F238E27FC236}">
                <a16:creationId xmlns:a16="http://schemas.microsoft.com/office/drawing/2014/main" id="{C7BE2F59-51B2-4D4C-B31B-99FD6F7DFA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D615B1-489A-48C2-BCFB-B9134B64325B}"/>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1672282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17DD4-E26E-4889-9F8B-A42A2C9DED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64AC6E-0BB1-44B1-8035-D46F131E92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C935C-01DA-45E9-A605-486D84157F40}"/>
              </a:ext>
            </a:extLst>
          </p:cNvPr>
          <p:cNvSpPr>
            <a:spLocks noGrp="1"/>
          </p:cNvSpPr>
          <p:nvPr>
            <p:ph type="dt" sz="half" idx="10"/>
          </p:nvPr>
        </p:nvSpPr>
        <p:spPr/>
        <p:txBody>
          <a:bodyPr/>
          <a:lstStyle/>
          <a:p>
            <a:fld id="{22F7E14D-A17C-4B0E-966E-8840D6ECED71}" type="datetimeFigureOut">
              <a:rPr lang="en-US" smtClean="0"/>
              <a:t>9/13/2023</a:t>
            </a:fld>
            <a:endParaRPr lang="en-US"/>
          </a:p>
        </p:txBody>
      </p:sp>
      <p:sp>
        <p:nvSpPr>
          <p:cNvPr id="5" name="Footer Placeholder 4">
            <a:extLst>
              <a:ext uri="{FF2B5EF4-FFF2-40B4-BE49-F238E27FC236}">
                <a16:creationId xmlns:a16="http://schemas.microsoft.com/office/drawing/2014/main" id="{0A599118-CAB5-4099-B42E-705782CE1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EFAA2-BDA4-4A1C-B27B-A8BEB0D02038}"/>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4899573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93063C-C601-4239-8BA0-A9DF12FF5D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A9CAE4-0F30-424D-B8F0-A1097891F3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A3B92-657D-4E00-8263-B21B9F76A762}"/>
              </a:ext>
            </a:extLst>
          </p:cNvPr>
          <p:cNvSpPr>
            <a:spLocks noGrp="1"/>
          </p:cNvSpPr>
          <p:nvPr>
            <p:ph type="dt" sz="half" idx="10"/>
          </p:nvPr>
        </p:nvSpPr>
        <p:spPr/>
        <p:txBody>
          <a:bodyPr/>
          <a:lstStyle/>
          <a:p>
            <a:fld id="{22F7E14D-A17C-4B0E-966E-8840D6ECED71}" type="datetimeFigureOut">
              <a:rPr lang="en-US" smtClean="0"/>
              <a:t>9/13/2023</a:t>
            </a:fld>
            <a:endParaRPr lang="en-US"/>
          </a:p>
        </p:txBody>
      </p:sp>
      <p:sp>
        <p:nvSpPr>
          <p:cNvPr id="5" name="Footer Placeholder 4">
            <a:extLst>
              <a:ext uri="{FF2B5EF4-FFF2-40B4-BE49-F238E27FC236}">
                <a16:creationId xmlns:a16="http://schemas.microsoft.com/office/drawing/2014/main" id="{324776C6-B08D-4FAE-92B7-3951F13F8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D6D41A-8DAF-4857-8BD3-BFCFDAE9020C}"/>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36307861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cxnSp>
        <p:nvCxnSpPr>
          <p:cNvPr id="40" name="Straight Connector 39">
            <a:extLst>
              <a:ext uri="{FF2B5EF4-FFF2-40B4-BE49-F238E27FC236}">
                <a16:creationId xmlns:a16="http://schemas.microsoft.com/office/drawing/2014/main" id="{175CD9B9-0BBD-47E2-9110-6EF0FA8CD2D6}"/>
              </a:ext>
            </a:extLst>
          </p:cNvPr>
          <p:cNvCxnSpPr/>
          <p:nvPr userDrawn="1"/>
        </p:nvCxnSpPr>
        <p:spPr>
          <a:xfrm>
            <a:off x="5040923" y="3587262"/>
            <a:ext cx="6312877" cy="0"/>
          </a:xfrm>
          <a:prstGeom prst="line">
            <a:avLst/>
          </a:prstGeom>
          <a:ln>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Title 1">
            <a:extLst>
              <a:ext uri="{FF2B5EF4-FFF2-40B4-BE49-F238E27FC236}">
                <a16:creationId xmlns:a16="http://schemas.microsoft.com/office/drawing/2014/main" id="{8B164D4F-AD50-461C-B0F5-E2DD91F170DE}"/>
              </a:ext>
            </a:extLst>
          </p:cNvPr>
          <p:cNvSpPr>
            <a:spLocks noGrp="1"/>
          </p:cNvSpPr>
          <p:nvPr>
            <p:ph type="ctrTitle"/>
          </p:nvPr>
        </p:nvSpPr>
        <p:spPr>
          <a:xfrm>
            <a:off x="5767754" y="915603"/>
            <a:ext cx="5586046" cy="2551049"/>
          </a:xfrm>
          <a:prstGeom prst="rect">
            <a:avLst/>
          </a:prstGeom>
        </p:spPr>
        <p:txBody>
          <a:bodyPr anchor="b"/>
          <a:lstStyle>
            <a:lvl1pPr algn="r">
              <a:defRPr sz="6000" b="1" i="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42" name="Text Placeholder 10">
            <a:extLst>
              <a:ext uri="{FF2B5EF4-FFF2-40B4-BE49-F238E27FC236}">
                <a16:creationId xmlns:a16="http://schemas.microsoft.com/office/drawing/2014/main" id="{A1C0BC9D-FF7A-4032-A492-5F0C46D54940}"/>
              </a:ext>
            </a:extLst>
          </p:cNvPr>
          <p:cNvSpPr>
            <a:spLocks noGrp="1"/>
          </p:cNvSpPr>
          <p:nvPr>
            <p:ph type="body" sz="quarter" idx="13" hasCustomPrompt="1"/>
          </p:nvPr>
        </p:nvSpPr>
        <p:spPr>
          <a:xfrm>
            <a:off x="5767754" y="425003"/>
            <a:ext cx="5586046" cy="346075"/>
          </a:xfrm>
          <a:prstGeom prst="rect">
            <a:avLst/>
          </a:prstGeom>
        </p:spPr>
        <p:txBody>
          <a:bodyPr>
            <a:noAutofit/>
          </a:bodyPr>
          <a:lstStyle>
            <a:lvl1pPr marL="0" indent="0" algn="r">
              <a:buNone/>
              <a:defRPr sz="2000" b="0" i="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43" name="Subtitle 2">
            <a:extLst>
              <a:ext uri="{FF2B5EF4-FFF2-40B4-BE49-F238E27FC236}">
                <a16:creationId xmlns:a16="http://schemas.microsoft.com/office/drawing/2014/main" id="{4DC1F9AD-7DED-4127-A6B6-3FB6B32506E5}"/>
              </a:ext>
            </a:extLst>
          </p:cNvPr>
          <p:cNvSpPr>
            <a:spLocks noGrp="1"/>
          </p:cNvSpPr>
          <p:nvPr>
            <p:ph type="subTitle" idx="1"/>
          </p:nvPr>
        </p:nvSpPr>
        <p:spPr>
          <a:xfrm>
            <a:off x="5767754" y="3696348"/>
            <a:ext cx="5586046" cy="1561452"/>
          </a:xfrm>
          <a:prstGeom prst="rect">
            <a:avLst/>
          </a:prstGeom>
        </p:spPr>
        <p:txBody>
          <a:bodyPr/>
          <a:lstStyle>
            <a:lvl1pPr marL="0" indent="0" algn="r">
              <a:buNone/>
              <a:defRPr sz="2400" b="0" i="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9" name="Slide Number Placeholder 5">
            <a:extLst>
              <a:ext uri="{FF2B5EF4-FFF2-40B4-BE49-F238E27FC236}">
                <a16:creationId xmlns:a16="http://schemas.microsoft.com/office/drawing/2014/main" id="{DC65631A-3A1F-4768-B9C7-4B26627CCF38}"/>
              </a:ext>
            </a:extLst>
          </p:cNvPr>
          <p:cNvSpPr>
            <a:spLocks noGrp="1"/>
          </p:cNvSpPr>
          <p:nvPr>
            <p:ph type="sldNum" sz="quarter" idx="12"/>
          </p:nvPr>
        </p:nvSpPr>
        <p:spPr>
          <a:xfrm>
            <a:off x="8610600" y="6356350"/>
            <a:ext cx="2743200" cy="365125"/>
          </a:xfrm>
          <a:prstGeom prst="rect">
            <a:avLst/>
          </a:prstGeom>
        </p:spPr>
        <p:txBody>
          <a:bodyPr/>
          <a:lstStyle/>
          <a:p>
            <a:fld id="{C2268958-7712-462B-B366-15739E92C87E}" type="slidenum">
              <a:rPr lang="en-US" smtClean="0"/>
              <a:t>‹#›</a:t>
            </a:fld>
            <a:endParaRPr lang="en-US"/>
          </a:p>
        </p:txBody>
      </p:sp>
      <p:grpSp>
        <p:nvGrpSpPr>
          <p:cNvPr id="32" name="Group 10">
            <a:extLst>
              <a:ext uri="{FF2B5EF4-FFF2-40B4-BE49-F238E27FC236}">
                <a16:creationId xmlns:a16="http://schemas.microsoft.com/office/drawing/2014/main" id="{537E749D-E347-4499-B6F9-9F6F7B0329A2}"/>
              </a:ext>
            </a:extLst>
          </p:cNvPr>
          <p:cNvGrpSpPr/>
          <p:nvPr userDrawn="1"/>
        </p:nvGrpSpPr>
        <p:grpSpPr>
          <a:xfrm rot="21600000">
            <a:off x="0" y="5741687"/>
            <a:ext cx="12192000" cy="1116313"/>
            <a:chOff x="-114374" y="4648694"/>
            <a:chExt cx="12192000" cy="1116313"/>
          </a:xfrm>
        </p:grpSpPr>
        <p:sp>
          <p:nvSpPr>
            <p:cNvPr id="33" name="Freeform 9">
              <a:extLst>
                <a:ext uri="{FF2B5EF4-FFF2-40B4-BE49-F238E27FC236}">
                  <a16:creationId xmlns:a16="http://schemas.microsoft.com/office/drawing/2014/main" id="{72E28228-916A-426E-9ADC-2E002052CDB9}"/>
                </a:ext>
              </a:extLst>
            </p:cNvPr>
            <p:cNvSpPr/>
            <p:nvPr/>
          </p:nvSpPr>
          <p:spPr>
            <a:xfrm>
              <a:off x="-114374" y="4648694"/>
              <a:ext cx="12192000" cy="11163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grpSp>
        <p:nvGrpSpPr>
          <p:cNvPr id="34" name="Group 12">
            <a:extLst>
              <a:ext uri="{FF2B5EF4-FFF2-40B4-BE49-F238E27FC236}">
                <a16:creationId xmlns:a16="http://schemas.microsoft.com/office/drawing/2014/main" id="{64BEA894-1F37-4065-A1BA-12E7289F0105}"/>
              </a:ext>
            </a:extLst>
          </p:cNvPr>
          <p:cNvGrpSpPr/>
          <p:nvPr userDrawn="1"/>
        </p:nvGrpSpPr>
        <p:grpSpPr>
          <a:xfrm rot="21600000">
            <a:off x="-1" y="5894917"/>
            <a:ext cx="12191999" cy="963083"/>
            <a:chOff x="-66749" y="4979175"/>
            <a:chExt cx="9982200" cy="862013"/>
          </a:xfrm>
        </p:grpSpPr>
        <p:sp>
          <p:nvSpPr>
            <p:cNvPr id="35" name="Freeform 11">
              <a:extLst>
                <a:ext uri="{FF2B5EF4-FFF2-40B4-BE49-F238E27FC236}">
                  <a16:creationId xmlns:a16="http://schemas.microsoft.com/office/drawing/2014/main" id="{86641548-CD5A-4EDC-9433-D370EDCBEAF1}"/>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36" name="Group 14">
            <a:extLst>
              <a:ext uri="{FF2B5EF4-FFF2-40B4-BE49-F238E27FC236}">
                <a16:creationId xmlns:a16="http://schemas.microsoft.com/office/drawing/2014/main" id="{0A4AC176-E01E-4A3F-9D44-71BC47444F05}"/>
              </a:ext>
            </a:extLst>
          </p:cNvPr>
          <p:cNvGrpSpPr/>
          <p:nvPr userDrawn="1"/>
        </p:nvGrpSpPr>
        <p:grpSpPr>
          <a:xfrm rot="21600000">
            <a:off x="0" y="6007109"/>
            <a:ext cx="12192000" cy="864914"/>
            <a:chOff x="-114374" y="5026800"/>
            <a:chExt cx="9982200" cy="945356"/>
          </a:xfrm>
        </p:grpSpPr>
        <p:sp>
          <p:nvSpPr>
            <p:cNvPr id="37" name="Freeform 13">
              <a:extLst>
                <a:ext uri="{FF2B5EF4-FFF2-40B4-BE49-F238E27FC236}">
                  <a16:creationId xmlns:a16="http://schemas.microsoft.com/office/drawing/2014/main" id="{279F4A28-59C3-4E6D-B6FE-FEF0FDC9E0F1}"/>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sp>
        <p:nvSpPr>
          <p:cNvPr id="38" name="TextBox 16">
            <a:extLst>
              <a:ext uri="{FF2B5EF4-FFF2-40B4-BE49-F238E27FC236}">
                <a16:creationId xmlns:a16="http://schemas.microsoft.com/office/drawing/2014/main" id="{A043BABE-0BFE-4227-B068-CD13D9EE0961}"/>
              </a:ext>
            </a:extLst>
          </p:cNvPr>
          <p:cNvSpPr txBox="1"/>
          <p:nvPr userDrawn="1"/>
        </p:nvSpPr>
        <p:spPr>
          <a:xfrm rot="21600000">
            <a:off x="1992923" y="6317396"/>
            <a:ext cx="9743421" cy="179058"/>
          </a:xfrm>
          <a:prstGeom prst="rect">
            <a:avLst/>
          </a:prstGeom>
        </p:spPr>
        <p:txBody>
          <a:bodyPr lIns="0" tIns="18000" rIns="0" bIns="0" rtlCol="0" anchor="t"/>
          <a:lstStyle/>
          <a:p>
            <a:pPr algn="r">
              <a:lnSpc>
                <a:spcPts val="1350"/>
              </a:lnSpc>
            </a:pPr>
            <a:r>
              <a:rPr lang="en-US" sz="1750" i="0" spc="75">
                <a:solidFill>
                  <a:srgbClr val="FFFFFF">
                    <a:alpha val="100000"/>
                  </a:srgbClr>
                </a:solidFill>
                <a:effectLst>
                  <a:outerShdw blurRad="38100" dist="38100" dir="2700000" algn="tl">
                    <a:srgbClr val="000000">
                      <a:alpha val="43137"/>
                    </a:srgbClr>
                  </a:outerShdw>
                </a:effectLst>
                <a:latin typeface="Arial Nova Light" panose="020B0304020202020204" pitchFamily="34" charset="0"/>
                <a:cs typeface="Arial" panose="020B0604020202020204" pitchFamily="34" charset="0"/>
              </a:rPr>
              <a:t>OVERDOSE RESPONSE STRATEGY  |  PUBLIC HEALTH  |  PUBLIC SAFETY  | PARTNERSHIP</a:t>
            </a:r>
          </a:p>
        </p:txBody>
      </p:sp>
      <p:pic>
        <p:nvPicPr>
          <p:cNvPr id="39" name="Picture 15">
            <a:extLst>
              <a:ext uri="{FF2B5EF4-FFF2-40B4-BE49-F238E27FC236}">
                <a16:creationId xmlns:a16="http://schemas.microsoft.com/office/drawing/2014/main" id="{BFA3780E-EF5F-4D86-8823-C5F7C3BE137B}"/>
              </a:ext>
            </a:extLst>
          </p:cNvPr>
          <p:cNvPicPr>
            <a:picLocks noChangeAspect="1"/>
          </p:cNvPicPr>
          <p:nvPr userDrawn="1"/>
        </p:nvPicPr>
        <p:blipFill rotWithShape="1">
          <a:blip r:embed="rId2">
            <a:alphaModFix/>
          </a:blip>
          <a:srcRect b="7966"/>
          <a:stretch/>
        </p:blipFill>
        <p:spPr>
          <a:xfrm rot="21600000">
            <a:off x="455658" y="5310652"/>
            <a:ext cx="1353458" cy="1392913"/>
          </a:xfrm>
          <a:prstGeom prst="rect">
            <a:avLst/>
          </a:prstGeom>
          <a:effectLst>
            <a:outerShdw blurRad="50800" dist="38100" dir="2700000" algn="tl" rotWithShape="0">
              <a:prstClr val="black">
                <a:alpha val="40000"/>
              </a:prstClr>
            </a:outerShdw>
          </a:effectLst>
        </p:spPr>
      </p:pic>
      <p:grpSp>
        <p:nvGrpSpPr>
          <p:cNvPr id="46" name="Group 6">
            <a:extLst>
              <a:ext uri="{FF2B5EF4-FFF2-40B4-BE49-F238E27FC236}">
                <a16:creationId xmlns:a16="http://schemas.microsoft.com/office/drawing/2014/main" id="{933F16EF-18EF-424E-8127-75ABBF7585FC}"/>
              </a:ext>
            </a:extLst>
          </p:cNvPr>
          <p:cNvGrpSpPr/>
          <p:nvPr userDrawn="1"/>
        </p:nvGrpSpPr>
        <p:grpSpPr>
          <a:xfrm rot="21600000">
            <a:off x="11802579" y="1152144"/>
            <a:ext cx="389419" cy="3751672"/>
            <a:chOff x="9476581" y="1479550"/>
            <a:chExt cx="504825" cy="2495550"/>
          </a:xfrm>
          <a:solidFill>
            <a:schemeClr val="tx1"/>
          </a:solidFill>
        </p:grpSpPr>
        <p:sp>
          <p:nvSpPr>
            <p:cNvPr id="47" name="Freeform 5">
              <a:extLst>
                <a:ext uri="{FF2B5EF4-FFF2-40B4-BE49-F238E27FC236}">
                  <a16:creationId xmlns:a16="http://schemas.microsoft.com/office/drawing/2014/main" id="{10AD76F3-CD92-4D37-8474-413D150DB448}"/>
                </a:ext>
              </a:extLst>
            </p:cNvPr>
            <p:cNvSpPr/>
            <p:nvPr/>
          </p:nvSpPr>
          <p:spPr>
            <a:xfrm>
              <a:off x="9476581" y="1479550"/>
              <a:ext cx="5048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pic>
        <p:nvPicPr>
          <p:cNvPr id="48" name="Picture 47" descr="Map&#10;&#10;Description automatically generated">
            <a:extLst>
              <a:ext uri="{FF2B5EF4-FFF2-40B4-BE49-F238E27FC236}">
                <a16:creationId xmlns:a16="http://schemas.microsoft.com/office/drawing/2014/main" id="{826881DC-E059-402A-8117-8C2DBCF4E8A9}"/>
              </a:ext>
            </a:extLst>
          </p:cNvPr>
          <p:cNvPicPr>
            <a:picLocks noChangeAspect="1"/>
          </p:cNvPicPr>
          <p:nvPr userDrawn="1"/>
        </p:nvPicPr>
        <p:blipFill>
          <a:blip r:embed="rId3"/>
          <a:stretch>
            <a:fillRect/>
          </a:stretch>
        </p:blipFill>
        <p:spPr>
          <a:xfrm>
            <a:off x="594360" y="1043855"/>
            <a:ext cx="6035040" cy="38404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799588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ist Templa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CB4139D-2B8A-37E1-BBDF-66CEAA89211D}"/>
              </a:ext>
            </a:extLst>
          </p:cNvPr>
          <p:cNvSpPr>
            <a:spLocks noGrp="1"/>
          </p:cNvSpPr>
          <p:nvPr>
            <p:ph type="pic" sz="quarter" idx="10"/>
          </p:nvPr>
        </p:nvSpPr>
        <p:spPr>
          <a:xfrm>
            <a:off x="6194612" y="0"/>
            <a:ext cx="5997388" cy="6858000"/>
          </a:xfrm>
          <a:prstGeom prst="rect">
            <a:avLst/>
          </a:prstGeom>
        </p:spPr>
        <p:txBody>
          <a:bodyPr wrap="square">
            <a:noAutofit/>
          </a:bodyPr>
          <a:lstStyle/>
          <a:p>
            <a:endParaRPr lang="en-US"/>
          </a:p>
        </p:txBody>
      </p:sp>
      <p:sp>
        <p:nvSpPr>
          <p:cNvPr id="2" name="Title 1">
            <a:extLst>
              <a:ext uri="{FF2B5EF4-FFF2-40B4-BE49-F238E27FC236}">
                <a16:creationId xmlns:a16="http://schemas.microsoft.com/office/drawing/2014/main" id="{49455BE5-1410-5F10-58BD-7460B87C0D9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List Template</a:t>
            </a:r>
          </a:p>
        </p:txBody>
      </p:sp>
      <p:pic>
        <p:nvPicPr>
          <p:cNvPr id="3" name="Graphic 2">
            <a:extLst>
              <a:ext uri="{FF2B5EF4-FFF2-40B4-BE49-F238E27FC236}">
                <a16:creationId xmlns:a16="http://schemas.microsoft.com/office/drawing/2014/main" id="{BEFBDBBF-9A54-71AB-D36A-6FD40DB84A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4779421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750D0AF-92E7-DE89-A581-8B4E509971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7388010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p>
            <a:endParaRPr lang="en-US"/>
          </a:p>
        </p:txBody>
      </p:sp>
      <p:pic>
        <p:nvPicPr>
          <p:cNvPr id="2" name="Graphic 1">
            <a:extLst>
              <a:ext uri="{FF2B5EF4-FFF2-40B4-BE49-F238E27FC236}">
                <a16:creationId xmlns:a16="http://schemas.microsoft.com/office/drawing/2014/main" id="{541A7A22-CB7D-1934-E157-FFDA0B8D5B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0615326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1">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939815" y="2199995"/>
            <a:ext cx="3105338" cy="4083113"/>
          </a:xfrm>
          <a:custGeom>
            <a:avLst/>
            <a:gdLst>
              <a:gd name="connsiteX0" fmla="*/ 0 w 3105338"/>
              <a:gd name="connsiteY0" fmla="*/ 0 h 4083113"/>
              <a:gd name="connsiteX1" fmla="*/ 3105338 w 3105338"/>
              <a:gd name="connsiteY1" fmla="*/ 0 h 4083113"/>
              <a:gd name="connsiteX2" fmla="*/ 3105338 w 3105338"/>
              <a:gd name="connsiteY2" fmla="*/ 4083113 h 4083113"/>
              <a:gd name="connsiteX3" fmla="*/ 0 w 3105338"/>
              <a:gd name="connsiteY3" fmla="*/ 4083113 h 4083113"/>
            </a:gdLst>
            <a:ahLst/>
            <a:cxnLst>
              <a:cxn ang="0">
                <a:pos x="connsiteX0" y="connsiteY0"/>
              </a:cxn>
              <a:cxn ang="0">
                <a:pos x="connsiteX1" y="connsiteY1"/>
              </a:cxn>
              <a:cxn ang="0">
                <a:pos x="connsiteX2" y="connsiteY2"/>
              </a:cxn>
              <a:cxn ang="0">
                <a:pos x="connsiteX3" y="connsiteY3"/>
              </a:cxn>
            </a:cxnLst>
            <a:rect l="l" t="t" r="r" b="b"/>
            <a:pathLst>
              <a:path w="3105338" h="4083113">
                <a:moveTo>
                  <a:pt x="0" y="0"/>
                </a:moveTo>
                <a:lnTo>
                  <a:pt x="3105338" y="0"/>
                </a:lnTo>
                <a:lnTo>
                  <a:pt x="3105338" y="4083113"/>
                </a:lnTo>
                <a:lnTo>
                  <a:pt x="0" y="4083113"/>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50FC8419-E30B-3219-B9AB-896D376774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6167990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2">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194612" y="0"/>
            <a:ext cx="5997388" cy="6858000"/>
          </a:xfrm>
          <a:prstGeom prst="rect">
            <a:avLst/>
          </a:prstGeom>
        </p:spPr>
        <p:txBody>
          <a:bodyPr wrap="square">
            <a:noAutofit/>
          </a:bodyPr>
          <a:lstStyle/>
          <a:p>
            <a:endParaRPr lang="en-US"/>
          </a:p>
        </p:txBody>
      </p:sp>
      <p:pic>
        <p:nvPicPr>
          <p:cNvPr id="2" name="Graphic 1">
            <a:extLst>
              <a:ext uri="{FF2B5EF4-FFF2-40B4-BE49-F238E27FC236}">
                <a16:creationId xmlns:a16="http://schemas.microsoft.com/office/drawing/2014/main" id="{C8657483-5742-DFF4-3182-2DE34F8CEE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167985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05AA66-DFE8-4E36-A6DD-3E42D95767CB}" type="datetimeFigureOut">
              <a:rPr lang="en-US" smtClean="0"/>
              <a:t>9/13/2023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013247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3">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192570" y="3376943"/>
            <a:ext cx="5861716" cy="3295461"/>
          </a:xfrm>
          <a:custGeom>
            <a:avLst/>
            <a:gdLst>
              <a:gd name="connsiteX0" fmla="*/ 0 w 5861716"/>
              <a:gd name="connsiteY0" fmla="*/ 0 h 3295461"/>
              <a:gd name="connsiteX1" fmla="*/ 5861716 w 5861716"/>
              <a:gd name="connsiteY1" fmla="*/ 0 h 3295461"/>
              <a:gd name="connsiteX2" fmla="*/ 5861716 w 5861716"/>
              <a:gd name="connsiteY2" fmla="*/ 3295461 h 3295461"/>
              <a:gd name="connsiteX3" fmla="*/ 0 w 5861716"/>
              <a:gd name="connsiteY3" fmla="*/ 3295461 h 3295461"/>
            </a:gdLst>
            <a:ahLst/>
            <a:cxnLst>
              <a:cxn ang="0">
                <a:pos x="connsiteX0" y="connsiteY0"/>
              </a:cxn>
              <a:cxn ang="0">
                <a:pos x="connsiteX1" y="connsiteY1"/>
              </a:cxn>
              <a:cxn ang="0">
                <a:pos x="connsiteX2" y="connsiteY2"/>
              </a:cxn>
              <a:cxn ang="0">
                <a:pos x="connsiteX3" y="connsiteY3"/>
              </a:cxn>
            </a:cxnLst>
            <a:rect l="l" t="t" r="r" b="b"/>
            <a:pathLst>
              <a:path w="5861716" h="3295461">
                <a:moveTo>
                  <a:pt x="0" y="0"/>
                </a:moveTo>
                <a:lnTo>
                  <a:pt x="5861716" y="0"/>
                </a:lnTo>
                <a:lnTo>
                  <a:pt x="5861716" y="3295461"/>
                </a:lnTo>
                <a:lnTo>
                  <a:pt x="0" y="3295461"/>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464AAAC9-A42D-763C-E31B-7CDD3D2868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4545403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4">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9638718" y="2800311"/>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6772930" y="3180556"/>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3907142" y="2542287"/>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1041354" y="3038017"/>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D16C92A-EF21-0C92-D0DB-345110044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5826764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5">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6047716" y="2190938"/>
            <a:ext cx="6144285" cy="2679826"/>
          </a:xfrm>
          <a:custGeom>
            <a:avLst/>
            <a:gdLst>
              <a:gd name="connsiteX0" fmla="*/ 0 w 6144285"/>
              <a:gd name="connsiteY0" fmla="*/ 0 h 2679826"/>
              <a:gd name="connsiteX1" fmla="*/ 6144285 w 6144285"/>
              <a:gd name="connsiteY1" fmla="*/ 0 h 2679826"/>
              <a:gd name="connsiteX2" fmla="*/ 6144285 w 6144285"/>
              <a:gd name="connsiteY2" fmla="*/ 2679826 h 2679826"/>
              <a:gd name="connsiteX3" fmla="*/ 0 w 6144285"/>
              <a:gd name="connsiteY3" fmla="*/ 2679826 h 2679826"/>
            </a:gdLst>
            <a:ahLst/>
            <a:cxnLst>
              <a:cxn ang="0">
                <a:pos x="connsiteX0" y="connsiteY0"/>
              </a:cxn>
              <a:cxn ang="0">
                <a:pos x="connsiteX1" y="connsiteY1"/>
              </a:cxn>
              <a:cxn ang="0">
                <a:pos x="connsiteX2" y="connsiteY2"/>
              </a:cxn>
              <a:cxn ang="0">
                <a:pos x="connsiteX3" y="connsiteY3"/>
              </a:cxn>
            </a:cxnLst>
            <a:rect l="l" t="t" r="r" b="b"/>
            <a:pathLst>
              <a:path w="6144285" h="2679826">
                <a:moveTo>
                  <a:pt x="0" y="0"/>
                </a:moveTo>
                <a:lnTo>
                  <a:pt x="6144285" y="0"/>
                </a:lnTo>
                <a:lnTo>
                  <a:pt x="6144285" y="2679826"/>
                </a:lnTo>
                <a:lnTo>
                  <a:pt x="0" y="2679826"/>
                </a:lnTo>
                <a:close/>
              </a:path>
            </a:pathLst>
          </a:custGeom>
        </p:spPr>
        <p:txBody>
          <a:bodyPr wrap="square">
            <a:noAutofit/>
          </a:bodyPr>
          <a:lstStyle/>
          <a:p>
            <a:endParaRPr lang="en-US"/>
          </a:p>
        </p:txBody>
      </p:sp>
      <p:sp>
        <p:nvSpPr>
          <p:cNvPr id="6" name="Picture Placeholder 5"/>
          <p:cNvSpPr>
            <a:spLocks noGrp="1"/>
          </p:cNvSpPr>
          <p:nvPr>
            <p:ph type="pic" sz="quarter" idx="10"/>
          </p:nvPr>
        </p:nvSpPr>
        <p:spPr>
          <a:xfrm>
            <a:off x="1" y="2190938"/>
            <a:ext cx="6047715" cy="2679826"/>
          </a:xfrm>
          <a:custGeom>
            <a:avLst/>
            <a:gdLst>
              <a:gd name="connsiteX0" fmla="*/ 0 w 6047715"/>
              <a:gd name="connsiteY0" fmla="*/ 0 h 2679826"/>
              <a:gd name="connsiteX1" fmla="*/ 6047715 w 6047715"/>
              <a:gd name="connsiteY1" fmla="*/ 0 h 2679826"/>
              <a:gd name="connsiteX2" fmla="*/ 6047715 w 6047715"/>
              <a:gd name="connsiteY2" fmla="*/ 2679826 h 2679826"/>
              <a:gd name="connsiteX3" fmla="*/ 0 w 6047715"/>
              <a:gd name="connsiteY3" fmla="*/ 2679826 h 2679826"/>
            </a:gdLst>
            <a:ahLst/>
            <a:cxnLst>
              <a:cxn ang="0">
                <a:pos x="connsiteX0" y="connsiteY0"/>
              </a:cxn>
              <a:cxn ang="0">
                <a:pos x="connsiteX1" y="connsiteY1"/>
              </a:cxn>
              <a:cxn ang="0">
                <a:pos x="connsiteX2" y="connsiteY2"/>
              </a:cxn>
              <a:cxn ang="0">
                <a:pos x="connsiteX3" y="connsiteY3"/>
              </a:cxn>
            </a:cxnLst>
            <a:rect l="l" t="t" r="r" b="b"/>
            <a:pathLst>
              <a:path w="6047715" h="2679826">
                <a:moveTo>
                  <a:pt x="0" y="0"/>
                </a:moveTo>
                <a:lnTo>
                  <a:pt x="6047715" y="0"/>
                </a:lnTo>
                <a:lnTo>
                  <a:pt x="6047715" y="2679826"/>
                </a:lnTo>
                <a:lnTo>
                  <a:pt x="0" y="2679826"/>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AF93F33A-AB9C-4E7E-3A46-7FA25EA1BB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9950565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6">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219473" y="2815867"/>
            <a:ext cx="5506774" cy="5506774"/>
          </a:xfrm>
          <a:custGeom>
            <a:avLst/>
            <a:gdLst>
              <a:gd name="connsiteX0" fmla="*/ 2753387 w 5506774"/>
              <a:gd name="connsiteY0" fmla="*/ 0 h 5506774"/>
              <a:gd name="connsiteX1" fmla="*/ 3261946 w 5506774"/>
              <a:gd name="connsiteY1" fmla="*/ 210652 h 5506774"/>
              <a:gd name="connsiteX2" fmla="*/ 5296122 w 5506774"/>
              <a:gd name="connsiteY2" fmla="*/ 2244828 h 5506774"/>
              <a:gd name="connsiteX3" fmla="*/ 5296122 w 5506774"/>
              <a:gd name="connsiteY3" fmla="*/ 3261946 h 5506774"/>
              <a:gd name="connsiteX4" fmla="*/ 3261946 w 5506774"/>
              <a:gd name="connsiteY4" fmla="*/ 5296123 h 5506774"/>
              <a:gd name="connsiteX5" fmla="*/ 2244828 w 5506774"/>
              <a:gd name="connsiteY5" fmla="*/ 5296123 h 5506774"/>
              <a:gd name="connsiteX6" fmla="*/ 210652 w 5506774"/>
              <a:gd name="connsiteY6" fmla="*/ 3261946 h 5506774"/>
              <a:gd name="connsiteX7" fmla="*/ 210652 w 5506774"/>
              <a:gd name="connsiteY7" fmla="*/ 2244828 h 5506774"/>
              <a:gd name="connsiteX8" fmla="*/ 2244828 w 5506774"/>
              <a:gd name="connsiteY8" fmla="*/ 210652 h 5506774"/>
              <a:gd name="connsiteX9" fmla="*/ 2753387 w 5506774"/>
              <a:gd name="connsiteY9" fmla="*/ 0 h 550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6774" h="5506774">
                <a:moveTo>
                  <a:pt x="2753387" y="0"/>
                </a:moveTo>
                <a:cubicBezTo>
                  <a:pt x="2937449" y="0"/>
                  <a:pt x="3121511" y="70217"/>
                  <a:pt x="3261946" y="210652"/>
                </a:cubicBezTo>
                <a:lnTo>
                  <a:pt x="5296122" y="2244828"/>
                </a:lnTo>
                <a:cubicBezTo>
                  <a:pt x="5576992" y="2525697"/>
                  <a:pt x="5576992" y="2981077"/>
                  <a:pt x="5296122" y="3261946"/>
                </a:cubicBezTo>
                <a:lnTo>
                  <a:pt x="3261946" y="5296123"/>
                </a:lnTo>
                <a:cubicBezTo>
                  <a:pt x="2981077" y="5576992"/>
                  <a:pt x="2525697" y="5576992"/>
                  <a:pt x="2244828" y="5296123"/>
                </a:cubicBezTo>
                <a:lnTo>
                  <a:pt x="210652" y="3261946"/>
                </a:lnTo>
                <a:cubicBezTo>
                  <a:pt x="-70217" y="2981077"/>
                  <a:pt x="-70217" y="2525697"/>
                  <a:pt x="210652" y="2244828"/>
                </a:cubicBezTo>
                <a:lnTo>
                  <a:pt x="2244828" y="210652"/>
                </a:lnTo>
                <a:cubicBezTo>
                  <a:pt x="2385263" y="70217"/>
                  <a:pt x="2569325" y="0"/>
                  <a:pt x="2753387"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52AB39B9-F404-D9A2-D2F4-2A92F09660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0476351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7">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4580825" y="4679775"/>
            <a:ext cx="1786320" cy="1762634"/>
          </a:xfrm>
          <a:custGeom>
            <a:avLst/>
            <a:gdLst>
              <a:gd name="connsiteX0" fmla="*/ 893160 w 1786320"/>
              <a:gd name="connsiteY0" fmla="*/ 0 h 1762634"/>
              <a:gd name="connsiteX1" fmla="*/ 1786320 w 1786320"/>
              <a:gd name="connsiteY1" fmla="*/ 881317 h 1762634"/>
              <a:gd name="connsiteX2" fmla="*/ 893160 w 1786320"/>
              <a:gd name="connsiteY2" fmla="*/ 1762634 h 1762634"/>
              <a:gd name="connsiteX3" fmla="*/ 0 w 1786320"/>
              <a:gd name="connsiteY3" fmla="*/ 881317 h 1762634"/>
              <a:gd name="connsiteX4" fmla="*/ 893160 w 1786320"/>
              <a:gd name="connsiteY4" fmla="*/ 0 h 1762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20" h="1762634">
                <a:moveTo>
                  <a:pt x="893160" y="0"/>
                </a:moveTo>
                <a:cubicBezTo>
                  <a:pt x="1386439" y="0"/>
                  <a:pt x="1786320" y="394579"/>
                  <a:pt x="1786320" y="881317"/>
                </a:cubicBezTo>
                <a:cubicBezTo>
                  <a:pt x="1786320" y="1368055"/>
                  <a:pt x="1386439" y="1762634"/>
                  <a:pt x="893160" y="1762634"/>
                </a:cubicBezTo>
                <a:cubicBezTo>
                  <a:pt x="399881" y="1762634"/>
                  <a:pt x="0" y="1368055"/>
                  <a:pt x="0" y="881317"/>
                </a:cubicBezTo>
                <a:cubicBezTo>
                  <a:pt x="0" y="394579"/>
                  <a:pt x="399881" y="0"/>
                  <a:pt x="893160" y="0"/>
                </a:cubicBez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7574960" y="4133776"/>
            <a:ext cx="2081608" cy="2094140"/>
          </a:xfrm>
          <a:custGeom>
            <a:avLst/>
            <a:gdLst>
              <a:gd name="connsiteX0" fmla="*/ 1040804 w 2081608"/>
              <a:gd name="connsiteY0" fmla="*/ 0 h 2094140"/>
              <a:gd name="connsiteX1" fmla="*/ 2081608 w 2081608"/>
              <a:gd name="connsiteY1" fmla="*/ 1047070 h 2094140"/>
              <a:gd name="connsiteX2" fmla="*/ 1040804 w 2081608"/>
              <a:gd name="connsiteY2" fmla="*/ 2094140 h 2094140"/>
              <a:gd name="connsiteX3" fmla="*/ 0 w 2081608"/>
              <a:gd name="connsiteY3" fmla="*/ 1047070 h 2094140"/>
              <a:gd name="connsiteX4" fmla="*/ 1040804 w 2081608"/>
              <a:gd name="connsiteY4" fmla="*/ 0 h 209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608" h="2094140">
                <a:moveTo>
                  <a:pt x="1040804" y="0"/>
                </a:moveTo>
                <a:cubicBezTo>
                  <a:pt x="1615624" y="0"/>
                  <a:pt x="2081608" y="468789"/>
                  <a:pt x="2081608" y="1047070"/>
                </a:cubicBezTo>
                <a:cubicBezTo>
                  <a:pt x="2081608" y="1625351"/>
                  <a:pt x="1615624" y="2094140"/>
                  <a:pt x="1040804" y="2094140"/>
                </a:cubicBezTo>
                <a:cubicBezTo>
                  <a:pt x="465984" y="2094140"/>
                  <a:pt x="0" y="1625351"/>
                  <a:pt x="0" y="1047070"/>
                </a:cubicBezTo>
                <a:cubicBezTo>
                  <a:pt x="0" y="468789"/>
                  <a:pt x="465984" y="0"/>
                  <a:pt x="1040804" y="0"/>
                </a:cubicBez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5344449" y="2063321"/>
            <a:ext cx="2323952" cy="2323952"/>
          </a:xfrm>
          <a:custGeom>
            <a:avLst/>
            <a:gdLst>
              <a:gd name="connsiteX0" fmla="*/ 1161976 w 2323952"/>
              <a:gd name="connsiteY0" fmla="*/ 0 h 2323952"/>
              <a:gd name="connsiteX1" fmla="*/ 2323952 w 2323952"/>
              <a:gd name="connsiteY1" fmla="*/ 1161976 h 2323952"/>
              <a:gd name="connsiteX2" fmla="*/ 1161976 w 2323952"/>
              <a:gd name="connsiteY2" fmla="*/ 2323952 h 2323952"/>
              <a:gd name="connsiteX3" fmla="*/ 0 w 2323952"/>
              <a:gd name="connsiteY3" fmla="*/ 1161976 h 2323952"/>
              <a:gd name="connsiteX4" fmla="*/ 1161976 w 2323952"/>
              <a:gd name="connsiteY4" fmla="*/ 0 h 2323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952" h="2323952">
                <a:moveTo>
                  <a:pt x="1161976" y="0"/>
                </a:moveTo>
                <a:cubicBezTo>
                  <a:pt x="1803718" y="0"/>
                  <a:pt x="2323952" y="520234"/>
                  <a:pt x="2323952" y="1161976"/>
                </a:cubicBezTo>
                <a:cubicBezTo>
                  <a:pt x="2323952" y="1803718"/>
                  <a:pt x="1803718" y="2323952"/>
                  <a:pt x="1161976" y="2323952"/>
                </a:cubicBezTo>
                <a:cubicBezTo>
                  <a:pt x="520234" y="2323952"/>
                  <a:pt x="0" y="1803718"/>
                  <a:pt x="0" y="1161976"/>
                </a:cubicBezTo>
                <a:cubicBezTo>
                  <a:pt x="0" y="520234"/>
                  <a:pt x="520234" y="0"/>
                  <a:pt x="1161976" y="0"/>
                </a:cubicBez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2535433" y="2643072"/>
            <a:ext cx="2045392" cy="2018270"/>
          </a:xfrm>
          <a:custGeom>
            <a:avLst/>
            <a:gdLst>
              <a:gd name="connsiteX0" fmla="*/ 1022696 w 2045392"/>
              <a:gd name="connsiteY0" fmla="*/ 0 h 2018270"/>
              <a:gd name="connsiteX1" fmla="*/ 2045392 w 2045392"/>
              <a:gd name="connsiteY1" fmla="*/ 1009135 h 2018270"/>
              <a:gd name="connsiteX2" fmla="*/ 1022696 w 2045392"/>
              <a:gd name="connsiteY2" fmla="*/ 2018270 h 2018270"/>
              <a:gd name="connsiteX3" fmla="*/ 0 w 2045392"/>
              <a:gd name="connsiteY3" fmla="*/ 1009135 h 2018270"/>
              <a:gd name="connsiteX4" fmla="*/ 1022696 w 2045392"/>
              <a:gd name="connsiteY4" fmla="*/ 0 h 2018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392" h="2018270">
                <a:moveTo>
                  <a:pt x="1022696" y="0"/>
                </a:moveTo>
                <a:cubicBezTo>
                  <a:pt x="1587515" y="0"/>
                  <a:pt x="2045392" y="451805"/>
                  <a:pt x="2045392" y="1009135"/>
                </a:cubicBezTo>
                <a:cubicBezTo>
                  <a:pt x="2045392" y="1566465"/>
                  <a:pt x="1587515" y="2018270"/>
                  <a:pt x="1022696" y="2018270"/>
                </a:cubicBezTo>
                <a:cubicBezTo>
                  <a:pt x="457877" y="2018270"/>
                  <a:pt x="0" y="1566465"/>
                  <a:pt x="0" y="1009135"/>
                </a:cubicBezTo>
                <a:cubicBezTo>
                  <a:pt x="0" y="451805"/>
                  <a:pt x="457877" y="0"/>
                  <a:pt x="1022696"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A9F2018-04AB-09E2-A52B-A04EA89562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0758326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8">
    <p:spTree>
      <p:nvGrpSpPr>
        <p:cNvPr id="1" name=""/>
        <p:cNvGrpSpPr/>
        <p:nvPr/>
      </p:nvGrpSpPr>
      <p:grpSpPr>
        <a:xfrm>
          <a:off x="0" y="0"/>
          <a:ext cx="0" cy="0"/>
          <a:chOff x="0" y="0"/>
          <a:chExt cx="0" cy="0"/>
        </a:xfrm>
      </p:grpSpPr>
      <p:sp>
        <p:nvSpPr>
          <p:cNvPr id="29" name="Picture Placeholder 28"/>
          <p:cNvSpPr>
            <a:spLocks noGrp="1"/>
          </p:cNvSpPr>
          <p:nvPr>
            <p:ph type="pic" sz="quarter" idx="16"/>
          </p:nvPr>
        </p:nvSpPr>
        <p:spPr>
          <a:xfrm>
            <a:off x="2372731" y="4679038"/>
            <a:ext cx="2535100" cy="2535099"/>
          </a:xfrm>
          <a:custGeom>
            <a:avLst/>
            <a:gdLst>
              <a:gd name="connsiteX0" fmla="*/ 1267550 w 2535100"/>
              <a:gd name="connsiteY0" fmla="*/ 0 h 2535099"/>
              <a:gd name="connsiteX1" fmla="*/ 2535100 w 2535100"/>
              <a:gd name="connsiteY1" fmla="*/ 1267549 h 2535099"/>
              <a:gd name="connsiteX2" fmla="*/ 1267550 w 2535100"/>
              <a:gd name="connsiteY2" fmla="*/ 2535099 h 2535099"/>
              <a:gd name="connsiteX3" fmla="*/ 0 w 2535100"/>
              <a:gd name="connsiteY3" fmla="*/ 1267549 h 2535099"/>
            </a:gdLst>
            <a:ahLst/>
            <a:cxnLst>
              <a:cxn ang="0">
                <a:pos x="connsiteX0" y="connsiteY0"/>
              </a:cxn>
              <a:cxn ang="0">
                <a:pos x="connsiteX1" y="connsiteY1"/>
              </a:cxn>
              <a:cxn ang="0">
                <a:pos x="connsiteX2" y="connsiteY2"/>
              </a:cxn>
              <a:cxn ang="0">
                <a:pos x="connsiteX3" y="connsiteY3"/>
              </a:cxn>
            </a:cxnLst>
            <a:rect l="l" t="t" r="r" b="b"/>
            <a:pathLst>
              <a:path w="2535100" h="2535099">
                <a:moveTo>
                  <a:pt x="1267550" y="0"/>
                </a:moveTo>
                <a:lnTo>
                  <a:pt x="2535100" y="1267549"/>
                </a:lnTo>
                <a:lnTo>
                  <a:pt x="1267550" y="2535099"/>
                </a:lnTo>
                <a:lnTo>
                  <a:pt x="0" y="1267549"/>
                </a:lnTo>
                <a:close/>
              </a:path>
            </a:pathLst>
          </a:custGeom>
        </p:spPr>
        <p:txBody>
          <a:bodyPr wrap="square">
            <a:noAutofit/>
          </a:bodyPr>
          <a:lstStyle/>
          <a:p>
            <a:endParaRPr lang="en-US"/>
          </a:p>
        </p:txBody>
      </p:sp>
      <p:sp>
        <p:nvSpPr>
          <p:cNvPr id="26" name="Picture Placeholder 25"/>
          <p:cNvSpPr>
            <a:spLocks noGrp="1"/>
          </p:cNvSpPr>
          <p:nvPr>
            <p:ph type="pic" sz="quarter" idx="15"/>
          </p:nvPr>
        </p:nvSpPr>
        <p:spPr>
          <a:xfrm>
            <a:off x="1016142" y="3322447"/>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23" name="Picture Placeholder 22"/>
          <p:cNvSpPr>
            <a:spLocks noGrp="1"/>
          </p:cNvSpPr>
          <p:nvPr>
            <p:ph type="pic" sz="quarter" idx="14"/>
          </p:nvPr>
        </p:nvSpPr>
        <p:spPr>
          <a:xfrm>
            <a:off x="3185756" y="2778882"/>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20" name="Picture Placeholder 19"/>
          <p:cNvSpPr>
            <a:spLocks noGrp="1"/>
          </p:cNvSpPr>
          <p:nvPr>
            <p:ph type="pic" sz="quarter" idx="13"/>
          </p:nvPr>
        </p:nvSpPr>
        <p:spPr>
          <a:xfrm>
            <a:off x="5085912" y="1965858"/>
            <a:ext cx="2535099" cy="2535100"/>
          </a:xfrm>
          <a:custGeom>
            <a:avLst/>
            <a:gdLst>
              <a:gd name="connsiteX0" fmla="*/ 1267549 w 2535099"/>
              <a:gd name="connsiteY0" fmla="*/ 0 h 2535100"/>
              <a:gd name="connsiteX1" fmla="*/ 2535099 w 2535099"/>
              <a:gd name="connsiteY1" fmla="*/ 1267550 h 2535100"/>
              <a:gd name="connsiteX2" fmla="*/ 1267549 w 2535099"/>
              <a:gd name="connsiteY2" fmla="*/ 2535100 h 2535100"/>
              <a:gd name="connsiteX3" fmla="*/ 0 w 2535099"/>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099" h="2535100">
                <a:moveTo>
                  <a:pt x="1267549" y="0"/>
                </a:moveTo>
                <a:lnTo>
                  <a:pt x="2535099" y="1267550"/>
                </a:lnTo>
                <a:lnTo>
                  <a:pt x="1267549" y="2535100"/>
                </a:lnTo>
                <a:lnTo>
                  <a:pt x="0" y="1267550"/>
                </a:lnTo>
                <a:close/>
              </a:path>
            </a:pathLst>
          </a:custGeom>
        </p:spPr>
        <p:txBody>
          <a:bodyPr wrap="square">
            <a:noAutofit/>
          </a:bodyPr>
          <a:lstStyle/>
          <a:p>
            <a:endParaRPr lang="en-US"/>
          </a:p>
        </p:txBody>
      </p:sp>
      <p:sp>
        <p:nvSpPr>
          <p:cNvPr id="17" name="Picture Placeholder 16"/>
          <p:cNvSpPr>
            <a:spLocks noGrp="1"/>
          </p:cNvSpPr>
          <p:nvPr>
            <p:ph type="pic" sz="quarter" idx="12"/>
          </p:nvPr>
        </p:nvSpPr>
        <p:spPr>
          <a:xfrm>
            <a:off x="3737008" y="616956"/>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1828582" y="1421708"/>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11" name="Picture Placeholder 10"/>
          <p:cNvSpPr>
            <a:spLocks noGrp="1"/>
          </p:cNvSpPr>
          <p:nvPr>
            <p:ph type="pic" sz="quarter" idx="10"/>
          </p:nvPr>
        </p:nvSpPr>
        <p:spPr>
          <a:xfrm>
            <a:off x="-340448" y="1965857"/>
            <a:ext cx="2534373" cy="2535100"/>
          </a:xfrm>
          <a:custGeom>
            <a:avLst/>
            <a:gdLst>
              <a:gd name="connsiteX0" fmla="*/ 1267550 w 2534373"/>
              <a:gd name="connsiteY0" fmla="*/ 0 h 2535100"/>
              <a:gd name="connsiteX1" fmla="*/ 2534373 w 2534373"/>
              <a:gd name="connsiteY1" fmla="*/ 1266823 h 2535100"/>
              <a:gd name="connsiteX2" fmla="*/ 2534373 w 2534373"/>
              <a:gd name="connsiteY2" fmla="*/ 1268277 h 2535100"/>
              <a:gd name="connsiteX3" fmla="*/ 1267550 w 2534373"/>
              <a:gd name="connsiteY3" fmla="*/ 2535100 h 2535100"/>
              <a:gd name="connsiteX4" fmla="*/ 0 w 2534373"/>
              <a:gd name="connsiteY4" fmla="*/ 1267550 h 253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373" h="2535100">
                <a:moveTo>
                  <a:pt x="1267550" y="0"/>
                </a:moveTo>
                <a:lnTo>
                  <a:pt x="2534373" y="1266823"/>
                </a:lnTo>
                <a:lnTo>
                  <a:pt x="2534373" y="1268277"/>
                </a:lnTo>
                <a:lnTo>
                  <a:pt x="1267550" y="2535100"/>
                </a:lnTo>
                <a:lnTo>
                  <a:pt x="0" y="126755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2A15CE6F-3220-972D-DDD6-630BBA8204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8334623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9">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6944214" y="2167426"/>
            <a:ext cx="2267162" cy="2606704"/>
          </a:xfrm>
          <a:custGeom>
            <a:avLst/>
            <a:gdLst>
              <a:gd name="connsiteX0" fmla="*/ 0 w 2267162"/>
              <a:gd name="connsiteY0" fmla="*/ 0 h 2606704"/>
              <a:gd name="connsiteX1" fmla="*/ 2267162 w 2267162"/>
              <a:gd name="connsiteY1" fmla="*/ 0 h 2606704"/>
              <a:gd name="connsiteX2" fmla="*/ 2267162 w 2267162"/>
              <a:gd name="connsiteY2" fmla="*/ 2606704 h 2606704"/>
              <a:gd name="connsiteX3" fmla="*/ 0 w 2267162"/>
              <a:gd name="connsiteY3" fmla="*/ 2606704 h 2606704"/>
            </a:gdLst>
            <a:ahLst/>
            <a:cxnLst>
              <a:cxn ang="0">
                <a:pos x="connsiteX0" y="connsiteY0"/>
              </a:cxn>
              <a:cxn ang="0">
                <a:pos x="connsiteX1" y="connsiteY1"/>
              </a:cxn>
              <a:cxn ang="0">
                <a:pos x="connsiteX2" y="connsiteY2"/>
              </a:cxn>
              <a:cxn ang="0">
                <a:pos x="connsiteX3" y="connsiteY3"/>
              </a:cxn>
            </a:cxnLst>
            <a:rect l="l" t="t" r="r" b="b"/>
            <a:pathLst>
              <a:path w="2267162" h="2606704">
                <a:moveTo>
                  <a:pt x="0" y="0"/>
                </a:moveTo>
                <a:lnTo>
                  <a:pt x="2267162" y="0"/>
                </a:lnTo>
                <a:lnTo>
                  <a:pt x="2267162" y="2606704"/>
                </a:lnTo>
                <a:lnTo>
                  <a:pt x="0" y="2606704"/>
                </a:lnTo>
                <a:close/>
              </a:path>
            </a:pathLst>
          </a:custGeom>
        </p:spPr>
        <p:txBody>
          <a:bodyPr wrap="square">
            <a:noAutofit/>
          </a:bodyPr>
          <a:lstStyle/>
          <a:p>
            <a:endParaRPr lang="en-US"/>
          </a:p>
        </p:txBody>
      </p:sp>
      <p:sp>
        <p:nvSpPr>
          <p:cNvPr id="6" name="Picture Placeholder 5"/>
          <p:cNvSpPr>
            <a:spLocks noGrp="1"/>
          </p:cNvSpPr>
          <p:nvPr>
            <p:ph type="pic" sz="quarter" idx="10"/>
          </p:nvPr>
        </p:nvSpPr>
        <p:spPr>
          <a:xfrm>
            <a:off x="2980624" y="2167426"/>
            <a:ext cx="2267162" cy="2606704"/>
          </a:xfrm>
          <a:custGeom>
            <a:avLst/>
            <a:gdLst>
              <a:gd name="connsiteX0" fmla="*/ 0 w 2267162"/>
              <a:gd name="connsiteY0" fmla="*/ 0 h 2606704"/>
              <a:gd name="connsiteX1" fmla="*/ 2267162 w 2267162"/>
              <a:gd name="connsiteY1" fmla="*/ 0 h 2606704"/>
              <a:gd name="connsiteX2" fmla="*/ 2267162 w 2267162"/>
              <a:gd name="connsiteY2" fmla="*/ 2606704 h 2606704"/>
              <a:gd name="connsiteX3" fmla="*/ 0 w 2267162"/>
              <a:gd name="connsiteY3" fmla="*/ 2606704 h 2606704"/>
            </a:gdLst>
            <a:ahLst/>
            <a:cxnLst>
              <a:cxn ang="0">
                <a:pos x="connsiteX0" y="connsiteY0"/>
              </a:cxn>
              <a:cxn ang="0">
                <a:pos x="connsiteX1" y="connsiteY1"/>
              </a:cxn>
              <a:cxn ang="0">
                <a:pos x="connsiteX2" y="connsiteY2"/>
              </a:cxn>
              <a:cxn ang="0">
                <a:pos x="connsiteX3" y="connsiteY3"/>
              </a:cxn>
            </a:cxnLst>
            <a:rect l="l" t="t" r="r" b="b"/>
            <a:pathLst>
              <a:path w="2267162" h="2606704">
                <a:moveTo>
                  <a:pt x="0" y="0"/>
                </a:moveTo>
                <a:lnTo>
                  <a:pt x="2267162" y="0"/>
                </a:lnTo>
                <a:lnTo>
                  <a:pt x="2267162" y="2606704"/>
                </a:lnTo>
                <a:lnTo>
                  <a:pt x="0" y="2606704"/>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6B079C46-AD5C-3249-897F-0D09DA39E7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3110540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 10">
    <p:spTree>
      <p:nvGrpSpPr>
        <p:cNvPr id="1" name=""/>
        <p:cNvGrpSpPr/>
        <p:nvPr/>
      </p:nvGrpSpPr>
      <p:grpSpPr>
        <a:xfrm>
          <a:off x="0" y="0"/>
          <a:ext cx="0" cy="0"/>
          <a:chOff x="0" y="0"/>
          <a:chExt cx="0" cy="0"/>
        </a:xfrm>
      </p:grpSpPr>
      <p:sp>
        <p:nvSpPr>
          <p:cNvPr id="14" name="Picture Placeholder 13"/>
          <p:cNvSpPr>
            <a:spLocks noGrp="1"/>
          </p:cNvSpPr>
          <p:nvPr>
            <p:ph type="pic" sz="quarter" idx="12"/>
          </p:nvPr>
        </p:nvSpPr>
        <p:spPr>
          <a:xfrm>
            <a:off x="6612556" y="2733576"/>
            <a:ext cx="4321743" cy="3561347"/>
          </a:xfrm>
          <a:custGeom>
            <a:avLst/>
            <a:gdLst>
              <a:gd name="connsiteX0" fmla="*/ 0 w 4321743"/>
              <a:gd name="connsiteY0" fmla="*/ 0 h 3561347"/>
              <a:gd name="connsiteX1" fmla="*/ 4321743 w 4321743"/>
              <a:gd name="connsiteY1" fmla="*/ 0 h 3561347"/>
              <a:gd name="connsiteX2" fmla="*/ 4321743 w 4321743"/>
              <a:gd name="connsiteY2" fmla="*/ 3561347 h 3561347"/>
              <a:gd name="connsiteX3" fmla="*/ 0 w 4321743"/>
              <a:gd name="connsiteY3" fmla="*/ 3561347 h 3561347"/>
            </a:gdLst>
            <a:ahLst/>
            <a:cxnLst>
              <a:cxn ang="0">
                <a:pos x="connsiteX0" y="connsiteY0"/>
              </a:cxn>
              <a:cxn ang="0">
                <a:pos x="connsiteX1" y="connsiteY1"/>
              </a:cxn>
              <a:cxn ang="0">
                <a:pos x="connsiteX2" y="connsiteY2"/>
              </a:cxn>
              <a:cxn ang="0">
                <a:pos x="connsiteX3" y="connsiteY3"/>
              </a:cxn>
            </a:cxnLst>
            <a:rect l="l" t="t" r="r" b="b"/>
            <a:pathLst>
              <a:path w="4321743" h="3561347">
                <a:moveTo>
                  <a:pt x="0" y="0"/>
                </a:moveTo>
                <a:lnTo>
                  <a:pt x="4321743" y="0"/>
                </a:lnTo>
                <a:lnTo>
                  <a:pt x="4321743" y="3561347"/>
                </a:lnTo>
                <a:lnTo>
                  <a:pt x="0" y="3561347"/>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1183907" y="4235116"/>
            <a:ext cx="2714325" cy="2127183"/>
          </a:xfrm>
          <a:custGeom>
            <a:avLst/>
            <a:gdLst>
              <a:gd name="connsiteX0" fmla="*/ 0 w 2714325"/>
              <a:gd name="connsiteY0" fmla="*/ 0 h 2127183"/>
              <a:gd name="connsiteX1" fmla="*/ 2714325 w 2714325"/>
              <a:gd name="connsiteY1" fmla="*/ 0 h 2127183"/>
              <a:gd name="connsiteX2" fmla="*/ 2714325 w 2714325"/>
              <a:gd name="connsiteY2" fmla="*/ 2127183 h 2127183"/>
              <a:gd name="connsiteX3" fmla="*/ 0 w 2714325"/>
              <a:gd name="connsiteY3" fmla="*/ 2127183 h 2127183"/>
            </a:gdLst>
            <a:ahLst/>
            <a:cxnLst>
              <a:cxn ang="0">
                <a:pos x="connsiteX0" y="connsiteY0"/>
              </a:cxn>
              <a:cxn ang="0">
                <a:pos x="connsiteX1" y="connsiteY1"/>
              </a:cxn>
              <a:cxn ang="0">
                <a:pos x="connsiteX2" y="connsiteY2"/>
              </a:cxn>
              <a:cxn ang="0">
                <a:pos x="connsiteX3" y="connsiteY3"/>
              </a:cxn>
            </a:cxnLst>
            <a:rect l="l" t="t" r="r" b="b"/>
            <a:pathLst>
              <a:path w="2714325" h="2127183">
                <a:moveTo>
                  <a:pt x="0" y="0"/>
                </a:moveTo>
                <a:lnTo>
                  <a:pt x="2714325" y="0"/>
                </a:lnTo>
                <a:lnTo>
                  <a:pt x="2714325" y="2127183"/>
                </a:lnTo>
                <a:lnTo>
                  <a:pt x="0" y="2127183"/>
                </a:ln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3898232" y="1"/>
            <a:ext cx="2714325" cy="3561347"/>
          </a:xfrm>
          <a:custGeom>
            <a:avLst/>
            <a:gdLst>
              <a:gd name="connsiteX0" fmla="*/ 0 w 2714325"/>
              <a:gd name="connsiteY0" fmla="*/ 0 h 3561347"/>
              <a:gd name="connsiteX1" fmla="*/ 2714325 w 2714325"/>
              <a:gd name="connsiteY1" fmla="*/ 0 h 3561347"/>
              <a:gd name="connsiteX2" fmla="*/ 2714325 w 2714325"/>
              <a:gd name="connsiteY2" fmla="*/ 3561347 h 3561347"/>
              <a:gd name="connsiteX3" fmla="*/ 0 w 2714325"/>
              <a:gd name="connsiteY3" fmla="*/ 3561347 h 3561347"/>
            </a:gdLst>
            <a:ahLst/>
            <a:cxnLst>
              <a:cxn ang="0">
                <a:pos x="connsiteX0" y="connsiteY0"/>
              </a:cxn>
              <a:cxn ang="0">
                <a:pos x="connsiteX1" y="connsiteY1"/>
              </a:cxn>
              <a:cxn ang="0">
                <a:pos x="connsiteX2" y="connsiteY2"/>
              </a:cxn>
              <a:cxn ang="0">
                <a:pos x="connsiteX3" y="connsiteY3"/>
              </a:cxn>
            </a:cxnLst>
            <a:rect l="l" t="t" r="r" b="b"/>
            <a:pathLst>
              <a:path w="2714325" h="3561347">
                <a:moveTo>
                  <a:pt x="0" y="0"/>
                </a:moveTo>
                <a:lnTo>
                  <a:pt x="2714325" y="0"/>
                </a:lnTo>
                <a:lnTo>
                  <a:pt x="2714325" y="3561347"/>
                </a:lnTo>
                <a:lnTo>
                  <a:pt x="0" y="3561347"/>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9CCE0274-3D8D-CDAA-C995-F48388F456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5592432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 11">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8817114" y="2189927"/>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6096000" y="4094927"/>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3374886" y="2169874"/>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9" name="Picture Placeholder 8"/>
          <p:cNvSpPr>
            <a:spLocks noGrp="1"/>
          </p:cNvSpPr>
          <p:nvPr>
            <p:ph type="pic" sz="quarter" idx="10"/>
          </p:nvPr>
        </p:nvSpPr>
        <p:spPr>
          <a:xfrm>
            <a:off x="653772" y="4074874"/>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812DFEE7-6EC6-C45C-68EB-D349069662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691521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 12">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6642100" y="2032000"/>
            <a:ext cx="4495800" cy="4508500"/>
          </a:xfrm>
          <a:custGeom>
            <a:avLst/>
            <a:gdLst>
              <a:gd name="connsiteX0" fmla="*/ 0 w 4495800"/>
              <a:gd name="connsiteY0" fmla="*/ 0 h 4508500"/>
              <a:gd name="connsiteX1" fmla="*/ 4495800 w 4495800"/>
              <a:gd name="connsiteY1" fmla="*/ 0 h 4508500"/>
              <a:gd name="connsiteX2" fmla="*/ 4495800 w 4495800"/>
              <a:gd name="connsiteY2" fmla="*/ 4508500 h 4508500"/>
              <a:gd name="connsiteX3" fmla="*/ 0 w 44958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95800" h="4508500">
                <a:moveTo>
                  <a:pt x="0" y="0"/>
                </a:moveTo>
                <a:lnTo>
                  <a:pt x="4495800" y="0"/>
                </a:lnTo>
                <a:lnTo>
                  <a:pt x="4495800" y="4508500"/>
                </a:lnTo>
                <a:lnTo>
                  <a:pt x="0" y="4508500"/>
                </a:lnTo>
                <a:close/>
              </a:path>
            </a:pathLst>
          </a:custGeom>
        </p:spPr>
        <p:txBody>
          <a:bodyPr wrap="square">
            <a:noAutofit/>
          </a:bodyPr>
          <a:lstStyle/>
          <a:p>
            <a:endParaRPr lang="en-US"/>
          </a:p>
        </p:txBody>
      </p:sp>
      <p:sp>
        <p:nvSpPr>
          <p:cNvPr id="7" name="Picture Placeholder 6"/>
          <p:cNvSpPr>
            <a:spLocks noGrp="1"/>
          </p:cNvSpPr>
          <p:nvPr>
            <p:ph type="pic" sz="quarter" idx="10"/>
          </p:nvPr>
        </p:nvSpPr>
        <p:spPr>
          <a:xfrm>
            <a:off x="1054100" y="2032000"/>
            <a:ext cx="4495800" cy="4508500"/>
          </a:xfrm>
          <a:custGeom>
            <a:avLst/>
            <a:gdLst>
              <a:gd name="connsiteX0" fmla="*/ 0 w 4495800"/>
              <a:gd name="connsiteY0" fmla="*/ 0 h 4508500"/>
              <a:gd name="connsiteX1" fmla="*/ 4495800 w 4495800"/>
              <a:gd name="connsiteY1" fmla="*/ 0 h 4508500"/>
              <a:gd name="connsiteX2" fmla="*/ 4495800 w 4495800"/>
              <a:gd name="connsiteY2" fmla="*/ 4508500 h 4508500"/>
              <a:gd name="connsiteX3" fmla="*/ 0 w 44958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95800" h="4508500">
                <a:moveTo>
                  <a:pt x="0" y="0"/>
                </a:moveTo>
                <a:lnTo>
                  <a:pt x="4495800" y="0"/>
                </a:lnTo>
                <a:lnTo>
                  <a:pt x="4495800" y="4508500"/>
                </a:lnTo>
                <a:lnTo>
                  <a:pt x="0" y="45085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6ACD63E7-FE39-2533-72C6-E5BAB12BD2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945545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05AA66-DFE8-4E36-A6DD-3E42D95767CB}"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5682360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age 1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79108" y="139700"/>
            <a:ext cx="4648200" cy="6578600"/>
          </a:xfrm>
          <a:custGeom>
            <a:avLst/>
            <a:gdLst>
              <a:gd name="connsiteX0" fmla="*/ 0 w 4648200"/>
              <a:gd name="connsiteY0" fmla="*/ 0 h 6578600"/>
              <a:gd name="connsiteX1" fmla="*/ 4648200 w 4648200"/>
              <a:gd name="connsiteY1" fmla="*/ 0 h 6578600"/>
              <a:gd name="connsiteX2" fmla="*/ 4648200 w 4648200"/>
              <a:gd name="connsiteY2" fmla="*/ 6578600 h 6578600"/>
              <a:gd name="connsiteX3" fmla="*/ 0 w 4648200"/>
              <a:gd name="connsiteY3" fmla="*/ 6578600 h 6578600"/>
            </a:gdLst>
            <a:ahLst/>
            <a:cxnLst>
              <a:cxn ang="0">
                <a:pos x="connsiteX0" y="connsiteY0"/>
              </a:cxn>
              <a:cxn ang="0">
                <a:pos x="connsiteX1" y="connsiteY1"/>
              </a:cxn>
              <a:cxn ang="0">
                <a:pos x="connsiteX2" y="connsiteY2"/>
              </a:cxn>
              <a:cxn ang="0">
                <a:pos x="connsiteX3" y="connsiteY3"/>
              </a:cxn>
            </a:cxnLst>
            <a:rect l="l" t="t" r="r" b="b"/>
            <a:pathLst>
              <a:path w="4648200" h="6578600">
                <a:moveTo>
                  <a:pt x="0" y="0"/>
                </a:moveTo>
                <a:lnTo>
                  <a:pt x="4648200" y="0"/>
                </a:lnTo>
                <a:lnTo>
                  <a:pt x="4648200" y="6578600"/>
                </a:lnTo>
                <a:lnTo>
                  <a:pt x="0" y="65786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0C74C522-EDDE-93FA-1EB2-0FEC2D988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4555086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14">
    <p:spTree>
      <p:nvGrpSpPr>
        <p:cNvPr id="1" name=""/>
        <p:cNvGrpSpPr/>
        <p:nvPr/>
      </p:nvGrpSpPr>
      <p:grpSpPr>
        <a:xfrm>
          <a:off x="0" y="0"/>
          <a:ext cx="0" cy="0"/>
          <a:chOff x="0" y="0"/>
          <a:chExt cx="0" cy="0"/>
        </a:xfrm>
      </p:grpSpPr>
      <p:sp>
        <p:nvSpPr>
          <p:cNvPr id="6" name="Freeform 5"/>
          <p:cNvSpPr>
            <a:spLocks noGrp="1"/>
          </p:cNvSpPr>
          <p:nvPr>
            <p:ph type="pic" sz="quarter" idx="10"/>
          </p:nvPr>
        </p:nvSpPr>
        <p:spPr>
          <a:xfrm>
            <a:off x="7679083" y="1924009"/>
            <a:ext cx="3073995" cy="4071333"/>
          </a:xfrm>
          <a:custGeom>
            <a:avLst/>
            <a:gdLst>
              <a:gd name="connsiteX0" fmla="*/ 0 w 3073995"/>
              <a:gd name="connsiteY0" fmla="*/ 0 h 4071333"/>
              <a:gd name="connsiteX1" fmla="*/ 3073995 w 3073995"/>
              <a:gd name="connsiteY1" fmla="*/ 0 h 4071333"/>
              <a:gd name="connsiteX2" fmla="*/ 3073995 w 3073995"/>
              <a:gd name="connsiteY2" fmla="*/ 4071333 h 4071333"/>
              <a:gd name="connsiteX3" fmla="*/ 0 w 3073995"/>
              <a:gd name="connsiteY3" fmla="*/ 4071333 h 4071333"/>
            </a:gdLst>
            <a:ahLst/>
            <a:cxnLst>
              <a:cxn ang="0">
                <a:pos x="connsiteX0" y="connsiteY0"/>
              </a:cxn>
              <a:cxn ang="0">
                <a:pos x="connsiteX1" y="connsiteY1"/>
              </a:cxn>
              <a:cxn ang="0">
                <a:pos x="connsiteX2" y="connsiteY2"/>
              </a:cxn>
              <a:cxn ang="0">
                <a:pos x="connsiteX3" y="connsiteY3"/>
              </a:cxn>
            </a:cxnLst>
            <a:rect l="l" t="t" r="r" b="b"/>
            <a:pathLst>
              <a:path w="3073995" h="4071333">
                <a:moveTo>
                  <a:pt x="0" y="0"/>
                </a:moveTo>
                <a:lnTo>
                  <a:pt x="3073995" y="0"/>
                </a:lnTo>
                <a:lnTo>
                  <a:pt x="3073995" y="4071333"/>
                </a:lnTo>
                <a:lnTo>
                  <a:pt x="0" y="4071333"/>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8B11E87-A980-4F25-AFB9-6471AD60AE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7276858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15">
    <p:spTree>
      <p:nvGrpSpPr>
        <p:cNvPr id="1" name=""/>
        <p:cNvGrpSpPr/>
        <p:nvPr/>
      </p:nvGrpSpPr>
      <p:grpSpPr>
        <a:xfrm>
          <a:off x="0" y="0"/>
          <a:ext cx="0" cy="0"/>
          <a:chOff x="0" y="0"/>
          <a:chExt cx="0" cy="0"/>
        </a:xfrm>
      </p:grpSpPr>
      <p:sp>
        <p:nvSpPr>
          <p:cNvPr id="7" name="Freeform 6"/>
          <p:cNvSpPr>
            <a:spLocks noGrp="1"/>
          </p:cNvSpPr>
          <p:nvPr>
            <p:ph type="pic" sz="quarter" idx="10"/>
          </p:nvPr>
        </p:nvSpPr>
        <p:spPr>
          <a:xfrm>
            <a:off x="922448" y="2218100"/>
            <a:ext cx="1928388" cy="4121207"/>
          </a:xfrm>
          <a:custGeom>
            <a:avLst/>
            <a:gdLst>
              <a:gd name="connsiteX0" fmla="*/ 212759 w 1928388"/>
              <a:gd name="connsiteY0" fmla="*/ 0 h 4121207"/>
              <a:gd name="connsiteX1" fmla="*/ 1715629 w 1928388"/>
              <a:gd name="connsiteY1" fmla="*/ 0 h 4121207"/>
              <a:gd name="connsiteX2" fmla="*/ 1928388 w 1928388"/>
              <a:gd name="connsiteY2" fmla="*/ 212759 h 4121207"/>
              <a:gd name="connsiteX3" fmla="*/ 1928388 w 1928388"/>
              <a:gd name="connsiteY3" fmla="*/ 3908448 h 4121207"/>
              <a:gd name="connsiteX4" fmla="*/ 1715629 w 1928388"/>
              <a:gd name="connsiteY4" fmla="*/ 4121207 h 4121207"/>
              <a:gd name="connsiteX5" fmla="*/ 212759 w 1928388"/>
              <a:gd name="connsiteY5" fmla="*/ 4121207 h 4121207"/>
              <a:gd name="connsiteX6" fmla="*/ 0 w 1928388"/>
              <a:gd name="connsiteY6" fmla="*/ 3908448 h 4121207"/>
              <a:gd name="connsiteX7" fmla="*/ 0 w 1928388"/>
              <a:gd name="connsiteY7" fmla="*/ 212759 h 4121207"/>
              <a:gd name="connsiteX8" fmla="*/ 212759 w 1928388"/>
              <a:gd name="connsiteY8" fmla="*/ 0 h 412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388" h="4121207">
                <a:moveTo>
                  <a:pt x="212759" y="0"/>
                </a:moveTo>
                <a:lnTo>
                  <a:pt x="1715629" y="0"/>
                </a:lnTo>
                <a:cubicBezTo>
                  <a:pt x="1833133" y="0"/>
                  <a:pt x="1928388" y="95255"/>
                  <a:pt x="1928388" y="212759"/>
                </a:cubicBezTo>
                <a:lnTo>
                  <a:pt x="1928388" y="3908448"/>
                </a:lnTo>
                <a:cubicBezTo>
                  <a:pt x="1928388" y="4025952"/>
                  <a:pt x="1833133" y="4121207"/>
                  <a:pt x="1715629" y="4121207"/>
                </a:cubicBezTo>
                <a:lnTo>
                  <a:pt x="212759" y="4121207"/>
                </a:lnTo>
                <a:cubicBezTo>
                  <a:pt x="95255" y="4121207"/>
                  <a:pt x="0" y="4025952"/>
                  <a:pt x="0" y="3908448"/>
                </a:cubicBezTo>
                <a:lnTo>
                  <a:pt x="0" y="212759"/>
                </a:lnTo>
                <a:cubicBezTo>
                  <a:pt x="0" y="95255"/>
                  <a:pt x="95255" y="0"/>
                  <a:pt x="212759" y="0"/>
                </a:cubicBezTo>
                <a:close/>
              </a:path>
            </a:pathLst>
          </a:custGeom>
        </p:spPr>
        <p:txBody>
          <a:bodyPr wrap="square">
            <a:noAutofit/>
          </a:bodyPr>
          <a:lstStyle/>
          <a:p>
            <a:endParaRPr lang="en-US" dirty="0"/>
          </a:p>
        </p:txBody>
      </p:sp>
      <p:sp>
        <p:nvSpPr>
          <p:cNvPr id="10" name="Freeform 9"/>
          <p:cNvSpPr>
            <a:spLocks noGrp="1"/>
          </p:cNvSpPr>
          <p:nvPr>
            <p:ph type="pic" sz="quarter" idx="11"/>
          </p:nvPr>
        </p:nvSpPr>
        <p:spPr>
          <a:xfrm>
            <a:off x="2735160" y="2218100"/>
            <a:ext cx="1928388" cy="4121207"/>
          </a:xfrm>
          <a:custGeom>
            <a:avLst/>
            <a:gdLst>
              <a:gd name="connsiteX0" fmla="*/ 212759 w 1928388"/>
              <a:gd name="connsiteY0" fmla="*/ 0 h 4121207"/>
              <a:gd name="connsiteX1" fmla="*/ 1715629 w 1928388"/>
              <a:gd name="connsiteY1" fmla="*/ 0 h 4121207"/>
              <a:gd name="connsiteX2" fmla="*/ 1928388 w 1928388"/>
              <a:gd name="connsiteY2" fmla="*/ 212759 h 4121207"/>
              <a:gd name="connsiteX3" fmla="*/ 1928388 w 1928388"/>
              <a:gd name="connsiteY3" fmla="*/ 3908448 h 4121207"/>
              <a:gd name="connsiteX4" fmla="*/ 1715629 w 1928388"/>
              <a:gd name="connsiteY4" fmla="*/ 4121207 h 4121207"/>
              <a:gd name="connsiteX5" fmla="*/ 212759 w 1928388"/>
              <a:gd name="connsiteY5" fmla="*/ 4121207 h 4121207"/>
              <a:gd name="connsiteX6" fmla="*/ 0 w 1928388"/>
              <a:gd name="connsiteY6" fmla="*/ 3908448 h 4121207"/>
              <a:gd name="connsiteX7" fmla="*/ 0 w 1928388"/>
              <a:gd name="connsiteY7" fmla="*/ 212759 h 4121207"/>
              <a:gd name="connsiteX8" fmla="*/ 212759 w 1928388"/>
              <a:gd name="connsiteY8" fmla="*/ 0 h 412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388" h="4121207">
                <a:moveTo>
                  <a:pt x="212759" y="0"/>
                </a:moveTo>
                <a:lnTo>
                  <a:pt x="1715629" y="0"/>
                </a:lnTo>
                <a:cubicBezTo>
                  <a:pt x="1833133" y="0"/>
                  <a:pt x="1928388" y="95255"/>
                  <a:pt x="1928388" y="212759"/>
                </a:cubicBezTo>
                <a:lnTo>
                  <a:pt x="1928388" y="3908448"/>
                </a:lnTo>
                <a:cubicBezTo>
                  <a:pt x="1928388" y="4025952"/>
                  <a:pt x="1833133" y="4121207"/>
                  <a:pt x="1715629" y="4121207"/>
                </a:cubicBezTo>
                <a:lnTo>
                  <a:pt x="212759" y="4121207"/>
                </a:lnTo>
                <a:cubicBezTo>
                  <a:pt x="95255" y="4121207"/>
                  <a:pt x="0" y="4025952"/>
                  <a:pt x="0" y="3908448"/>
                </a:cubicBezTo>
                <a:lnTo>
                  <a:pt x="0" y="212759"/>
                </a:lnTo>
                <a:cubicBezTo>
                  <a:pt x="0" y="95255"/>
                  <a:pt x="95255" y="0"/>
                  <a:pt x="212759"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93D015F8-A9F1-FCF4-BDF6-CFFC99B52A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8610317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 16">
    <p:spTree>
      <p:nvGrpSpPr>
        <p:cNvPr id="1" name=""/>
        <p:cNvGrpSpPr/>
        <p:nvPr/>
      </p:nvGrpSpPr>
      <p:grpSpPr>
        <a:xfrm>
          <a:off x="0" y="0"/>
          <a:ext cx="0" cy="0"/>
          <a:chOff x="0" y="0"/>
          <a:chExt cx="0" cy="0"/>
        </a:xfrm>
      </p:grpSpPr>
      <p:sp>
        <p:nvSpPr>
          <p:cNvPr id="10" name="Freeform 9"/>
          <p:cNvSpPr>
            <a:spLocks noGrp="1"/>
          </p:cNvSpPr>
          <p:nvPr>
            <p:ph type="pic" sz="quarter" idx="11"/>
          </p:nvPr>
        </p:nvSpPr>
        <p:spPr>
          <a:xfrm>
            <a:off x="11023600" y="4803005"/>
            <a:ext cx="838200" cy="1453861"/>
          </a:xfrm>
          <a:custGeom>
            <a:avLst/>
            <a:gdLst>
              <a:gd name="connsiteX0" fmla="*/ 0 w 901699"/>
              <a:gd name="connsiteY0" fmla="*/ 0 h 1562100"/>
              <a:gd name="connsiteX1" fmla="*/ 901699 w 901699"/>
              <a:gd name="connsiteY1" fmla="*/ 0 h 1562100"/>
              <a:gd name="connsiteX2" fmla="*/ 901699 w 901699"/>
              <a:gd name="connsiteY2" fmla="*/ 1562100 h 1562100"/>
              <a:gd name="connsiteX3" fmla="*/ 0 w 901699"/>
              <a:gd name="connsiteY3" fmla="*/ 1562100 h 1562100"/>
            </a:gdLst>
            <a:ahLst/>
            <a:cxnLst>
              <a:cxn ang="0">
                <a:pos x="connsiteX0" y="connsiteY0"/>
              </a:cxn>
              <a:cxn ang="0">
                <a:pos x="connsiteX1" y="connsiteY1"/>
              </a:cxn>
              <a:cxn ang="0">
                <a:pos x="connsiteX2" y="connsiteY2"/>
              </a:cxn>
              <a:cxn ang="0">
                <a:pos x="connsiteX3" y="connsiteY3"/>
              </a:cxn>
            </a:cxnLst>
            <a:rect l="l" t="t" r="r" b="b"/>
            <a:pathLst>
              <a:path w="901699" h="1562100">
                <a:moveTo>
                  <a:pt x="0" y="0"/>
                </a:moveTo>
                <a:lnTo>
                  <a:pt x="901699" y="0"/>
                </a:lnTo>
                <a:lnTo>
                  <a:pt x="901699" y="1562100"/>
                </a:lnTo>
                <a:lnTo>
                  <a:pt x="0" y="1562100"/>
                </a:lnTo>
                <a:close/>
              </a:path>
            </a:pathLst>
          </a:custGeom>
        </p:spPr>
        <p:txBody>
          <a:bodyPr wrap="square">
            <a:noAutofit/>
          </a:bodyPr>
          <a:lstStyle/>
          <a:p>
            <a:endParaRPr lang="en-US" dirty="0"/>
          </a:p>
        </p:txBody>
      </p:sp>
      <p:sp>
        <p:nvSpPr>
          <p:cNvPr id="7" name="Freeform 6"/>
          <p:cNvSpPr>
            <a:spLocks noGrp="1"/>
          </p:cNvSpPr>
          <p:nvPr>
            <p:ph type="pic" sz="quarter" idx="10"/>
          </p:nvPr>
        </p:nvSpPr>
        <p:spPr>
          <a:xfrm>
            <a:off x="5909911" y="2714324"/>
            <a:ext cx="5159142" cy="3243714"/>
          </a:xfrm>
          <a:custGeom>
            <a:avLst/>
            <a:gdLst>
              <a:gd name="connsiteX0" fmla="*/ 0 w 5549774"/>
              <a:gd name="connsiteY0" fmla="*/ 0 h 3513952"/>
              <a:gd name="connsiteX1" fmla="*/ 5549774 w 5549774"/>
              <a:gd name="connsiteY1" fmla="*/ 0 h 3513952"/>
              <a:gd name="connsiteX2" fmla="*/ 5549774 w 5549774"/>
              <a:gd name="connsiteY2" fmla="*/ 3513952 h 3513952"/>
              <a:gd name="connsiteX3" fmla="*/ 0 w 5549774"/>
              <a:gd name="connsiteY3" fmla="*/ 3513952 h 3513952"/>
            </a:gdLst>
            <a:ahLst/>
            <a:cxnLst>
              <a:cxn ang="0">
                <a:pos x="connsiteX0" y="connsiteY0"/>
              </a:cxn>
              <a:cxn ang="0">
                <a:pos x="connsiteX1" y="connsiteY1"/>
              </a:cxn>
              <a:cxn ang="0">
                <a:pos x="connsiteX2" y="connsiteY2"/>
              </a:cxn>
              <a:cxn ang="0">
                <a:pos x="connsiteX3" y="connsiteY3"/>
              </a:cxn>
            </a:cxnLst>
            <a:rect l="l" t="t" r="r" b="b"/>
            <a:pathLst>
              <a:path w="5549774" h="3513952">
                <a:moveTo>
                  <a:pt x="0" y="0"/>
                </a:moveTo>
                <a:lnTo>
                  <a:pt x="5549774" y="0"/>
                </a:lnTo>
                <a:lnTo>
                  <a:pt x="5549774" y="3513952"/>
                </a:lnTo>
                <a:lnTo>
                  <a:pt x="0" y="3513952"/>
                </a:lnTo>
                <a:close/>
              </a:path>
            </a:pathLst>
          </a:custGeom>
        </p:spPr>
        <p:txBody>
          <a:bodyPr wrap="square">
            <a:noAutofit/>
          </a:bodyPr>
          <a:lstStyle/>
          <a:p>
            <a:endParaRPr lang="en-US" dirty="0"/>
          </a:p>
        </p:txBody>
      </p:sp>
      <p:pic>
        <p:nvPicPr>
          <p:cNvPr id="2" name="Graphic 1">
            <a:extLst>
              <a:ext uri="{FF2B5EF4-FFF2-40B4-BE49-F238E27FC236}">
                <a16:creationId xmlns:a16="http://schemas.microsoft.com/office/drawing/2014/main" id="{78BE2E7D-B5E6-6959-DA0B-7981FD199F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0064618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542574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382067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042216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9/13/2023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407153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9/13/2023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330004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9/13/2023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24455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
        <p:nvSpPr>
          <p:cNvPr id="5" name="Date Placeholder 4"/>
          <p:cNvSpPr>
            <a:spLocks noGrp="1"/>
          </p:cNvSpPr>
          <p:nvPr>
            <p:ph type="dt" sz="half" idx="10"/>
          </p:nvPr>
        </p:nvSpPr>
        <p:spPr/>
        <p:txBody>
          <a:bodyPr/>
          <a:lstStyle/>
          <a:p>
            <a:fld id="{A605AA66-DFE8-4E36-A6DD-3E42D95767CB}" type="datetimeFigureOut">
              <a:rPr lang="en-US" smtClean="0"/>
              <a:t>9/13/2023</a:t>
            </a:fld>
            <a:endParaRPr lang="en-US"/>
          </a:p>
        </p:txBody>
      </p:sp>
    </p:spTree>
    <p:extLst>
      <p:ext uri="{BB962C8B-B14F-4D97-AF65-F5344CB8AC3E}">
        <p14:creationId xmlns:p14="http://schemas.microsoft.com/office/powerpoint/2010/main" val="31840198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966452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9/13/2023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145138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9/13/2023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567570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284203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226852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61BEF0D-F0BB-DE4B-95CE-6DB70DBA9567}" type="datetimeFigureOut">
              <a:rPr lang="en-US" smtClean="0"/>
              <a:pPr/>
              <a:t>9/13/2023</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019094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065683586"/>
      </p:ext>
    </p:extLst>
  </p:cSld>
  <p:clrMapOvr>
    <a:masterClrMapping/>
  </p:clrMapOvr>
  <p:hf hdr="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Graphic 12">
            <a:extLst>
              <a:ext uri="{FF2B5EF4-FFF2-40B4-BE49-F238E27FC236}">
                <a16:creationId xmlns:a16="http://schemas.microsoft.com/office/drawing/2014/main" id="{F8B568A6-BB23-667B-4A05-6D07919E5FAD}"/>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9" name="Graphic 13">
            <a:extLst>
              <a:ext uri="{FF2B5EF4-FFF2-40B4-BE49-F238E27FC236}">
                <a16:creationId xmlns:a16="http://schemas.microsoft.com/office/drawing/2014/main" id="{6A3877CE-62D8-814A-0006-195132A5DD66}"/>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3" name="Graphic 15">
            <a:extLst>
              <a:ext uri="{FF2B5EF4-FFF2-40B4-BE49-F238E27FC236}">
                <a16:creationId xmlns:a16="http://schemas.microsoft.com/office/drawing/2014/main" id="{16F5E360-CF15-82AE-4584-D49B1F0402E0}"/>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22" name="Graphic 22">
            <a:extLst>
              <a:ext uri="{FF2B5EF4-FFF2-40B4-BE49-F238E27FC236}">
                <a16:creationId xmlns:a16="http://schemas.microsoft.com/office/drawing/2014/main" id="{BA1322A6-5511-6695-7659-37175EE07CD3}"/>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23" name="Graphic 21">
            <a:extLst>
              <a:ext uri="{FF2B5EF4-FFF2-40B4-BE49-F238E27FC236}">
                <a16:creationId xmlns:a16="http://schemas.microsoft.com/office/drawing/2014/main" id="{3947FEAD-DFFA-2F77-3059-0F4058881A98}"/>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dirty="0"/>
          </a:p>
        </p:txBody>
      </p:sp>
      <p:sp>
        <p:nvSpPr>
          <p:cNvPr id="24" name="Graphic 23">
            <a:extLst>
              <a:ext uri="{FF2B5EF4-FFF2-40B4-BE49-F238E27FC236}">
                <a16:creationId xmlns:a16="http://schemas.microsoft.com/office/drawing/2014/main" id="{E5FA2ACC-6D88-6BB8-2E04-CF2F370E9060}"/>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35150296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9/3/20XX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275721325"/>
      </p:ext>
    </p:extLst>
  </p:cSld>
  <p:clrMapOvr>
    <a:masterClrMapping/>
  </p:clrMapOvr>
  <p:hf hdr="0"/>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9/3/20XX</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2804434399"/>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theme" Target="../theme/theme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7.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image" Target="../media/image11.jpe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19" Type="http://schemas.openxmlformats.org/officeDocument/2006/relationships/theme" Target="../theme/theme8.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605AA66-DFE8-4E36-A6DD-3E42D95767CB}" type="datetimeFigureOut">
              <a:rPr lang="en-US" smtClean="0"/>
              <a:t>9/13/2023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99C9B70-4165-4ADE-B24E-6A1B23BED3AB}" type="slidenum">
              <a:rPr lang="en-US" smtClean="0"/>
              <a:t>‹#›</a:t>
            </a:fld>
            <a:endParaRPr lang="en-US"/>
          </a:p>
        </p:txBody>
      </p:sp>
    </p:spTree>
    <p:extLst>
      <p:ext uri="{BB962C8B-B14F-4D97-AF65-F5344CB8AC3E}">
        <p14:creationId xmlns:p14="http://schemas.microsoft.com/office/powerpoint/2010/main" val="17583223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9/13/2023</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02573599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dirty="0"/>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9/13/2023</a:t>
            </a:fld>
            <a:endParaRPr lang="en-US" dirty="0"/>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4590435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DB15AC-5121-4E4F-A14C-474F68E13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152A9D-887F-4826-9F34-26986C42CD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06DB34-862E-4876-99C1-DAE39500F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5AF2A3-9922-4F08-8365-262A691528E4}" type="datetimeFigureOut">
              <a:rPr lang="en-US" smtClean="0"/>
              <a:t>9/13/2023</a:t>
            </a:fld>
            <a:endParaRPr lang="en-US"/>
          </a:p>
        </p:txBody>
      </p:sp>
      <p:sp>
        <p:nvSpPr>
          <p:cNvPr id="5" name="Footer Placeholder 4">
            <a:extLst>
              <a:ext uri="{FF2B5EF4-FFF2-40B4-BE49-F238E27FC236}">
                <a16:creationId xmlns:a16="http://schemas.microsoft.com/office/drawing/2014/main" id="{AE6442CB-4170-48DC-A670-7ACC4FE5E4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70A540-259D-437F-9C01-BCE42FB42C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1F55F-E5D7-4CBC-96DF-AAA48A04E25D}" type="slidenum">
              <a:rPr lang="en-US" smtClean="0"/>
              <a:t>‹#›</a:t>
            </a:fld>
            <a:endParaRPr lang="en-US"/>
          </a:p>
        </p:txBody>
      </p:sp>
    </p:spTree>
    <p:extLst>
      <p:ext uri="{BB962C8B-B14F-4D97-AF65-F5344CB8AC3E}">
        <p14:creationId xmlns:p14="http://schemas.microsoft.com/office/powerpoint/2010/main" val="244598502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B0BE62-5460-42CC-B8CC-7ED5C21354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C6F35F-9362-47D6-8755-A7C985A61D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5891F-3FE5-48D7-82E3-370F2F5027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7E14D-A17C-4B0E-966E-8840D6ECED71}" type="datetimeFigureOut">
              <a:rPr lang="en-US" smtClean="0"/>
              <a:t>9/13/2023</a:t>
            </a:fld>
            <a:endParaRPr lang="en-US"/>
          </a:p>
        </p:txBody>
      </p:sp>
      <p:sp>
        <p:nvSpPr>
          <p:cNvPr id="5" name="Footer Placeholder 4">
            <a:extLst>
              <a:ext uri="{FF2B5EF4-FFF2-40B4-BE49-F238E27FC236}">
                <a16:creationId xmlns:a16="http://schemas.microsoft.com/office/drawing/2014/main" id="{7A6715D1-D1B3-4AD0-9B62-42C46B1E09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4D25C9-4688-4B5D-8DA1-66ABC64C29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A1B76-C715-4F68-A119-C2BF82432948}" type="slidenum">
              <a:rPr lang="en-US" smtClean="0"/>
              <a:t>‹#›</a:t>
            </a:fld>
            <a:endParaRPr lang="en-US"/>
          </a:p>
        </p:txBody>
      </p:sp>
    </p:spTree>
    <p:extLst>
      <p:ext uri="{BB962C8B-B14F-4D97-AF65-F5344CB8AC3E}">
        <p14:creationId xmlns:p14="http://schemas.microsoft.com/office/powerpoint/2010/main" val="416123948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2151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9/13/2023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0380067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r>
              <a:rPr lang="en-US"/>
              <a:t>9/3/20XX</a:t>
            </a:r>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Presentation Title</a:t>
            </a:r>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8DA9DAA-006C-4F4B-980E-E3DF019B24E2}" type="slidenum">
              <a:rPr lang="en-US" smtClean="0"/>
              <a:t>‹#›</a:t>
            </a:fld>
            <a:endParaRPr lang="en-US" dirty="0"/>
          </a:p>
        </p:txBody>
      </p:sp>
    </p:spTree>
    <p:extLst>
      <p:ext uri="{BB962C8B-B14F-4D97-AF65-F5344CB8AC3E}">
        <p14:creationId xmlns:p14="http://schemas.microsoft.com/office/powerpoint/2010/main" val="241548056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Lst>
  <p:hf hdr="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4.xml"/><Relationship Id="rId1" Type="http://schemas.openxmlformats.org/officeDocument/2006/relationships/tags" Target="../tags/tag2.xml"/><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65.xml"/><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7.svg"/></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6.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hyperlink" Target="mailto:lvray@coj.net"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41.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6.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12.xml"/><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hyperlink" Target="https://library.municode.com/fl/jacksonville/ordinances/code_of_ordinances?nodeId=1224241&amp;wdLOR=c86638D29-74CE-42E0-9F05-E654E45AC58A" TargetMode="External"/><Relationship Id="rId2" Type="http://schemas.openxmlformats.org/officeDocument/2006/relationships/notesSlide" Target="../notesSlides/notesSlide21.xml"/><Relationship Id="rId1" Type="http://schemas.openxmlformats.org/officeDocument/2006/relationships/slideLayout" Target="../slideLayouts/slideLayout112.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1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mailto:lvray@coj.net" TargetMode="External"/><Relationship Id="rId2" Type="http://schemas.openxmlformats.org/officeDocument/2006/relationships/notesSlide" Target="../notesSlides/notesSlide23.xml"/><Relationship Id="rId1" Type="http://schemas.openxmlformats.org/officeDocument/2006/relationships/slideLayout" Target="../slideLayouts/slideLayout96.xml"/><Relationship Id="rId6" Type="http://schemas.openxmlformats.org/officeDocument/2006/relationships/image" Target="../media/image46.png"/><Relationship Id="rId5" Type="http://schemas.openxmlformats.org/officeDocument/2006/relationships/hyperlink" Target="mailto:mazarou@coj.net" TargetMode="Externa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53.jpg"/><Relationship Id="rId1" Type="http://schemas.openxmlformats.org/officeDocument/2006/relationships/slideLayout" Target="../slideLayouts/slideLayout80.xml"/><Relationship Id="rId5" Type="http://schemas.openxmlformats.org/officeDocument/2006/relationships/hyperlink" Target="mailto:DBabin@nfhitda.org" TargetMode="External"/><Relationship Id="rId4" Type="http://schemas.openxmlformats.org/officeDocument/2006/relationships/hyperlink" Target="mailto:Director@ccafl.or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9" name="Rectangle 28">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480607" y="1298448"/>
            <a:ext cx="3847930" cy="1424359"/>
          </a:xfrm>
        </p:spPr>
        <p:txBody>
          <a:bodyPr>
            <a:normAutofit/>
          </a:bodyPr>
          <a:lstStyle/>
          <a:p>
            <a:r>
              <a:rPr lang="en-US" sz="5400" dirty="0"/>
              <a:t>Duval DEN</a:t>
            </a:r>
            <a:endParaRPr lang="en-US" sz="5000" dirty="0"/>
          </a:p>
        </p:txBody>
      </p:sp>
      <p:sp>
        <p:nvSpPr>
          <p:cNvPr id="3" name="Subtitle 2"/>
          <p:cNvSpPr>
            <a:spLocks noGrp="1"/>
          </p:cNvSpPr>
          <p:nvPr>
            <p:ph type="subTitle" idx="1"/>
          </p:nvPr>
        </p:nvSpPr>
        <p:spPr>
          <a:xfrm>
            <a:off x="531975" y="3259256"/>
            <a:ext cx="3847929" cy="914400"/>
          </a:xfrm>
        </p:spPr>
        <p:txBody>
          <a:bodyPr>
            <a:normAutofit/>
          </a:bodyPr>
          <a:lstStyle/>
          <a:p>
            <a:pPr algn="r"/>
            <a:r>
              <a:rPr lang="en-US" sz="2000" dirty="0">
                <a:solidFill>
                  <a:schemeClr val="bg1"/>
                </a:solidFill>
              </a:rPr>
              <a:t>August 23, 2023 </a:t>
            </a:r>
          </a:p>
          <a:p>
            <a:pPr algn="r"/>
            <a:endParaRPr lang="en-US" sz="2000" dirty="0">
              <a:solidFill>
                <a:schemeClr val="bg1"/>
              </a:solidFill>
            </a:endParaRPr>
          </a:p>
        </p:txBody>
      </p:sp>
      <p:sp>
        <p:nvSpPr>
          <p:cNvPr id="31" name="Rectangle 30">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3" name="Rectangle 32">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5" name="Rectangle 34">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7" name="Rectangle 36">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4" name="Picture 4" descr="Icon&#10;&#10;Description automatically generated">
            <a:extLst>
              <a:ext uri="{FF2B5EF4-FFF2-40B4-BE49-F238E27FC236}">
                <a16:creationId xmlns:a16="http://schemas.microsoft.com/office/drawing/2014/main" id="{C5B58ED6-17A2-4A78-AA04-EDC4C43F543D}"/>
              </a:ext>
            </a:extLst>
          </p:cNvPr>
          <p:cNvPicPr>
            <a:picLocks noChangeAspect="1"/>
          </p:cNvPicPr>
          <p:nvPr/>
        </p:nvPicPr>
        <p:blipFill rotWithShape="1">
          <a:blip r:embed="rId3"/>
          <a:srcRect t="3427" r="2" b="34328"/>
          <a:stretch/>
        </p:blipFill>
        <p:spPr>
          <a:xfrm>
            <a:off x="5436084" y="724669"/>
            <a:ext cx="3034854" cy="3295628"/>
          </a:xfrm>
          <a:prstGeom prst="rect">
            <a:avLst/>
          </a:prstGeom>
        </p:spPr>
      </p:pic>
      <p:sp>
        <p:nvSpPr>
          <p:cNvPr id="39" name="Rectangle 38">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Diagram&#10;&#10;Description automatically generated">
            <a:extLst>
              <a:ext uri="{FF2B5EF4-FFF2-40B4-BE49-F238E27FC236}">
                <a16:creationId xmlns:a16="http://schemas.microsoft.com/office/drawing/2014/main" id="{CFD63DD6-3600-86ED-4C88-8E4927C3B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26" y="2962274"/>
            <a:ext cx="2736905" cy="2736905"/>
          </a:xfrm>
          <a:prstGeom prst="rect">
            <a:avLst/>
          </a:prstGeom>
        </p:spPr>
      </p:pic>
    </p:spTree>
    <p:custDataLst>
      <p:tags r:id="rId1"/>
    </p:custDataLst>
    <p:extLst>
      <p:ext uri="{BB962C8B-B14F-4D97-AF65-F5344CB8AC3E}">
        <p14:creationId xmlns:p14="http://schemas.microsoft.com/office/powerpoint/2010/main" val="50942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F7803-8788-F7D8-3742-DB2902FD606F}"/>
              </a:ext>
            </a:extLst>
          </p:cNvPr>
          <p:cNvPicPr>
            <a:picLocks noChangeAspect="1"/>
          </p:cNvPicPr>
          <p:nvPr/>
        </p:nvPicPr>
        <p:blipFill rotWithShape="1">
          <a:blip r:embed="rId2"/>
          <a:srcRect l="47812" t="17361" r="19141" b="48194"/>
          <a:stretch/>
        </p:blipFill>
        <p:spPr>
          <a:xfrm>
            <a:off x="3930945" y="800100"/>
            <a:ext cx="8155625" cy="4781550"/>
          </a:xfrm>
          <a:prstGeom prst="rect">
            <a:avLst/>
          </a:prstGeom>
        </p:spPr>
      </p:pic>
      <p:sp>
        <p:nvSpPr>
          <p:cNvPr id="4" name="TextBox 3">
            <a:extLst>
              <a:ext uri="{FF2B5EF4-FFF2-40B4-BE49-F238E27FC236}">
                <a16:creationId xmlns:a16="http://schemas.microsoft.com/office/drawing/2014/main" id="{6F936E3B-7497-7B99-B6F5-33A47FF52D9E}"/>
              </a:ext>
            </a:extLst>
          </p:cNvPr>
          <p:cNvSpPr txBox="1"/>
          <p:nvPr/>
        </p:nvSpPr>
        <p:spPr>
          <a:xfrm>
            <a:off x="266700" y="1019175"/>
            <a:ext cx="3424207" cy="1631216"/>
          </a:xfrm>
          <a:prstGeom prst="rect">
            <a:avLst/>
          </a:prstGeom>
          <a:noFill/>
        </p:spPr>
        <p:txBody>
          <a:bodyPr wrap="none" rtlCol="0">
            <a:spAutoFit/>
          </a:bodyPr>
          <a:lstStyle/>
          <a:p>
            <a:r>
              <a:rPr lang="en-US" sz="2800" dirty="0">
                <a:solidFill>
                  <a:schemeClr val="accent2"/>
                </a:solidFill>
              </a:rPr>
              <a:t>Top Housing/Shelter</a:t>
            </a:r>
          </a:p>
          <a:p>
            <a:endParaRPr lang="en-US" dirty="0"/>
          </a:p>
          <a:p>
            <a:pPr marL="285750" indent="-285750">
              <a:buFont typeface="Arial" panose="020B0604020202020204" pitchFamily="34" charset="0"/>
              <a:buChar char="•"/>
            </a:pPr>
            <a:r>
              <a:rPr lang="en-US" dirty="0"/>
              <a:t>Clay</a:t>
            </a:r>
          </a:p>
          <a:p>
            <a:pPr marL="285750" indent="-285750">
              <a:buFont typeface="Arial" panose="020B0604020202020204" pitchFamily="34" charset="0"/>
              <a:buChar char="•"/>
            </a:pPr>
            <a:r>
              <a:rPr lang="en-US" dirty="0"/>
              <a:t>Duval</a:t>
            </a:r>
          </a:p>
          <a:p>
            <a:pPr marL="285750" indent="-285750">
              <a:buFont typeface="Arial" panose="020B0604020202020204" pitchFamily="34" charset="0"/>
              <a:buChar char="•"/>
            </a:pPr>
            <a:r>
              <a:rPr lang="en-US" dirty="0"/>
              <a:t>Nassau</a:t>
            </a:r>
          </a:p>
        </p:txBody>
      </p:sp>
      <p:sp>
        <p:nvSpPr>
          <p:cNvPr id="5" name="Oval 4">
            <a:extLst>
              <a:ext uri="{FF2B5EF4-FFF2-40B4-BE49-F238E27FC236}">
                <a16:creationId xmlns:a16="http://schemas.microsoft.com/office/drawing/2014/main" id="{1F872319-0FBB-5B9D-306C-36BB2AED3490}"/>
              </a:ext>
            </a:extLst>
          </p:cNvPr>
          <p:cNvSpPr/>
          <p:nvPr/>
        </p:nvSpPr>
        <p:spPr>
          <a:xfrm>
            <a:off x="4152991" y="2761857"/>
            <a:ext cx="8173617" cy="497054"/>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136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1F369BF-E438-2CF7-20AC-A1D76C08A30E}"/>
              </a:ext>
            </a:extLst>
          </p:cNvPr>
          <p:cNvGraphicFramePr>
            <a:graphicFrameLocks noGrp="1"/>
          </p:cNvGraphicFramePr>
          <p:nvPr>
            <p:extLst>
              <p:ext uri="{D42A27DB-BD31-4B8C-83A1-F6EECF244321}">
                <p14:modId xmlns:p14="http://schemas.microsoft.com/office/powerpoint/2010/main" val="3539339221"/>
              </p:ext>
            </p:extLst>
          </p:nvPr>
        </p:nvGraphicFramePr>
        <p:xfrm>
          <a:off x="2097314" y="2679094"/>
          <a:ext cx="8127999" cy="22250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15449479"/>
                    </a:ext>
                  </a:extLst>
                </a:gridCol>
                <a:gridCol w="2709333">
                  <a:extLst>
                    <a:ext uri="{9D8B030D-6E8A-4147-A177-3AD203B41FA5}">
                      <a16:colId xmlns:a16="http://schemas.microsoft.com/office/drawing/2014/main" val="101195580"/>
                    </a:ext>
                  </a:extLst>
                </a:gridCol>
                <a:gridCol w="2709333">
                  <a:extLst>
                    <a:ext uri="{9D8B030D-6E8A-4147-A177-3AD203B41FA5}">
                      <a16:colId xmlns:a16="http://schemas.microsoft.com/office/drawing/2014/main" val="1163844741"/>
                    </a:ext>
                  </a:extLst>
                </a:gridCol>
              </a:tblGrid>
              <a:tr h="370840">
                <a:tc>
                  <a:txBody>
                    <a:bodyPr/>
                    <a:lstStyle/>
                    <a:p>
                      <a:endParaRPr lang="en-US" dirty="0"/>
                    </a:p>
                  </a:txBody>
                  <a:tcPr/>
                </a:tc>
                <a:tc>
                  <a:txBody>
                    <a:bodyPr/>
                    <a:lstStyle/>
                    <a:p>
                      <a:r>
                        <a:rPr lang="en-US" dirty="0"/>
                        <a:t>Cause</a:t>
                      </a:r>
                    </a:p>
                  </a:txBody>
                  <a:tcPr/>
                </a:tc>
                <a:tc>
                  <a:txBody>
                    <a:bodyPr/>
                    <a:lstStyle/>
                    <a:p>
                      <a:r>
                        <a:rPr lang="en-US" dirty="0"/>
                        <a:t>Present</a:t>
                      </a:r>
                    </a:p>
                  </a:txBody>
                  <a:tcPr/>
                </a:tc>
                <a:extLst>
                  <a:ext uri="{0D108BD9-81ED-4DB2-BD59-A6C34878D82A}">
                    <a16:rowId xmlns:a16="http://schemas.microsoft.com/office/drawing/2014/main" val="41626358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Fentanyl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236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39</a:t>
                      </a:r>
                    </a:p>
                  </a:txBody>
                  <a:tcPr/>
                </a:tc>
                <a:extLst>
                  <a:ext uri="{0D108BD9-81ED-4DB2-BD59-A6C34878D82A}">
                    <a16:rowId xmlns:a16="http://schemas.microsoft.com/office/drawing/2014/main" val="29914006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Cocaine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34</a:t>
                      </a:r>
                    </a:p>
                  </a:txBody>
                  <a:tcPr/>
                </a:tc>
                <a:extLst>
                  <a:ext uri="{0D108BD9-81ED-4DB2-BD59-A6C34878D82A}">
                    <a16:rowId xmlns:a16="http://schemas.microsoft.com/office/drawing/2014/main" val="3661678847"/>
                  </a:ext>
                </a:extLst>
              </a:tr>
              <a:tr h="370840">
                <a:tc>
                  <a:txBody>
                    <a:bodyPr/>
                    <a:lstStyle/>
                    <a:p>
                      <a:r>
                        <a:rPr lang="en-US" dirty="0"/>
                        <a:t>Alprazolam</a:t>
                      </a:r>
                    </a:p>
                  </a:txBody>
                  <a:tcPr/>
                </a:tc>
                <a:tc>
                  <a:txBody>
                    <a:bodyPr/>
                    <a:lstStyle/>
                    <a:p>
                      <a:r>
                        <a:rPr lang="en-US" dirty="0"/>
                        <a:t>20</a:t>
                      </a:r>
                    </a:p>
                  </a:txBody>
                  <a:tcPr/>
                </a:tc>
                <a:tc>
                  <a:txBody>
                    <a:bodyPr/>
                    <a:lstStyle/>
                    <a:p>
                      <a:r>
                        <a:rPr lang="en-US" dirty="0"/>
                        <a:t>31</a:t>
                      </a:r>
                    </a:p>
                  </a:txBody>
                  <a:tcPr/>
                </a:tc>
                <a:extLst>
                  <a:ext uri="{0D108BD9-81ED-4DB2-BD59-A6C34878D82A}">
                    <a16:rowId xmlns:a16="http://schemas.microsoft.com/office/drawing/2014/main" val="2208886459"/>
                  </a:ext>
                </a:extLst>
              </a:tr>
              <a:tr h="370840">
                <a:tc>
                  <a:txBody>
                    <a:bodyPr/>
                    <a:lstStyle/>
                    <a:p>
                      <a:r>
                        <a:rPr lang="en-US" dirty="0"/>
                        <a:t>Methamphetamine</a:t>
                      </a:r>
                    </a:p>
                  </a:txBody>
                  <a:tcPr/>
                </a:tc>
                <a:tc>
                  <a:txBody>
                    <a:bodyPr/>
                    <a:lstStyle/>
                    <a:p>
                      <a:r>
                        <a:rPr lang="en-US" dirty="0"/>
                        <a:t>104</a:t>
                      </a:r>
                    </a:p>
                  </a:txBody>
                  <a:tcPr/>
                </a:tc>
                <a:tc>
                  <a:txBody>
                    <a:bodyPr/>
                    <a:lstStyle/>
                    <a:p>
                      <a:r>
                        <a:rPr lang="en-US" dirty="0"/>
                        <a:t>44</a:t>
                      </a:r>
                    </a:p>
                  </a:txBody>
                  <a:tcPr/>
                </a:tc>
                <a:extLst>
                  <a:ext uri="{0D108BD9-81ED-4DB2-BD59-A6C34878D82A}">
                    <a16:rowId xmlns:a16="http://schemas.microsoft.com/office/drawing/2014/main" val="1519685925"/>
                  </a:ext>
                </a:extLst>
              </a:tr>
              <a:tr h="370840">
                <a:tc>
                  <a:txBody>
                    <a:bodyPr/>
                    <a:lstStyle/>
                    <a:p>
                      <a:r>
                        <a:rPr lang="en-US" dirty="0"/>
                        <a:t>Xylazine</a:t>
                      </a:r>
                    </a:p>
                  </a:txBody>
                  <a:tcPr/>
                </a:tc>
                <a:tc>
                  <a:txBody>
                    <a:bodyPr/>
                    <a:lstStyle/>
                    <a:p>
                      <a:r>
                        <a:rPr lang="en-US" dirty="0"/>
                        <a:t>32</a:t>
                      </a:r>
                    </a:p>
                  </a:txBody>
                  <a:tcPr/>
                </a:tc>
                <a:tc>
                  <a:txBody>
                    <a:bodyPr/>
                    <a:lstStyle/>
                    <a:p>
                      <a:r>
                        <a:rPr lang="en-US" dirty="0"/>
                        <a:t>22</a:t>
                      </a:r>
                    </a:p>
                  </a:txBody>
                  <a:tcPr/>
                </a:tc>
                <a:extLst>
                  <a:ext uri="{0D108BD9-81ED-4DB2-BD59-A6C34878D82A}">
                    <a16:rowId xmlns:a16="http://schemas.microsoft.com/office/drawing/2014/main" val="889304268"/>
                  </a:ext>
                </a:extLst>
              </a:tr>
            </a:tbl>
          </a:graphicData>
        </a:graphic>
      </p:graphicFrame>
      <p:sp>
        <p:nvSpPr>
          <p:cNvPr id="3" name="Title 1">
            <a:extLst>
              <a:ext uri="{FF2B5EF4-FFF2-40B4-BE49-F238E27FC236}">
                <a16:creationId xmlns:a16="http://schemas.microsoft.com/office/drawing/2014/main" id="{0310397C-C14C-2FE5-151E-5AB3AB410C3E}"/>
              </a:ext>
            </a:extLst>
          </p:cNvPr>
          <p:cNvSpPr txBox="1">
            <a:spLocks/>
          </p:cNvSpPr>
          <p:nvPr/>
        </p:nvSpPr>
        <p:spPr>
          <a:xfrm>
            <a:off x="1990783" y="185446"/>
            <a:ext cx="7974311" cy="18859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200" dirty="0">
                <a:solidFill>
                  <a:schemeClr val="tx2"/>
                </a:solidFill>
              </a:rPr>
              <a:t>Medical Examiner – 2022 Interim Report</a:t>
            </a:r>
          </a:p>
        </p:txBody>
      </p:sp>
      <p:sp>
        <p:nvSpPr>
          <p:cNvPr id="4" name="TextBox 3">
            <a:extLst>
              <a:ext uri="{FF2B5EF4-FFF2-40B4-BE49-F238E27FC236}">
                <a16:creationId xmlns:a16="http://schemas.microsoft.com/office/drawing/2014/main" id="{5175C2D0-3986-354A-CF58-8978672E9A15}"/>
              </a:ext>
            </a:extLst>
          </p:cNvPr>
          <p:cNvSpPr txBox="1"/>
          <p:nvPr/>
        </p:nvSpPr>
        <p:spPr>
          <a:xfrm>
            <a:off x="5150498" y="5775649"/>
            <a:ext cx="1323054" cy="369332"/>
          </a:xfrm>
          <a:prstGeom prst="rect">
            <a:avLst/>
          </a:prstGeom>
          <a:noFill/>
        </p:spPr>
        <p:txBody>
          <a:bodyPr wrap="none" rtlCol="0">
            <a:spAutoFit/>
          </a:bodyPr>
          <a:lstStyle/>
          <a:p>
            <a:r>
              <a:rPr lang="en-US" dirty="0"/>
              <a:t>615 deaths</a:t>
            </a:r>
          </a:p>
        </p:txBody>
      </p:sp>
    </p:spTree>
    <p:extLst>
      <p:ext uri="{BB962C8B-B14F-4D97-AF65-F5344CB8AC3E}">
        <p14:creationId xmlns:p14="http://schemas.microsoft.com/office/powerpoint/2010/main" val="3030410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E4E52B-8220-F23F-B934-EB44A615F82D}"/>
              </a:ext>
            </a:extLst>
          </p:cNvPr>
          <p:cNvSpPr txBox="1">
            <a:spLocks/>
          </p:cNvSpPr>
          <p:nvPr/>
        </p:nvSpPr>
        <p:spPr>
          <a:xfrm>
            <a:off x="1673542" y="726622"/>
            <a:ext cx="3626231" cy="34186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200" dirty="0">
                <a:solidFill>
                  <a:schemeClr val="bg1"/>
                </a:solidFill>
              </a:rPr>
              <a:t>Deborah Babin</a:t>
            </a:r>
            <a:br>
              <a:rPr lang="en-US" sz="4200" dirty="0">
                <a:solidFill>
                  <a:schemeClr val="bg1"/>
                </a:solidFill>
              </a:rPr>
            </a:br>
            <a:r>
              <a:rPr lang="en-US" sz="4200" dirty="0">
                <a:solidFill>
                  <a:schemeClr val="bg1"/>
                </a:solidFill>
              </a:rPr>
              <a:t>         &amp;  </a:t>
            </a:r>
            <a:br>
              <a:rPr lang="en-US" sz="4200" dirty="0">
                <a:solidFill>
                  <a:schemeClr val="bg1"/>
                </a:solidFill>
              </a:rPr>
            </a:br>
            <a:r>
              <a:rPr lang="en-US" sz="4200" dirty="0">
                <a:solidFill>
                  <a:schemeClr val="bg1"/>
                </a:solidFill>
              </a:rPr>
              <a:t>Scott Delano</a:t>
            </a:r>
            <a:br>
              <a:rPr lang="en-US" sz="4200" dirty="0">
                <a:solidFill>
                  <a:schemeClr val="bg1"/>
                </a:solidFill>
              </a:rPr>
            </a:br>
            <a:endParaRPr lang="en-US" sz="4200" dirty="0">
              <a:solidFill>
                <a:schemeClr val="bg1"/>
              </a:solidFill>
            </a:endParaRPr>
          </a:p>
        </p:txBody>
      </p:sp>
      <p:sp>
        <p:nvSpPr>
          <p:cNvPr id="39" name="Freeform: Shape 10">
            <a:extLst>
              <a:ext uri="{FF2B5EF4-FFF2-40B4-BE49-F238E27FC236}">
                <a16:creationId xmlns:a16="http://schemas.microsoft.com/office/drawing/2014/main" id="{64856DF8-E786-4A2B-BCE9-1D3AA7C5D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65353"/>
            <a:ext cx="1297983" cy="277779"/>
          </a:xfrm>
          <a:custGeom>
            <a:avLst/>
            <a:gdLst>
              <a:gd name="connsiteX0" fmla="*/ 94113 w 1297983"/>
              <a:gd name="connsiteY0" fmla="*/ 0 h 277779"/>
              <a:gd name="connsiteX1" fmla="*/ 332874 w 1297983"/>
              <a:gd name="connsiteY1" fmla="*/ 238761 h 277779"/>
              <a:gd name="connsiteX2" fmla="*/ 571883 w 1297983"/>
              <a:gd name="connsiteY2" fmla="*/ 0 h 277779"/>
              <a:gd name="connsiteX3" fmla="*/ 810645 w 1297983"/>
              <a:gd name="connsiteY3" fmla="*/ 238761 h 277779"/>
              <a:gd name="connsiteX4" fmla="*/ 1049406 w 1297983"/>
              <a:gd name="connsiteY4" fmla="*/ 0 h 277779"/>
              <a:gd name="connsiteX5" fmla="*/ 1297983 w 1297983"/>
              <a:gd name="connsiteY5" fmla="*/ 248577 h 277779"/>
              <a:gd name="connsiteX6" fmla="*/ 1278599 w 1297983"/>
              <a:gd name="connsiteY6" fmla="*/ 267963 h 277779"/>
              <a:gd name="connsiteX7" fmla="*/ 1049406 w 1297983"/>
              <a:gd name="connsiteY7" fmla="*/ 39017 h 277779"/>
              <a:gd name="connsiteX8" fmla="*/ 810645 w 1297983"/>
              <a:gd name="connsiteY8" fmla="*/ 277779 h 277779"/>
              <a:gd name="connsiteX9" fmla="*/ 571883 w 1297983"/>
              <a:gd name="connsiteY9" fmla="*/ 39017 h 277779"/>
              <a:gd name="connsiteX10" fmla="*/ 332874 w 1297983"/>
              <a:gd name="connsiteY10" fmla="*/ 277779 h 277779"/>
              <a:gd name="connsiteX11" fmla="*/ 94113 w 1297983"/>
              <a:gd name="connsiteY11" fmla="*/ 39017 h 277779"/>
              <a:gd name="connsiteX12" fmla="*/ 0 w 1297983"/>
              <a:gd name="connsiteY12" fmla="*/ 133130 h 277779"/>
              <a:gd name="connsiteX13" fmla="*/ 0 w 1297983"/>
              <a:gd name="connsiteY13" fmla="*/ 94113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7983" h="277779">
                <a:moveTo>
                  <a:pt x="94113" y="0"/>
                </a:moveTo>
                <a:lnTo>
                  <a:pt x="332874" y="238761"/>
                </a:lnTo>
                <a:lnTo>
                  <a:pt x="571883" y="0"/>
                </a:lnTo>
                <a:lnTo>
                  <a:pt x="810645" y="238761"/>
                </a:lnTo>
                <a:lnTo>
                  <a:pt x="1049406" y="0"/>
                </a:lnTo>
                <a:lnTo>
                  <a:pt x="1297983" y="248577"/>
                </a:lnTo>
                <a:lnTo>
                  <a:pt x="1278599" y="267963"/>
                </a:lnTo>
                <a:lnTo>
                  <a:pt x="1049406" y="39017"/>
                </a:lnTo>
                <a:lnTo>
                  <a:pt x="810645" y="277779"/>
                </a:lnTo>
                <a:lnTo>
                  <a:pt x="571883" y="39017"/>
                </a:lnTo>
                <a:lnTo>
                  <a:pt x="332874" y="277779"/>
                </a:lnTo>
                <a:lnTo>
                  <a:pt x="94113" y="39017"/>
                </a:lnTo>
                <a:lnTo>
                  <a:pt x="0" y="133130"/>
                </a:lnTo>
                <a:lnTo>
                  <a:pt x="0" y="94113"/>
                </a:lnTo>
                <a:close/>
              </a:path>
            </a:pathLst>
          </a:custGeom>
          <a:solidFill>
            <a:schemeClr val="bg1"/>
          </a:solidFill>
          <a:ln w="9525" cap="flat">
            <a:noFill/>
            <a:prstDash val="solid"/>
            <a:miter/>
          </a:ln>
        </p:spPr>
        <p:txBody>
          <a:bodyPr wrap="square" rtlCol="0" anchor="ctr">
            <a:noAutofit/>
          </a:bodyPr>
          <a:lstStyle/>
          <a:p>
            <a:endParaRPr lang="en-US"/>
          </a:p>
        </p:txBody>
      </p:sp>
      <p:sp>
        <p:nvSpPr>
          <p:cNvPr id="41" name="Freeform: Shape 12">
            <a:extLst>
              <a:ext uri="{FF2B5EF4-FFF2-40B4-BE49-F238E27FC236}">
                <a16:creationId xmlns:a16="http://schemas.microsoft.com/office/drawing/2014/main" id="{E646A872-7F34-4E27-B0A7-9720177E3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05088"/>
            <a:ext cx="1297983" cy="277779"/>
          </a:xfrm>
          <a:custGeom>
            <a:avLst/>
            <a:gdLst>
              <a:gd name="connsiteX0" fmla="*/ 94113 w 1297983"/>
              <a:gd name="connsiteY0" fmla="*/ 0 h 277779"/>
              <a:gd name="connsiteX1" fmla="*/ 332874 w 1297983"/>
              <a:gd name="connsiteY1" fmla="*/ 238761 h 277779"/>
              <a:gd name="connsiteX2" fmla="*/ 571883 w 1297983"/>
              <a:gd name="connsiteY2" fmla="*/ 0 h 277779"/>
              <a:gd name="connsiteX3" fmla="*/ 810645 w 1297983"/>
              <a:gd name="connsiteY3" fmla="*/ 238761 h 277779"/>
              <a:gd name="connsiteX4" fmla="*/ 1049406 w 1297983"/>
              <a:gd name="connsiteY4" fmla="*/ 0 h 277779"/>
              <a:gd name="connsiteX5" fmla="*/ 1297983 w 1297983"/>
              <a:gd name="connsiteY5" fmla="*/ 248577 h 277779"/>
              <a:gd name="connsiteX6" fmla="*/ 1278599 w 1297983"/>
              <a:gd name="connsiteY6" fmla="*/ 268208 h 277779"/>
              <a:gd name="connsiteX7" fmla="*/ 1049406 w 1297983"/>
              <a:gd name="connsiteY7" fmla="*/ 39017 h 277779"/>
              <a:gd name="connsiteX8" fmla="*/ 810645 w 1297983"/>
              <a:gd name="connsiteY8" fmla="*/ 277779 h 277779"/>
              <a:gd name="connsiteX9" fmla="*/ 571883 w 1297983"/>
              <a:gd name="connsiteY9" fmla="*/ 39017 h 277779"/>
              <a:gd name="connsiteX10" fmla="*/ 332874 w 1297983"/>
              <a:gd name="connsiteY10" fmla="*/ 277779 h 277779"/>
              <a:gd name="connsiteX11" fmla="*/ 94113 w 1297983"/>
              <a:gd name="connsiteY11" fmla="*/ 39017 h 277779"/>
              <a:gd name="connsiteX12" fmla="*/ 0 w 1297983"/>
              <a:gd name="connsiteY12" fmla="*/ 133130 h 277779"/>
              <a:gd name="connsiteX13" fmla="*/ 0 w 1297983"/>
              <a:gd name="connsiteY13" fmla="*/ 94113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7983" h="277779">
                <a:moveTo>
                  <a:pt x="94113" y="0"/>
                </a:moveTo>
                <a:lnTo>
                  <a:pt x="332874" y="238761"/>
                </a:lnTo>
                <a:lnTo>
                  <a:pt x="571883" y="0"/>
                </a:lnTo>
                <a:lnTo>
                  <a:pt x="810645" y="238761"/>
                </a:lnTo>
                <a:lnTo>
                  <a:pt x="1049406" y="0"/>
                </a:lnTo>
                <a:lnTo>
                  <a:pt x="1297983" y="248577"/>
                </a:lnTo>
                <a:lnTo>
                  <a:pt x="1278599" y="268208"/>
                </a:lnTo>
                <a:lnTo>
                  <a:pt x="1049406" y="39017"/>
                </a:lnTo>
                <a:lnTo>
                  <a:pt x="810645" y="277779"/>
                </a:lnTo>
                <a:lnTo>
                  <a:pt x="571883" y="39017"/>
                </a:lnTo>
                <a:lnTo>
                  <a:pt x="332874" y="277779"/>
                </a:lnTo>
                <a:lnTo>
                  <a:pt x="94113" y="39017"/>
                </a:lnTo>
                <a:lnTo>
                  <a:pt x="0" y="133130"/>
                </a:lnTo>
                <a:lnTo>
                  <a:pt x="0" y="94113"/>
                </a:lnTo>
                <a:close/>
              </a:path>
            </a:pathLst>
          </a:custGeom>
          <a:solidFill>
            <a:schemeClr val="bg1"/>
          </a:solidFill>
          <a:ln w="9525" cap="flat">
            <a:noFill/>
            <a:prstDash val="solid"/>
            <a:miter/>
          </a:ln>
        </p:spPr>
        <p:txBody>
          <a:bodyPr wrap="square" rtlCol="0" anchor="ctr">
            <a:noAutofit/>
          </a:bodyPr>
          <a:lstStyle/>
          <a:p>
            <a:endParaRPr lang="en-US"/>
          </a:p>
        </p:txBody>
      </p:sp>
      <p:sp>
        <p:nvSpPr>
          <p:cNvPr id="42" name="Oval 14">
            <a:extLst>
              <a:ext uri="{FF2B5EF4-FFF2-40B4-BE49-F238E27FC236}">
                <a16:creationId xmlns:a16="http://schemas.microsoft.com/office/drawing/2014/main" id="{AE689860-A291-4B0F-AB65-421F8C20E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3640" y="2714402"/>
            <a:ext cx="3938846" cy="3938846"/>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16">
            <a:extLst>
              <a:ext uri="{FF2B5EF4-FFF2-40B4-BE49-F238E27FC236}">
                <a16:creationId xmlns:a16="http://schemas.microsoft.com/office/drawing/2014/main" id="{C82BEF57-041E-4DE3-B65C-CBE71211B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3640" y="2714402"/>
            <a:ext cx="3938846" cy="3938846"/>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18">
            <a:extLst>
              <a:ext uri="{FF2B5EF4-FFF2-40B4-BE49-F238E27FC236}">
                <a16:creationId xmlns:a16="http://schemas.microsoft.com/office/drawing/2014/main" id="{D9DFE8A5-DCEC-4A43-B613-D62AC8C57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6438" y="26794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20">
            <a:extLst>
              <a:ext uri="{FF2B5EF4-FFF2-40B4-BE49-F238E27FC236}">
                <a16:creationId xmlns:a16="http://schemas.microsoft.com/office/drawing/2014/main" id="{45E0BF71-78CD-4FD9-BB54-48CD14158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6438" y="267945"/>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22">
            <a:extLst>
              <a:ext uri="{FF2B5EF4-FFF2-40B4-BE49-F238E27FC236}">
                <a16:creationId xmlns:a16="http://schemas.microsoft.com/office/drawing/2014/main" id="{26B7664A-BE61-4A65-B937-A31E08B8B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0042" y="201891"/>
            <a:ext cx="3055711" cy="3055711"/>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297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8" name="Graphic 212">
            <a:extLst>
              <a:ext uri="{FF2B5EF4-FFF2-40B4-BE49-F238E27FC236}">
                <a16:creationId xmlns:a16="http://schemas.microsoft.com/office/drawing/2014/main" id="{0AE773EE-DD7B-4F25-945A-3F59DEE68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297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49"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1467" y="1770675"/>
            <a:ext cx="1054466" cy="469689"/>
            <a:chOff x="9841624" y="4115729"/>
            <a:chExt cx="602169" cy="268223"/>
          </a:xfrm>
          <a:solidFill>
            <a:schemeClr val="bg1"/>
          </a:solidFill>
        </p:grpSpPr>
        <p:sp>
          <p:nvSpPr>
            <p:cNvPr id="50" name="Freeform: Shape 29">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1" name="Freeform: Shape 31">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2" name="Freeform: Shape 33">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6" name="Oval 35">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2A7F3B2F-8A53-4176-8D77-ECA28FF4D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87045360-A428-4E4B-989C-E4EF4D920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0947" y="2618037"/>
            <a:ext cx="3938846" cy="3938846"/>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235ED9B-4B71-3BC2-2AFB-7D53C5E3E094}"/>
              </a:ext>
            </a:extLst>
          </p:cNvPr>
          <p:cNvPicPr>
            <a:picLocks noChangeAspect="1"/>
          </p:cNvPicPr>
          <p:nvPr/>
        </p:nvPicPr>
        <p:blipFill>
          <a:blip r:embed="rId2"/>
          <a:stretch>
            <a:fillRect/>
          </a:stretch>
        </p:blipFill>
        <p:spPr>
          <a:xfrm>
            <a:off x="6051996" y="699636"/>
            <a:ext cx="2104795" cy="2104795"/>
          </a:xfrm>
          <a:prstGeom prst="rect">
            <a:avLst/>
          </a:prstGeom>
        </p:spPr>
      </p:pic>
      <p:pic>
        <p:nvPicPr>
          <p:cNvPr id="4" name="Picture 2">
            <a:extLst>
              <a:ext uri="{FF2B5EF4-FFF2-40B4-BE49-F238E27FC236}">
                <a16:creationId xmlns:a16="http://schemas.microsoft.com/office/drawing/2014/main" id="{044A6369-798B-B7F5-13AC-DD5BE631F72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18165" y="4126881"/>
            <a:ext cx="3585797" cy="89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023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extBox 1">
            <a:extLst>
              <a:ext uri="{FF2B5EF4-FFF2-40B4-BE49-F238E27FC236}">
                <a16:creationId xmlns:a16="http://schemas.microsoft.com/office/drawing/2014/main" id="{A5BE3F8A-4338-A69F-65A9-46C9B754D176}"/>
              </a:ext>
            </a:extLst>
          </p:cNvPr>
          <p:cNvSpPr txBox="1"/>
          <p:nvPr/>
        </p:nvSpPr>
        <p:spPr>
          <a:xfrm>
            <a:off x="3315031" y="1380754"/>
            <a:ext cx="5561938" cy="251351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kern="1200" dirty="0">
                <a:solidFill>
                  <a:schemeClr val="tx1"/>
                </a:solidFill>
                <a:latin typeface="+mj-lt"/>
                <a:ea typeface="+mj-ea"/>
                <a:cs typeface="+mj-cs"/>
              </a:rPr>
              <a:t>Special </a:t>
            </a:r>
          </a:p>
          <a:p>
            <a:pPr algn="ctr">
              <a:lnSpc>
                <a:spcPct val="90000"/>
              </a:lnSpc>
              <a:spcBef>
                <a:spcPct val="0"/>
              </a:spcBef>
              <a:spcAft>
                <a:spcPts val="600"/>
              </a:spcAft>
            </a:pPr>
            <a:r>
              <a:rPr lang="en-US" sz="6000" kern="1200" dirty="0">
                <a:solidFill>
                  <a:schemeClr val="tx1"/>
                </a:solidFill>
                <a:latin typeface="+mj-lt"/>
                <a:ea typeface="+mj-ea"/>
                <a:cs typeface="+mj-cs"/>
              </a:rPr>
              <a:t>Thank You</a:t>
            </a:r>
          </a:p>
        </p:txBody>
      </p:sp>
      <p:sp>
        <p:nvSpPr>
          <p:cNvPr id="15" name="Arc 14">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Oval 16">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830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511B5E35-6D37-A859-98F8-B78F2A0F19CF}"/>
              </a:ext>
            </a:extLst>
          </p:cNvPr>
          <p:cNvSpPr txBox="1"/>
          <p:nvPr/>
        </p:nvSpPr>
        <p:spPr>
          <a:xfrm>
            <a:off x="257175" y="1070800"/>
            <a:ext cx="4470873" cy="558312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6600" kern="1200" dirty="0">
                <a:solidFill>
                  <a:schemeClr val="tx1"/>
                </a:solidFill>
                <a:latin typeface="+mj-lt"/>
                <a:ea typeface="+mj-ea"/>
                <a:cs typeface="+mj-cs"/>
              </a:rPr>
              <a:t>Substance Trend Alerts</a:t>
            </a:r>
          </a:p>
        </p:txBody>
      </p:sp>
      <p:cxnSp>
        <p:nvCxnSpPr>
          <p:cNvPr id="12" name="Straight Connector 1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6" name="TextBox 2">
            <a:extLst>
              <a:ext uri="{FF2B5EF4-FFF2-40B4-BE49-F238E27FC236}">
                <a16:creationId xmlns:a16="http://schemas.microsoft.com/office/drawing/2014/main" id="{41197E98-524C-20CC-2B1F-1690E1A222D2}"/>
              </a:ext>
            </a:extLst>
          </p:cNvPr>
          <p:cNvGraphicFramePr/>
          <p:nvPr>
            <p:extLst>
              <p:ext uri="{D42A27DB-BD31-4B8C-83A1-F6EECF244321}">
                <p14:modId xmlns:p14="http://schemas.microsoft.com/office/powerpoint/2010/main" val="1201511828"/>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4542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CA00D9-7382-410D-8BE6-A71087B3CE13}"/>
              </a:ext>
            </a:extLst>
          </p:cNvPr>
          <p:cNvSpPr>
            <a:spLocks noGrp="1"/>
          </p:cNvSpPr>
          <p:nvPr>
            <p:ph type="ctrTitle"/>
          </p:nvPr>
        </p:nvSpPr>
        <p:spPr/>
        <p:txBody>
          <a:bodyPr>
            <a:normAutofit fontScale="90000"/>
          </a:bodyPr>
          <a:lstStyle/>
          <a:p>
            <a:r>
              <a:rPr lang="en-US"/>
              <a:t>The Overdose Response Strategy</a:t>
            </a:r>
          </a:p>
        </p:txBody>
      </p:sp>
      <p:sp>
        <p:nvSpPr>
          <p:cNvPr id="6" name="Subtitle 5">
            <a:extLst>
              <a:ext uri="{FF2B5EF4-FFF2-40B4-BE49-F238E27FC236}">
                <a16:creationId xmlns:a16="http://schemas.microsoft.com/office/drawing/2014/main" id="{561228F8-8EB8-4D85-99AC-BBC3C11A3950}"/>
              </a:ext>
            </a:extLst>
          </p:cNvPr>
          <p:cNvSpPr>
            <a:spLocks noGrp="1"/>
          </p:cNvSpPr>
          <p:nvPr>
            <p:ph type="subTitle" idx="1"/>
          </p:nvPr>
        </p:nvSpPr>
        <p:spPr>
          <a:xfrm>
            <a:off x="5541723" y="3611177"/>
            <a:ext cx="5586046" cy="1561452"/>
          </a:xfrm>
        </p:spPr>
        <p:txBody>
          <a:bodyPr/>
          <a:lstStyle/>
          <a:p>
            <a:r>
              <a:rPr lang="en-US" dirty="0"/>
              <a:t>Drug Epidemiology Network</a:t>
            </a:r>
          </a:p>
        </p:txBody>
      </p:sp>
    </p:spTree>
    <p:extLst>
      <p:ext uri="{BB962C8B-B14F-4D97-AF65-F5344CB8AC3E}">
        <p14:creationId xmlns:p14="http://schemas.microsoft.com/office/powerpoint/2010/main" val="3776082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DFBBA17-68C1-41F9-89F3-78F3F2DB9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2" name="Freeform 14">
              <a:extLst>
                <a:ext uri="{FF2B5EF4-FFF2-40B4-BE49-F238E27FC236}">
                  <a16:creationId xmlns:a16="http://schemas.microsoft.com/office/drawing/2014/main" id="{3054DDBF-C387-4540-A45A-F9BEB040C2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7BD859CE-CE14-4780-AE18-EAE4B3284B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0B8A132-768E-483C-A30F-37EB64E041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F81F31DC-17B7-43F3-B8DB-CA79E1A1E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66612D03-B350-4569-BA9B-D1E1F914A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C382562E-51EA-49FC-9CA9-9E3E9FCFA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7">
              <a:extLst>
                <a:ext uri="{FF2B5EF4-FFF2-40B4-BE49-F238E27FC236}">
                  <a16:creationId xmlns:a16="http://schemas.microsoft.com/office/drawing/2014/main" id="{F202B3CB-9607-4519-9EB5-286A461D8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8">
              <a:extLst>
                <a:ext uri="{FF2B5EF4-FFF2-40B4-BE49-F238E27FC236}">
                  <a16:creationId xmlns:a16="http://schemas.microsoft.com/office/drawing/2014/main" id="{8635CEA0-18EC-41D7-BFAE-B45A7669C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9">
              <a:extLst>
                <a:ext uri="{FF2B5EF4-FFF2-40B4-BE49-F238E27FC236}">
                  <a16:creationId xmlns:a16="http://schemas.microsoft.com/office/drawing/2014/main" id="{FC79C36B-0CF0-4AA7-A3BF-42D6B9317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1D6C24F4-F8D2-44C2-8CFA-D14C5561D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F6B49D98-B3CB-468C-A32A-9B61130D9053}"/>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5400" dirty="0">
                <a:solidFill>
                  <a:schemeClr val="tx1"/>
                </a:solidFill>
              </a:rPr>
              <a:t>Laura Viafora Ray - JFRD</a:t>
            </a:r>
          </a:p>
        </p:txBody>
      </p:sp>
      <p:sp>
        <p:nvSpPr>
          <p:cNvPr id="23" name="Rectangle 22">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6" name="Picture 5" descr="A hand holding an object in his hand&#10;&#10;Description automatically generated">
            <a:extLst>
              <a:ext uri="{FF2B5EF4-FFF2-40B4-BE49-F238E27FC236}">
                <a16:creationId xmlns:a16="http://schemas.microsoft.com/office/drawing/2014/main" id="{584ECC96-0CD9-472C-BF74-0EC96C5EFBEC}"/>
              </a:ext>
            </a:extLst>
          </p:cNvPr>
          <p:cNvPicPr>
            <a:picLocks noChangeAspect="1"/>
          </p:cNvPicPr>
          <p:nvPr/>
        </p:nvPicPr>
        <p:blipFill rotWithShape="1">
          <a:blip r:embed="rId3">
            <a:extLst>
              <a:ext uri="{28A0092B-C50C-407E-A947-70E740481C1C}">
                <a14:useLocalDpi xmlns:a14="http://schemas.microsoft.com/office/drawing/2010/main" val="0"/>
              </a:ext>
            </a:extLst>
          </a:blip>
          <a:srcRect l="8508" r="8316" b="-1"/>
          <a:stretch/>
        </p:blipFill>
        <p:spPr>
          <a:xfrm>
            <a:off x="20" y="3"/>
            <a:ext cx="6050260" cy="4091667"/>
          </a:xfrm>
          <a:prstGeom prst="rect">
            <a:avLst/>
          </a:prstGeom>
        </p:spPr>
      </p:pic>
      <p:pic>
        <p:nvPicPr>
          <p:cNvPr id="4" name="Picture 3" descr="A close up of a sign&#10;&#10;Description automatically generated">
            <a:extLst>
              <a:ext uri="{FF2B5EF4-FFF2-40B4-BE49-F238E27FC236}">
                <a16:creationId xmlns:a16="http://schemas.microsoft.com/office/drawing/2014/main" id="{270740E1-F1FC-4D2C-8C9A-7D3961310E6A}"/>
              </a:ext>
            </a:extLst>
          </p:cNvPr>
          <p:cNvPicPr>
            <a:picLocks noChangeAspect="1"/>
          </p:cNvPicPr>
          <p:nvPr/>
        </p:nvPicPr>
        <p:blipFill rotWithShape="1">
          <a:blip r:embed="rId4">
            <a:extLst>
              <a:ext uri="{28A0092B-C50C-407E-A947-70E740481C1C}">
                <a14:useLocalDpi xmlns:a14="http://schemas.microsoft.com/office/drawing/2010/main" val="0"/>
              </a:ext>
            </a:extLst>
          </a:blip>
          <a:srcRect t="16656" r="2" b="15707"/>
          <a:stretch/>
        </p:blipFill>
        <p:spPr>
          <a:xfrm>
            <a:off x="6141719" y="-683"/>
            <a:ext cx="6050280" cy="4092348"/>
          </a:xfrm>
          <a:prstGeom prst="rect">
            <a:avLst/>
          </a:prstGeom>
        </p:spPr>
      </p:pic>
    </p:spTree>
    <p:custDataLst>
      <p:tags r:id="rId1"/>
    </p:custDataLst>
    <p:extLst>
      <p:ext uri="{BB962C8B-B14F-4D97-AF65-F5344CB8AC3E}">
        <p14:creationId xmlns:p14="http://schemas.microsoft.com/office/powerpoint/2010/main" val="129891681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a:ea typeface="+mn-ea"/>
              <a:cs typeface="+mn-cs"/>
            </a:endParaRPr>
          </a:p>
        </p:txBody>
      </p:sp>
      <p:sp useBgFill="1">
        <p:nvSpPr>
          <p:cNvPr id="12" name="Rectangle 11">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5" name="Content Placeholder 4" descr="Abstract background of mesh on pink">
            <a:extLst>
              <a:ext uri="{FF2B5EF4-FFF2-40B4-BE49-F238E27FC236}">
                <a16:creationId xmlns:a16="http://schemas.microsoft.com/office/drawing/2014/main" id="{E87F13DC-A946-4489-AC17-88226D2966C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15708"/>
          <a:stretch/>
        </p:blipFill>
        <p:spPr>
          <a:xfrm>
            <a:off x="3068" y="0"/>
            <a:ext cx="12188932" cy="6857990"/>
          </a:xfrm>
          <a:prstGeom prst="rect">
            <a:avLst/>
          </a:prstGeom>
        </p:spPr>
      </p:pic>
      <p:sp>
        <p:nvSpPr>
          <p:cNvPr id="14" name="Rectangle 13">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2AF206AE-9BCF-416A-849F-4D90280A7A47}"/>
              </a:ext>
            </a:extLst>
          </p:cNvPr>
          <p:cNvSpPr>
            <a:spLocks noGrp="1"/>
          </p:cNvSpPr>
          <p:nvPr>
            <p:ph type="title"/>
          </p:nvPr>
        </p:nvSpPr>
        <p:spPr>
          <a:xfrm>
            <a:off x="1524000" y="2321805"/>
            <a:ext cx="9144000" cy="2214391"/>
          </a:xfrm>
        </p:spPr>
        <p:txBody>
          <a:bodyPr vert="horz" lIns="91440" tIns="45720" rIns="91440" bIns="45720" rtlCol="0" anchor="ctr">
            <a:normAutofit/>
          </a:bodyPr>
          <a:lstStyle/>
          <a:p>
            <a:pPr algn="ctr"/>
            <a:r>
              <a:rPr lang="en-US" sz="6000" b="1" i="0" dirty="0">
                <a:solidFill>
                  <a:schemeClr val="bg1"/>
                </a:solidFill>
                <a:effectLst>
                  <a:outerShdw blurRad="38100" dist="38100" dir="2700000" algn="tl">
                    <a:srgbClr val="000000">
                      <a:alpha val="43137"/>
                    </a:srgbClr>
                  </a:outerShdw>
                </a:effectLst>
                <a:latin typeface="Abadi" panose="020B0604020104020204" pitchFamily="34" charset="0"/>
              </a:rPr>
              <a:t>Overdose Data Surveillance &amp; Trends in Jacksonville</a:t>
            </a:r>
          </a:p>
        </p:txBody>
      </p:sp>
    </p:spTree>
    <p:extLst>
      <p:ext uri="{BB962C8B-B14F-4D97-AF65-F5344CB8AC3E}">
        <p14:creationId xmlns:p14="http://schemas.microsoft.com/office/powerpoint/2010/main" val="4286484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69EDA9-DA3A-4FA8-BFFB-959B71DD54DC}"/>
              </a:ext>
            </a:extLst>
          </p:cNvPr>
          <p:cNvSpPr txBox="1">
            <a:spLocks/>
          </p:cNvSpPr>
          <p:nvPr/>
        </p:nvSpPr>
        <p:spPr>
          <a:xfrm>
            <a:off x="3151515" y="188848"/>
            <a:ext cx="7840799" cy="224259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Jacksonville Fire &amp; Rescue Department</a:t>
            </a:r>
            <a:r>
              <a:rPr kumimoji="0" lang="en-US" sz="4800" b="1" i="0" u="none" strike="noStrike" kern="1200" cap="none" spc="0" normalizeH="0" baseline="0" noProof="0" dirty="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kumimoji="0" lang="en-US" sz="4400" b="1" i="0" u="none" strike="noStrike" kern="1200" cap="none" spc="0" normalizeH="0" baseline="0" noProof="0" dirty="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Overdose Data</a:t>
            </a:r>
            <a:endParaRPr kumimoji="0" lang="en-US" sz="4800" b="1" i="0" u="none" strike="noStrike" kern="1200" cap="none" spc="0" normalizeH="0" baseline="0" noProof="0" dirty="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5" name="Picture 4" descr="A close up of a sign&#10;&#10;Description automatically generated">
            <a:extLst>
              <a:ext uri="{FF2B5EF4-FFF2-40B4-BE49-F238E27FC236}">
                <a16:creationId xmlns:a16="http://schemas.microsoft.com/office/drawing/2014/main" id="{419B45A2-2762-4FC8-A67F-27DA708F2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686" y="542021"/>
            <a:ext cx="1536250" cy="1536250"/>
          </a:xfrm>
          <a:prstGeom prst="rect">
            <a:avLst/>
          </a:prstGeom>
        </p:spPr>
      </p:pic>
      <p:sp>
        <p:nvSpPr>
          <p:cNvPr id="7" name="Content Placeholder 2">
            <a:extLst>
              <a:ext uri="{FF2B5EF4-FFF2-40B4-BE49-F238E27FC236}">
                <a16:creationId xmlns:a16="http://schemas.microsoft.com/office/drawing/2014/main" id="{DFD30B3D-D7D0-4757-B8E9-527AC4E4CEB3}"/>
              </a:ext>
            </a:extLst>
          </p:cNvPr>
          <p:cNvSpPr txBox="1">
            <a:spLocks/>
          </p:cNvSpPr>
          <p:nvPr/>
        </p:nvSpPr>
        <p:spPr>
          <a:xfrm>
            <a:off x="1199686" y="2431445"/>
            <a:ext cx="9999963" cy="382097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Data Source</a:t>
            </a:r>
            <a:endPar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Jacksonville Fire &amp; Rescue Department, City of Jacksonville, Florida</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Mark E. Rowley, BSN, RN, EMT-P, CAPO, Lieutenant - Rescue 62-B Shift and Captain Michael Bernard - Office of Information Services (with additional analysis and chart/graph development by Laura Viafora Ray, MPH, CPH, Program Coordinator - Opioid Abatement)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Definitions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Dispatched as Overdose </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 911 call in which the caller stated that the victim was suffering from a known or suspected overdose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Naloxone Administered </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count of naloxone administered, which may include repeat doses to same patient</a:t>
            </a:r>
            <a:endPar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Opioid-Related Overdose (known or suspected) </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following type of incidents: naloxone administered and nature of call at scene is "ingestion/poisoning/OD,” </a:t>
            </a:r>
            <a:r>
              <a:rPr kumimoji="0" lang="en-US" sz="13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naloxone administered and clinical impression is "opioid-related,” </a:t>
            </a:r>
            <a:r>
              <a:rPr kumimoji="0" lang="en-US" sz="13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overdose reported with the following substances: "Fentanyl, Carfentanil or Heroin,” </a:t>
            </a:r>
            <a:r>
              <a:rPr kumimoji="0" lang="en-US" sz="13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overdose reported with naloxone administration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Bystander Narcan Use Prior to Arrival of JFRD </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following type of incidents: “Suspected Drug Overdose” = Yes </a:t>
            </a:r>
            <a:r>
              <a:rPr kumimoji="0" lang="en-US" sz="13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“Opioid Antagonists Administered (PTA JFRD) = Nasal Naloxone/Narcan </a:t>
            </a:r>
            <a:r>
              <a:rPr kumimoji="0" lang="en-US" sz="13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narrative search for key terms “nasal” and “Narcan” and “naloxone” with a review of the narrative to ensure the incident applies to the intended definition and removal of duplicates so the same incident is not counted twice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Additional Notes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911 call received as overdose and/or naloxone administration does not necessarily confirm an overdose, opioid use, or opioid misuse</a:t>
            </a:r>
          </a:p>
        </p:txBody>
      </p:sp>
      <p:cxnSp>
        <p:nvCxnSpPr>
          <p:cNvPr id="4" name="Straight Connector 3">
            <a:extLst>
              <a:ext uri="{FF2B5EF4-FFF2-40B4-BE49-F238E27FC236}">
                <a16:creationId xmlns:a16="http://schemas.microsoft.com/office/drawing/2014/main" id="{4E158AD8-6B52-47ED-AF01-59411B59EE4B}"/>
              </a:ext>
            </a:extLst>
          </p:cNvPr>
          <p:cNvCxnSpPr>
            <a:cxnSpLocks/>
          </p:cNvCxnSpPr>
          <p:nvPr/>
        </p:nvCxnSpPr>
        <p:spPr>
          <a:xfrm>
            <a:off x="744404" y="435304"/>
            <a:ext cx="0" cy="5987392"/>
          </a:xfrm>
          <a:prstGeom prst="line">
            <a:avLst/>
          </a:prstGeom>
          <a:ln w="57150">
            <a:solidFill>
              <a:srgbClr val="002060"/>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2614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34532C-A258-AF3E-97FA-046889FA4466}"/>
              </a:ext>
            </a:extLst>
          </p:cNvPr>
          <p:cNvPicPr>
            <a:picLocks noChangeAspect="1"/>
          </p:cNvPicPr>
          <p:nvPr/>
        </p:nvPicPr>
        <p:blipFill>
          <a:blip r:embed="rId3"/>
          <a:stretch>
            <a:fillRect/>
          </a:stretch>
        </p:blipFill>
        <p:spPr>
          <a:xfrm>
            <a:off x="125908" y="817084"/>
            <a:ext cx="11940183" cy="5223831"/>
          </a:xfrm>
          <a:prstGeom prst="rect">
            <a:avLst/>
          </a:prstGeom>
        </p:spPr>
      </p:pic>
    </p:spTree>
    <p:extLst>
      <p:ext uri="{BB962C8B-B14F-4D97-AF65-F5344CB8AC3E}">
        <p14:creationId xmlns:p14="http://schemas.microsoft.com/office/powerpoint/2010/main" val="234778121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3" name="Title 2">
            <a:extLst>
              <a:ext uri="{FF2B5EF4-FFF2-40B4-BE49-F238E27FC236}">
                <a16:creationId xmlns:a16="http://schemas.microsoft.com/office/drawing/2014/main" id="{72CB1298-DE9E-24DC-4B6C-DD1BBC1B8623}"/>
              </a:ext>
            </a:extLst>
          </p:cNvPr>
          <p:cNvSpPr>
            <a:spLocks noGrp="1"/>
          </p:cNvSpPr>
          <p:nvPr>
            <p:ph type="title"/>
          </p:nvPr>
        </p:nvSpPr>
        <p:spPr>
          <a:xfrm>
            <a:off x="580843" y="590550"/>
            <a:ext cx="6125964" cy="1316313"/>
          </a:xfrm>
        </p:spPr>
        <p:txBody>
          <a:bodyPr vert="horz" lIns="91440" tIns="45720" rIns="91440" bIns="45720" rtlCol="0" anchor="b">
            <a:normAutofit/>
          </a:bodyPr>
          <a:lstStyle/>
          <a:p>
            <a:r>
              <a:rPr lang="en-US" kern="1200" dirty="0">
                <a:solidFill>
                  <a:schemeClr val="tx1"/>
                </a:solidFill>
                <a:latin typeface="+mj-lt"/>
                <a:ea typeface="+mj-ea"/>
                <a:cs typeface="+mj-cs"/>
              </a:rPr>
              <a:t>Today’s Focus</a:t>
            </a:r>
          </a:p>
        </p:txBody>
      </p:sp>
      <p:sp>
        <p:nvSpPr>
          <p:cNvPr id="5" name="TextBox 4">
            <a:extLst>
              <a:ext uri="{FF2B5EF4-FFF2-40B4-BE49-F238E27FC236}">
                <a16:creationId xmlns:a16="http://schemas.microsoft.com/office/drawing/2014/main" id="{5BA99D5F-1366-1209-AD45-E731C8F5C699}"/>
              </a:ext>
            </a:extLst>
          </p:cNvPr>
          <p:cNvSpPr txBox="1"/>
          <p:nvPr/>
        </p:nvSpPr>
        <p:spPr>
          <a:xfrm>
            <a:off x="753421" y="2585977"/>
            <a:ext cx="4632907" cy="3465568"/>
          </a:xfrm>
          <a:prstGeom prst="rect">
            <a:avLst/>
          </a:prstGeom>
        </p:spPr>
        <p:txBody>
          <a:bodyPr vert="horz" lIns="91440" tIns="45720" rIns="91440" bIns="45720" rtlCol="0">
            <a:normAutofit/>
          </a:bodyPr>
          <a:lstStyle/>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B4971"/>
                </a:solidFill>
                <a:effectLst/>
                <a:uLnTx/>
                <a:uFillTx/>
                <a:latin typeface="Acumin Pro"/>
                <a:ea typeface="+mn-ea"/>
                <a:cs typeface="+mn-cs"/>
              </a:rPr>
              <a:t>Welcome &amp; Introductions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B4971"/>
                </a:solidFill>
                <a:effectLst/>
                <a:uLnTx/>
                <a:uFillTx/>
                <a:latin typeface="Acumin Pro"/>
                <a:ea typeface="+mn-ea"/>
                <a:cs typeface="+mn-cs"/>
              </a:rPr>
              <a:t>Data &amp; Information Shares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B4971"/>
                </a:solidFill>
                <a:effectLst/>
                <a:uLnTx/>
                <a:uFillTx/>
                <a:latin typeface="Acumin Pro"/>
                <a:ea typeface="+mn-ea"/>
                <a:cs typeface="+mn-cs"/>
              </a:rPr>
              <a:t>Subcommittees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B4971"/>
                </a:solidFill>
                <a:effectLst/>
                <a:uLnTx/>
                <a:uFillTx/>
                <a:latin typeface="Acumin Pro"/>
                <a:ea typeface="+mn-ea"/>
                <a:cs typeface="+mn-cs"/>
              </a:rPr>
              <a:t>Open Discussion</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B4971"/>
              </a:solidFill>
              <a:effectLst/>
              <a:uLnTx/>
              <a:uFillTx/>
              <a:latin typeface="Acumin Pro"/>
              <a:ea typeface="+mn-ea"/>
              <a:cs typeface="+mn-cs"/>
            </a:endParaRPr>
          </a:p>
        </p:txBody>
      </p:sp>
      <p:pic>
        <p:nvPicPr>
          <p:cNvPr id="11" name="Picture 4" descr="Icon&#10;&#10;Description automatically generated">
            <a:extLst>
              <a:ext uri="{FF2B5EF4-FFF2-40B4-BE49-F238E27FC236}">
                <a16:creationId xmlns:a16="http://schemas.microsoft.com/office/drawing/2014/main" id="{61BFB159-E2C8-62CC-8C85-C74D9D5D1FF3}"/>
              </a:ext>
            </a:extLst>
          </p:cNvPr>
          <p:cNvPicPr>
            <a:picLocks noChangeAspect="1"/>
          </p:cNvPicPr>
          <p:nvPr/>
        </p:nvPicPr>
        <p:blipFill rotWithShape="1">
          <a:blip r:embed="rId2"/>
          <a:srcRect t="10259" r="-1" b="41158"/>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2" name="Picture 1" descr="Diagram&#10;&#10;Description automatically generated">
            <a:extLst>
              <a:ext uri="{FF2B5EF4-FFF2-40B4-BE49-F238E27FC236}">
                <a16:creationId xmlns:a16="http://schemas.microsoft.com/office/drawing/2014/main" id="{F09FC267-F965-F573-4AA7-6DF2560CEB96}"/>
              </a:ext>
            </a:extLst>
          </p:cNvPr>
          <p:cNvPicPr>
            <a:picLocks noChangeAspect="1"/>
          </p:cNvPicPr>
          <p:nvPr/>
        </p:nvPicPr>
        <p:blipFill rotWithShape="1">
          <a:blip r:embed="rId3">
            <a:extLst>
              <a:ext uri="{28A0092B-C50C-407E-A947-70E740481C1C}">
                <a14:useLocalDpi xmlns:a14="http://schemas.microsoft.com/office/drawing/2010/main" val="0"/>
              </a:ext>
            </a:extLst>
          </a:blip>
          <a:srcRect l="102" r="416" b="4"/>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4" name="Picture 3" descr="Map&#10;&#10;Description automatically generated">
            <a:extLst>
              <a:ext uri="{FF2B5EF4-FFF2-40B4-BE49-F238E27FC236}">
                <a16:creationId xmlns:a16="http://schemas.microsoft.com/office/drawing/2014/main" id="{88E204C0-55B0-E75C-9528-F335284904FE}"/>
              </a:ext>
            </a:extLst>
          </p:cNvPr>
          <p:cNvPicPr>
            <a:picLocks noChangeAspect="1"/>
          </p:cNvPicPr>
          <p:nvPr/>
        </p:nvPicPr>
        <p:blipFill rotWithShape="1">
          <a:blip r:embed="rId4">
            <a:extLst>
              <a:ext uri="{28A0092B-C50C-407E-A947-70E740481C1C}">
                <a14:useLocalDpi xmlns:a14="http://schemas.microsoft.com/office/drawing/2010/main" val="0"/>
              </a:ext>
            </a:extLst>
          </a:blip>
          <a:srcRect l="8870" r="22495" b="2"/>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cxnSp>
        <p:nvCxnSpPr>
          <p:cNvPr id="17" name="Straight Connector 16">
            <a:extLst>
              <a:ext uri="{FF2B5EF4-FFF2-40B4-BE49-F238E27FC236}">
                <a16:creationId xmlns:a16="http://schemas.microsoft.com/office/drawing/2014/main" id="{144868E1-C21E-8058-C129-769C38852B39}"/>
              </a:ext>
            </a:extLst>
          </p:cNvPr>
          <p:cNvCxnSpPr/>
          <p:nvPr/>
        </p:nvCxnSpPr>
        <p:spPr>
          <a:xfrm>
            <a:off x="671804" y="2127380"/>
            <a:ext cx="3909527" cy="0"/>
          </a:xfrm>
          <a:prstGeom prst="line">
            <a:avLst/>
          </a:prstGeom>
          <a:ln w="57150">
            <a:prstDash val="lgDashDot"/>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56299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AFE0253-4583-52CE-85B7-3A5DD80F4897}"/>
              </a:ext>
            </a:extLst>
          </p:cNvPr>
          <p:cNvGraphicFramePr>
            <a:graphicFrameLocks noGrp="1"/>
          </p:cNvGraphicFramePr>
          <p:nvPr/>
        </p:nvGraphicFramePr>
        <p:xfrm>
          <a:off x="1218333" y="462280"/>
          <a:ext cx="9755333" cy="593344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384233">
                  <a:extLst>
                    <a:ext uri="{9D8B030D-6E8A-4147-A177-3AD203B41FA5}">
                      <a16:colId xmlns:a16="http://schemas.microsoft.com/office/drawing/2014/main" val="1055398844"/>
                    </a:ext>
                  </a:extLst>
                </a:gridCol>
                <a:gridCol w="837110">
                  <a:extLst>
                    <a:ext uri="{9D8B030D-6E8A-4147-A177-3AD203B41FA5}">
                      <a16:colId xmlns:a16="http://schemas.microsoft.com/office/drawing/2014/main" val="2834286622"/>
                    </a:ext>
                  </a:extLst>
                </a:gridCol>
                <a:gridCol w="837110">
                  <a:extLst>
                    <a:ext uri="{9D8B030D-6E8A-4147-A177-3AD203B41FA5}">
                      <a16:colId xmlns:a16="http://schemas.microsoft.com/office/drawing/2014/main" val="3741638967"/>
                    </a:ext>
                  </a:extLst>
                </a:gridCol>
                <a:gridCol w="837110">
                  <a:extLst>
                    <a:ext uri="{9D8B030D-6E8A-4147-A177-3AD203B41FA5}">
                      <a16:colId xmlns:a16="http://schemas.microsoft.com/office/drawing/2014/main" val="1832429981"/>
                    </a:ext>
                  </a:extLst>
                </a:gridCol>
                <a:gridCol w="837110">
                  <a:extLst>
                    <a:ext uri="{9D8B030D-6E8A-4147-A177-3AD203B41FA5}">
                      <a16:colId xmlns:a16="http://schemas.microsoft.com/office/drawing/2014/main" val="315297790"/>
                    </a:ext>
                  </a:extLst>
                </a:gridCol>
                <a:gridCol w="837110">
                  <a:extLst>
                    <a:ext uri="{9D8B030D-6E8A-4147-A177-3AD203B41FA5}">
                      <a16:colId xmlns:a16="http://schemas.microsoft.com/office/drawing/2014/main" val="4025436151"/>
                    </a:ext>
                  </a:extLst>
                </a:gridCol>
                <a:gridCol w="837110">
                  <a:extLst>
                    <a:ext uri="{9D8B030D-6E8A-4147-A177-3AD203B41FA5}">
                      <a16:colId xmlns:a16="http://schemas.microsoft.com/office/drawing/2014/main" val="2321479475"/>
                    </a:ext>
                  </a:extLst>
                </a:gridCol>
                <a:gridCol w="837110">
                  <a:extLst>
                    <a:ext uri="{9D8B030D-6E8A-4147-A177-3AD203B41FA5}">
                      <a16:colId xmlns:a16="http://schemas.microsoft.com/office/drawing/2014/main" val="1226217120"/>
                    </a:ext>
                  </a:extLst>
                </a:gridCol>
                <a:gridCol w="837110">
                  <a:extLst>
                    <a:ext uri="{9D8B030D-6E8A-4147-A177-3AD203B41FA5}">
                      <a16:colId xmlns:a16="http://schemas.microsoft.com/office/drawing/2014/main" val="1386689584"/>
                    </a:ext>
                  </a:extLst>
                </a:gridCol>
                <a:gridCol w="837110">
                  <a:extLst>
                    <a:ext uri="{9D8B030D-6E8A-4147-A177-3AD203B41FA5}">
                      <a16:colId xmlns:a16="http://schemas.microsoft.com/office/drawing/2014/main" val="3305790669"/>
                    </a:ext>
                  </a:extLst>
                </a:gridCol>
                <a:gridCol w="837110">
                  <a:extLst>
                    <a:ext uri="{9D8B030D-6E8A-4147-A177-3AD203B41FA5}">
                      <a16:colId xmlns:a16="http://schemas.microsoft.com/office/drawing/2014/main" val="472125573"/>
                    </a:ext>
                  </a:extLst>
                </a:gridCol>
              </a:tblGrid>
              <a:tr h="370840">
                <a:tc gridSpan="11">
                  <a:txBody>
                    <a:bodyPr/>
                    <a:lstStyle/>
                    <a:p>
                      <a:pPr algn="ctr"/>
                      <a:r>
                        <a:rPr lang="en-US" b="1" dirty="0"/>
                        <a:t># of Suspected Opioid-Related (O-R) Overdose (OD) Patients</a:t>
                      </a:r>
                    </a:p>
                  </a:txBody>
                  <a:tcPr>
                    <a:solidFill>
                      <a:schemeClr val="accent1">
                        <a:lumMod val="20000"/>
                        <a:lumOff val="80000"/>
                      </a:schemeClr>
                    </a:solidFill>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solidFill>
                      <a:schemeClr val="accent1">
                        <a:lumMod val="20000"/>
                        <a:lumOff val="80000"/>
                      </a:schemeClr>
                    </a:solidFill>
                  </a:tcPr>
                </a:tc>
                <a:extLst>
                  <a:ext uri="{0D108BD9-81ED-4DB2-BD59-A6C34878D82A}">
                    <a16:rowId xmlns:a16="http://schemas.microsoft.com/office/drawing/2014/main" val="3022886274"/>
                  </a:ext>
                </a:extLst>
              </a:tr>
              <a:tr h="370840">
                <a:tc>
                  <a:txBody>
                    <a:bodyPr/>
                    <a:lstStyle/>
                    <a:p>
                      <a:r>
                        <a:rPr lang="en-US" b="1" dirty="0"/>
                        <a:t>Month/Year</a:t>
                      </a:r>
                    </a:p>
                  </a:txBody>
                  <a:tcPr/>
                </a:tc>
                <a:tc>
                  <a:txBody>
                    <a:bodyPr/>
                    <a:lstStyle/>
                    <a:p>
                      <a:pPr algn="ctr"/>
                      <a:r>
                        <a:rPr lang="en-US" b="1" dirty="0"/>
                        <a:t>2014</a:t>
                      </a:r>
                    </a:p>
                  </a:txBody>
                  <a:tcPr/>
                </a:tc>
                <a:tc>
                  <a:txBody>
                    <a:bodyPr/>
                    <a:lstStyle/>
                    <a:p>
                      <a:pPr algn="ctr"/>
                      <a:r>
                        <a:rPr lang="en-US" b="1" dirty="0"/>
                        <a:t>2015</a:t>
                      </a:r>
                    </a:p>
                  </a:txBody>
                  <a:tcPr/>
                </a:tc>
                <a:tc>
                  <a:txBody>
                    <a:bodyPr/>
                    <a:lstStyle/>
                    <a:p>
                      <a:pPr algn="ctr"/>
                      <a:r>
                        <a:rPr lang="en-US" b="1" dirty="0"/>
                        <a:t>2016</a:t>
                      </a:r>
                    </a:p>
                  </a:txBody>
                  <a:tcPr/>
                </a:tc>
                <a:tc>
                  <a:txBody>
                    <a:bodyPr/>
                    <a:lstStyle/>
                    <a:p>
                      <a:pPr algn="ctr"/>
                      <a:r>
                        <a:rPr lang="en-US" b="1" dirty="0"/>
                        <a:t>2017</a:t>
                      </a:r>
                    </a:p>
                  </a:txBody>
                  <a:tcPr/>
                </a:tc>
                <a:tc>
                  <a:txBody>
                    <a:bodyPr/>
                    <a:lstStyle/>
                    <a:p>
                      <a:pPr algn="ctr"/>
                      <a:r>
                        <a:rPr lang="en-US" b="1" dirty="0"/>
                        <a:t>2018</a:t>
                      </a:r>
                    </a:p>
                  </a:txBody>
                  <a:tcPr/>
                </a:tc>
                <a:tc>
                  <a:txBody>
                    <a:bodyPr/>
                    <a:lstStyle/>
                    <a:p>
                      <a:pPr algn="ctr"/>
                      <a:r>
                        <a:rPr lang="en-US" b="1" dirty="0"/>
                        <a:t>2019</a:t>
                      </a:r>
                    </a:p>
                  </a:txBody>
                  <a:tcPr/>
                </a:tc>
                <a:tc>
                  <a:txBody>
                    <a:bodyPr/>
                    <a:lstStyle/>
                    <a:p>
                      <a:pPr algn="ctr"/>
                      <a:r>
                        <a:rPr lang="en-US" b="1" dirty="0"/>
                        <a:t>2020</a:t>
                      </a:r>
                    </a:p>
                  </a:txBody>
                  <a:tcPr/>
                </a:tc>
                <a:tc>
                  <a:txBody>
                    <a:bodyPr/>
                    <a:lstStyle/>
                    <a:p>
                      <a:pPr algn="ctr"/>
                      <a:r>
                        <a:rPr lang="en-US" b="1" dirty="0"/>
                        <a:t>2021</a:t>
                      </a:r>
                    </a:p>
                  </a:txBody>
                  <a:tcPr/>
                </a:tc>
                <a:tc>
                  <a:txBody>
                    <a:bodyPr/>
                    <a:lstStyle/>
                    <a:p>
                      <a:pPr algn="ctr"/>
                      <a:r>
                        <a:rPr lang="en-US" b="1" dirty="0"/>
                        <a:t>2022</a:t>
                      </a:r>
                    </a:p>
                  </a:txBody>
                  <a:tcPr/>
                </a:tc>
                <a:tc>
                  <a:txBody>
                    <a:bodyPr/>
                    <a:lstStyle/>
                    <a:p>
                      <a:pPr algn="ctr"/>
                      <a:r>
                        <a:rPr lang="en-US" b="1" dirty="0"/>
                        <a:t>2023</a:t>
                      </a:r>
                    </a:p>
                  </a:txBody>
                  <a:tcPr/>
                </a:tc>
                <a:extLst>
                  <a:ext uri="{0D108BD9-81ED-4DB2-BD59-A6C34878D82A}">
                    <a16:rowId xmlns:a16="http://schemas.microsoft.com/office/drawing/2014/main" val="3835843301"/>
                  </a:ext>
                </a:extLst>
              </a:tr>
              <a:tr h="370840">
                <a:tc>
                  <a:txBody>
                    <a:bodyPr/>
                    <a:lstStyle/>
                    <a:p>
                      <a:pPr algn="ctr"/>
                      <a:r>
                        <a:rPr lang="en-US" b="1" dirty="0"/>
                        <a:t>Jan</a:t>
                      </a:r>
                    </a:p>
                  </a:txBody>
                  <a:tcPr/>
                </a:tc>
                <a:tc>
                  <a:txBody>
                    <a:bodyPr/>
                    <a:lstStyle/>
                    <a:p>
                      <a:pPr algn="ctr"/>
                      <a:r>
                        <a:rPr lang="en-US" dirty="0"/>
                        <a:t>15</a:t>
                      </a:r>
                    </a:p>
                  </a:txBody>
                  <a:tcPr/>
                </a:tc>
                <a:tc>
                  <a:txBody>
                    <a:bodyPr/>
                    <a:lstStyle/>
                    <a:p>
                      <a:pPr algn="ctr"/>
                      <a:r>
                        <a:rPr lang="en-US" dirty="0"/>
                        <a:t>16</a:t>
                      </a:r>
                    </a:p>
                  </a:txBody>
                  <a:tcPr/>
                </a:tc>
                <a:tc>
                  <a:txBody>
                    <a:bodyPr/>
                    <a:lstStyle/>
                    <a:p>
                      <a:pPr algn="ctr"/>
                      <a:r>
                        <a:rPr lang="en-US" dirty="0"/>
                        <a:t>39</a:t>
                      </a:r>
                    </a:p>
                  </a:txBody>
                  <a:tcPr/>
                </a:tc>
                <a:tc>
                  <a:txBody>
                    <a:bodyPr/>
                    <a:lstStyle/>
                    <a:p>
                      <a:pPr algn="ctr"/>
                      <a:r>
                        <a:rPr lang="en-US" dirty="0"/>
                        <a:t>170</a:t>
                      </a:r>
                    </a:p>
                  </a:txBody>
                  <a:tcPr/>
                </a:tc>
                <a:tc>
                  <a:txBody>
                    <a:bodyPr/>
                    <a:lstStyle/>
                    <a:p>
                      <a:pPr algn="ctr"/>
                      <a:r>
                        <a:rPr lang="en-US" dirty="0"/>
                        <a:t>115</a:t>
                      </a:r>
                    </a:p>
                  </a:txBody>
                  <a:tcPr/>
                </a:tc>
                <a:tc>
                  <a:txBody>
                    <a:bodyPr/>
                    <a:lstStyle/>
                    <a:p>
                      <a:pPr algn="ctr"/>
                      <a:r>
                        <a:rPr lang="en-US" dirty="0"/>
                        <a:t>259</a:t>
                      </a:r>
                    </a:p>
                  </a:txBody>
                  <a:tcPr/>
                </a:tc>
                <a:tc>
                  <a:txBody>
                    <a:bodyPr/>
                    <a:lstStyle/>
                    <a:p>
                      <a:pPr algn="ctr"/>
                      <a:r>
                        <a:rPr lang="en-US" dirty="0"/>
                        <a:t>238</a:t>
                      </a:r>
                    </a:p>
                  </a:txBody>
                  <a:tcPr/>
                </a:tc>
                <a:tc>
                  <a:txBody>
                    <a:bodyPr/>
                    <a:lstStyle/>
                    <a:p>
                      <a:pPr algn="ctr"/>
                      <a:r>
                        <a:rPr lang="en-US" dirty="0"/>
                        <a:t>248</a:t>
                      </a:r>
                    </a:p>
                  </a:txBody>
                  <a:tcPr>
                    <a:noFill/>
                  </a:tcPr>
                </a:tc>
                <a:tc>
                  <a:txBody>
                    <a:bodyPr/>
                    <a:lstStyle/>
                    <a:p>
                      <a:pPr algn="ctr"/>
                      <a:r>
                        <a:rPr lang="en-US" dirty="0"/>
                        <a:t>251</a:t>
                      </a:r>
                    </a:p>
                  </a:txBody>
                  <a:tcPr>
                    <a:solidFill>
                      <a:schemeClr val="accent4">
                        <a:lumMod val="20000"/>
                        <a:lumOff val="80000"/>
                      </a:schemeClr>
                    </a:solidFill>
                  </a:tcPr>
                </a:tc>
                <a:tc>
                  <a:txBody>
                    <a:bodyPr/>
                    <a:lstStyle/>
                    <a:p>
                      <a:pPr algn="ctr"/>
                      <a:r>
                        <a:rPr lang="en-US" dirty="0"/>
                        <a:t>216</a:t>
                      </a:r>
                    </a:p>
                  </a:txBody>
                  <a:tcPr>
                    <a:solidFill>
                      <a:schemeClr val="accent4">
                        <a:lumMod val="20000"/>
                        <a:lumOff val="80000"/>
                      </a:schemeClr>
                    </a:solidFill>
                  </a:tcPr>
                </a:tc>
                <a:extLst>
                  <a:ext uri="{0D108BD9-81ED-4DB2-BD59-A6C34878D82A}">
                    <a16:rowId xmlns:a16="http://schemas.microsoft.com/office/drawing/2014/main" val="3615209484"/>
                  </a:ext>
                </a:extLst>
              </a:tr>
              <a:tr h="370840">
                <a:tc>
                  <a:txBody>
                    <a:bodyPr/>
                    <a:lstStyle/>
                    <a:p>
                      <a:pPr algn="ctr"/>
                      <a:r>
                        <a:rPr lang="en-US" b="1" dirty="0"/>
                        <a:t>Feb</a:t>
                      </a:r>
                    </a:p>
                  </a:txBody>
                  <a:tcPr/>
                </a:tc>
                <a:tc>
                  <a:txBody>
                    <a:bodyPr/>
                    <a:lstStyle/>
                    <a:p>
                      <a:pPr algn="ctr"/>
                      <a:r>
                        <a:rPr lang="en-US" dirty="0"/>
                        <a:t>16</a:t>
                      </a:r>
                    </a:p>
                  </a:txBody>
                  <a:tcPr/>
                </a:tc>
                <a:tc>
                  <a:txBody>
                    <a:bodyPr/>
                    <a:lstStyle/>
                    <a:p>
                      <a:pPr algn="ctr"/>
                      <a:r>
                        <a:rPr lang="en-US" dirty="0"/>
                        <a:t>33</a:t>
                      </a:r>
                    </a:p>
                  </a:txBody>
                  <a:tcPr/>
                </a:tc>
                <a:tc>
                  <a:txBody>
                    <a:bodyPr/>
                    <a:lstStyle/>
                    <a:p>
                      <a:pPr algn="ctr"/>
                      <a:r>
                        <a:rPr lang="en-US" dirty="0"/>
                        <a:t>91</a:t>
                      </a:r>
                    </a:p>
                  </a:txBody>
                  <a:tcPr/>
                </a:tc>
                <a:tc>
                  <a:txBody>
                    <a:bodyPr/>
                    <a:lstStyle/>
                    <a:p>
                      <a:pPr algn="ctr"/>
                      <a:r>
                        <a:rPr lang="en-US" dirty="0"/>
                        <a:t>200</a:t>
                      </a:r>
                    </a:p>
                  </a:txBody>
                  <a:tcPr/>
                </a:tc>
                <a:tc>
                  <a:txBody>
                    <a:bodyPr/>
                    <a:lstStyle/>
                    <a:p>
                      <a:pPr algn="ctr"/>
                      <a:r>
                        <a:rPr lang="en-US" dirty="0"/>
                        <a:t>143</a:t>
                      </a:r>
                    </a:p>
                  </a:txBody>
                  <a:tcPr/>
                </a:tc>
                <a:tc>
                  <a:txBody>
                    <a:bodyPr/>
                    <a:lstStyle/>
                    <a:p>
                      <a:pPr algn="ctr"/>
                      <a:r>
                        <a:rPr lang="en-US" dirty="0"/>
                        <a:t>195</a:t>
                      </a:r>
                    </a:p>
                  </a:txBody>
                  <a:tcPr/>
                </a:tc>
                <a:tc>
                  <a:txBody>
                    <a:bodyPr/>
                    <a:lstStyle/>
                    <a:p>
                      <a:pPr algn="ctr"/>
                      <a:r>
                        <a:rPr lang="en-US" dirty="0"/>
                        <a:t>282</a:t>
                      </a:r>
                    </a:p>
                  </a:txBody>
                  <a:tcPr/>
                </a:tc>
                <a:tc>
                  <a:txBody>
                    <a:bodyPr/>
                    <a:lstStyle/>
                    <a:p>
                      <a:pPr algn="ctr"/>
                      <a:r>
                        <a:rPr lang="en-US" dirty="0"/>
                        <a:t>203</a:t>
                      </a:r>
                    </a:p>
                  </a:txBody>
                  <a:tcPr>
                    <a:noFill/>
                  </a:tcPr>
                </a:tc>
                <a:tc>
                  <a:txBody>
                    <a:bodyPr/>
                    <a:lstStyle/>
                    <a:p>
                      <a:pPr algn="ctr"/>
                      <a:r>
                        <a:rPr lang="en-US" dirty="0"/>
                        <a:t>239</a:t>
                      </a:r>
                    </a:p>
                  </a:txBody>
                  <a:tcPr>
                    <a:solidFill>
                      <a:schemeClr val="accent4">
                        <a:lumMod val="20000"/>
                        <a:lumOff val="80000"/>
                      </a:schemeClr>
                    </a:solidFill>
                  </a:tcPr>
                </a:tc>
                <a:tc>
                  <a:txBody>
                    <a:bodyPr/>
                    <a:lstStyle/>
                    <a:p>
                      <a:pPr algn="ctr"/>
                      <a:r>
                        <a:rPr lang="en-US" dirty="0"/>
                        <a:t>198</a:t>
                      </a:r>
                    </a:p>
                  </a:txBody>
                  <a:tcPr>
                    <a:solidFill>
                      <a:schemeClr val="accent4">
                        <a:lumMod val="20000"/>
                        <a:lumOff val="80000"/>
                      </a:schemeClr>
                    </a:solidFill>
                  </a:tcPr>
                </a:tc>
                <a:extLst>
                  <a:ext uri="{0D108BD9-81ED-4DB2-BD59-A6C34878D82A}">
                    <a16:rowId xmlns:a16="http://schemas.microsoft.com/office/drawing/2014/main" val="3805416702"/>
                  </a:ext>
                </a:extLst>
              </a:tr>
              <a:tr h="370840">
                <a:tc>
                  <a:txBody>
                    <a:bodyPr/>
                    <a:lstStyle/>
                    <a:p>
                      <a:pPr algn="ctr"/>
                      <a:r>
                        <a:rPr lang="en-US" b="1" dirty="0"/>
                        <a:t>Mar</a:t>
                      </a:r>
                    </a:p>
                  </a:txBody>
                  <a:tcPr/>
                </a:tc>
                <a:tc>
                  <a:txBody>
                    <a:bodyPr/>
                    <a:lstStyle/>
                    <a:p>
                      <a:pPr algn="ctr"/>
                      <a:r>
                        <a:rPr lang="en-US" dirty="0"/>
                        <a:t>13</a:t>
                      </a:r>
                    </a:p>
                  </a:txBody>
                  <a:tcPr/>
                </a:tc>
                <a:tc>
                  <a:txBody>
                    <a:bodyPr/>
                    <a:lstStyle/>
                    <a:p>
                      <a:pPr algn="ctr"/>
                      <a:r>
                        <a:rPr lang="en-US" dirty="0"/>
                        <a:t>17</a:t>
                      </a:r>
                    </a:p>
                  </a:txBody>
                  <a:tcPr/>
                </a:tc>
                <a:tc>
                  <a:txBody>
                    <a:bodyPr/>
                    <a:lstStyle/>
                    <a:p>
                      <a:pPr algn="ctr"/>
                      <a:r>
                        <a:rPr lang="en-US" dirty="0"/>
                        <a:t>118</a:t>
                      </a:r>
                    </a:p>
                  </a:txBody>
                  <a:tcPr/>
                </a:tc>
                <a:tc>
                  <a:txBody>
                    <a:bodyPr/>
                    <a:lstStyle/>
                    <a:p>
                      <a:pPr algn="ctr"/>
                      <a:r>
                        <a:rPr lang="en-US" dirty="0"/>
                        <a:t>164</a:t>
                      </a:r>
                    </a:p>
                  </a:txBody>
                  <a:tcPr/>
                </a:tc>
                <a:tc>
                  <a:txBody>
                    <a:bodyPr/>
                    <a:lstStyle/>
                    <a:p>
                      <a:pPr algn="ctr"/>
                      <a:r>
                        <a:rPr lang="en-US" dirty="0"/>
                        <a:t>235</a:t>
                      </a:r>
                    </a:p>
                  </a:txBody>
                  <a:tcPr/>
                </a:tc>
                <a:tc>
                  <a:txBody>
                    <a:bodyPr/>
                    <a:lstStyle/>
                    <a:p>
                      <a:pPr algn="ctr"/>
                      <a:r>
                        <a:rPr lang="en-US" dirty="0"/>
                        <a:t>244</a:t>
                      </a:r>
                    </a:p>
                  </a:txBody>
                  <a:tcPr/>
                </a:tc>
                <a:tc>
                  <a:txBody>
                    <a:bodyPr/>
                    <a:lstStyle/>
                    <a:p>
                      <a:pPr algn="ctr"/>
                      <a:r>
                        <a:rPr lang="en-US" dirty="0"/>
                        <a:t>276</a:t>
                      </a:r>
                    </a:p>
                  </a:txBody>
                  <a:tcPr/>
                </a:tc>
                <a:tc>
                  <a:txBody>
                    <a:bodyPr/>
                    <a:lstStyle/>
                    <a:p>
                      <a:pPr algn="ctr"/>
                      <a:r>
                        <a:rPr lang="en-US" dirty="0"/>
                        <a:t>276</a:t>
                      </a:r>
                    </a:p>
                  </a:txBody>
                  <a:tcPr>
                    <a:noFill/>
                  </a:tcPr>
                </a:tc>
                <a:tc>
                  <a:txBody>
                    <a:bodyPr/>
                    <a:lstStyle/>
                    <a:p>
                      <a:pPr algn="ctr"/>
                      <a:r>
                        <a:rPr lang="en-US" dirty="0"/>
                        <a:t>242</a:t>
                      </a:r>
                    </a:p>
                  </a:txBody>
                  <a:tcPr>
                    <a:solidFill>
                      <a:schemeClr val="accent4">
                        <a:lumMod val="20000"/>
                        <a:lumOff val="80000"/>
                      </a:schemeClr>
                    </a:solidFill>
                  </a:tcPr>
                </a:tc>
                <a:tc>
                  <a:txBody>
                    <a:bodyPr/>
                    <a:lstStyle/>
                    <a:p>
                      <a:pPr algn="ctr"/>
                      <a:r>
                        <a:rPr lang="en-US" dirty="0"/>
                        <a:t>233</a:t>
                      </a:r>
                    </a:p>
                  </a:txBody>
                  <a:tcPr>
                    <a:solidFill>
                      <a:schemeClr val="accent4">
                        <a:lumMod val="20000"/>
                        <a:lumOff val="80000"/>
                      </a:schemeClr>
                    </a:solidFill>
                  </a:tcPr>
                </a:tc>
                <a:extLst>
                  <a:ext uri="{0D108BD9-81ED-4DB2-BD59-A6C34878D82A}">
                    <a16:rowId xmlns:a16="http://schemas.microsoft.com/office/drawing/2014/main" val="592979153"/>
                  </a:ext>
                </a:extLst>
              </a:tr>
              <a:tr h="370840">
                <a:tc>
                  <a:txBody>
                    <a:bodyPr/>
                    <a:lstStyle/>
                    <a:p>
                      <a:pPr algn="ctr"/>
                      <a:r>
                        <a:rPr lang="en-US" b="1" dirty="0"/>
                        <a:t>Apr</a:t>
                      </a:r>
                    </a:p>
                  </a:txBody>
                  <a:tcPr/>
                </a:tc>
                <a:tc>
                  <a:txBody>
                    <a:bodyPr/>
                    <a:lstStyle/>
                    <a:p>
                      <a:pPr algn="ctr"/>
                      <a:r>
                        <a:rPr lang="en-US" dirty="0"/>
                        <a:t>29</a:t>
                      </a:r>
                    </a:p>
                  </a:txBody>
                  <a:tcPr/>
                </a:tc>
                <a:tc>
                  <a:txBody>
                    <a:bodyPr/>
                    <a:lstStyle/>
                    <a:p>
                      <a:pPr algn="ctr"/>
                      <a:r>
                        <a:rPr lang="en-US" dirty="0"/>
                        <a:t>28</a:t>
                      </a:r>
                    </a:p>
                  </a:txBody>
                  <a:tcPr/>
                </a:tc>
                <a:tc>
                  <a:txBody>
                    <a:bodyPr/>
                    <a:lstStyle/>
                    <a:p>
                      <a:pPr algn="ctr"/>
                      <a:r>
                        <a:rPr lang="en-US" dirty="0"/>
                        <a:t>106</a:t>
                      </a:r>
                    </a:p>
                  </a:txBody>
                  <a:tcPr/>
                </a:tc>
                <a:tc>
                  <a:txBody>
                    <a:bodyPr/>
                    <a:lstStyle/>
                    <a:p>
                      <a:pPr algn="ctr"/>
                      <a:r>
                        <a:rPr lang="en-US" dirty="0"/>
                        <a:t>145</a:t>
                      </a:r>
                    </a:p>
                  </a:txBody>
                  <a:tcPr/>
                </a:tc>
                <a:tc>
                  <a:txBody>
                    <a:bodyPr/>
                    <a:lstStyle/>
                    <a:p>
                      <a:pPr algn="ctr"/>
                      <a:r>
                        <a:rPr lang="en-US" dirty="0"/>
                        <a:t>170</a:t>
                      </a:r>
                    </a:p>
                  </a:txBody>
                  <a:tcPr/>
                </a:tc>
                <a:tc>
                  <a:txBody>
                    <a:bodyPr/>
                    <a:lstStyle/>
                    <a:p>
                      <a:pPr algn="ctr"/>
                      <a:r>
                        <a:rPr lang="en-US" dirty="0"/>
                        <a:t>207</a:t>
                      </a:r>
                    </a:p>
                  </a:txBody>
                  <a:tcPr/>
                </a:tc>
                <a:tc>
                  <a:txBody>
                    <a:bodyPr/>
                    <a:lstStyle/>
                    <a:p>
                      <a:pPr algn="ctr"/>
                      <a:r>
                        <a:rPr lang="en-US" dirty="0"/>
                        <a:t>319</a:t>
                      </a:r>
                    </a:p>
                  </a:txBody>
                  <a:tcPr/>
                </a:tc>
                <a:tc>
                  <a:txBody>
                    <a:bodyPr/>
                    <a:lstStyle/>
                    <a:p>
                      <a:pPr algn="ctr"/>
                      <a:r>
                        <a:rPr lang="en-US" dirty="0"/>
                        <a:t>303</a:t>
                      </a:r>
                    </a:p>
                  </a:txBody>
                  <a:tcPr>
                    <a:noFill/>
                  </a:tcPr>
                </a:tc>
                <a:tc>
                  <a:txBody>
                    <a:bodyPr/>
                    <a:lstStyle/>
                    <a:p>
                      <a:pPr algn="ctr"/>
                      <a:r>
                        <a:rPr lang="en-US" dirty="0"/>
                        <a:t>259</a:t>
                      </a:r>
                    </a:p>
                  </a:txBody>
                  <a:tcPr>
                    <a:solidFill>
                      <a:schemeClr val="accent4">
                        <a:lumMod val="20000"/>
                        <a:lumOff val="80000"/>
                      </a:schemeClr>
                    </a:solidFill>
                  </a:tcPr>
                </a:tc>
                <a:tc>
                  <a:txBody>
                    <a:bodyPr/>
                    <a:lstStyle/>
                    <a:p>
                      <a:pPr algn="ctr"/>
                      <a:r>
                        <a:rPr lang="en-US" dirty="0"/>
                        <a:t>234</a:t>
                      </a:r>
                    </a:p>
                  </a:txBody>
                  <a:tcPr>
                    <a:solidFill>
                      <a:schemeClr val="accent4">
                        <a:lumMod val="20000"/>
                        <a:lumOff val="80000"/>
                      </a:schemeClr>
                    </a:solidFill>
                  </a:tcPr>
                </a:tc>
                <a:extLst>
                  <a:ext uri="{0D108BD9-81ED-4DB2-BD59-A6C34878D82A}">
                    <a16:rowId xmlns:a16="http://schemas.microsoft.com/office/drawing/2014/main" val="1916674280"/>
                  </a:ext>
                </a:extLst>
              </a:tr>
              <a:tr h="370840">
                <a:tc>
                  <a:txBody>
                    <a:bodyPr/>
                    <a:lstStyle/>
                    <a:p>
                      <a:pPr algn="ctr"/>
                      <a:r>
                        <a:rPr lang="en-US" b="1" dirty="0"/>
                        <a:t>May</a:t>
                      </a:r>
                    </a:p>
                  </a:txBody>
                  <a:tcPr/>
                </a:tc>
                <a:tc>
                  <a:txBody>
                    <a:bodyPr/>
                    <a:lstStyle/>
                    <a:p>
                      <a:pPr algn="ctr"/>
                      <a:r>
                        <a:rPr lang="en-US" dirty="0"/>
                        <a:t>23</a:t>
                      </a:r>
                    </a:p>
                  </a:txBody>
                  <a:tcPr/>
                </a:tc>
                <a:tc>
                  <a:txBody>
                    <a:bodyPr/>
                    <a:lstStyle/>
                    <a:p>
                      <a:pPr algn="ctr"/>
                      <a:r>
                        <a:rPr lang="en-US" dirty="0"/>
                        <a:t>16</a:t>
                      </a:r>
                    </a:p>
                  </a:txBody>
                  <a:tcPr/>
                </a:tc>
                <a:tc>
                  <a:txBody>
                    <a:bodyPr/>
                    <a:lstStyle/>
                    <a:p>
                      <a:pPr algn="ctr"/>
                      <a:r>
                        <a:rPr lang="en-US" dirty="0"/>
                        <a:t>97</a:t>
                      </a:r>
                    </a:p>
                  </a:txBody>
                  <a:tcPr/>
                </a:tc>
                <a:tc>
                  <a:txBody>
                    <a:bodyPr/>
                    <a:lstStyle/>
                    <a:p>
                      <a:pPr algn="ctr"/>
                      <a:r>
                        <a:rPr lang="en-US" dirty="0"/>
                        <a:t>136</a:t>
                      </a:r>
                    </a:p>
                  </a:txBody>
                  <a:tcPr/>
                </a:tc>
                <a:tc>
                  <a:txBody>
                    <a:bodyPr/>
                    <a:lstStyle/>
                    <a:p>
                      <a:pPr algn="ctr"/>
                      <a:r>
                        <a:rPr lang="en-US" dirty="0"/>
                        <a:t>230</a:t>
                      </a:r>
                    </a:p>
                  </a:txBody>
                  <a:tcPr/>
                </a:tc>
                <a:tc>
                  <a:txBody>
                    <a:bodyPr/>
                    <a:lstStyle/>
                    <a:p>
                      <a:pPr algn="ctr"/>
                      <a:r>
                        <a:rPr lang="en-US" dirty="0"/>
                        <a:t>227</a:t>
                      </a:r>
                    </a:p>
                  </a:txBody>
                  <a:tcPr/>
                </a:tc>
                <a:tc>
                  <a:txBody>
                    <a:bodyPr/>
                    <a:lstStyle/>
                    <a:p>
                      <a:pPr algn="ctr"/>
                      <a:r>
                        <a:rPr lang="en-US" dirty="0"/>
                        <a:t>369</a:t>
                      </a:r>
                    </a:p>
                  </a:txBody>
                  <a:tcPr/>
                </a:tc>
                <a:tc>
                  <a:txBody>
                    <a:bodyPr/>
                    <a:lstStyle/>
                    <a:p>
                      <a:pPr algn="ctr"/>
                      <a:r>
                        <a:rPr lang="en-US" dirty="0"/>
                        <a:t>342</a:t>
                      </a:r>
                    </a:p>
                  </a:txBody>
                  <a:tcPr>
                    <a:noFill/>
                  </a:tcPr>
                </a:tc>
                <a:tc>
                  <a:txBody>
                    <a:bodyPr/>
                    <a:lstStyle/>
                    <a:p>
                      <a:pPr algn="ctr"/>
                      <a:r>
                        <a:rPr lang="en-US" dirty="0"/>
                        <a:t>240</a:t>
                      </a:r>
                    </a:p>
                  </a:txBody>
                  <a:tcPr>
                    <a:solidFill>
                      <a:schemeClr val="accent4">
                        <a:lumMod val="20000"/>
                        <a:lumOff val="80000"/>
                      </a:schemeClr>
                    </a:solidFill>
                  </a:tcPr>
                </a:tc>
                <a:tc>
                  <a:txBody>
                    <a:bodyPr/>
                    <a:lstStyle/>
                    <a:p>
                      <a:pPr algn="ctr"/>
                      <a:r>
                        <a:rPr lang="en-US" dirty="0"/>
                        <a:t>205</a:t>
                      </a:r>
                    </a:p>
                  </a:txBody>
                  <a:tcPr>
                    <a:solidFill>
                      <a:schemeClr val="accent4">
                        <a:lumMod val="20000"/>
                        <a:lumOff val="80000"/>
                      </a:schemeClr>
                    </a:solidFill>
                  </a:tcPr>
                </a:tc>
                <a:extLst>
                  <a:ext uri="{0D108BD9-81ED-4DB2-BD59-A6C34878D82A}">
                    <a16:rowId xmlns:a16="http://schemas.microsoft.com/office/drawing/2014/main" val="2891392244"/>
                  </a:ext>
                </a:extLst>
              </a:tr>
              <a:tr h="370840">
                <a:tc>
                  <a:txBody>
                    <a:bodyPr/>
                    <a:lstStyle/>
                    <a:p>
                      <a:pPr algn="ctr"/>
                      <a:r>
                        <a:rPr lang="en-US" b="1" dirty="0"/>
                        <a:t>Jun</a:t>
                      </a:r>
                    </a:p>
                  </a:txBody>
                  <a:tcPr/>
                </a:tc>
                <a:tc>
                  <a:txBody>
                    <a:bodyPr/>
                    <a:lstStyle/>
                    <a:p>
                      <a:pPr algn="ctr"/>
                      <a:r>
                        <a:rPr lang="en-US" dirty="0"/>
                        <a:t>27</a:t>
                      </a:r>
                    </a:p>
                  </a:txBody>
                  <a:tcPr/>
                </a:tc>
                <a:tc>
                  <a:txBody>
                    <a:bodyPr/>
                    <a:lstStyle/>
                    <a:p>
                      <a:pPr algn="ctr"/>
                      <a:r>
                        <a:rPr lang="en-US" dirty="0"/>
                        <a:t>18</a:t>
                      </a:r>
                    </a:p>
                  </a:txBody>
                  <a:tcPr/>
                </a:tc>
                <a:tc>
                  <a:txBody>
                    <a:bodyPr/>
                    <a:lstStyle/>
                    <a:p>
                      <a:pPr algn="ctr"/>
                      <a:r>
                        <a:rPr lang="en-US" dirty="0"/>
                        <a:t>72</a:t>
                      </a:r>
                    </a:p>
                  </a:txBody>
                  <a:tcPr/>
                </a:tc>
                <a:tc>
                  <a:txBody>
                    <a:bodyPr/>
                    <a:lstStyle/>
                    <a:p>
                      <a:pPr algn="ctr"/>
                      <a:r>
                        <a:rPr lang="en-US" dirty="0"/>
                        <a:t>224</a:t>
                      </a:r>
                    </a:p>
                  </a:txBody>
                  <a:tcPr/>
                </a:tc>
                <a:tc>
                  <a:txBody>
                    <a:bodyPr/>
                    <a:lstStyle/>
                    <a:p>
                      <a:pPr algn="ctr"/>
                      <a:r>
                        <a:rPr lang="en-US" dirty="0"/>
                        <a:t>187</a:t>
                      </a:r>
                    </a:p>
                  </a:txBody>
                  <a:tcPr/>
                </a:tc>
                <a:tc>
                  <a:txBody>
                    <a:bodyPr/>
                    <a:lstStyle/>
                    <a:p>
                      <a:pPr algn="ctr"/>
                      <a:r>
                        <a:rPr lang="en-US" dirty="0"/>
                        <a:t>225</a:t>
                      </a:r>
                    </a:p>
                  </a:txBody>
                  <a:tcPr/>
                </a:tc>
                <a:tc>
                  <a:txBody>
                    <a:bodyPr/>
                    <a:lstStyle/>
                    <a:p>
                      <a:pPr algn="ctr"/>
                      <a:r>
                        <a:rPr lang="en-US" dirty="0"/>
                        <a:t>351</a:t>
                      </a:r>
                    </a:p>
                  </a:txBody>
                  <a:tcPr/>
                </a:tc>
                <a:tc>
                  <a:txBody>
                    <a:bodyPr/>
                    <a:lstStyle/>
                    <a:p>
                      <a:pPr algn="ctr"/>
                      <a:r>
                        <a:rPr lang="en-US" dirty="0"/>
                        <a:t>330</a:t>
                      </a:r>
                    </a:p>
                  </a:txBody>
                  <a:tcPr>
                    <a:noFill/>
                  </a:tcPr>
                </a:tc>
                <a:tc>
                  <a:txBody>
                    <a:bodyPr/>
                    <a:lstStyle/>
                    <a:p>
                      <a:pPr algn="ctr"/>
                      <a:r>
                        <a:rPr lang="en-US" dirty="0"/>
                        <a:t>291</a:t>
                      </a:r>
                    </a:p>
                  </a:txBody>
                  <a:tcPr>
                    <a:solidFill>
                      <a:schemeClr val="accent4">
                        <a:lumMod val="20000"/>
                        <a:lumOff val="80000"/>
                      </a:schemeClr>
                    </a:solidFill>
                  </a:tcPr>
                </a:tc>
                <a:tc>
                  <a:txBody>
                    <a:bodyPr/>
                    <a:lstStyle/>
                    <a:p>
                      <a:pPr algn="ctr"/>
                      <a:r>
                        <a:rPr lang="en-US" dirty="0"/>
                        <a:t>221</a:t>
                      </a:r>
                    </a:p>
                  </a:txBody>
                  <a:tcPr>
                    <a:solidFill>
                      <a:schemeClr val="accent4">
                        <a:lumMod val="20000"/>
                        <a:lumOff val="80000"/>
                      </a:schemeClr>
                    </a:solidFill>
                  </a:tcPr>
                </a:tc>
                <a:extLst>
                  <a:ext uri="{0D108BD9-81ED-4DB2-BD59-A6C34878D82A}">
                    <a16:rowId xmlns:a16="http://schemas.microsoft.com/office/drawing/2014/main" val="286154629"/>
                  </a:ext>
                </a:extLst>
              </a:tr>
              <a:tr h="370840">
                <a:tc>
                  <a:txBody>
                    <a:bodyPr/>
                    <a:lstStyle/>
                    <a:p>
                      <a:pPr algn="ctr"/>
                      <a:r>
                        <a:rPr lang="en-US" b="1" dirty="0"/>
                        <a:t>Jul</a:t>
                      </a:r>
                    </a:p>
                  </a:txBody>
                  <a:tcPr/>
                </a:tc>
                <a:tc>
                  <a:txBody>
                    <a:bodyPr/>
                    <a:lstStyle/>
                    <a:p>
                      <a:pPr algn="ctr"/>
                      <a:r>
                        <a:rPr lang="en-US" dirty="0"/>
                        <a:t>23</a:t>
                      </a:r>
                    </a:p>
                  </a:txBody>
                  <a:tcPr/>
                </a:tc>
                <a:tc>
                  <a:txBody>
                    <a:bodyPr/>
                    <a:lstStyle/>
                    <a:p>
                      <a:pPr algn="ctr"/>
                      <a:r>
                        <a:rPr lang="en-US" dirty="0"/>
                        <a:t>27</a:t>
                      </a:r>
                    </a:p>
                  </a:txBody>
                  <a:tcPr/>
                </a:tc>
                <a:tc>
                  <a:txBody>
                    <a:bodyPr/>
                    <a:lstStyle/>
                    <a:p>
                      <a:pPr algn="ctr"/>
                      <a:r>
                        <a:rPr lang="en-US" dirty="0"/>
                        <a:t>99</a:t>
                      </a:r>
                    </a:p>
                  </a:txBody>
                  <a:tcPr/>
                </a:tc>
                <a:tc>
                  <a:txBody>
                    <a:bodyPr/>
                    <a:lstStyle/>
                    <a:p>
                      <a:pPr algn="ctr"/>
                      <a:r>
                        <a:rPr lang="en-US" dirty="0"/>
                        <a:t>179</a:t>
                      </a:r>
                    </a:p>
                  </a:txBody>
                  <a:tcPr/>
                </a:tc>
                <a:tc>
                  <a:txBody>
                    <a:bodyPr/>
                    <a:lstStyle/>
                    <a:p>
                      <a:pPr algn="ctr"/>
                      <a:r>
                        <a:rPr lang="en-US" dirty="0"/>
                        <a:t>205</a:t>
                      </a:r>
                    </a:p>
                  </a:txBody>
                  <a:tcPr/>
                </a:tc>
                <a:tc>
                  <a:txBody>
                    <a:bodyPr/>
                    <a:lstStyle/>
                    <a:p>
                      <a:pPr algn="ctr"/>
                      <a:r>
                        <a:rPr lang="en-US" dirty="0"/>
                        <a:t>213</a:t>
                      </a:r>
                    </a:p>
                  </a:txBody>
                  <a:tcPr/>
                </a:tc>
                <a:tc>
                  <a:txBody>
                    <a:bodyPr/>
                    <a:lstStyle/>
                    <a:p>
                      <a:pPr algn="ctr"/>
                      <a:r>
                        <a:rPr lang="en-US" dirty="0"/>
                        <a:t>321</a:t>
                      </a:r>
                    </a:p>
                  </a:txBody>
                  <a:tcPr/>
                </a:tc>
                <a:tc>
                  <a:txBody>
                    <a:bodyPr/>
                    <a:lstStyle/>
                    <a:p>
                      <a:pPr algn="ctr"/>
                      <a:r>
                        <a:rPr lang="en-US" dirty="0"/>
                        <a:t>328</a:t>
                      </a:r>
                    </a:p>
                  </a:txBody>
                  <a:tcPr>
                    <a:noFill/>
                  </a:tcPr>
                </a:tc>
                <a:tc>
                  <a:txBody>
                    <a:bodyPr/>
                    <a:lstStyle/>
                    <a:p>
                      <a:pPr algn="ctr"/>
                      <a:r>
                        <a:rPr lang="en-US" dirty="0"/>
                        <a:t>238</a:t>
                      </a:r>
                    </a:p>
                  </a:txBody>
                  <a:tcPr>
                    <a:solidFill>
                      <a:schemeClr val="accent4">
                        <a:lumMod val="20000"/>
                        <a:lumOff val="80000"/>
                      </a:schemeClr>
                    </a:solidFill>
                  </a:tcPr>
                </a:tc>
                <a:tc>
                  <a:txBody>
                    <a:bodyPr/>
                    <a:lstStyle/>
                    <a:p>
                      <a:pPr algn="ctr"/>
                      <a:r>
                        <a:rPr lang="en-US" dirty="0"/>
                        <a:t>243</a:t>
                      </a:r>
                    </a:p>
                  </a:txBody>
                  <a:tcPr>
                    <a:solidFill>
                      <a:schemeClr val="accent4">
                        <a:lumMod val="20000"/>
                        <a:lumOff val="80000"/>
                      </a:schemeClr>
                    </a:solidFill>
                  </a:tcPr>
                </a:tc>
                <a:extLst>
                  <a:ext uri="{0D108BD9-81ED-4DB2-BD59-A6C34878D82A}">
                    <a16:rowId xmlns:a16="http://schemas.microsoft.com/office/drawing/2014/main" val="3256430523"/>
                  </a:ext>
                </a:extLst>
              </a:tr>
              <a:tr h="370840">
                <a:tc>
                  <a:txBody>
                    <a:bodyPr/>
                    <a:lstStyle/>
                    <a:p>
                      <a:pPr algn="ctr"/>
                      <a:r>
                        <a:rPr lang="en-US" b="1" dirty="0"/>
                        <a:t>Aug</a:t>
                      </a:r>
                    </a:p>
                  </a:txBody>
                  <a:tcPr/>
                </a:tc>
                <a:tc>
                  <a:txBody>
                    <a:bodyPr/>
                    <a:lstStyle/>
                    <a:p>
                      <a:pPr algn="ctr"/>
                      <a:r>
                        <a:rPr lang="en-US" dirty="0"/>
                        <a:t>29</a:t>
                      </a:r>
                    </a:p>
                  </a:txBody>
                  <a:tcPr/>
                </a:tc>
                <a:tc>
                  <a:txBody>
                    <a:bodyPr/>
                    <a:lstStyle/>
                    <a:p>
                      <a:pPr algn="ctr"/>
                      <a:r>
                        <a:rPr lang="en-US" dirty="0"/>
                        <a:t>36</a:t>
                      </a:r>
                    </a:p>
                  </a:txBody>
                  <a:tcPr/>
                </a:tc>
                <a:tc>
                  <a:txBody>
                    <a:bodyPr/>
                    <a:lstStyle/>
                    <a:p>
                      <a:pPr algn="ctr"/>
                      <a:r>
                        <a:rPr lang="en-US" dirty="0"/>
                        <a:t>124</a:t>
                      </a:r>
                    </a:p>
                  </a:txBody>
                  <a:tcPr/>
                </a:tc>
                <a:tc>
                  <a:txBody>
                    <a:bodyPr/>
                    <a:lstStyle/>
                    <a:p>
                      <a:pPr algn="ctr"/>
                      <a:r>
                        <a:rPr lang="en-US" dirty="0"/>
                        <a:t>210</a:t>
                      </a:r>
                    </a:p>
                  </a:txBody>
                  <a:tcPr/>
                </a:tc>
                <a:tc>
                  <a:txBody>
                    <a:bodyPr/>
                    <a:lstStyle/>
                    <a:p>
                      <a:pPr algn="ctr"/>
                      <a:r>
                        <a:rPr lang="en-US" dirty="0"/>
                        <a:t>139</a:t>
                      </a:r>
                    </a:p>
                  </a:txBody>
                  <a:tcPr/>
                </a:tc>
                <a:tc>
                  <a:txBody>
                    <a:bodyPr/>
                    <a:lstStyle/>
                    <a:p>
                      <a:pPr algn="ctr"/>
                      <a:r>
                        <a:rPr lang="en-US" dirty="0"/>
                        <a:t>219</a:t>
                      </a:r>
                    </a:p>
                  </a:txBody>
                  <a:tcPr/>
                </a:tc>
                <a:tc>
                  <a:txBody>
                    <a:bodyPr/>
                    <a:lstStyle/>
                    <a:p>
                      <a:pPr algn="ctr"/>
                      <a:r>
                        <a:rPr lang="en-US" dirty="0"/>
                        <a:t>323</a:t>
                      </a:r>
                    </a:p>
                  </a:txBody>
                  <a:tcPr/>
                </a:tc>
                <a:tc>
                  <a:txBody>
                    <a:bodyPr/>
                    <a:lstStyle/>
                    <a:p>
                      <a:pPr algn="ctr"/>
                      <a:r>
                        <a:rPr lang="en-US" dirty="0"/>
                        <a:t>316</a:t>
                      </a:r>
                    </a:p>
                  </a:txBody>
                  <a:tcPr>
                    <a:noFill/>
                  </a:tcPr>
                </a:tc>
                <a:tc>
                  <a:txBody>
                    <a:bodyPr/>
                    <a:lstStyle/>
                    <a:p>
                      <a:pPr algn="ctr"/>
                      <a:r>
                        <a:rPr lang="en-US" dirty="0"/>
                        <a:t>280</a:t>
                      </a:r>
                    </a:p>
                  </a:txBody>
                  <a:tcPr>
                    <a:noFill/>
                  </a:tcPr>
                </a:tc>
                <a:tc>
                  <a:txBody>
                    <a:bodyPr/>
                    <a:lstStyle/>
                    <a:p>
                      <a:pPr algn="ctr"/>
                      <a:endParaRPr lang="en-US" dirty="0"/>
                    </a:p>
                  </a:txBody>
                  <a:tcPr>
                    <a:solidFill>
                      <a:schemeClr val="bg2">
                        <a:lumMod val="90000"/>
                      </a:schemeClr>
                    </a:solidFill>
                  </a:tcPr>
                </a:tc>
                <a:extLst>
                  <a:ext uri="{0D108BD9-81ED-4DB2-BD59-A6C34878D82A}">
                    <a16:rowId xmlns:a16="http://schemas.microsoft.com/office/drawing/2014/main" val="1905247228"/>
                  </a:ext>
                </a:extLst>
              </a:tr>
              <a:tr h="370840">
                <a:tc>
                  <a:txBody>
                    <a:bodyPr/>
                    <a:lstStyle/>
                    <a:p>
                      <a:pPr algn="ctr"/>
                      <a:r>
                        <a:rPr lang="en-US" b="1" dirty="0"/>
                        <a:t>Sep</a:t>
                      </a:r>
                    </a:p>
                  </a:txBody>
                  <a:tcPr/>
                </a:tc>
                <a:tc>
                  <a:txBody>
                    <a:bodyPr/>
                    <a:lstStyle/>
                    <a:p>
                      <a:pPr algn="ctr"/>
                      <a:r>
                        <a:rPr lang="en-US" dirty="0"/>
                        <a:t>29</a:t>
                      </a:r>
                    </a:p>
                  </a:txBody>
                  <a:tcPr/>
                </a:tc>
                <a:tc>
                  <a:txBody>
                    <a:bodyPr/>
                    <a:lstStyle/>
                    <a:p>
                      <a:pPr algn="ctr"/>
                      <a:r>
                        <a:rPr lang="en-US" dirty="0"/>
                        <a:t>56</a:t>
                      </a:r>
                    </a:p>
                  </a:txBody>
                  <a:tcPr/>
                </a:tc>
                <a:tc>
                  <a:txBody>
                    <a:bodyPr/>
                    <a:lstStyle/>
                    <a:p>
                      <a:pPr algn="ctr"/>
                      <a:r>
                        <a:rPr lang="en-US" dirty="0"/>
                        <a:t>140</a:t>
                      </a:r>
                    </a:p>
                  </a:txBody>
                  <a:tcPr/>
                </a:tc>
                <a:tc>
                  <a:txBody>
                    <a:bodyPr/>
                    <a:lstStyle/>
                    <a:p>
                      <a:pPr algn="ctr"/>
                      <a:r>
                        <a:rPr lang="en-US" dirty="0"/>
                        <a:t>151</a:t>
                      </a:r>
                    </a:p>
                  </a:txBody>
                  <a:tcPr/>
                </a:tc>
                <a:tc>
                  <a:txBody>
                    <a:bodyPr/>
                    <a:lstStyle/>
                    <a:p>
                      <a:pPr algn="ctr"/>
                      <a:r>
                        <a:rPr lang="en-US" dirty="0"/>
                        <a:t>165</a:t>
                      </a:r>
                    </a:p>
                  </a:txBody>
                  <a:tcPr/>
                </a:tc>
                <a:tc>
                  <a:txBody>
                    <a:bodyPr/>
                    <a:lstStyle/>
                    <a:p>
                      <a:pPr algn="ctr"/>
                      <a:r>
                        <a:rPr lang="en-US" dirty="0"/>
                        <a:t>248</a:t>
                      </a:r>
                    </a:p>
                  </a:txBody>
                  <a:tcPr/>
                </a:tc>
                <a:tc>
                  <a:txBody>
                    <a:bodyPr/>
                    <a:lstStyle/>
                    <a:p>
                      <a:pPr algn="ctr"/>
                      <a:r>
                        <a:rPr lang="en-US" dirty="0"/>
                        <a:t>247</a:t>
                      </a:r>
                    </a:p>
                  </a:txBody>
                  <a:tcPr/>
                </a:tc>
                <a:tc>
                  <a:txBody>
                    <a:bodyPr/>
                    <a:lstStyle/>
                    <a:p>
                      <a:pPr algn="ctr"/>
                      <a:r>
                        <a:rPr lang="en-US" dirty="0"/>
                        <a:t>305</a:t>
                      </a:r>
                    </a:p>
                  </a:txBody>
                  <a:tcPr>
                    <a:noFill/>
                  </a:tcPr>
                </a:tc>
                <a:tc>
                  <a:txBody>
                    <a:bodyPr/>
                    <a:lstStyle/>
                    <a:p>
                      <a:pPr algn="ctr"/>
                      <a:r>
                        <a:rPr lang="en-US" dirty="0"/>
                        <a:t>281</a:t>
                      </a:r>
                    </a:p>
                  </a:txBody>
                  <a:tcPr>
                    <a:noFill/>
                  </a:tcPr>
                </a:tc>
                <a:tc>
                  <a:txBody>
                    <a:bodyPr/>
                    <a:lstStyle/>
                    <a:p>
                      <a:pPr algn="ctr"/>
                      <a:endParaRPr lang="en-US" dirty="0"/>
                    </a:p>
                  </a:txBody>
                  <a:tcPr>
                    <a:solidFill>
                      <a:schemeClr val="bg2">
                        <a:lumMod val="90000"/>
                      </a:schemeClr>
                    </a:solidFill>
                  </a:tcPr>
                </a:tc>
                <a:extLst>
                  <a:ext uri="{0D108BD9-81ED-4DB2-BD59-A6C34878D82A}">
                    <a16:rowId xmlns:a16="http://schemas.microsoft.com/office/drawing/2014/main" val="2427897552"/>
                  </a:ext>
                </a:extLst>
              </a:tr>
              <a:tr h="370840">
                <a:tc>
                  <a:txBody>
                    <a:bodyPr/>
                    <a:lstStyle/>
                    <a:p>
                      <a:pPr algn="ctr"/>
                      <a:r>
                        <a:rPr lang="en-US" b="1" dirty="0"/>
                        <a:t>Oct</a:t>
                      </a:r>
                    </a:p>
                  </a:txBody>
                  <a:tcPr/>
                </a:tc>
                <a:tc>
                  <a:txBody>
                    <a:bodyPr/>
                    <a:lstStyle/>
                    <a:p>
                      <a:pPr algn="ctr"/>
                      <a:r>
                        <a:rPr lang="en-US" dirty="0"/>
                        <a:t>21</a:t>
                      </a:r>
                    </a:p>
                  </a:txBody>
                  <a:tcPr/>
                </a:tc>
                <a:tc>
                  <a:txBody>
                    <a:bodyPr/>
                    <a:lstStyle/>
                    <a:p>
                      <a:pPr algn="ctr"/>
                      <a:r>
                        <a:rPr lang="en-US" dirty="0"/>
                        <a:t>47</a:t>
                      </a:r>
                    </a:p>
                  </a:txBody>
                  <a:tcPr/>
                </a:tc>
                <a:tc>
                  <a:txBody>
                    <a:bodyPr/>
                    <a:lstStyle/>
                    <a:p>
                      <a:pPr algn="ctr"/>
                      <a:r>
                        <a:rPr lang="en-US" dirty="0"/>
                        <a:t>209</a:t>
                      </a:r>
                    </a:p>
                  </a:txBody>
                  <a:tcPr/>
                </a:tc>
                <a:tc>
                  <a:txBody>
                    <a:bodyPr/>
                    <a:lstStyle/>
                    <a:p>
                      <a:pPr algn="ctr"/>
                      <a:r>
                        <a:rPr lang="en-US" dirty="0"/>
                        <a:t>183</a:t>
                      </a:r>
                    </a:p>
                  </a:txBody>
                  <a:tcPr/>
                </a:tc>
                <a:tc>
                  <a:txBody>
                    <a:bodyPr/>
                    <a:lstStyle/>
                    <a:p>
                      <a:pPr algn="ctr"/>
                      <a:r>
                        <a:rPr lang="en-US" dirty="0"/>
                        <a:t>184</a:t>
                      </a:r>
                    </a:p>
                  </a:txBody>
                  <a:tcPr/>
                </a:tc>
                <a:tc>
                  <a:txBody>
                    <a:bodyPr/>
                    <a:lstStyle/>
                    <a:p>
                      <a:pPr algn="ctr"/>
                      <a:r>
                        <a:rPr lang="en-US" dirty="0"/>
                        <a:t>250</a:t>
                      </a:r>
                    </a:p>
                  </a:txBody>
                  <a:tcPr/>
                </a:tc>
                <a:tc>
                  <a:txBody>
                    <a:bodyPr/>
                    <a:lstStyle/>
                    <a:p>
                      <a:pPr algn="ctr"/>
                      <a:r>
                        <a:rPr lang="en-US" dirty="0"/>
                        <a:t>298</a:t>
                      </a:r>
                    </a:p>
                  </a:txBody>
                  <a:tcPr/>
                </a:tc>
                <a:tc>
                  <a:txBody>
                    <a:bodyPr/>
                    <a:lstStyle/>
                    <a:p>
                      <a:pPr algn="ctr"/>
                      <a:r>
                        <a:rPr lang="en-US" dirty="0"/>
                        <a:t>293</a:t>
                      </a:r>
                    </a:p>
                  </a:txBody>
                  <a:tcPr>
                    <a:noFill/>
                  </a:tcPr>
                </a:tc>
                <a:tc>
                  <a:txBody>
                    <a:bodyPr/>
                    <a:lstStyle/>
                    <a:p>
                      <a:pPr algn="ctr"/>
                      <a:r>
                        <a:rPr lang="en-US" dirty="0"/>
                        <a:t>241</a:t>
                      </a:r>
                    </a:p>
                  </a:txBody>
                  <a:tcPr>
                    <a:noFill/>
                  </a:tcPr>
                </a:tc>
                <a:tc>
                  <a:txBody>
                    <a:bodyPr/>
                    <a:lstStyle/>
                    <a:p>
                      <a:pPr algn="ctr"/>
                      <a:endParaRPr lang="en-US" dirty="0"/>
                    </a:p>
                  </a:txBody>
                  <a:tcPr>
                    <a:solidFill>
                      <a:schemeClr val="bg2">
                        <a:lumMod val="90000"/>
                      </a:schemeClr>
                    </a:solidFill>
                  </a:tcPr>
                </a:tc>
                <a:extLst>
                  <a:ext uri="{0D108BD9-81ED-4DB2-BD59-A6C34878D82A}">
                    <a16:rowId xmlns:a16="http://schemas.microsoft.com/office/drawing/2014/main" val="1007971060"/>
                  </a:ext>
                </a:extLst>
              </a:tr>
              <a:tr h="370840">
                <a:tc>
                  <a:txBody>
                    <a:bodyPr/>
                    <a:lstStyle/>
                    <a:p>
                      <a:pPr algn="ctr"/>
                      <a:r>
                        <a:rPr lang="en-US" b="1" dirty="0"/>
                        <a:t>Nov</a:t>
                      </a:r>
                    </a:p>
                  </a:txBody>
                  <a:tcPr/>
                </a:tc>
                <a:tc>
                  <a:txBody>
                    <a:bodyPr/>
                    <a:lstStyle/>
                    <a:p>
                      <a:pPr algn="ctr"/>
                      <a:r>
                        <a:rPr lang="en-US" dirty="0"/>
                        <a:t>18</a:t>
                      </a:r>
                    </a:p>
                  </a:txBody>
                  <a:tcPr/>
                </a:tc>
                <a:tc>
                  <a:txBody>
                    <a:bodyPr/>
                    <a:lstStyle/>
                    <a:p>
                      <a:pPr algn="ctr"/>
                      <a:r>
                        <a:rPr lang="en-US" dirty="0"/>
                        <a:t>34</a:t>
                      </a:r>
                    </a:p>
                  </a:txBody>
                  <a:tcPr/>
                </a:tc>
                <a:tc>
                  <a:txBody>
                    <a:bodyPr/>
                    <a:lstStyle/>
                    <a:p>
                      <a:pPr algn="ctr"/>
                      <a:r>
                        <a:rPr lang="en-US" dirty="0"/>
                        <a:t>229</a:t>
                      </a:r>
                    </a:p>
                  </a:txBody>
                  <a:tcPr/>
                </a:tc>
                <a:tc>
                  <a:txBody>
                    <a:bodyPr/>
                    <a:lstStyle/>
                    <a:p>
                      <a:pPr algn="ctr"/>
                      <a:r>
                        <a:rPr lang="en-US" dirty="0"/>
                        <a:t>205</a:t>
                      </a:r>
                    </a:p>
                  </a:txBody>
                  <a:tcPr/>
                </a:tc>
                <a:tc>
                  <a:txBody>
                    <a:bodyPr/>
                    <a:lstStyle/>
                    <a:p>
                      <a:pPr algn="ctr"/>
                      <a:r>
                        <a:rPr lang="en-US" dirty="0"/>
                        <a:t>152</a:t>
                      </a:r>
                    </a:p>
                  </a:txBody>
                  <a:tcPr/>
                </a:tc>
                <a:tc>
                  <a:txBody>
                    <a:bodyPr/>
                    <a:lstStyle/>
                    <a:p>
                      <a:pPr algn="ctr"/>
                      <a:r>
                        <a:rPr lang="en-US" dirty="0"/>
                        <a:t>243</a:t>
                      </a:r>
                    </a:p>
                  </a:txBody>
                  <a:tcPr/>
                </a:tc>
                <a:tc>
                  <a:txBody>
                    <a:bodyPr/>
                    <a:lstStyle/>
                    <a:p>
                      <a:pPr algn="ctr"/>
                      <a:r>
                        <a:rPr lang="en-US" dirty="0"/>
                        <a:t>220</a:t>
                      </a:r>
                    </a:p>
                  </a:txBody>
                  <a:tcPr/>
                </a:tc>
                <a:tc>
                  <a:txBody>
                    <a:bodyPr/>
                    <a:lstStyle/>
                    <a:p>
                      <a:pPr algn="ctr"/>
                      <a:r>
                        <a:rPr lang="en-US" dirty="0"/>
                        <a:t>265</a:t>
                      </a:r>
                    </a:p>
                  </a:txBody>
                  <a:tcPr/>
                </a:tc>
                <a:tc>
                  <a:txBody>
                    <a:bodyPr/>
                    <a:lstStyle/>
                    <a:p>
                      <a:pPr algn="ctr"/>
                      <a:r>
                        <a:rPr lang="en-US" dirty="0"/>
                        <a:t>221</a:t>
                      </a:r>
                    </a:p>
                  </a:txBody>
                  <a:tcPr>
                    <a:noFill/>
                  </a:tcPr>
                </a:tc>
                <a:tc>
                  <a:txBody>
                    <a:bodyPr/>
                    <a:lstStyle/>
                    <a:p>
                      <a:pPr algn="ctr"/>
                      <a:endParaRPr lang="en-US" dirty="0"/>
                    </a:p>
                  </a:txBody>
                  <a:tcPr>
                    <a:solidFill>
                      <a:schemeClr val="bg2">
                        <a:lumMod val="90000"/>
                      </a:schemeClr>
                    </a:solidFill>
                  </a:tcPr>
                </a:tc>
                <a:extLst>
                  <a:ext uri="{0D108BD9-81ED-4DB2-BD59-A6C34878D82A}">
                    <a16:rowId xmlns:a16="http://schemas.microsoft.com/office/drawing/2014/main" val="4153406773"/>
                  </a:ext>
                </a:extLst>
              </a:tr>
              <a:tr h="370840">
                <a:tc>
                  <a:txBody>
                    <a:bodyPr/>
                    <a:lstStyle/>
                    <a:p>
                      <a:pPr algn="ctr"/>
                      <a:r>
                        <a:rPr lang="en-US" b="1" dirty="0"/>
                        <a:t>Dec</a:t>
                      </a:r>
                    </a:p>
                  </a:txBody>
                  <a:tcPr>
                    <a:lnB w="12700" cap="flat" cmpd="sng" algn="ctr">
                      <a:solidFill>
                        <a:schemeClr val="tx1"/>
                      </a:solidFill>
                      <a:prstDash val="sysDash"/>
                      <a:round/>
                      <a:headEnd type="none" w="med" len="med"/>
                      <a:tailEnd type="none" w="med" len="med"/>
                    </a:lnB>
                  </a:tcPr>
                </a:tc>
                <a:tc>
                  <a:txBody>
                    <a:bodyPr/>
                    <a:lstStyle/>
                    <a:p>
                      <a:pPr algn="ctr"/>
                      <a:r>
                        <a:rPr lang="en-US" dirty="0"/>
                        <a:t>23</a:t>
                      </a:r>
                    </a:p>
                  </a:txBody>
                  <a:tcPr>
                    <a:lnB w="12700" cap="flat" cmpd="sng" algn="ctr">
                      <a:solidFill>
                        <a:schemeClr val="tx1"/>
                      </a:solidFill>
                      <a:prstDash val="sysDash"/>
                      <a:round/>
                      <a:headEnd type="none" w="med" len="med"/>
                      <a:tailEnd type="none" w="med" len="med"/>
                    </a:lnB>
                  </a:tcPr>
                </a:tc>
                <a:tc>
                  <a:txBody>
                    <a:bodyPr/>
                    <a:lstStyle/>
                    <a:p>
                      <a:pPr algn="ctr"/>
                      <a:r>
                        <a:rPr lang="en-US" dirty="0"/>
                        <a:t>44</a:t>
                      </a:r>
                    </a:p>
                  </a:txBody>
                  <a:tcPr>
                    <a:lnB w="12700" cap="flat" cmpd="sng" algn="ctr">
                      <a:solidFill>
                        <a:schemeClr val="tx1"/>
                      </a:solidFill>
                      <a:prstDash val="sysDash"/>
                      <a:round/>
                      <a:headEnd type="none" w="med" len="med"/>
                      <a:tailEnd type="none" w="med" len="med"/>
                    </a:lnB>
                  </a:tcPr>
                </a:tc>
                <a:tc>
                  <a:txBody>
                    <a:bodyPr/>
                    <a:lstStyle/>
                    <a:p>
                      <a:pPr algn="ctr"/>
                      <a:r>
                        <a:rPr lang="en-US" dirty="0"/>
                        <a:t>189</a:t>
                      </a:r>
                    </a:p>
                  </a:txBody>
                  <a:tcPr>
                    <a:lnB w="12700" cap="flat" cmpd="sng" algn="ctr">
                      <a:solidFill>
                        <a:schemeClr val="tx1"/>
                      </a:solidFill>
                      <a:prstDash val="sysDash"/>
                      <a:round/>
                      <a:headEnd type="none" w="med" len="med"/>
                      <a:tailEnd type="none" w="med" len="med"/>
                    </a:lnB>
                  </a:tcPr>
                </a:tc>
                <a:tc>
                  <a:txBody>
                    <a:bodyPr/>
                    <a:lstStyle/>
                    <a:p>
                      <a:pPr algn="ctr"/>
                      <a:r>
                        <a:rPr lang="en-US" dirty="0"/>
                        <a:t>180</a:t>
                      </a:r>
                    </a:p>
                  </a:txBody>
                  <a:tcPr>
                    <a:lnB w="12700" cap="flat" cmpd="sng" algn="ctr">
                      <a:solidFill>
                        <a:schemeClr val="tx1"/>
                      </a:solidFill>
                      <a:prstDash val="sysDash"/>
                      <a:round/>
                      <a:headEnd type="none" w="med" len="med"/>
                      <a:tailEnd type="none" w="med" len="med"/>
                    </a:lnB>
                  </a:tcPr>
                </a:tc>
                <a:tc>
                  <a:txBody>
                    <a:bodyPr/>
                    <a:lstStyle/>
                    <a:p>
                      <a:pPr algn="ctr"/>
                      <a:r>
                        <a:rPr lang="en-US" dirty="0"/>
                        <a:t>196</a:t>
                      </a:r>
                    </a:p>
                  </a:txBody>
                  <a:tcPr>
                    <a:lnB w="12700" cap="flat" cmpd="sng" algn="ctr">
                      <a:solidFill>
                        <a:schemeClr val="tx1"/>
                      </a:solidFill>
                      <a:prstDash val="sysDash"/>
                      <a:round/>
                      <a:headEnd type="none" w="med" len="med"/>
                      <a:tailEnd type="none" w="med" len="med"/>
                    </a:lnB>
                  </a:tcPr>
                </a:tc>
                <a:tc>
                  <a:txBody>
                    <a:bodyPr/>
                    <a:lstStyle/>
                    <a:p>
                      <a:pPr algn="ctr"/>
                      <a:r>
                        <a:rPr lang="en-US" dirty="0"/>
                        <a:t>262</a:t>
                      </a:r>
                    </a:p>
                  </a:txBody>
                  <a:tcPr>
                    <a:lnB w="12700" cap="flat" cmpd="sng" algn="ctr">
                      <a:solidFill>
                        <a:schemeClr val="tx1"/>
                      </a:solidFill>
                      <a:prstDash val="sysDash"/>
                      <a:round/>
                      <a:headEnd type="none" w="med" len="med"/>
                      <a:tailEnd type="none" w="med" len="med"/>
                    </a:lnB>
                  </a:tcPr>
                </a:tc>
                <a:tc>
                  <a:txBody>
                    <a:bodyPr/>
                    <a:lstStyle/>
                    <a:p>
                      <a:pPr algn="ctr"/>
                      <a:r>
                        <a:rPr lang="en-US" dirty="0"/>
                        <a:t>223</a:t>
                      </a:r>
                    </a:p>
                  </a:txBody>
                  <a:tcPr>
                    <a:lnB w="12700" cap="flat" cmpd="sng" algn="ctr">
                      <a:solidFill>
                        <a:schemeClr val="tx1"/>
                      </a:solidFill>
                      <a:prstDash val="sysDash"/>
                      <a:round/>
                      <a:headEnd type="none" w="med" len="med"/>
                      <a:tailEnd type="none" w="med" len="med"/>
                    </a:lnB>
                  </a:tcPr>
                </a:tc>
                <a:tc>
                  <a:txBody>
                    <a:bodyPr/>
                    <a:lstStyle/>
                    <a:p>
                      <a:pPr algn="ctr"/>
                      <a:r>
                        <a:rPr lang="en-US" dirty="0"/>
                        <a:t>309</a:t>
                      </a:r>
                    </a:p>
                  </a:txBody>
                  <a:tcPr>
                    <a:lnB w="12700" cap="flat" cmpd="sng" algn="ctr">
                      <a:solidFill>
                        <a:schemeClr val="tx1"/>
                      </a:solidFill>
                      <a:prstDash val="sysDash"/>
                      <a:round/>
                      <a:headEnd type="none" w="med" len="med"/>
                      <a:tailEnd type="none" w="med" len="med"/>
                    </a:lnB>
                  </a:tcPr>
                </a:tc>
                <a:tc>
                  <a:txBody>
                    <a:bodyPr/>
                    <a:lstStyle/>
                    <a:p>
                      <a:pPr algn="ctr"/>
                      <a:r>
                        <a:rPr lang="en-US" dirty="0"/>
                        <a:t>230</a:t>
                      </a:r>
                    </a:p>
                  </a:txBody>
                  <a:tcPr>
                    <a:lnB w="12700" cap="flat" cmpd="sng" algn="ctr">
                      <a:solidFill>
                        <a:schemeClr val="tx1"/>
                      </a:solidFill>
                      <a:prstDash val="sysDash"/>
                      <a:round/>
                      <a:headEnd type="none" w="med" len="med"/>
                      <a:tailEnd type="none" w="med" len="med"/>
                    </a:lnB>
                    <a:noFill/>
                  </a:tcPr>
                </a:tc>
                <a:tc>
                  <a:txBody>
                    <a:bodyPr/>
                    <a:lstStyle/>
                    <a:p>
                      <a:pPr algn="ctr"/>
                      <a:endParaRPr lang="en-US" dirty="0"/>
                    </a:p>
                  </a:txBody>
                  <a:tcPr>
                    <a:lnB w="12700" cap="flat" cmpd="sng" algn="ctr">
                      <a:solidFill>
                        <a:schemeClr val="tx1"/>
                      </a:solidFill>
                      <a:prstDash val="sysDash"/>
                      <a:round/>
                      <a:headEnd type="none" w="med" len="med"/>
                      <a:tailEnd type="none" w="med" len="med"/>
                    </a:lnB>
                    <a:solidFill>
                      <a:schemeClr val="bg2">
                        <a:lumMod val="90000"/>
                      </a:schemeClr>
                    </a:solidFill>
                  </a:tcPr>
                </a:tc>
                <a:extLst>
                  <a:ext uri="{0D108BD9-81ED-4DB2-BD59-A6C34878D82A}">
                    <a16:rowId xmlns:a16="http://schemas.microsoft.com/office/drawing/2014/main" val="3857461849"/>
                  </a:ext>
                </a:extLst>
              </a:tr>
              <a:tr h="370840">
                <a:tc>
                  <a:txBody>
                    <a:bodyPr/>
                    <a:lstStyle/>
                    <a:p>
                      <a:pPr algn="ctr"/>
                      <a:r>
                        <a:rPr lang="en-US" b="1" dirty="0"/>
                        <a:t>TOTAL</a:t>
                      </a:r>
                    </a:p>
                  </a:txBody>
                  <a:tcPr>
                    <a:lnT w="12700" cap="flat" cmpd="sng" algn="ctr">
                      <a:solidFill>
                        <a:schemeClr val="tx1"/>
                      </a:solidFill>
                      <a:prstDash val="sysDash"/>
                      <a:round/>
                      <a:headEnd type="none" w="med" len="med"/>
                      <a:tailEnd type="none" w="med" len="med"/>
                    </a:lnT>
                  </a:tcPr>
                </a:tc>
                <a:tc>
                  <a:txBody>
                    <a:bodyPr/>
                    <a:lstStyle/>
                    <a:p>
                      <a:pPr algn="ctr"/>
                      <a:r>
                        <a:rPr lang="en-US" b="1" dirty="0"/>
                        <a:t>266</a:t>
                      </a:r>
                    </a:p>
                  </a:txBody>
                  <a:tcPr>
                    <a:lnT w="12700" cap="flat" cmpd="sng" algn="ctr">
                      <a:solidFill>
                        <a:schemeClr val="tx1"/>
                      </a:solidFill>
                      <a:prstDash val="sysDash"/>
                      <a:round/>
                      <a:headEnd type="none" w="med" len="med"/>
                      <a:tailEnd type="none" w="med" len="med"/>
                    </a:lnT>
                  </a:tcPr>
                </a:tc>
                <a:tc>
                  <a:txBody>
                    <a:bodyPr/>
                    <a:lstStyle/>
                    <a:p>
                      <a:pPr algn="ctr"/>
                      <a:r>
                        <a:rPr lang="en-US" b="1" dirty="0"/>
                        <a:t>372</a:t>
                      </a:r>
                    </a:p>
                  </a:txBody>
                  <a:tcPr>
                    <a:lnT w="12700" cap="flat" cmpd="sng" algn="ctr">
                      <a:solidFill>
                        <a:schemeClr val="tx1"/>
                      </a:solidFill>
                      <a:prstDash val="sysDash"/>
                      <a:round/>
                      <a:headEnd type="none" w="med" len="med"/>
                      <a:tailEnd type="none" w="med" len="med"/>
                    </a:lnT>
                  </a:tcPr>
                </a:tc>
                <a:tc>
                  <a:txBody>
                    <a:bodyPr/>
                    <a:lstStyle/>
                    <a:p>
                      <a:pPr algn="ctr"/>
                      <a:r>
                        <a:rPr lang="en-US" b="1" dirty="0"/>
                        <a:t>1,513</a:t>
                      </a:r>
                    </a:p>
                  </a:txBody>
                  <a:tcPr>
                    <a:lnT w="12700" cap="flat" cmpd="sng" algn="ctr">
                      <a:solidFill>
                        <a:schemeClr val="tx1"/>
                      </a:solidFill>
                      <a:prstDash val="sysDash"/>
                      <a:round/>
                      <a:headEnd type="none" w="med" len="med"/>
                      <a:tailEnd type="none" w="med" len="med"/>
                    </a:lnT>
                  </a:tcPr>
                </a:tc>
                <a:tc>
                  <a:txBody>
                    <a:bodyPr/>
                    <a:lstStyle/>
                    <a:p>
                      <a:pPr algn="ctr"/>
                      <a:r>
                        <a:rPr lang="en-US" b="1" dirty="0"/>
                        <a:t>2,147</a:t>
                      </a:r>
                    </a:p>
                  </a:txBody>
                  <a:tcPr>
                    <a:lnT w="12700" cap="flat" cmpd="sng" algn="ctr">
                      <a:solidFill>
                        <a:schemeClr val="tx1"/>
                      </a:solidFill>
                      <a:prstDash val="sysDash"/>
                      <a:round/>
                      <a:headEnd type="none" w="med" len="med"/>
                      <a:tailEnd type="none" w="med" len="med"/>
                    </a:lnT>
                  </a:tcPr>
                </a:tc>
                <a:tc>
                  <a:txBody>
                    <a:bodyPr/>
                    <a:lstStyle/>
                    <a:p>
                      <a:pPr algn="ctr"/>
                      <a:r>
                        <a:rPr lang="en-US" b="1" dirty="0"/>
                        <a:t>2,121</a:t>
                      </a:r>
                    </a:p>
                  </a:txBody>
                  <a:tcPr>
                    <a:lnT w="12700" cap="flat" cmpd="sng" algn="ctr">
                      <a:solidFill>
                        <a:schemeClr val="tx1"/>
                      </a:solidFill>
                      <a:prstDash val="sysDash"/>
                      <a:round/>
                      <a:headEnd type="none" w="med" len="med"/>
                      <a:tailEnd type="none" w="med" len="med"/>
                    </a:lnT>
                  </a:tcPr>
                </a:tc>
                <a:tc>
                  <a:txBody>
                    <a:bodyPr/>
                    <a:lstStyle/>
                    <a:p>
                      <a:pPr algn="ctr"/>
                      <a:r>
                        <a:rPr lang="en-US" b="1" dirty="0"/>
                        <a:t>2,792</a:t>
                      </a:r>
                    </a:p>
                  </a:txBody>
                  <a:tcPr>
                    <a:lnT w="12700" cap="flat" cmpd="sng" algn="ctr">
                      <a:solidFill>
                        <a:schemeClr val="tx1"/>
                      </a:solidFill>
                      <a:prstDash val="sysDash"/>
                      <a:round/>
                      <a:headEnd type="none" w="med" len="med"/>
                      <a:tailEnd type="none" w="med" len="med"/>
                    </a:lnT>
                  </a:tcPr>
                </a:tc>
                <a:tc>
                  <a:txBody>
                    <a:bodyPr/>
                    <a:lstStyle/>
                    <a:p>
                      <a:pPr algn="ctr"/>
                      <a:r>
                        <a:rPr lang="en-US" b="1" dirty="0"/>
                        <a:t>3,467</a:t>
                      </a:r>
                    </a:p>
                  </a:txBody>
                  <a:tcPr>
                    <a:lnT w="12700" cap="flat" cmpd="sng" algn="ctr">
                      <a:solidFill>
                        <a:schemeClr val="tx1"/>
                      </a:solidFill>
                      <a:prstDash val="sysDash"/>
                      <a:round/>
                      <a:headEnd type="none" w="med" len="med"/>
                      <a:tailEnd type="none" w="med" len="med"/>
                    </a:lnT>
                  </a:tcPr>
                </a:tc>
                <a:tc>
                  <a:txBody>
                    <a:bodyPr/>
                    <a:lstStyle/>
                    <a:p>
                      <a:pPr algn="ctr"/>
                      <a:r>
                        <a:rPr lang="en-US" b="1" dirty="0"/>
                        <a:t>3,518</a:t>
                      </a:r>
                    </a:p>
                  </a:txBody>
                  <a:tcPr>
                    <a:lnT w="12700" cap="flat" cmpd="sng" algn="ctr">
                      <a:solidFill>
                        <a:schemeClr val="tx1"/>
                      </a:solidFill>
                      <a:prstDash val="sysDash"/>
                      <a:round/>
                      <a:headEnd type="none" w="med" len="med"/>
                      <a:tailEnd type="none" w="med" len="med"/>
                    </a:lnT>
                  </a:tcPr>
                </a:tc>
                <a:tc>
                  <a:txBody>
                    <a:bodyPr/>
                    <a:lstStyle/>
                    <a:p>
                      <a:pPr algn="ctr"/>
                      <a:r>
                        <a:rPr lang="en-US" b="1" dirty="0"/>
                        <a:t>3,013</a:t>
                      </a:r>
                    </a:p>
                  </a:txBody>
                  <a:tcPr>
                    <a:lnT w="12700" cap="flat" cmpd="sng" algn="ctr">
                      <a:solidFill>
                        <a:schemeClr val="tx1"/>
                      </a:solidFill>
                      <a:prstDash val="sysDash"/>
                      <a:round/>
                      <a:headEnd type="none" w="med" len="med"/>
                      <a:tailEnd type="none" w="med" len="med"/>
                    </a:lnT>
                  </a:tcPr>
                </a:tc>
                <a:tc>
                  <a:txBody>
                    <a:bodyPr/>
                    <a:lstStyle/>
                    <a:p>
                      <a:pPr algn="ctr"/>
                      <a:r>
                        <a:rPr lang="en-US" b="1" dirty="0"/>
                        <a:t>1,550</a:t>
                      </a:r>
                    </a:p>
                  </a:txBody>
                  <a:tcPr>
                    <a:lnT w="12700" cap="flat" cmpd="sng" algn="ctr">
                      <a:solidFill>
                        <a:schemeClr val="tx1"/>
                      </a:solidFill>
                      <a:prstDash val="sysDash"/>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36925839"/>
                  </a:ext>
                </a:extLst>
              </a:tr>
              <a:tr h="370840">
                <a:tc>
                  <a:txBody>
                    <a:bodyPr/>
                    <a:lstStyle/>
                    <a:p>
                      <a:pPr algn="ctr"/>
                      <a:r>
                        <a:rPr lang="en-US" b="1" dirty="0"/>
                        <a:t>% Change</a:t>
                      </a:r>
                    </a:p>
                  </a:txBody>
                  <a:tcPr/>
                </a:tc>
                <a:tc>
                  <a:txBody>
                    <a:bodyPr/>
                    <a:lstStyle/>
                    <a:p>
                      <a:pPr algn="ctr"/>
                      <a:endParaRPr lang="en-US" b="1" dirty="0"/>
                    </a:p>
                  </a:txBody>
                  <a:tcPr>
                    <a:solidFill>
                      <a:schemeClr val="bg2">
                        <a:lumMod val="90000"/>
                      </a:schemeClr>
                    </a:solidFill>
                  </a:tcPr>
                </a:tc>
                <a:tc>
                  <a:txBody>
                    <a:bodyPr/>
                    <a:lstStyle/>
                    <a:p>
                      <a:pPr algn="ctr"/>
                      <a:r>
                        <a:rPr lang="en-US" b="1" dirty="0">
                          <a:solidFill>
                            <a:schemeClr val="accent2"/>
                          </a:solidFill>
                        </a:rPr>
                        <a:t>+40%</a:t>
                      </a:r>
                    </a:p>
                  </a:txBody>
                  <a:tcPr/>
                </a:tc>
                <a:tc>
                  <a:txBody>
                    <a:bodyPr/>
                    <a:lstStyle/>
                    <a:p>
                      <a:pPr algn="ctr"/>
                      <a:r>
                        <a:rPr lang="en-US" b="1" dirty="0">
                          <a:solidFill>
                            <a:srgbClr val="FF0000"/>
                          </a:solidFill>
                        </a:rPr>
                        <a:t>+307%</a:t>
                      </a:r>
                    </a:p>
                  </a:txBody>
                  <a:tcPr/>
                </a:tc>
                <a:tc>
                  <a:txBody>
                    <a:bodyPr/>
                    <a:lstStyle/>
                    <a:p>
                      <a:pPr algn="ctr"/>
                      <a:r>
                        <a:rPr lang="en-US" b="1" dirty="0">
                          <a:solidFill>
                            <a:schemeClr val="accent2"/>
                          </a:solidFill>
                        </a:rPr>
                        <a:t>+42%</a:t>
                      </a:r>
                    </a:p>
                  </a:txBody>
                  <a:tcPr/>
                </a:tc>
                <a:tc>
                  <a:txBody>
                    <a:bodyPr/>
                    <a:lstStyle/>
                    <a:p>
                      <a:pPr algn="ctr"/>
                      <a:r>
                        <a:rPr lang="en-US" b="1" dirty="0">
                          <a:solidFill>
                            <a:schemeClr val="bg1">
                              <a:lumMod val="50000"/>
                            </a:schemeClr>
                          </a:solidFill>
                        </a:rPr>
                        <a:t>-1%</a:t>
                      </a:r>
                    </a:p>
                  </a:txBody>
                  <a:tcPr/>
                </a:tc>
                <a:tc>
                  <a:txBody>
                    <a:bodyPr/>
                    <a:lstStyle/>
                    <a:p>
                      <a:pPr algn="ctr"/>
                      <a:r>
                        <a:rPr lang="en-US" b="1" dirty="0">
                          <a:solidFill>
                            <a:schemeClr val="accent2"/>
                          </a:solidFill>
                        </a:rPr>
                        <a:t>+32%</a:t>
                      </a:r>
                    </a:p>
                  </a:txBody>
                  <a:tcPr/>
                </a:tc>
                <a:tc>
                  <a:txBody>
                    <a:bodyPr/>
                    <a:lstStyle/>
                    <a:p>
                      <a:pPr algn="ctr"/>
                      <a:r>
                        <a:rPr lang="en-US" b="1" dirty="0">
                          <a:solidFill>
                            <a:schemeClr val="accent2"/>
                          </a:solidFill>
                        </a:rPr>
                        <a:t>+24%</a:t>
                      </a:r>
                    </a:p>
                  </a:txBody>
                  <a:tcPr/>
                </a:tc>
                <a:tc>
                  <a:txBody>
                    <a:bodyPr/>
                    <a:lstStyle/>
                    <a:p>
                      <a:pPr algn="ctr"/>
                      <a:r>
                        <a:rPr lang="en-US" b="1" dirty="0">
                          <a:solidFill>
                            <a:schemeClr val="bg1">
                              <a:lumMod val="50000"/>
                            </a:schemeClr>
                          </a:solidFill>
                        </a:rPr>
                        <a:t>+1%</a:t>
                      </a:r>
                    </a:p>
                  </a:txBody>
                  <a:tcPr/>
                </a:tc>
                <a:tc>
                  <a:txBody>
                    <a:bodyPr/>
                    <a:lstStyle/>
                    <a:p>
                      <a:pPr algn="ctr"/>
                      <a:r>
                        <a:rPr lang="en-US" b="1" dirty="0">
                          <a:solidFill>
                            <a:srgbClr val="00B050"/>
                          </a:solidFill>
                        </a:rPr>
                        <a:t>-14%</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B050"/>
                          </a:solidFill>
                        </a:rPr>
                        <a:t>-12%</a:t>
                      </a:r>
                    </a:p>
                  </a:txBody>
                  <a:tcPr>
                    <a:solidFill>
                      <a:schemeClr val="accent4">
                        <a:lumMod val="20000"/>
                        <a:lumOff val="80000"/>
                      </a:schemeClr>
                    </a:solidFill>
                  </a:tcPr>
                </a:tc>
                <a:extLst>
                  <a:ext uri="{0D108BD9-81ED-4DB2-BD59-A6C34878D82A}">
                    <a16:rowId xmlns:a16="http://schemas.microsoft.com/office/drawing/2014/main" val="340040797"/>
                  </a:ext>
                </a:extLst>
              </a:tr>
            </a:tbl>
          </a:graphicData>
        </a:graphic>
      </p:graphicFrame>
    </p:spTree>
    <p:extLst>
      <p:ext uri="{BB962C8B-B14F-4D97-AF65-F5344CB8AC3E}">
        <p14:creationId xmlns:p14="http://schemas.microsoft.com/office/powerpoint/2010/main" val="2642117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B8D78302-15D2-B32B-B711-EDE91E86F703}"/>
              </a:ext>
            </a:extLst>
          </p:cNvPr>
          <p:cNvGraphicFramePr>
            <a:graphicFrameLocks/>
          </p:cNvGraphicFramePr>
          <p:nvPr/>
        </p:nvGraphicFramePr>
        <p:xfrm>
          <a:off x="1542041" y="203880"/>
          <a:ext cx="9107917" cy="645024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2698996">
                  <a:extLst>
                    <a:ext uri="{9D8B030D-6E8A-4147-A177-3AD203B41FA5}">
                      <a16:colId xmlns:a16="http://schemas.microsoft.com/office/drawing/2014/main" val="3139388998"/>
                    </a:ext>
                  </a:extLst>
                </a:gridCol>
                <a:gridCol w="1014800">
                  <a:extLst>
                    <a:ext uri="{9D8B030D-6E8A-4147-A177-3AD203B41FA5}">
                      <a16:colId xmlns:a16="http://schemas.microsoft.com/office/drawing/2014/main" val="3929206282"/>
                    </a:ext>
                  </a:extLst>
                </a:gridCol>
                <a:gridCol w="1451563">
                  <a:extLst>
                    <a:ext uri="{9D8B030D-6E8A-4147-A177-3AD203B41FA5}">
                      <a16:colId xmlns:a16="http://schemas.microsoft.com/office/drawing/2014/main" val="3319839966"/>
                    </a:ext>
                  </a:extLst>
                </a:gridCol>
                <a:gridCol w="3942558">
                  <a:extLst>
                    <a:ext uri="{9D8B030D-6E8A-4147-A177-3AD203B41FA5}">
                      <a16:colId xmlns:a16="http://schemas.microsoft.com/office/drawing/2014/main" val="2491714315"/>
                    </a:ext>
                  </a:extLst>
                </a:gridCol>
              </a:tblGrid>
              <a:tr h="363864">
                <a:tc gridSpan="4">
                  <a:txBody>
                    <a:bodyPr/>
                    <a:lstStyle/>
                    <a:p>
                      <a:pPr algn="ctr"/>
                      <a:r>
                        <a:rPr lang="en-US" sz="1800" b="1" dirty="0"/>
                        <a:t>Suspected Opioid-Related (O-R) Overdose (OD) Patients by Incident Zip Code</a:t>
                      </a:r>
                    </a:p>
                    <a:p>
                      <a:pPr algn="ctr"/>
                      <a:r>
                        <a:rPr lang="en-US" sz="1800" b="1" dirty="0">
                          <a:solidFill>
                            <a:schemeClr val="bg2">
                              <a:lumMod val="50000"/>
                            </a:schemeClr>
                          </a:solidFill>
                        </a:rPr>
                        <a:t>January 2023 - July 2023</a:t>
                      </a:r>
                      <a:endParaRPr lang="en-US" sz="1800" b="1" dirty="0">
                        <a:solidFill>
                          <a:schemeClr val="bg2">
                            <a:lumMod val="50000"/>
                          </a:schemeClr>
                        </a:solidFill>
                        <a:latin typeface="+mn-lt"/>
                        <a:cs typeface="Arial" panose="020B0604020202020204" pitchFamily="34" charset="0"/>
                      </a:endParaRPr>
                    </a:p>
                  </a:txBody>
                  <a:tcPr anchor="ctr">
                    <a:solidFill>
                      <a:schemeClr val="accent1">
                        <a:lumMod val="20000"/>
                        <a:lumOff val="80000"/>
                      </a:schemeClr>
                    </a:solidFill>
                  </a:tcPr>
                </a:tc>
                <a:tc hMerge="1">
                  <a:txBody>
                    <a:bodyPr/>
                    <a:lstStyle/>
                    <a:p>
                      <a:pPr algn="ctr"/>
                      <a:endParaRPr lang="en-US" dirty="0">
                        <a:latin typeface="Abadi" panose="020B0604020104020204" pitchFamily="34" charset="0"/>
                      </a:endParaRPr>
                    </a:p>
                  </a:txBody>
                  <a:tcPr/>
                </a:tc>
                <a:tc hMerge="1">
                  <a:txBody>
                    <a:bodyPr/>
                    <a:lstStyle/>
                    <a:p>
                      <a:pPr algn="ctr"/>
                      <a:endParaRPr lang="en-US" dirty="0">
                        <a:latin typeface="Abadi" panose="020B0604020104020204" pitchFamily="34" charset="0"/>
                      </a:endParaRPr>
                    </a:p>
                  </a:txBody>
                  <a:tcPr/>
                </a:tc>
                <a:tc hMerge="1">
                  <a:txBody>
                    <a:bodyPr/>
                    <a:lstStyle/>
                    <a:p>
                      <a:pPr algn="ctr"/>
                      <a:endParaRPr lang="en-US" dirty="0">
                        <a:latin typeface="Abadi" panose="020B0604020104020204" pitchFamily="34" charset="0"/>
                        <a:cs typeface="Arial" panose="020B0604020202020204" pitchFamily="34" charset="0"/>
                      </a:endParaRPr>
                    </a:p>
                  </a:txBody>
                  <a:tcPr/>
                </a:tc>
                <a:extLst>
                  <a:ext uri="{0D108BD9-81ED-4DB2-BD59-A6C34878D82A}">
                    <a16:rowId xmlns:a16="http://schemas.microsoft.com/office/drawing/2014/main" val="725794776"/>
                  </a:ext>
                </a:extLst>
              </a:tr>
              <a:tr h="634157">
                <a:tc>
                  <a:txBody>
                    <a:bodyPr/>
                    <a:lstStyle/>
                    <a:p>
                      <a:pPr algn="ctr"/>
                      <a:r>
                        <a:rPr lang="en-US" sz="1800" b="1" dirty="0"/>
                        <a:t>Zip Code</a:t>
                      </a:r>
                      <a:endParaRPr lang="en-US" sz="1800" b="1" dirty="0">
                        <a:latin typeface="+mn-lt"/>
                        <a:cs typeface="Arial" panose="020B0604020202020204" pitchFamily="34" charset="0"/>
                      </a:endParaRPr>
                    </a:p>
                  </a:txBody>
                  <a:tcPr anchor="ctr"/>
                </a:tc>
                <a:tc>
                  <a:txBody>
                    <a:bodyPr/>
                    <a:lstStyle/>
                    <a:p>
                      <a:pPr algn="ctr"/>
                      <a:r>
                        <a:rPr lang="en-US" sz="1800" b="1" dirty="0"/>
                        <a:t>Count</a:t>
                      </a:r>
                      <a:endParaRPr lang="en-US" sz="1800" b="1" dirty="0">
                        <a:latin typeface="+mn-lt"/>
                        <a:cs typeface="Arial" panose="020B0604020202020204" pitchFamily="34" charset="0"/>
                      </a:endParaRPr>
                    </a:p>
                  </a:txBody>
                  <a:tcPr anchor="ctr"/>
                </a:tc>
                <a:tc>
                  <a:txBody>
                    <a:bodyPr/>
                    <a:lstStyle/>
                    <a:p>
                      <a:pPr algn="ctr"/>
                      <a:r>
                        <a:rPr lang="en-US" sz="1800" b="1" dirty="0"/>
                        <a:t>% of O-R OD</a:t>
                      </a:r>
                      <a:endParaRPr lang="en-US" sz="1800" b="1" dirty="0">
                        <a:latin typeface="+mn-lt"/>
                        <a:cs typeface="Arial" panose="020B0604020202020204" pitchFamily="34" charset="0"/>
                      </a:endParaRPr>
                    </a:p>
                  </a:txBody>
                  <a:tcPr anchor="ctr"/>
                </a:tc>
                <a:tc>
                  <a:txBody>
                    <a:bodyPr/>
                    <a:lstStyle/>
                    <a:p>
                      <a:pPr algn="ctr"/>
                      <a:r>
                        <a:rPr lang="en-US" sz="1800" b="1" dirty="0"/>
                        <a:t>Trend</a:t>
                      </a:r>
                    </a:p>
                    <a:p>
                      <a:pPr algn="ctr"/>
                      <a:r>
                        <a:rPr lang="en-US" sz="1800" b="1" dirty="0"/>
                        <a:t>(Compared to Jan-Jul 2022)</a:t>
                      </a:r>
                      <a:endParaRPr lang="en-US" sz="1800" b="1" dirty="0">
                        <a:latin typeface="+mn-lt"/>
                        <a:cs typeface="Arial" panose="020B0604020202020204" pitchFamily="34" charset="0"/>
                      </a:endParaRPr>
                    </a:p>
                  </a:txBody>
                  <a:tcPr anchor="ctr"/>
                </a:tc>
                <a:extLst>
                  <a:ext uri="{0D108BD9-81ED-4DB2-BD59-A6C34878D82A}">
                    <a16:rowId xmlns:a16="http://schemas.microsoft.com/office/drawing/2014/main" val="3088933416"/>
                  </a:ext>
                </a:extLst>
              </a:tr>
              <a:tr h="367409">
                <a:tc>
                  <a:txBody>
                    <a:bodyPr/>
                    <a:lstStyle/>
                    <a:p>
                      <a:pPr algn="ctr"/>
                      <a:r>
                        <a:rPr lang="en-US" sz="1800" b="0" dirty="0">
                          <a:solidFill>
                            <a:schemeClr val="tx1"/>
                          </a:solidFill>
                        </a:rPr>
                        <a:t>32210 (Southwest)</a:t>
                      </a:r>
                      <a:endParaRPr lang="en-US" sz="1800" b="0" dirty="0">
                        <a:solidFill>
                          <a:schemeClr val="tx1"/>
                        </a:solidFill>
                        <a:latin typeface="+mn-lt"/>
                        <a:cs typeface="Arial" panose="020B0604020202020204" pitchFamily="34" charset="0"/>
                      </a:endParaRPr>
                    </a:p>
                  </a:txBody>
                  <a:tcPr anchor="ctr"/>
                </a:tc>
                <a:tc>
                  <a:txBody>
                    <a:bodyPr/>
                    <a:lstStyle/>
                    <a:p>
                      <a:pPr algn="ctr"/>
                      <a:r>
                        <a:rPr lang="en-US" sz="1800" dirty="0">
                          <a:solidFill>
                            <a:schemeClr val="tx1"/>
                          </a:solidFill>
                          <a:latin typeface="+mn-lt"/>
                          <a:cs typeface="Arial" panose="020B0604020202020204" pitchFamily="34" charset="0"/>
                        </a:rPr>
                        <a:t>131</a:t>
                      </a:r>
                    </a:p>
                  </a:txBody>
                  <a:tcPr anchor="ctr"/>
                </a:tc>
                <a:tc>
                  <a:txBody>
                    <a:bodyPr/>
                    <a:lstStyle/>
                    <a:p>
                      <a:pPr algn="ctr"/>
                      <a:r>
                        <a:rPr lang="en-US" sz="1800" dirty="0">
                          <a:latin typeface="+mn-lt"/>
                          <a:cs typeface="Arial" panose="020B0604020202020204" pitchFamily="34" charset="0"/>
                        </a:rPr>
                        <a:t>8%</a:t>
                      </a:r>
                    </a:p>
                  </a:txBody>
                  <a:tcPr anchor="ctr"/>
                </a:tc>
                <a:tc>
                  <a:txBody>
                    <a:bodyPr/>
                    <a:lstStyle/>
                    <a:p>
                      <a:pPr algn="ctr"/>
                      <a:r>
                        <a:rPr lang="en-US" sz="1800" b="1" dirty="0">
                          <a:solidFill>
                            <a:srgbClr val="00B050"/>
                          </a:solidFill>
                          <a:latin typeface="+mn-lt"/>
                          <a:cs typeface="Arial" panose="020B0604020202020204" pitchFamily="34" charset="0"/>
                        </a:rPr>
                        <a:t>27% Decrease</a:t>
                      </a:r>
                    </a:p>
                  </a:txBody>
                  <a:tcPr anchor="ctr"/>
                </a:tc>
                <a:extLst>
                  <a:ext uri="{0D108BD9-81ED-4DB2-BD59-A6C34878D82A}">
                    <a16:rowId xmlns:a16="http://schemas.microsoft.com/office/drawing/2014/main" val="2839538513"/>
                  </a:ext>
                </a:extLst>
              </a:tr>
              <a:tr h="367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32218 (Outer Rim)</a:t>
                      </a:r>
                      <a:endParaRPr lang="en-US" sz="1800" b="0" dirty="0">
                        <a:solidFill>
                          <a:schemeClr val="tx1"/>
                        </a:solidFill>
                        <a:latin typeface="+mn-lt"/>
                        <a:cs typeface="Arial" panose="020B0604020202020204" pitchFamily="34" charset="0"/>
                      </a:endParaRPr>
                    </a:p>
                  </a:txBody>
                  <a:tcPr anchor="ctr"/>
                </a:tc>
                <a:tc>
                  <a:txBody>
                    <a:bodyPr/>
                    <a:lstStyle/>
                    <a:p>
                      <a:pPr algn="ctr"/>
                      <a:r>
                        <a:rPr lang="en-US" sz="1800" dirty="0">
                          <a:solidFill>
                            <a:schemeClr val="tx1"/>
                          </a:solidFill>
                          <a:latin typeface="+mn-lt"/>
                          <a:cs typeface="Arial" panose="020B0604020202020204" pitchFamily="34" charset="0"/>
                        </a:rPr>
                        <a:t>113</a:t>
                      </a:r>
                    </a:p>
                  </a:txBody>
                  <a:tcPr anchor="ctr"/>
                </a:tc>
                <a:tc>
                  <a:txBody>
                    <a:bodyPr/>
                    <a:lstStyle/>
                    <a:p>
                      <a:pPr algn="ctr"/>
                      <a:r>
                        <a:rPr lang="en-US" sz="1800" dirty="0">
                          <a:latin typeface="+mn-lt"/>
                          <a:cs typeface="Arial" panose="020B0604020202020204" pitchFamily="34" charset="0"/>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mn-lt"/>
                          <a:ea typeface="+mn-ea"/>
                          <a:cs typeface="Arial" panose="020B0604020202020204" pitchFamily="34" charset="0"/>
                        </a:rPr>
                        <a:t>32% Decrease</a:t>
                      </a:r>
                    </a:p>
                  </a:txBody>
                  <a:tcPr anchor="ctr"/>
                </a:tc>
                <a:extLst>
                  <a:ext uri="{0D108BD9-81ED-4DB2-BD59-A6C34878D82A}">
                    <a16:rowId xmlns:a16="http://schemas.microsoft.com/office/drawing/2014/main" val="532460344"/>
                  </a:ext>
                </a:extLst>
              </a:tr>
              <a:tr h="367409">
                <a:tc>
                  <a:txBody>
                    <a:bodyPr/>
                    <a:lstStyle/>
                    <a:p>
                      <a:pPr algn="ctr"/>
                      <a:r>
                        <a:rPr lang="en-US" sz="1800" b="0" dirty="0">
                          <a:solidFill>
                            <a:schemeClr val="tx1"/>
                          </a:solidFill>
                          <a:latin typeface="+mn-lt"/>
                          <a:cs typeface="Arial" panose="020B0604020202020204" pitchFamily="34" charset="0"/>
                        </a:rPr>
                        <a:t>32244 (Southwest)</a:t>
                      </a:r>
                    </a:p>
                  </a:txBody>
                  <a:tcPr anchor="ctr"/>
                </a:tc>
                <a:tc>
                  <a:txBody>
                    <a:bodyPr/>
                    <a:lstStyle/>
                    <a:p>
                      <a:pPr algn="ctr"/>
                      <a:r>
                        <a:rPr lang="en-US" sz="1800" dirty="0">
                          <a:solidFill>
                            <a:schemeClr val="tx1"/>
                          </a:solidFill>
                          <a:latin typeface="+mn-lt"/>
                          <a:cs typeface="Arial" panose="020B0604020202020204" pitchFamily="34" charset="0"/>
                        </a:rPr>
                        <a:t>92</a:t>
                      </a:r>
                    </a:p>
                  </a:txBody>
                  <a:tcPr anchor="ctr"/>
                </a:tc>
                <a:tc>
                  <a:txBody>
                    <a:bodyPr/>
                    <a:lstStyle/>
                    <a:p>
                      <a:pPr algn="ctr"/>
                      <a:r>
                        <a:rPr lang="en-US" sz="1800" dirty="0">
                          <a:latin typeface="+mn-lt"/>
                          <a:cs typeface="Arial" panose="020B0604020202020204" pitchFamily="34" charset="0"/>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mn-lt"/>
                          <a:ea typeface="+mn-ea"/>
                          <a:cs typeface="Arial" panose="020B0604020202020204" pitchFamily="34" charset="0"/>
                        </a:rPr>
                        <a:t>27% Decrease</a:t>
                      </a:r>
                    </a:p>
                  </a:txBody>
                  <a:tcPr anchor="ctr"/>
                </a:tc>
                <a:extLst>
                  <a:ext uri="{0D108BD9-81ED-4DB2-BD59-A6C34878D82A}">
                    <a16:rowId xmlns:a16="http://schemas.microsoft.com/office/drawing/2014/main" val="2316389858"/>
                  </a:ext>
                </a:extLst>
              </a:tr>
              <a:tr h="367409">
                <a:tc>
                  <a:txBody>
                    <a:bodyPr/>
                    <a:lstStyle/>
                    <a:p>
                      <a:pPr algn="ctr"/>
                      <a:r>
                        <a:rPr lang="en-US" sz="1800" b="0" dirty="0">
                          <a:solidFill>
                            <a:schemeClr val="tx1"/>
                          </a:solidFill>
                          <a:latin typeface="+mn-lt"/>
                          <a:cs typeface="Arial" panose="020B0604020202020204" pitchFamily="34" charset="0"/>
                        </a:rPr>
                        <a:t>32254 (Urban Core)</a:t>
                      </a:r>
                    </a:p>
                  </a:txBody>
                  <a:tcPr anchor="ctr"/>
                </a:tc>
                <a:tc>
                  <a:txBody>
                    <a:bodyPr/>
                    <a:lstStyle/>
                    <a:p>
                      <a:pPr algn="ctr"/>
                      <a:r>
                        <a:rPr lang="en-US" sz="1800" dirty="0">
                          <a:solidFill>
                            <a:schemeClr val="tx1"/>
                          </a:solidFill>
                          <a:latin typeface="+mn-lt"/>
                          <a:cs typeface="Arial" panose="020B0604020202020204" pitchFamily="34" charset="0"/>
                        </a:rPr>
                        <a:t>88</a:t>
                      </a:r>
                    </a:p>
                  </a:txBody>
                  <a:tcPr anchor="ctr"/>
                </a:tc>
                <a:tc>
                  <a:txBody>
                    <a:bodyPr/>
                    <a:lstStyle/>
                    <a:p>
                      <a:pPr algn="ctr"/>
                      <a:r>
                        <a:rPr lang="en-US" sz="1800" dirty="0">
                          <a:latin typeface="+mn-lt"/>
                          <a:cs typeface="Arial" panose="020B0604020202020204" pitchFamily="34" charset="0"/>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latin typeface="+mn-lt"/>
                          <a:cs typeface="Arial" panose="020B0604020202020204" pitchFamily="34" charset="0"/>
                        </a:rPr>
                        <a:t>18% Decrease</a:t>
                      </a:r>
                    </a:p>
                  </a:txBody>
                  <a:tcPr anchor="ctr"/>
                </a:tc>
                <a:extLst>
                  <a:ext uri="{0D108BD9-81ED-4DB2-BD59-A6C34878D82A}">
                    <a16:rowId xmlns:a16="http://schemas.microsoft.com/office/drawing/2014/main" val="959064097"/>
                  </a:ext>
                </a:extLst>
              </a:tr>
              <a:tr h="367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cs typeface="Arial" panose="020B0604020202020204" pitchFamily="34" charset="0"/>
                        </a:rPr>
                        <a:t>32207 (Arlington)</a:t>
                      </a:r>
                    </a:p>
                  </a:txBody>
                  <a:tcPr anchor="ctr"/>
                </a:tc>
                <a:tc>
                  <a:txBody>
                    <a:bodyPr/>
                    <a:lstStyle/>
                    <a:p>
                      <a:pPr algn="ctr"/>
                      <a:r>
                        <a:rPr lang="en-US" sz="1800" dirty="0">
                          <a:solidFill>
                            <a:schemeClr val="tx1"/>
                          </a:solidFill>
                          <a:latin typeface="+mn-lt"/>
                          <a:cs typeface="Arial" panose="020B0604020202020204" pitchFamily="34" charset="0"/>
                        </a:rPr>
                        <a:t>86</a:t>
                      </a:r>
                    </a:p>
                  </a:txBody>
                  <a:tcPr anchor="ctr"/>
                </a:tc>
                <a:tc>
                  <a:txBody>
                    <a:bodyPr/>
                    <a:lstStyle/>
                    <a:p>
                      <a:pPr algn="ctr"/>
                      <a:r>
                        <a:rPr lang="en-US" sz="1800" dirty="0">
                          <a:latin typeface="+mn-lt"/>
                          <a:cs typeface="Arial" panose="020B0604020202020204" pitchFamily="34" charset="0"/>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mn-lt"/>
                          <a:cs typeface="Arial" panose="020B0604020202020204" pitchFamily="34" charset="0"/>
                        </a:rPr>
                        <a:t>12% Increase</a:t>
                      </a:r>
                    </a:p>
                  </a:txBody>
                  <a:tcPr anchor="ctr"/>
                </a:tc>
                <a:extLst>
                  <a:ext uri="{0D108BD9-81ED-4DB2-BD59-A6C34878D82A}">
                    <a16:rowId xmlns:a16="http://schemas.microsoft.com/office/drawing/2014/main" val="2614132911"/>
                  </a:ext>
                </a:extLst>
              </a:tr>
              <a:tr h="367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cs typeface="Arial" panose="020B0604020202020204" pitchFamily="34" charset="0"/>
                        </a:rPr>
                        <a:t>32208 (Urban Core)</a:t>
                      </a:r>
                    </a:p>
                  </a:txBody>
                  <a:tcPr anchor="ctr"/>
                </a:tc>
                <a:tc>
                  <a:txBody>
                    <a:bodyPr/>
                    <a:lstStyle/>
                    <a:p>
                      <a:pPr algn="ctr"/>
                      <a:r>
                        <a:rPr lang="en-US" sz="1800" dirty="0">
                          <a:solidFill>
                            <a:schemeClr val="tx1"/>
                          </a:solidFill>
                          <a:latin typeface="+mn-lt"/>
                          <a:cs typeface="Arial" panose="020B0604020202020204" pitchFamily="34" charset="0"/>
                        </a:rPr>
                        <a:t>81</a:t>
                      </a:r>
                    </a:p>
                  </a:txBody>
                  <a:tcPr anchor="ctr"/>
                </a:tc>
                <a:tc>
                  <a:txBody>
                    <a:bodyPr/>
                    <a:lstStyle/>
                    <a:p>
                      <a:pPr algn="ctr"/>
                      <a:r>
                        <a:rPr lang="en-US" sz="1800" dirty="0">
                          <a:latin typeface="+mn-lt"/>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panose="020B0604020202020204" pitchFamily="34" charset="0"/>
                        </a:rPr>
                        <a:t>7% Increase</a:t>
                      </a:r>
                    </a:p>
                  </a:txBody>
                  <a:tcPr anchor="ctr"/>
                </a:tc>
                <a:extLst>
                  <a:ext uri="{0D108BD9-81ED-4DB2-BD59-A6C34878D82A}">
                    <a16:rowId xmlns:a16="http://schemas.microsoft.com/office/drawing/2014/main" val="231145347"/>
                  </a:ext>
                </a:extLst>
              </a:tr>
              <a:tr h="367409">
                <a:tc>
                  <a:txBody>
                    <a:bodyPr/>
                    <a:lstStyle/>
                    <a:p>
                      <a:pPr algn="ctr"/>
                      <a:r>
                        <a:rPr lang="en-US" sz="1800" b="0" dirty="0">
                          <a:solidFill>
                            <a:schemeClr val="tx1"/>
                          </a:solidFill>
                          <a:latin typeface="+mn-lt"/>
                          <a:cs typeface="Arial" panose="020B0604020202020204" pitchFamily="34" charset="0"/>
                        </a:rPr>
                        <a:t>32205 (Southwest)</a:t>
                      </a:r>
                    </a:p>
                  </a:txBody>
                  <a:tcPr anchor="ctr"/>
                </a:tc>
                <a:tc>
                  <a:txBody>
                    <a:bodyPr/>
                    <a:lstStyle/>
                    <a:p>
                      <a:pPr algn="ctr"/>
                      <a:r>
                        <a:rPr lang="en-US" sz="1800" dirty="0">
                          <a:solidFill>
                            <a:schemeClr val="tx1"/>
                          </a:solidFill>
                          <a:latin typeface="+mn-lt"/>
                          <a:cs typeface="Arial" panose="020B0604020202020204" pitchFamily="34" charset="0"/>
                        </a:rPr>
                        <a:t>78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5%</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mn-lt"/>
                          <a:cs typeface="Arial" panose="020B0604020202020204" pitchFamily="34" charset="0"/>
                        </a:rPr>
                        <a:t>30% Increase</a:t>
                      </a:r>
                    </a:p>
                  </a:txBody>
                  <a:tcPr anchor="ctr"/>
                </a:tc>
                <a:extLst>
                  <a:ext uri="{0D108BD9-81ED-4DB2-BD59-A6C34878D82A}">
                    <a16:rowId xmlns:a16="http://schemas.microsoft.com/office/drawing/2014/main" val="1366362982"/>
                  </a:ext>
                </a:extLst>
              </a:tr>
              <a:tr h="393763">
                <a:tc>
                  <a:txBody>
                    <a:bodyPr/>
                    <a:lstStyle/>
                    <a:p>
                      <a:pPr algn="ctr"/>
                      <a:r>
                        <a:rPr lang="en-US" sz="1800" b="0" dirty="0">
                          <a:solidFill>
                            <a:schemeClr val="tx1"/>
                          </a:solidFill>
                          <a:latin typeface="+mn-lt"/>
                          <a:cs typeface="Arial" panose="020B0604020202020204" pitchFamily="34" charset="0"/>
                        </a:rPr>
                        <a:t>32216 (Arlington)</a:t>
                      </a:r>
                    </a:p>
                  </a:txBody>
                  <a:tcPr anchor="ctr"/>
                </a:tc>
                <a:tc>
                  <a:txBody>
                    <a:bodyPr/>
                    <a:lstStyle/>
                    <a:p>
                      <a:pPr algn="ctr"/>
                      <a:r>
                        <a:rPr lang="en-US" sz="1800" dirty="0">
                          <a:solidFill>
                            <a:schemeClr val="tx1"/>
                          </a:solidFill>
                          <a:latin typeface="+mn-lt"/>
                          <a:cs typeface="Arial" panose="020B0604020202020204" pitchFamily="34" charset="0"/>
                        </a:rPr>
                        <a:t>77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5%</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2"/>
                          </a:solidFill>
                          <a:latin typeface="+mn-lt"/>
                          <a:cs typeface="Arial" panose="020B0604020202020204" pitchFamily="34" charset="0"/>
                        </a:rPr>
                        <a:t>4% Increase</a:t>
                      </a:r>
                    </a:p>
                  </a:txBody>
                  <a:tcPr anchor="ctr"/>
                </a:tc>
                <a:extLst>
                  <a:ext uri="{0D108BD9-81ED-4DB2-BD59-A6C34878D82A}">
                    <a16:rowId xmlns:a16="http://schemas.microsoft.com/office/drawing/2014/main" val="1530304457"/>
                  </a:ext>
                </a:extLst>
              </a:tr>
              <a:tr h="367409">
                <a:tc>
                  <a:txBody>
                    <a:bodyPr/>
                    <a:lstStyle/>
                    <a:p>
                      <a:pPr algn="ctr"/>
                      <a:r>
                        <a:rPr lang="en-US" sz="1800" b="0" dirty="0">
                          <a:solidFill>
                            <a:schemeClr val="tx1"/>
                          </a:solidFill>
                          <a:latin typeface="+mn-lt"/>
                          <a:cs typeface="Arial" panose="020B0604020202020204" pitchFamily="34" charset="0"/>
                        </a:rPr>
                        <a:t>32209 (Urban Core)</a:t>
                      </a:r>
                    </a:p>
                  </a:txBody>
                  <a:tcPr anchor="ctr"/>
                </a:tc>
                <a:tc>
                  <a:txBody>
                    <a:bodyPr/>
                    <a:lstStyle/>
                    <a:p>
                      <a:pPr algn="ctr"/>
                      <a:r>
                        <a:rPr lang="en-US" sz="1800" dirty="0">
                          <a:solidFill>
                            <a:schemeClr val="tx1"/>
                          </a:solidFill>
                          <a:latin typeface="+mn-lt"/>
                          <a:cs typeface="Arial" panose="020B0604020202020204" pitchFamily="34" charset="0"/>
                        </a:rPr>
                        <a:t>76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5%</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latin typeface="+mn-lt"/>
                          <a:cs typeface="Arial" panose="020B0604020202020204" pitchFamily="34" charset="0"/>
                        </a:rPr>
                        <a:t>10% Decrease</a:t>
                      </a:r>
                    </a:p>
                  </a:txBody>
                  <a:tcPr anchor="ctr"/>
                </a:tc>
                <a:extLst>
                  <a:ext uri="{0D108BD9-81ED-4DB2-BD59-A6C34878D82A}">
                    <a16:rowId xmlns:a16="http://schemas.microsoft.com/office/drawing/2014/main" val="1862398436"/>
                  </a:ext>
                </a:extLst>
              </a:tr>
              <a:tr h="367409">
                <a:tc>
                  <a:txBody>
                    <a:bodyPr/>
                    <a:lstStyle/>
                    <a:p>
                      <a:pPr algn="ctr"/>
                      <a:r>
                        <a:rPr lang="en-US" sz="1800" b="0" dirty="0">
                          <a:solidFill>
                            <a:schemeClr val="tx1"/>
                          </a:solidFill>
                          <a:latin typeface="+mn-lt"/>
                          <a:cs typeface="Arial" panose="020B0604020202020204" pitchFamily="34" charset="0"/>
                        </a:rPr>
                        <a:t>32211 (Arlington)</a:t>
                      </a:r>
                    </a:p>
                  </a:txBody>
                  <a:tcPr anchor="ctr"/>
                </a:tc>
                <a:tc>
                  <a:txBody>
                    <a:bodyPr/>
                    <a:lstStyle/>
                    <a:p>
                      <a:pPr algn="ctr"/>
                      <a:r>
                        <a:rPr lang="en-US" sz="1800" dirty="0">
                          <a:solidFill>
                            <a:schemeClr val="tx1"/>
                          </a:solidFill>
                          <a:latin typeface="+mn-lt"/>
                          <a:cs typeface="Arial" panose="020B0604020202020204" pitchFamily="34" charset="0"/>
                        </a:rPr>
                        <a:t>73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5%</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mn-lt"/>
                          <a:ea typeface="+mn-ea"/>
                          <a:cs typeface="Arial" panose="020B0604020202020204" pitchFamily="34" charset="0"/>
                        </a:rPr>
                        <a:t>14% Decrease</a:t>
                      </a:r>
                    </a:p>
                  </a:txBody>
                  <a:tcPr anchor="ctr"/>
                </a:tc>
                <a:extLst>
                  <a:ext uri="{0D108BD9-81ED-4DB2-BD59-A6C34878D82A}">
                    <a16:rowId xmlns:a16="http://schemas.microsoft.com/office/drawing/2014/main" val="60002362"/>
                  </a:ext>
                </a:extLst>
              </a:tr>
              <a:tr h="367409">
                <a:tc>
                  <a:txBody>
                    <a:bodyPr/>
                    <a:lstStyle/>
                    <a:p>
                      <a:pPr algn="ctr"/>
                      <a:r>
                        <a:rPr lang="en-US" sz="1800" b="0" dirty="0">
                          <a:solidFill>
                            <a:schemeClr val="tx1"/>
                          </a:solidFill>
                          <a:latin typeface="+mn-lt"/>
                          <a:cs typeface="Arial" panose="020B0604020202020204" pitchFamily="34" charset="0"/>
                        </a:rPr>
                        <a:t>32256 (Southeast)</a:t>
                      </a:r>
                    </a:p>
                  </a:txBody>
                  <a:tcPr anchor="ctr"/>
                </a:tc>
                <a:tc>
                  <a:txBody>
                    <a:bodyPr/>
                    <a:lstStyle/>
                    <a:p>
                      <a:pPr algn="ctr"/>
                      <a:r>
                        <a:rPr lang="en-US" sz="1800" b="0" dirty="0">
                          <a:solidFill>
                            <a:schemeClr val="tx1"/>
                          </a:solidFill>
                          <a:latin typeface="+mn-lt"/>
                          <a:cs typeface="Arial" panose="020B0604020202020204" pitchFamily="34" charset="0"/>
                        </a:rPr>
                        <a:t>73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mn-lt"/>
                          <a:cs typeface="Arial" panose="020B0604020202020204" pitchFamily="34" charset="0"/>
                        </a:rPr>
                        <a:t>35% Increase</a:t>
                      </a:r>
                    </a:p>
                  </a:txBody>
                  <a:tcPr anchor="ctr">
                    <a:noFill/>
                  </a:tcPr>
                </a:tc>
                <a:extLst>
                  <a:ext uri="{0D108BD9-81ED-4DB2-BD59-A6C34878D82A}">
                    <a16:rowId xmlns:a16="http://schemas.microsoft.com/office/drawing/2014/main" val="2219057083"/>
                  </a:ext>
                </a:extLst>
              </a:tr>
              <a:tr h="367409">
                <a:tc>
                  <a:txBody>
                    <a:bodyPr/>
                    <a:lstStyle/>
                    <a:p>
                      <a:pPr algn="r"/>
                      <a:r>
                        <a:rPr lang="en-US" sz="1800" b="1" dirty="0">
                          <a:solidFill>
                            <a:schemeClr val="bg1">
                              <a:lumMod val="50000"/>
                            </a:schemeClr>
                          </a:solidFill>
                        </a:rPr>
                        <a:t>TOTAL (Top 11)</a:t>
                      </a:r>
                      <a:endParaRPr lang="en-US" sz="1800" b="1" dirty="0">
                        <a:solidFill>
                          <a:schemeClr val="bg1">
                            <a:lumMod val="50000"/>
                          </a:schemeClr>
                        </a:solidFill>
                        <a:latin typeface="+mn-lt"/>
                        <a:cs typeface="Arial" panose="020B0604020202020204" pitchFamily="34" charset="0"/>
                      </a:endParaRPr>
                    </a:p>
                  </a:txBody>
                  <a:tcPr anchor="ctr"/>
                </a:tc>
                <a:tc>
                  <a:txBody>
                    <a:bodyPr/>
                    <a:lstStyle/>
                    <a:p>
                      <a:pPr algn="ctr"/>
                      <a:r>
                        <a:rPr lang="en-US" sz="1800" b="1" dirty="0">
                          <a:solidFill>
                            <a:schemeClr val="bg1">
                              <a:lumMod val="50000"/>
                            </a:schemeClr>
                          </a:solidFill>
                          <a:latin typeface="+mn-lt"/>
                          <a:cs typeface="Arial" panose="020B0604020202020204" pitchFamily="34" charset="0"/>
                        </a:rPr>
                        <a:t>968</a:t>
                      </a:r>
                    </a:p>
                  </a:txBody>
                  <a:tcPr anchor="ctr"/>
                </a:tc>
                <a:tc>
                  <a:txBody>
                    <a:bodyPr/>
                    <a:lstStyle/>
                    <a:p>
                      <a:pPr algn="ctr"/>
                      <a:r>
                        <a:rPr lang="en-US" sz="1800" b="1" dirty="0">
                          <a:solidFill>
                            <a:schemeClr val="bg1">
                              <a:lumMod val="50000"/>
                            </a:schemeClr>
                          </a:solidFill>
                          <a:latin typeface="+mn-lt"/>
                          <a:cs typeface="Arial" panose="020B0604020202020204" pitchFamily="34" charset="0"/>
                        </a:rPr>
                        <a:t>62%</a:t>
                      </a:r>
                    </a:p>
                  </a:txBody>
                  <a:tcPr anchor="ct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00B050"/>
                        </a:solidFill>
                        <a:highlight>
                          <a:srgbClr val="FFFF00"/>
                        </a:highlight>
                        <a:latin typeface="+mn-lt"/>
                        <a:cs typeface="Arial" panose="020B0604020202020204" pitchFamily="34" charset="0"/>
                      </a:endParaRPr>
                    </a:p>
                  </a:txBody>
                  <a:tcPr anchor="ctr">
                    <a:solidFill>
                      <a:schemeClr val="bg1">
                        <a:lumMod val="85000"/>
                      </a:schemeClr>
                    </a:solidFill>
                  </a:tcPr>
                </a:tc>
                <a:extLst>
                  <a:ext uri="{0D108BD9-81ED-4DB2-BD59-A6C34878D82A}">
                    <a16:rowId xmlns:a16="http://schemas.microsoft.com/office/drawing/2014/main" val="1484096097"/>
                  </a:ext>
                </a:extLst>
              </a:tr>
              <a:tr h="367409">
                <a:tc>
                  <a:txBody>
                    <a:bodyPr/>
                    <a:lstStyle/>
                    <a:p>
                      <a:pPr algn="r"/>
                      <a:r>
                        <a:rPr lang="en-US" sz="1800" b="1" dirty="0">
                          <a:solidFill>
                            <a:schemeClr val="tx1">
                              <a:lumMod val="65000"/>
                              <a:lumOff val="35000"/>
                            </a:schemeClr>
                          </a:solidFill>
                        </a:rPr>
                        <a:t>TOTAL (Other 23 Zips)</a:t>
                      </a:r>
                      <a:endParaRPr lang="en-US" sz="1800" b="1" dirty="0">
                        <a:solidFill>
                          <a:schemeClr val="tx1">
                            <a:lumMod val="65000"/>
                            <a:lumOff val="35000"/>
                          </a:schemeClr>
                        </a:solidFill>
                        <a:latin typeface="+mn-lt"/>
                        <a:cs typeface="Arial" panose="020B0604020202020204" pitchFamily="34" charset="0"/>
                      </a:endParaRPr>
                    </a:p>
                  </a:txBody>
                  <a:tcPr anchor="ctr"/>
                </a:tc>
                <a:tc>
                  <a:txBody>
                    <a:bodyPr/>
                    <a:lstStyle/>
                    <a:p>
                      <a:pPr algn="ctr"/>
                      <a:r>
                        <a:rPr lang="en-US" sz="1800" b="1" dirty="0">
                          <a:solidFill>
                            <a:schemeClr val="tx1">
                              <a:lumMod val="65000"/>
                              <a:lumOff val="35000"/>
                            </a:schemeClr>
                          </a:solidFill>
                          <a:latin typeface="+mn-lt"/>
                          <a:cs typeface="Arial" panose="020B0604020202020204" pitchFamily="34" charset="0"/>
                        </a:rPr>
                        <a:t>582</a:t>
                      </a:r>
                    </a:p>
                  </a:txBody>
                  <a:tcPr anchor="ctr"/>
                </a:tc>
                <a:tc>
                  <a:txBody>
                    <a:bodyPr/>
                    <a:lstStyle/>
                    <a:p>
                      <a:pPr algn="ctr"/>
                      <a:r>
                        <a:rPr lang="en-US" sz="1800" b="1" dirty="0">
                          <a:solidFill>
                            <a:schemeClr val="tx1">
                              <a:lumMod val="65000"/>
                              <a:lumOff val="35000"/>
                            </a:schemeClr>
                          </a:solidFill>
                          <a:latin typeface="+mn-lt"/>
                          <a:cs typeface="Arial" panose="020B0604020202020204" pitchFamily="34" charset="0"/>
                        </a:rPr>
                        <a:t>38%</a:t>
                      </a:r>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highlight>
                          <a:srgbClr val="FFFF00"/>
                        </a:highlight>
                        <a:latin typeface="+mn-lt"/>
                        <a:cs typeface="Arial" panose="020B0604020202020204" pitchFamily="34" charset="0"/>
                      </a:endParaRPr>
                    </a:p>
                  </a:txBody>
                  <a:tcPr anchor="ctr"/>
                </a:tc>
                <a:extLst>
                  <a:ext uri="{0D108BD9-81ED-4DB2-BD59-A6C34878D82A}">
                    <a16:rowId xmlns:a16="http://schemas.microsoft.com/office/drawing/2014/main" val="3092787189"/>
                  </a:ext>
                </a:extLst>
              </a:tr>
              <a:tr h="367409">
                <a:tc>
                  <a:txBody>
                    <a:bodyPr/>
                    <a:lstStyle/>
                    <a:p>
                      <a:pPr algn="r"/>
                      <a:r>
                        <a:rPr lang="en-US" sz="1800" b="1" dirty="0">
                          <a:solidFill>
                            <a:schemeClr val="tx1"/>
                          </a:solidFill>
                        </a:rPr>
                        <a:t>TOTAL (All 34 Zips)</a:t>
                      </a:r>
                      <a:endParaRPr lang="en-US" sz="1800" b="1" dirty="0">
                        <a:solidFill>
                          <a:schemeClr val="tx1"/>
                        </a:solidFill>
                        <a:latin typeface="+mn-lt"/>
                        <a:cs typeface="Arial" panose="020B0604020202020204" pitchFamily="34" charset="0"/>
                      </a:endParaRPr>
                    </a:p>
                  </a:txBody>
                  <a:tcPr anchor="ctr"/>
                </a:tc>
                <a:tc>
                  <a:txBody>
                    <a:bodyPr/>
                    <a:lstStyle/>
                    <a:p>
                      <a:pPr algn="ctr"/>
                      <a:r>
                        <a:rPr lang="en-US" sz="1800" b="1" dirty="0">
                          <a:solidFill>
                            <a:schemeClr val="tx1"/>
                          </a:solidFill>
                          <a:latin typeface="+mn-lt"/>
                          <a:cs typeface="Arial" panose="020B0604020202020204" pitchFamily="34" charset="0"/>
                        </a:rPr>
                        <a:t>1,550</a:t>
                      </a:r>
                    </a:p>
                  </a:txBody>
                  <a:tcPr anchor="ctr"/>
                </a:tc>
                <a:tc>
                  <a:txBody>
                    <a:bodyPr/>
                    <a:lstStyle/>
                    <a:p>
                      <a:pPr algn="ctr"/>
                      <a:r>
                        <a:rPr lang="en-US" sz="1800" b="1" dirty="0">
                          <a:solidFill>
                            <a:schemeClr val="tx1"/>
                          </a:solidFill>
                        </a:rPr>
                        <a:t>100%</a:t>
                      </a:r>
                      <a:endParaRPr lang="en-US" sz="1800" b="1" dirty="0">
                        <a:solidFill>
                          <a:schemeClr val="tx1"/>
                        </a:solidFill>
                        <a:latin typeface="+mn-lt"/>
                        <a:cs typeface="Arial" panose="020B0604020202020204" pitchFamily="34" charset="0"/>
                      </a:endParaRPr>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00B050"/>
                        </a:solidFill>
                        <a:highlight>
                          <a:srgbClr val="FFFF00"/>
                        </a:highlight>
                        <a:latin typeface="+mn-lt"/>
                        <a:cs typeface="Arial" panose="020B0604020202020204" pitchFamily="34" charset="0"/>
                      </a:endParaRPr>
                    </a:p>
                  </a:txBody>
                  <a:tcPr anchor="ctr"/>
                </a:tc>
                <a:extLst>
                  <a:ext uri="{0D108BD9-81ED-4DB2-BD59-A6C34878D82A}">
                    <a16:rowId xmlns:a16="http://schemas.microsoft.com/office/drawing/2014/main" val="2530478515"/>
                  </a:ext>
                </a:extLst>
              </a:tr>
            </a:tbl>
          </a:graphicData>
        </a:graphic>
      </p:graphicFrame>
    </p:spTree>
    <p:extLst>
      <p:ext uri="{BB962C8B-B14F-4D97-AF65-F5344CB8AC3E}">
        <p14:creationId xmlns:p14="http://schemas.microsoft.com/office/powerpoint/2010/main" val="92414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B8D78302-15D2-B32B-B711-EDE91E86F703}"/>
              </a:ext>
            </a:extLst>
          </p:cNvPr>
          <p:cNvGraphicFramePr>
            <a:graphicFrameLocks/>
          </p:cNvGraphicFramePr>
          <p:nvPr/>
        </p:nvGraphicFramePr>
        <p:xfrm>
          <a:off x="1542042" y="113339"/>
          <a:ext cx="9107916" cy="6631323"/>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2276979">
                  <a:extLst>
                    <a:ext uri="{9D8B030D-6E8A-4147-A177-3AD203B41FA5}">
                      <a16:colId xmlns:a16="http://schemas.microsoft.com/office/drawing/2014/main" val="3139388998"/>
                    </a:ext>
                  </a:extLst>
                </a:gridCol>
                <a:gridCol w="2276979">
                  <a:extLst>
                    <a:ext uri="{9D8B030D-6E8A-4147-A177-3AD203B41FA5}">
                      <a16:colId xmlns:a16="http://schemas.microsoft.com/office/drawing/2014/main" val="3929206282"/>
                    </a:ext>
                  </a:extLst>
                </a:gridCol>
                <a:gridCol w="2276979">
                  <a:extLst>
                    <a:ext uri="{9D8B030D-6E8A-4147-A177-3AD203B41FA5}">
                      <a16:colId xmlns:a16="http://schemas.microsoft.com/office/drawing/2014/main" val="3319839966"/>
                    </a:ext>
                  </a:extLst>
                </a:gridCol>
                <a:gridCol w="2276979">
                  <a:extLst>
                    <a:ext uri="{9D8B030D-6E8A-4147-A177-3AD203B41FA5}">
                      <a16:colId xmlns:a16="http://schemas.microsoft.com/office/drawing/2014/main" val="2491714315"/>
                    </a:ext>
                  </a:extLst>
                </a:gridCol>
              </a:tblGrid>
              <a:tr h="0">
                <a:tc gridSpan="4">
                  <a:txBody>
                    <a:bodyPr/>
                    <a:lstStyle/>
                    <a:p>
                      <a:pPr algn="ctr"/>
                      <a:r>
                        <a:rPr lang="en-US" sz="1600" b="1" dirty="0"/>
                        <a:t>Suspected Opioid-Related (O-R) Overdose (OD) Patients by Incident Zip Code</a:t>
                      </a:r>
                    </a:p>
                    <a:p>
                      <a:pPr algn="ctr"/>
                      <a:r>
                        <a:rPr lang="en-US" sz="1600" b="1" dirty="0">
                          <a:solidFill>
                            <a:schemeClr val="bg2">
                              <a:lumMod val="50000"/>
                            </a:schemeClr>
                          </a:solidFill>
                        </a:rPr>
                        <a:t>January 2023 - July 2023</a:t>
                      </a:r>
                      <a:endParaRPr lang="en-US" sz="1600" b="1" dirty="0">
                        <a:solidFill>
                          <a:schemeClr val="bg2">
                            <a:lumMod val="50000"/>
                          </a:schemeClr>
                        </a:solidFill>
                        <a:latin typeface="+mn-lt"/>
                        <a:cs typeface="Arial" panose="020B0604020202020204" pitchFamily="34" charset="0"/>
                      </a:endParaRPr>
                    </a:p>
                  </a:txBody>
                  <a:tcPr anchor="ctr">
                    <a:solidFill>
                      <a:schemeClr val="accent1">
                        <a:lumMod val="20000"/>
                        <a:lumOff val="80000"/>
                      </a:schemeClr>
                    </a:solidFill>
                  </a:tcPr>
                </a:tc>
                <a:tc hMerge="1">
                  <a:txBody>
                    <a:bodyPr/>
                    <a:lstStyle/>
                    <a:p>
                      <a:pPr algn="ctr"/>
                      <a:endParaRPr lang="en-US" dirty="0">
                        <a:latin typeface="Abadi" panose="020B0604020104020204" pitchFamily="34" charset="0"/>
                      </a:endParaRPr>
                    </a:p>
                  </a:txBody>
                  <a:tcPr/>
                </a:tc>
                <a:tc hMerge="1">
                  <a:txBody>
                    <a:bodyPr/>
                    <a:lstStyle/>
                    <a:p>
                      <a:pPr algn="ctr"/>
                      <a:endParaRPr lang="en-US" dirty="0">
                        <a:latin typeface="Abadi" panose="020B0604020104020204" pitchFamily="34" charset="0"/>
                      </a:endParaRPr>
                    </a:p>
                  </a:txBody>
                  <a:tcPr/>
                </a:tc>
                <a:tc hMerge="1">
                  <a:txBody>
                    <a:bodyPr/>
                    <a:lstStyle/>
                    <a:p>
                      <a:pPr algn="ctr"/>
                      <a:endParaRPr lang="en-US" dirty="0">
                        <a:latin typeface="Abadi" panose="020B0604020104020204" pitchFamily="34" charset="0"/>
                        <a:cs typeface="Arial" panose="020B0604020202020204" pitchFamily="34" charset="0"/>
                      </a:endParaRPr>
                    </a:p>
                  </a:txBody>
                  <a:tcPr/>
                </a:tc>
                <a:extLst>
                  <a:ext uri="{0D108BD9-81ED-4DB2-BD59-A6C34878D82A}">
                    <a16:rowId xmlns:a16="http://schemas.microsoft.com/office/drawing/2014/main" val="725794776"/>
                  </a:ext>
                </a:extLst>
              </a:tr>
              <a:tr h="634157">
                <a:tc>
                  <a:txBody>
                    <a:bodyPr/>
                    <a:lstStyle/>
                    <a:p>
                      <a:pPr algn="ctr"/>
                      <a:r>
                        <a:rPr lang="en-US" sz="1600" b="1" dirty="0"/>
                        <a:t>Top 10 Zip Codes</a:t>
                      </a:r>
                      <a:endParaRPr lang="en-US" sz="1600" b="1" dirty="0">
                        <a:latin typeface="+mn-lt"/>
                        <a:cs typeface="Arial" panose="020B0604020202020204" pitchFamily="34" charset="0"/>
                      </a:endParaRPr>
                    </a:p>
                  </a:txBody>
                  <a:tcPr anchor="ctr"/>
                </a:tc>
                <a:tc>
                  <a:txBody>
                    <a:bodyPr/>
                    <a:lstStyle/>
                    <a:p>
                      <a:pPr algn="ctr"/>
                      <a:r>
                        <a:rPr lang="en-US" sz="1600" b="1" dirty="0"/>
                        <a:t>Count</a:t>
                      </a:r>
                      <a:endParaRPr lang="en-US" sz="1600" b="1" dirty="0">
                        <a:latin typeface="+mn-lt"/>
                        <a:cs typeface="Arial" panose="020B0604020202020204" pitchFamily="34" charset="0"/>
                      </a:endParaRPr>
                    </a:p>
                  </a:txBody>
                  <a:tcPr anchor="ctr"/>
                </a:tc>
                <a:tc>
                  <a:txBody>
                    <a:bodyPr/>
                    <a:lstStyle/>
                    <a:p>
                      <a:pPr algn="ctr"/>
                      <a:r>
                        <a:rPr lang="en-US" sz="1600" b="1" dirty="0"/>
                        <a:t>Population Size</a:t>
                      </a:r>
                      <a:endParaRPr lang="en-US" sz="1600" b="1" dirty="0">
                        <a:latin typeface="+mn-lt"/>
                        <a:cs typeface="Arial" panose="020B0604020202020204" pitchFamily="34" charset="0"/>
                      </a:endParaRPr>
                    </a:p>
                  </a:txBody>
                  <a:tcPr anchor="ctr"/>
                </a:tc>
                <a:tc>
                  <a:txBody>
                    <a:bodyPr/>
                    <a:lstStyle/>
                    <a:p>
                      <a:pPr algn="ctr"/>
                      <a:r>
                        <a:rPr lang="en-US" sz="1600" b="1" dirty="0">
                          <a:latin typeface="+mn-lt"/>
                          <a:cs typeface="Arial" panose="020B0604020202020204" pitchFamily="34" charset="0"/>
                        </a:rPr>
                        <a:t>Rate per 1,000</a:t>
                      </a:r>
                    </a:p>
                  </a:txBody>
                  <a:tcPr anchor="ctr"/>
                </a:tc>
                <a:extLst>
                  <a:ext uri="{0D108BD9-81ED-4DB2-BD59-A6C34878D82A}">
                    <a16:rowId xmlns:a16="http://schemas.microsoft.com/office/drawing/2014/main" val="3088933416"/>
                  </a:ext>
                </a:extLst>
              </a:tr>
              <a:tr h="367409">
                <a:tc>
                  <a:txBody>
                    <a:bodyPr/>
                    <a:lstStyle/>
                    <a:p>
                      <a:pPr algn="ctr"/>
                      <a:r>
                        <a:rPr lang="en-US" sz="1600" b="0" dirty="0">
                          <a:solidFill>
                            <a:schemeClr val="tx1"/>
                          </a:solidFill>
                          <a:latin typeface="+mn-lt"/>
                          <a:cs typeface="Arial" panose="020B0604020202020204" pitchFamily="34" charset="0"/>
                        </a:rPr>
                        <a:t>32202 (Urban Core)</a:t>
                      </a:r>
                    </a:p>
                  </a:txBody>
                  <a:tcPr anchor="ctr">
                    <a:noFill/>
                  </a:tcPr>
                </a:tc>
                <a:tc>
                  <a:txBody>
                    <a:bodyPr/>
                    <a:lstStyle/>
                    <a:p>
                      <a:pPr algn="ctr"/>
                      <a:r>
                        <a:rPr lang="en-US" sz="1600" dirty="0">
                          <a:latin typeface="+mn-lt"/>
                          <a:cs typeface="Arial" panose="020B0604020202020204" pitchFamily="34" charset="0"/>
                        </a:rPr>
                        <a:t>54</a:t>
                      </a:r>
                    </a:p>
                  </a:txBody>
                  <a:tcPr anchor="ctr">
                    <a:noFill/>
                  </a:tcPr>
                </a:tc>
                <a:tc>
                  <a:txBody>
                    <a:bodyPr/>
                    <a:lstStyle/>
                    <a:p>
                      <a:pPr algn="ctr"/>
                      <a:r>
                        <a:rPr lang="en-US" sz="1600" dirty="0">
                          <a:latin typeface="+mn-lt"/>
                          <a:cs typeface="Arial" panose="020B0604020202020204" pitchFamily="34" charset="0"/>
                        </a:rPr>
                        <a:t>6,544</a:t>
                      </a:r>
                    </a:p>
                  </a:txBody>
                  <a:tcPr anchor="ctr">
                    <a:noFill/>
                  </a:tcPr>
                </a:tc>
                <a:tc>
                  <a:txBody>
                    <a:bodyPr/>
                    <a:lstStyle/>
                    <a:p>
                      <a:pPr algn="ctr"/>
                      <a:r>
                        <a:rPr lang="en-US" sz="1600" b="0" dirty="0">
                          <a:solidFill>
                            <a:schemeClr val="tx1"/>
                          </a:solidFill>
                          <a:latin typeface="+mn-lt"/>
                          <a:cs typeface="Arial" panose="020B0604020202020204" pitchFamily="34" charset="0"/>
                        </a:rPr>
                        <a:t>8.25</a:t>
                      </a:r>
                    </a:p>
                  </a:txBody>
                  <a:tcPr anchor="ctr">
                    <a:noFill/>
                  </a:tcPr>
                </a:tc>
                <a:extLst>
                  <a:ext uri="{0D108BD9-81ED-4DB2-BD59-A6C34878D82A}">
                    <a16:rowId xmlns:a16="http://schemas.microsoft.com/office/drawing/2014/main" val="2839538513"/>
                  </a:ext>
                </a:extLst>
              </a:tr>
              <a:tr h="367409">
                <a:tc>
                  <a:txBody>
                    <a:bodyPr/>
                    <a:lstStyle/>
                    <a:p>
                      <a:pPr algn="ctr"/>
                      <a:r>
                        <a:rPr lang="en-US" sz="1600" b="0" dirty="0">
                          <a:solidFill>
                            <a:schemeClr val="tx1"/>
                          </a:solidFill>
                          <a:latin typeface="+mn-lt"/>
                          <a:cs typeface="Arial" panose="020B0604020202020204" pitchFamily="34" charset="0"/>
                        </a:rPr>
                        <a:t>32254 (Urban Core)</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88</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14,545</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6.05</a:t>
                      </a:r>
                    </a:p>
                  </a:txBody>
                  <a:tcPr anchor="ctr">
                    <a:solidFill>
                      <a:schemeClr val="accent2">
                        <a:lumMod val="60000"/>
                        <a:lumOff val="40000"/>
                      </a:schemeClr>
                    </a:solidFill>
                  </a:tcPr>
                </a:tc>
                <a:extLst>
                  <a:ext uri="{0D108BD9-81ED-4DB2-BD59-A6C34878D82A}">
                    <a16:rowId xmlns:a16="http://schemas.microsoft.com/office/drawing/2014/main" val="532460344"/>
                  </a:ext>
                </a:extLst>
              </a:tr>
              <a:tr h="367409">
                <a:tc>
                  <a:txBody>
                    <a:bodyPr/>
                    <a:lstStyle/>
                    <a:p>
                      <a:pPr algn="ctr"/>
                      <a:r>
                        <a:rPr lang="en-US" sz="1600" b="0" dirty="0">
                          <a:solidFill>
                            <a:schemeClr val="tx1"/>
                          </a:solidFill>
                          <a:latin typeface="+mn-lt"/>
                          <a:cs typeface="Arial" panose="020B0604020202020204" pitchFamily="34" charset="0"/>
                        </a:rPr>
                        <a:t>32204 (Urban Core)</a:t>
                      </a:r>
                    </a:p>
                  </a:txBody>
                  <a:tcPr anchor="ctr">
                    <a:noFill/>
                  </a:tcPr>
                </a:tc>
                <a:tc>
                  <a:txBody>
                    <a:bodyPr/>
                    <a:lstStyle/>
                    <a:p>
                      <a:pPr algn="ctr"/>
                      <a:r>
                        <a:rPr lang="en-US" sz="1600" dirty="0">
                          <a:latin typeface="+mn-lt"/>
                          <a:cs typeface="Arial" panose="020B0604020202020204" pitchFamily="34" charset="0"/>
                        </a:rPr>
                        <a:t>30</a:t>
                      </a:r>
                    </a:p>
                  </a:txBody>
                  <a:tcPr anchor="ctr">
                    <a:noFill/>
                  </a:tcPr>
                </a:tc>
                <a:tc>
                  <a:txBody>
                    <a:bodyPr/>
                    <a:lstStyle/>
                    <a:p>
                      <a:pPr algn="ctr"/>
                      <a:r>
                        <a:rPr lang="en-US" sz="1600" dirty="0">
                          <a:latin typeface="+mn-lt"/>
                          <a:cs typeface="Arial" panose="020B0604020202020204" pitchFamily="34" charset="0"/>
                        </a:rPr>
                        <a:t>8,673</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mn-lt"/>
                          <a:cs typeface="Arial" panose="020B0604020202020204" pitchFamily="34" charset="0"/>
                        </a:rPr>
                        <a:t>3.46</a:t>
                      </a:r>
                    </a:p>
                  </a:txBody>
                  <a:tcPr anchor="ctr">
                    <a:noFill/>
                  </a:tcPr>
                </a:tc>
                <a:extLst>
                  <a:ext uri="{0D108BD9-81ED-4DB2-BD59-A6C34878D82A}">
                    <a16:rowId xmlns:a16="http://schemas.microsoft.com/office/drawing/2014/main" val="981649722"/>
                  </a:ext>
                </a:extLst>
              </a:tr>
              <a:tr h="367409">
                <a:tc>
                  <a:txBody>
                    <a:bodyPr/>
                    <a:lstStyle/>
                    <a:p>
                      <a:pPr algn="ctr"/>
                      <a:r>
                        <a:rPr lang="en-US" sz="1600" b="0" dirty="0">
                          <a:solidFill>
                            <a:schemeClr val="tx1"/>
                          </a:solidFill>
                          <a:latin typeface="+mn-lt"/>
                          <a:cs typeface="Arial" panose="020B0604020202020204" pitchFamily="34" charset="0"/>
                        </a:rPr>
                        <a:t>32205 (Southwest)</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78</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29,605</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2.63</a:t>
                      </a:r>
                    </a:p>
                  </a:txBody>
                  <a:tcPr anchor="ctr">
                    <a:solidFill>
                      <a:schemeClr val="accent2">
                        <a:lumMod val="60000"/>
                        <a:lumOff val="40000"/>
                      </a:schemeClr>
                    </a:solidFill>
                  </a:tcPr>
                </a:tc>
                <a:extLst>
                  <a:ext uri="{0D108BD9-81ED-4DB2-BD59-A6C34878D82A}">
                    <a16:rowId xmlns:a16="http://schemas.microsoft.com/office/drawing/2014/main" val="675398880"/>
                  </a:ext>
                </a:extLst>
              </a:tr>
              <a:tr h="367409">
                <a:tc>
                  <a:txBody>
                    <a:bodyPr/>
                    <a:lstStyle/>
                    <a:p>
                      <a:pPr algn="ctr"/>
                      <a:r>
                        <a:rPr lang="en-US" sz="1600" b="0" dirty="0">
                          <a:solidFill>
                            <a:schemeClr val="tx1"/>
                          </a:solidFill>
                          <a:latin typeface="+mn-lt"/>
                          <a:cs typeface="Arial" panose="020B0604020202020204" pitchFamily="34" charset="0"/>
                        </a:rPr>
                        <a:t>32206 (Urban Core)</a:t>
                      </a:r>
                    </a:p>
                  </a:txBody>
                  <a:tcPr anchor="ctr">
                    <a:noFill/>
                  </a:tcPr>
                </a:tc>
                <a:tc>
                  <a:txBody>
                    <a:bodyPr/>
                    <a:lstStyle/>
                    <a:p>
                      <a:pPr algn="ctr"/>
                      <a:r>
                        <a:rPr lang="en-US" sz="1600" dirty="0">
                          <a:latin typeface="+mn-lt"/>
                          <a:cs typeface="Arial" panose="020B0604020202020204" pitchFamily="34" charset="0"/>
                        </a:rPr>
                        <a:t>47</a:t>
                      </a:r>
                    </a:p>
                  </a:txBody>
                  <a:tcPr anchor="ctr">
                    <a:noFill/>
                  </a:tcPr>
                </a:tc>
                <a:tc>
                  <a:txBody>
                    <a:bodyPr/>
                    <a:lstStyle/>
                    <a:p>
                      <a:pPr algn="ctr"/>
                      <a:r>
                        <a:rPr lang="en-US" sz="1600" dirty="0">
                          <a:latin typeface="+mn-lt"/>
                          <a:cs typeface="Arial" panose="020B0604020202020204" pitchFamily="34" charset="0"/>
                        </a:rPr>
                        <a:t>18,283</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2.57</a:t>
                      </a:r>
                    </a:p>
                  </a:txBody>
                  <a:tcPr anchor="ctr">
                    <a:noFill/>
                  </a:tcPr>
                </a:tc>
                <a:extLst>
                  <a:ext uri="{0D108BD9-81ED-4DB2-BD59-A6C34878D82A}">
                    <a16:rowId xmlns:a16="http://schemas.microsoft.com/office/drawing/2014/main" val="2130098670"/>
                  </a:ext>
                </a:extLst>
              </a:tr>
              <a:tr h="367409">
                <a:tc>
                  <a:txBody>
                    <a:bodyPr/>
                    <a:lstStyle/>
                    <a:p>
                      <a:pPr algn="ctr"/>
                      <a:r>
                        <a:rPr lang="en-US" sz="1600" b="0" dirty="0">
                          <a:solidFill>
                            <a:schemeClr val="tx1"/>
                          </a:solidFill>
                          <a:latin typeface="+mn-lt"/>
                          <a:cs typeface="Arial" panose="020B0604020202020204" pitchFamily="34" charset="0"/>
                        </a:rPr>
                        <a:t>32220 (Outer Rim)</a:t>
                      </a:r>
                    </a:p>
                  </a:txBody>
                  <a:tcPr anchor="ctr">
                    <a:noFill/>
                  </a:tcPr>
                </a:tc>
                <a:tc>
                  <a:txBody>
                    <a:bodyPr/>
                    <a:lstStyle/>
                    <a:p>
                      <a:pPr algn="ctr"/>
                      <a:r>
                        <a:rPr lang="en-US" sz="1600" dirty="0">
                          <a:latin typeface="+mn-lt"/>
                          <a:cs typeface="Arial" panose="020B0604020202020204" pitchFamily="34" charset="0"/>
                        </a:rPr>
                        <a:t>33</a:t>
                      </a:r>
                    </a:p>
                  </a:txBody>
                  <a:tcPr anchor="ctr">
                    <a:noFill/>
                  </a:tcPr>
                </a:tc>
                <a:tc>
                  <a:txBody>
                    <a:bodyPr/>
                    <a:lstStyle/>
                    <a:p>
                      <a:pPr algn="ctr"/>
                      <a:r>
                        <a:rPr lang="en-US" sz="1600" dirty="0">
                          <a:latin typeface="+mn-lt"/>
                          <a:cs typeface="Arial" panose="020B0604020202020204" pitchFamily="34" charset="0"/>
                        </a:rPr>
                        <a:t>13,037</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2.53</a:t>
                      </a:r>
                    </a:p>
                  </a:txBody>
                  <a:tcPr anchor="ctr">
                    <a:noFill/>
                  </a:tcPr>
                </a:tc>
                <a:extLst>
                  <a:ext uri="{0D108BD9-81ED-4DB2-BD59-A6C34878D82A}">
                    <a16:rowId xmlns:a16="http://schemas.microsoft.com/office/drawing/2014/main" val="2316389858"/>
                  </a:ext>
                </a:extLst>
              </a:tr>
              <a:tr h="367409">
                <a:tc>
                  <a:txBody>
                    <a:bodyPr/>
                    <a:lstStyle/>
                    <a:p>
                      <a:pPr algn="ctr"/>
                      <a:r>
                        <a:rPr lang="en-US" sz="1600" b="0" dirty="0">
                          <a:solidFill>
                            <a:schemeClr val="tx1"/>
                          </a:solidFill>
                          <a:latin typeface="+mn-lt"/>
                          <a:cs typeface="Arial" panose="020B0604020202020204" pitchFamily="34" charset="0"/>
                        </a:rPr>
                        <a:t>32208 (Urban Core)</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81</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33,286</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mn-lt"/>
                          <a:cs typeface="Arial" panose="020B0604020202020204" pitchFamily="34" charset="0"/>
                        </a:rPr>
                        <a:t>2.43</a:t>
                      </a:r>
                    </a:p>
                  </a:txBody>
                  <a:tcPr anchor="ctr">
                    <a:solidFill>
                      <a:schemeClr val="accent2">
                        <a:lumMod val="60000"/>
                        <a:lumOff val="40000"/>
                      </a:schemeClr>
                    </a:solidFill>
                  </a:tcPr>
                </a:tc>
                <a:extLst>
                  <a:ext uri="{0D108BD9-81ED-4DB2-BD59-A6C34878D82A}">
                    <a16:rowId xmlns:a16="http://schemas.microsoft.com/office/drawing/2014/main" val="1678554511"/>
                  </a:ext>
                </a:extLst>
              </a:tr>
              <a:tr h="367409">
                <a:tc>
                  <a:txBody>
                    <a:bodyPr/>
                    <a:lstStyle/>
                    <a:p>
                      <a:pPr algn="ctr"/>
                      <a:r>
                        <a:rPr lang="en-US" sz="1600" b="0" dirty="0">
                          <a:solidFill>
                            <a:schemeClr val="tx1"/>
                          </a:solidFill>
                          <a:latin typeface="+mn-lt"/>
                          <a:cs typeface="Arial" panose="020B0604020202020204" pitchFamily="34" charset="0"/>
                        </a:rPr>
                        <a:t>32207 (Arlington)</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86</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36,207</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mn-lt"/>
                          <a:cs typeface="Arial" panose="020B0604020202020204" pitchFamily="34" charset="0"/>
                        </a:rPr>
                        <a:t>2.38</a:t>
                      </a:r>
                    </a:p>
                  </a:txBody>
                  <a:tcPr anchor="ctr">
                    <a:solidFill>
                      <a:schemeClr val="accent2">
                        <a:lumMod val="60000"/>
                        <a:lumOff val="40000"/>
                      </a:schemeClr>
                    </a:solidFill>
                  </a:tcPr>
                </a:tc>
                <a:extLst>
                  <a:ext uri="{0D108BD9-81ED-4DB2-BD59-A6C34878D82A}">
                    <a16:rowId xmlns:a16="http://schemas.microsoft.com/office/drawing/2014/main" val="471274268"/>
                  </a:ext>
                </a:extLst>
              </a:tr>
              <a:tr h="367409">
                <a:tc>
                  <a:txBody>
                    <a:bodyPr/>
                    <a:lstStyle/>
                    <a:p>
                      <a:pPr algn="ctr"/>
                      <a:r>
                        <a:rPr lang="en-US" sz="1600" b="0" dirty="0">
                          <a:solidFill>
                            <a:schemeClr val="tx1"/>
                          </a:solidFill>
                          <a:latin typeface="+mn-lt"/>
                          <a:cs typeface="Arial" panose="020B0604020202020204" pitchFamily="34" charset="0"/>
                        </a:rPr>
                        <a:t>32211 (Arlington)</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73</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34,168</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mn-lt"/>
                          <a:cs typeface="Arial" panose="020B0604020202020204" pitchFamily="34" charset="0"/>
                        </a:rPr>
                        <a:t>2.14</a:t>
                      </a:r>
                    </a:p>
                  </a:txBody>
                  <a:tcPr anchor="ctr">
                    <a:solidFill>
                      <a:schemeClr val="accent2">
                        <a:lumMod val="60000"/>
                        <a:lumOff val="40000"/>
                      </a:schemeClr>
                    </a:solidFill>
                  </a:tcPr>
                </a:tc>
                <a:extLst>
                  <a:ext uri="{0D108BD9-81ED-4DB2-BD59-A6C34878D82A}">
                    <a16:rowId xmlns:a16="http://schemas.microsoft.com/office/drawing/2014/main" val="1366362982"/>
                  </a:ext>
                </a:extLst>
              </a:tr>
              <a:tr h="367409">
                <a:tc>
                  <a:txBody>
                    <a:bodyPr/>
                    <a:lstStyle/>
                    <a:p>
                      <a:pPr algn="ctr"/>
                      <a:r>
                        <a:rPr lang="en-US" sz="1600" b="0" dirty="0">
                          <a:solidFill>
                            <a:schemeClr val="tx1"/>
                          </a:solidFill>
                          <a:latin typeface="+mn-lt"/>
                          <a:cs typeface="Arial" panose="020B0604020202020204" pitchFamily="34" charset="0"/>
                        </a:rPr>
                        <a:t>32209 (Urban Core)</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76</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36,656</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2.07</a:t>
                      </a:r>
                    </a:p>
                  </a:txBody>
                  <a:tcPr anchor="ctr">
                    <a:solidFill>
                      <a:schemeClr val="accent2">
                        <a:lumMod val="60000"/>
                        <a:lumOff val="40000"/>
                      </a:schemeClr>
                    </a:solidFill>
                  </a:tcPr>
                </a:tc>
                <a:extLst>
                  <a:ext uri="{0D108BD9-81ED-4DB2-BD59-A6C34878D82A}">
                    <a16:rowId xmlns:a16="http://schemas.microsoft.com/office/drawing/2014/main" val="60002362"/>
                  </a:ext>
                </a:extLst>
              </a:tr>
              <a:tr h="367409">
                <a:tc>
                  <a:txBody>
                    <a:bodyPr/>
                    <a:lstStyle/>
                    <a:p>
                      <a:pPr algn="ctr"/>
                      <a:r>
                        <a:rPr lang="en-US" sz="1600" b="0" dirty="0">
                          <a:solidFill>
                            <a:schemeClr val="tx1"/>
                          </a:solidFill>
                          <a:latin typeface="+mn-lt"/>
                          <a:cs typeface="Arial" panose="020B0604020202020204" pitchFamily="34" charset="0"/>
                        </a:rPr>
                        <a:t>32219 (Outer Rim)</a:t>
                      </a:r>
                    </a:p>
                  </a:txBody>
                  <a:tcPr anchor="ctr">
                    <a:noFill/>
                  </a:tcPr>
                </a:tc>
                <a:tc>
                  <a:txBody>
                    <a:bodyPr/>
                    <a:lstStyle/>
                    <a:p>
                      <a:pPr algn="ctr"/>
                      <a:r>
                        <a:rPr lang="en-US" sz="1600" dirty="0">
                          <a:latin typeface="+mn-lt"/>
                          <a:cs typeface="Arial" panose="020B0604020202020204" pitchFamily="34" charset="0"/>
                        </a:rPr>
                        <a:t>30</a:t>
                      </a:r>
                    </a:p>
                  </a:txBody>
                  <a:tcPr anchor="ctr">
                    <a:noFill/>
                  </a:tcPr>
                </a:tc>
                <a:tc>
                  <a:txBody>
                    <a:bodyPr/>
                    <a:lstStyle/>
                    <a:p>
                      <a:pPr algn="ctr"/>
                      <a:r>
                        <a:rPr lang="en-US" sz="1600" dirty="0">
                          <a:latin typeface="+mn-lt"/>
                          <a:cs typeface="Arial" panose="020B0604020202020204" pitchFamily="34" charset="0"/>
                        </a:rPr>
                        <a:t>14,474</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2.07</a:t>
                      </a:r>
                    </a:p>
                  </a:txBody>
                  <a:tcPr anchor="ctr">
                    <a:noFill/>
                  </a:tcPr>
                </a:tc>
                <a:extLst>
                  <a:ext uri="{0D108BD9-81ED-4DB2-BD59-A6C34878D82A}">
                    <a16:rowId xmlns:a16="http://schemas.microsoft.com/office/drawing/2014/main" val="191210274"/>
                  </a:ext>
                </a:extLst>
              </a:tr>
              <a:tr h="367409">
                <a:tc>
                  <a:txBody>
                    <a:bodyPr/>
                    <a:lstStyle/>
                    <a:p>
                      <a:pPr algn="r"/>
                      <a:r>
                        <a:rPr lang="en-US" sz="1600" b="1" dirty="0">
                          <a:solidFill>
                            <a:schemeClr val="bg1">
                              <a:lumMod val="50000"/>
                            </a:schemeClr>
                          </a:solidFill>
                        </a:rPr>
                        <a:t>TOTAL (Top 11)</a:t>
                      </a:r>
                      <a:endParaRPr lang="en-US" sz="1600" b="1" dirty="0">
                        <a:solidFill>
                          <a:schemeClr val="bg1">
                            <a:lumMod val="50000"/>
                          </a:schemeClr>
                        </a:solidFill>
                        <a:latin typeface="+mn-lt"/>
                        <a:cs typeface="Arial" panose="020B0604020202020204" pitchFamily="34" charset="0"/>
                      </a:endParaRPr>
                    </a:p>
                  </a:txBody>
                  <a:tcPr anchor="ctr"/>
                </a:tc>
                <a:tc>
                  <a:txBody>
                    <a:bodyPr/>
                    <a:lstStyle/>
                    <a:p>
                      <a:pPr algn="ctr"/>
                      <a:r>
                        <a:rPr lang="en-US" sz="1600" b="1" dirty="0">
                          <a:solidFill>
                            <a:schemeClr val="bg1">
                              <a:lumMod val="50000"/>
                            </a:schemeClr>
                          </a:solidFill>
                          <a:latin typeface="+mn-lt"/>
                          <a:cs typeface="Arial" panose="020B0604020202020204" pitchFamily="34" charset="0"/>
                        </a:rPr>
                        <a:t>676</a:t>
                      </a:r>
                    </a:p>
                  </a:txBody>
                  <a:tcPr anchor="ctr"/>
                </a:tc>
                <a:tc>
                  <a:txBody>
                    <a:bodyPr/>
                    <a:lstStyle/>
                    <a:p>
                      <a:pPr algn="ctr"/>
                      <a:endParaRPr lang="en-US" sz="1600" b="1" dirty="0">
                        <a:solidFill>
                          <a:schemeClr val="bg1">
                            <a:lumMod val="50000"/>
                          </a:schemeClr>
                        </a:solidFill>
                        <a:latin typeface="+mn-lt"/>
                        <a:cs typeface="Arial" panose="020B0604020202020204" pitchFamily="34" charset="0"/>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rgbClr val="00B050"/>
                        </a:solidFill>
                        <a:highlight>
                          <a:srgbClr val="FFFF00"/>
                        </a:highlight>
                        <a:latin typeface="+mn-lt"/>
                        <a:cs typeface="Arial" panose="020B0604020202020204" pitchFamily="34" charset="0"/>
                      </a:endParaRPr>
                    </a:p>
                  </a:txBody>
                  <a:tcPr anchor="ctr">
                    <a:solidFill>
                      <a:schemeClr val="bg1">
                        <a:lumMod val="85000"/>
                      </a:schemeClr>
                    </a:solidFill>
                  </a:tcPr>
                </a:tc>
                <a:extLst>
                  <a:ext uri="{0D108BD9-81ED-4DB2-BD59-A6C34878D82A}">
                    <a16:rowId xmlns:a16="http://schemas.microsoft.com/office/drawing/2014/main" val="1484096097"/>
                  </a:ext>
                </a:extLst>
              </a:tr>
              <a:tr h="367409">
                <a:tc>
                  <a:txBody>
                    <a:bodyPr/>
                    <a:lstStyle/>
                    <a:p>
                      <a:pPr algn="r"/>
                      <a:r>
                        <a:rPr lang="en-US" sz="1600" b="1" dirty="0">
                          <a:solidFill>
                            <a:schemeClr val="tx1">
                              <a:lumMod val="65000"/>
                              <a:lumOff val="35000"/>
                            </a:schemeClr>
                          </a:solidFill>
                        </a:rPr>
                        <a:t>TOTAL (Other 23 Zips)</a:t>
                      </a:r>
                      <a:endParaRPr lang="en-US" sz="1600" b="1" dirty="0">
                        <a:solidFill>
                          <a:schemeClr val="tx1">
                            <a:lumMod val="65000"/>
                            <a:lumOff val="35000"/>
                          </a:schemeClr>
                        </a:solidFill>
                        <a:latin typeface="+mn-lt"/>
                        <a:cs typeface="Arial" panose="020B0604020202020204" pitchFamily="34" charset="0"/>
                      </a:endParaRPr>
                    </a:p>
                  </a:txBody>
                  <a:tcPr anchor="ctr"/>
                </a:tc>
                <a:tc>
                  <a:txBody>
                    <a:bodyPr/>
                    <a:lstStyle/>
                    <a:p>
                      <a:pPr algn="ctr"/>
                      <a:r>
                        <a:rPr lang="en-US" sz="1600" b="1" dirty="0">
                          <a:solidFill>
                            <a:schemeClr val="tx1">
                              <a:lumMod val="65000"/>
                              <a:lumOff val="35000"/>
                            </a:schemeClr>
                          </a:solidFill>
                          <a:latin typeface="+mn-lt"/>
                          <a:cs typeface="Arial" panose="020B0604020202020204" pitchFamily="34" charset="0"/>
                        </a:rPr>
                        <a:t>874</a:t>
                      </a:r>
                    </a:p>
                  </a:txBody>
                  <a:tcPr anchor="ctr"/>
                </a:tc>
                <a:tc>
                  <a:txBody>
                    <a:bodyPr/>
                    <a:lstStyle/>
                    <a:p>
                      <a:pPr algn="ctr"/>
                      <a:endParaRPr lang="en-US" sz="1600" b="1" dirty="0">
                        <a:solidFill>
                          <a:schemeClr val="tx1">
                            <a:lumMod val="65000"/>
                            <a:lumOff val="35000"/>
                          </a:schemeClr>
                        </a:solidFill>
                        <a:latin typeface="+mn-lt"/>
                        <a:cs typeface="Arial" panose="020B0604020202020204" pitchFamily="34" charset="0"/>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highlight>
                          <a:srgbClr val="FFFF00"/>
                        </a:highlight>
                        <a:latin typeface="+mn-lt"/>
                        <a:cs typeface="Arial" panose="020B0604020202020204" pitchFamily="34" charset="0"/>
                      </a:endParaRPr>
                    </a:p>
                  </a:txBody>
                  <a:tcPr anchor="ctr">
                    <a:solidFill>
                      <a:schemeClr val="bg1">
                        <a:lumMod val="85000"/>
                      </a:schemeClr>
                    </a:solidFill>
                  </a:tcPr>
                </a:tc>
                <a:extLst>
                  <a:ext uri="{0D108BD9-81ED-4DB2-BD59-A6C34878D82A}">
                    <a16:rowId xmlns:a16="http://schemas.microsoft.com/office/drawing/2014/main" val="3092787189"/>
                  </a:ext>
                </a:extLst>
              </a:tr>
              <a:tr h="367409">
                <a:tc>
                  <a:txBody>
                    <a:bodyPr/>
                    <a:lstStyle/>
                    <a:p>
                      <a:pPr algn="r"/>
                      <a:r>
                        <a:rPr lang="en-US" sz="1600" b="1" dirty="0">
                          <a:solidFill>
                            <a:schemeClr val="tx1"/>
                          </a:solidFill>
                        </a:rPr>
                        <a:t>TOTAL (All 34 Zips)</a:t>
                      </a:r>
                      <a:endParaRPr lang="en-US" sz="1600" b="1" dirty="0">
                        <a:solidFill>
                          <a:schemeClr val="tx1"/>
                        </a:solidFill>
                        <a:latin typeface="+mn-lt"/>
                        <a:cs typeface="Arial" panose="020B0604020202020204" pitchFamily="34" charset="0"/>
                      </a:endParaRPr>
                    </a:p>
                  </a:txBody>
                  <a:tcPr anchor="ctr"/>
                </a:tc>
                <a:tc>
                  <a:txBody>
                    <a:bodyPr/>
                    <a:lstStyle/>
                    <a:p>
                      <a:pPr algn="ctr"/>
                      <a:r>
                        <a:rPr lang="en-US" sz="1600" b="1" dirty="0">
                          <a:solidFill>
                            <a:schemeClr val="tx1"/>
                          </a:solidFill>
                          <a:latin typeface="+mn-lt"/>
                          <a:cs typeface="Arial" panose="020B0604020202020204" pitchFamily="34" charset="0"/>
                        </a:rPr>
                        <a:t>1,550</a:t>
                      </a:r>
                    </a:p>
                  </a:txBody>
                  <a:tcPr anchor="ctr"/>
                </a:tc>
                <a:tc>
                  <a:txBody>
                    <a:bodyPr/>
                    <a:lstStyle/>
                    <a:p>
                      <a:pPr algn="ctr"/>
                      <a:endParaRPr lang="en-US" sz="1600" b="1" dirty="0">
                        <a:solidFill>
                          <a:schemeClr val="tx1"/>
                        </a:solidFill>
                        <a:latin typeface="+mn-lt"/>
                        <a:cs typeface="Arial" panose="020B0604020202020204" pitchFamily="34" charset="0"/>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rgbClr val="00B050"/>
                        </a:solidFill>
                        <a:highlight>
                          <a:srgbClr val="FFFF00"/>
                        </a:highlight>
                        <a:latin typeface="+mn-lt"/>
                        <a:cs typeface="Arial" panose="020B0604020202020204" pitchFamily="34" charset="0"/>
                      </a:endParaRPr>
                    </a:p>
                  </a:txBody>
                  <a:tcPr anchor="ctr">
                    <a:solidFill>
                      <a:schemeClr val="bg1">
                        <a:lumMod val="85000"/>
                      </a:schemeClr>
                    </a:solidFill>
                  </a:tcPr>
                </a:tc>
                <a:extLst>
                  <a:ext uri="{0D108BD9-81ED-4DB2-BD59-A6C34878D82A}">
                    <a16:rowId xmlns:a16="http://schemas.microsoft.com/office/drawing/2014/main" val="2530478515"/>
                  </a:ext>
                </a:extLst>
              </a:tr>
              <a:tr h="168787">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tx1"/>
                          </a:solidFill>
                        </a:rPr>
                        <a:t>Zip codes highlighted in </a:t>
                      </a:r>
                      <a:r>
                        <a:rPr lang="en-US" sz="1200" i="1" dirty="0">
                          <a:solidFill>
                            <a:schemeClr val="accent2">
                              <a:lumMod val="75000"/>
                            </a:schemeClr>
                          </a:solidFill>
                        </a:rPr>
                        <a:t>orange</a:t>
                      </a:r>
                      <a:r>
                        <a:rPr lang="en-US" sz="1200" i="1" dirty="0">
                          <a:solidFill>
                            <a:schemeClr val="tx1"/>
                          </a:solidFill>
                        </a:rPr>
                        <a:t> appear on both lists: Top 11 for Count </a:t>
                      </a:r>
                      <a:r>
                        <a:rPr lang="en-US" sz="1200" i="1" u="sng" dirty="0">
                          <a:solidFill>
                            <a:schemeClr val="tx1"/>
                          </a:solidFill>
                        </a:rPr>
                        <a:t>and</a:t>
                      </a:r>
                      <a:r>
                        <a:rPr lang="en-US" sz="1200" i="1" dirty="0">
                          <a:solidFill>
                            <a:schemeClr val="tx1"/>
                          </a:solidFill>
                        </a:rPr>
                        <a:t> Rate</a:t>
                      </a:r>
                      <a:endParaRPr lang="en-US" sz="1200" b="1" dirty="0">
                        <a:solidFill>
                          <a:schemeClr val="tx1"/>
                        </a:solidFill>
                        <a:latin typeface="+mn-lt"/>
                        <a:cs typeface="Arial" panose="020B0604020202020204" pitchFamily="34" charset="0"/>
                      </a:endParaRPr>
                    </a:p>
                  </a:txBody>
                  <a:tcPr anchor="ctr"/>
                </a:tc>
                <a:tc hMerge="1">
                  <a:txBody>
                    <a:bodyPr/>
                    <a:lstStyle/>
                    <a:p>
                      <a:pPr algn="ctr"/>
                      <a:endParaRPr lang="en-US" sz="1600" b="1" dirty="0">
                        <a:solidFill>
                          <a:schemeClr val="tx1"/>
                        </a:solidFill>
                        <a:latin typeface="+mn-lt"/>
                        <a:cs typeface="Arial" panose="020B0604020202020204" pitchFamily="34" charset="0"/>
                      </a:endParaRPr>
                    </a:p>
                  </a:txBody>
                  <a:tcPr anchor="ctr"/>
                </a:tc>
                <a:tc hMerge="1">
                  <a:txBody>
                    <a:bodyPr/>
                    <a:lstStyle/>
                    <a:p>
                      <a:pPr algn="ctr"/>
                      <a:endParaRPr lang="en-US" sz="1600" b="1" dirty="0">
                        <a:solidFill>
                          <a:schemeClr val="tx1"/>
                        </a:solidFill>
                        <a:latin typeface="+mn-lt"/>
                        <a:cs typeface="Arial" panose="020B0604020202020204" pitchFamily="34" charset="0"/>
                      </a:endParaRPr>
                    </a:p>
                  </a:txBody>
                  <a:tcPr anchor="ctr">
                    <a:solidFill>
                      <a:schemeClr val="bg1">
                        <a:lumMod val="8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rgbClr val="00B050"/>
                        </a:solidFill>
                        <a:highlight>
                          <a:srgbClr val="FFFF00"/>
                        </a:highlight>
                        <a:latin typeface="+mn-lt"/>
                        <a:cs typeface="Arial" panose="020B0604020202020204" pitchFamily="34" charset="0"/>
                      </a:endParaRPr>
                    </a:p>
                  </a:txBody>
                  <a:tcPr anchor="ctr">
                    <a:solidFill>
                      <a:schemeClr val="bg1">
                        <a:lumMod val="85000"/>
                      </a:schemeClr>
                    </a:solidFill>
                  </a:tcPr>
                </a:tc>
                <a:extLst>
                  <a:ext uri="{0D108BD9-81ED-4DB2-BD59-A6C34878D82A}">
                    <a16:rowId xmlns:a16="http://schemas.microsoft.com/office/drawing/2014/main" val="2764938484"/>
                  </a:ext>
                </a:extLst>
              </a:tr>
            </a:tbl>
          </a:graphicData>
        </a:graphic>
      </p:graphicFrame>
    </p:spTree>
    <p:extLst>
      <p:ext uri="{BB962C8B-B14F-4D97-AF65-F5344CB8AC3E}">
        <p14:creationId xmlns:p14="http://schemas.microsoft.com/office/powerpoint/2010/main" val="2283009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CB0C59-895B-947A-D228-C2A6FF3F897D}"/>
              </a:ext>
            </a:extLst>
          </p:cNvPr>
          <p:cNvPicPr>
            <a:picLocks noChangeAspect="1"/>
          </p:cNvPicPr>
          <p:nvPr/>
        </p:nvPicPr>
        <p:blipFill rotWithShape="1">
          <a:blip r:embed="rId3"/>
          <a:srcRect l="3998" t="6177" r="6183" b="6860"/>
          <a:stretch/>
        </p:blipFill>
        <p:spPr>
          <a:xfrm>
            <a:off x="442768" y="2342294"/>
            <a:ext cx="3969877" cy="3254276"/>
          </a:xfrm>
          <a:prstGeom prst="rect">
            <a:avLst/>
          </a:prstGeom>
        </p:spPr>
      </p:pic>
      <p:pic>
        <p:nvPicPr>
          <p:cNvPr id="5" name="Picture 4">
            <a:extLst>
              <a:ext uri="{FF2B5EF4-FFF2-40B4-BE49-F238E27FC236}">
                <a16:creationId xmlns:a16="http://schemas.microsoft.com/office/drawing/2014/main" id="{DA773ED9-EA9B-8D01-AB7D-D90000C2B7CB}"/>
              </a:ext>
            </a:extLst>
          </p:cNvPr>
          <p:cNvPicPr>
            <a:picLocks noChangeAspect="1"/>
          </p:cNvPicPr>
          <p:nvPr/>
        </p:nvPicPr>
        <p:blipFill rotWithShape="1">
          <a:blip r:embed="rId4"/>
          <a:srcRect b="6803"/>
          <a:stretch/>
        </p:blipFill>
        <p:spPr>
          <a:xfrm>
            <a:off x="4412645" y="3030749"/>
            <a:ext cx="1143160" cy="2565821"/>
          </a:xfrm>
          <a:prstGeom prst="rect">
            <a:avLst/>
          </a:prstGeom>
        </p:spPr>
      </p:pic>
      <p:sp>
        <p:nvSpPr>
          <p:cNvPr id="6" name="Title 1">
            <a:extLst>
              <a:ext uri="{FF2B5EF4-FFF2-40B4-BE49-F238E27FC236}">
                <a16:creationId xmlns:a16="http://schemas.microsoft.com/office/drawing/2014/main" id="{C3ED37AE-0ED5-3A85-AA23-B14B2A29A84B}"/>
              </a:ext>
            </a:extLst>
          </p:cNvPr>
          <p:cNvSpPr txBox="1">
            <a:spLocks/>
          </p:cNvSpPr>
          <p:nvPr/>
        </p:nvSpPr>
        <p:spPr>
          <a:xfrm>
            <a:off x="557616" y="365760"/>
            <a:ext cx="11076769" cy="128823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a:ea typeface="+mj-ea"/>
                <a:cs typeface="+mj-cs"/>
              </a:rPr>
              <a:t>Opioid-Related Overdoses by Count and Rate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E7E6E6">
                    <a:lumMod val="50000"/>
                  </a:srgbClr>
                </a:solidFill>
                <a:effectLst>
                  <a:outerShdw blurRad="38100" dist="38100" dir="2700000" algn="tl">
                    <a:srgbClr val="000000">
                      <a:alpha val="43137"/>
                    </a:srgbClr>
                  </a:outerShdw>
                </a:effectLst>
                <a:uLnTx/>
                <a:uFillTx/>
                <a:latin typeface="Abadi"/>
                <a:ea typeface="+mj-ea"/>
                <a:cs typeface="+mj-cs"/>
              </a:rPr>
              <a:t>January 2023 - July 2023</a:t>
            </a:r>
          </a:p>
        </p:txBody>
      </p:sp>
      <p:pic>
        <p:nvPicPr>
          <p:cNvPr id="8" name="Picture 7">
            <a:extLst>
              <a:ext uri="{FF2B5EF4-FFF2-40B4-BE49-F238E27FC236}">
                <a16:creationId xmlns:a16="http://schemas.microsoft.com/office/drawing/2014/main" id="{91FD7F47-B81F-4DF6-498A-90D5C565890A}"/>
              </a:ext>
            </a:extLst>
          </p:cNvPr>
          <p:cNvPicPr>
            <a:picLocks noChangeAspect="1"/>
          </p:cNvPicPr>
          <p:nvPr/>
        </p:nvPicPr>
        <p:blipFill rotWithShape="1">
          <a:blip r:embed="rId5"/>
          <a:srcRect l="3285" t="2875" r="4505" b="3614"/>
          <a:stretch/>
        </p:blipFill>
        <p:spPr>
          <a:xfrm>
            <a:off x="6339670" y="2341306"/>
            <a:ext cx="3774218" cy="3255264"/>
          </a:xfrm>
          <a:prstGeom prst="rect">
            <a:avLst/>
          </a:prstGeom>
        </p:spPr>
      </p:pic>
      <p:pic>
        <p:nvPicPr>
          <p:cNvPr id="10" name="Picture 9">
            <a:extLst>
              <a:ext uri="{FF2B5EF4-FFF2-40B4-BE49-F238E27FC236}">
                <a16:creationId xmlns:a16="http://schemas.microsoft.com/office/drawing/2014/main" id="{7B60C32E-95C4-E879-7FDE-D9E27B4672F6}"/>
              </a:ext>
            </a:extLst>
          </p:cNvPr>
          <p:cNvPicPr>
            <a:picLocks noChangeAspect="1"/>
          </p:cNvPicPr>
          <p:nvPr/>
        </p:nvPicPr>
        <p:blipFill rotWithShape="1">
          <a:blip r:embed="rId6"/>
          <a:srcRect l="5792" b="3465"/>
          <a:stretch/>
        </p:blipFill>
        <p:spPr>
          <a:xfrm>
            <a:off x="10142767" y="3141176"/>
            <a:ext cx="1606465" cy="2455394"/>
          </a:xfrm>
          <a:prstGeom prst="rect">
            <a:avLst/>
          </a:prstGeom>
        </p:spPr>
      </p:pic>
    </p:spTree>
    <p:extLst>
      <p:ext uri="{BB962C8B-B14F-4D97-AF65-F5344CB8AC3E}">
        <p14:creationId xmlns:p14="http://schemas.microsoft.com/office/powerpoint/2010/main" val="1392853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D7FA103C-B267-192E-3592-C7C66494330A}"/>
              </a:ext>
            </a:extLst>
          </p:cNvPr>
          <p:cNvGraphicFramePr>
            <a:graphicFrameLocks noGrp="1"/>
          </p:cNvGraphicFramePr>
          <p:nvPr/>
        </p:nvGraphicFramePr>
        <p:xfrm>
          <a:off x="1378944" y="491576"/>
          <a:ext cx="9392589" cy="357632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385946">
                  <a:extLst>
                    <a:ext uri="{9D8B030D-6E8A-4147-A177-3AD203B41FA5}">
                      <a16:colId xmlns:a16="http://schemas.microsoft.com/office/drawing/2014/main" val="1055398844"/>
                    </a:ext>
                  </a:extLst>
                </a:gridCol>
                <a:gridCol w="747446">
                  <a:extLst>
                    <a:ext uri="{9D8B030D-6E8A-4147-A177-3AD203B41FA5}">
                      <a16:colId xmlns:a16="http://schemas.microsoft.com/office/drawing/2014/main" val="2834286622"/>
                    </a:ext>
                  </a:extLst>
                </a:gridCol>
                <a:gridCol w="747446">
                  <a:extLst>
                    <a:ext uri="{9D8B030D-6E8A-4147-A177-3AD203B41FA5}">
                      <a16:colId xmlns:a16="http://schemas.microsoft.com/office/drawing/2014/main" val="3741638967"/>
                    </a:ext>
                  </a:extLst>
                </a:gridCol>
                <a:gridCol w="747446">
                  <a:extLst>
                    <a:ext uri="{9D8B030D-6E8A-4147-A177-3AD203B41FA5}">
                      <a16:colId xmlns:a16="http://schemas.microsoft.com/office/drawing/2014/main" val="1832429981"/>
                    </a:ext>
                  </a:extLst>
                </a:gridCol>
                <a:gridCol w="747446">
                  <a:extLst>
                    <a:ext uri="{9D8B030D-6E8A-4147-A177-3AD203B41FA5}">
                      <a16:colId xmlns:a16="http://schemas.microsoft.com/office/drawing/2014/main" val="315297790"/>
                    </a:ext>
                  </a:extLst>
                </a:gridCol>
                <a:gridCol w="747446">
                  <a:extLst>
                    <a:ext uri="{9D8B030D-6E8A-4147-A177-3AD203B41FA5}">
                      <a16:colId xmlns:a16="http://schemas.microsoft.com/office/drawing/2014/main" val="4025436151"/>
                    </a:ext>
                  </a:extLst>
                </a:gridCol>
                <a:gridCol w="747446">
                  <a:extLst>
                    <a:ext uri="{9D8B030D-6E8A-4147-A177-3AD203B41FA5}">
                      <a16:colId xmlns:a16="http://schemas.microsoft.com/office/drawing/2014/main" val="2321479475"/>
                    </a:ext>
                  </a:extLst>
                </a:gridCol>
                <a:gridCol w="747446">
                  <a:extLst>
                    <a:ext uri="{9D8B030D-6E8A-4147-A177-3AD203B41FA5}">
                      <a16:colId xmlns:a16="http://schemas.microsoft.com/office/drawing/2014/main" val="1226217120"/>
                    </a:ext>
                  </a:extLst>
                </a:gridCol>
                <a:gridCol w="747446">
                  <a:extLst>
                    <a:ext uri="{9D8B030D-6E8A-4147-A177-3AD203B41FA5}">
                      <a16:colId xmlns:a16="http://schemas.microsoft.com/office/drawing/2014/main" val="1386689584"/>
                    </a:ext>
                  </a:extLst>
                </a:gridCol>
                <a:gridCol w="747446">
                  <a:extLst>
                    <a:ext uri="{9D8B030D-6E8A-4147-A177-3AD203B41FA5}">
                      <a16:colId xmlns:a16="http://schemas.microsoft.com/office/drawing/2014/main" val="3305790669"/>
                    </a:ext>
                  </a:extLst>
                </a:gridCol>
                <a:gridCol w="1279629">
                  <a:extLst>
                    <a:ext uri="{9D8B030D-6E8A-4147-A177-3AD203B41FA5}">
                      <a16:colId xmlns:a16="http://schemas.microsoft.com/office/drawing/2014/main" val="2750239024"/>
                    </a:ext>
                  </a:extLst>
                </a:gridCol>
              </a:tblGrid>
              <a:tr h="370840">
                <a:tc gridSpan="11">
                  <a:txBody>
                    <a:bodyPr/>
                    <a:lstStyle/>
                    <a:p>
                      <a:pPr algn="ctr"/>
                      <a:r>
                        <a:rPr lang="en-US" b="1" dirty="0"/>
                        <a:t>% of Suspected Opioid-Related (O-R) Overdose (OD) Patients</a:t>
                      </a:r>
                    </a:p>
                  </a:txBody>
                  <a:tcPr>
                    <a:solidFill>
                      <a:schemeClr val="accent2">
                        <a:lumMod val="40000"/>
                        <a:lumOff val="60000"/>
                      </a:schemeClr>
                    </a:solidFill>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solidFill>
                      <a:schemeClr val="accent2">
                        <a:lumMod val="40000"/>
                        <a:lumOff val="60000"/>
                      </a:schemeClr>
                    </a:solidFill>
                  </a:tcPr>
                </a:tc>
                <a:extLst>
                  <a:ext uri="{0D108BD9-81ED-4DB2-BD59-A6C34878D82A}">
                    <a16:rowId xmlns:a16="http://schemas.microsoft.com/office/drawing/2014/main" val="3022886274"/>
                  </a:ext>
                </a:extLst>
              </a:tr>
              <a:tr h="370840">
                <a:tc>
                  <a:txBody>
                    <a:bodyPr/>
                    <a:lstStyle/>
                    <a:p>
                      <a:pPr algn="ctr"/>
                      <a:r>
                        <a:rPr lang="en-US" b="1" dirty="0"/>
                        <a:t>Race/Year</a:t>
                      </a:r>
                    </a:p>
                  </a:txBody>
                  <a:tcPr/>
                </a:tc>
                <a:tc>
                  <a:txBody>
                    <a:bodyPr/>
                    <a:lstStyle/>
                    <a:p>
                      <a:pPr algn="ctr"/>
                      <a:r>
                        <a:rPr lang="en-US" b="1" dirty="0"/>
                        <a:t>2014</a:t>
                      </a:r>
                    </a:p>
                  </a:txBody>
                  <a:tcPr/>
                </a:tc>
                <a:tc>
                  <a:txBody>
                    <a:bodyPr/>
                    <a:lstStyle/>
                    <a:p>
                      <a:pPr algn="ctr"/>
                      <a:r>
                        <a:rPr lang="en-US" b="1" dirty="0"/>
                        <a:t>2015</a:t>
                      </a:r>
                    </a:p>
                  </a:txBody>
                  <a:tcPr/>
                </a:tc>
                <a:tc>
                  <a:txBody>
                    <a:bodyPr/>
                    <a:lstStyle/>
                    <a:p>
                      <a:pPr algn="ctr"/>
                      <a:r>
                        <a:rPr lang="en-US" b="1" dirty="0"/>
                        <a:t>2016</a:t>
                      </a:r>
                    </a:p>
                  </a:txBody>
                  <a:tcPr/>
                </a:tc>
                <a:tc>
                  <a:txBody>
                    <a:bodyPr/>
                    <a:lstStyle/>
                    <a:p>
                      <a:pPr algn="ctr"/>
                      <a:r>
                        <a:rPr lang="en-US" b="1" dirty="0"/>
                        <a:t>2017</a:t>
                      </a:r>
                    </a:p>
                  </a:txBody>
                  <a:tcPr/>
                </a:tc>
                <a:tc>
                  <a:txBody>
                    <a:bodyPr/>
                    <a:lstStyle/>
                    <a:p>
                      <a:pPr algn="ctr"/>
                      <a:r>
                        <a:rPr lang="en-US" b="1" dirty="0"/>
                        <a:t>2018</a:t>
                      </a:r>
                    </a:p>
                  </a:txBody>
                  <a:tcPr/>
                </a:tc>
                <a:tc>
                  <a:txBody>
                    <a:bodyPr/>
                    <a:lstStyle/>
                    <a:p>
                      <a:pPr algn="ctr"/>
                      <a:r>
                        <a:rPr lang="en-US" b="1" dirty="0"/>
                        <a:t>2019</a:t>
                      </a:r>
                    </a:p>
                  </a:txBody>
                  <a:tcPr/>
                </a:tc>
                <a:tc>
                  <a:txBody>
                    <a:bodyPr/>
                    <a:lstStyle/>
                    <a:p>
                      <a:pPr algn="ctr"/>
                      <a:r>
                        <a:rPr lang="en-US" b="1" dirty="0"/>
                        <a:t>2020</a:t>
                      </a:r>
                    </a:p>
                  </a:txBody>
                  <a:tcPr/>
                </a:tc>
                <a:tc>
                  <a:txBody>
                    <a:bodyPr/>
                    <a:lstStyle/>
                    <a:p>
                      <a:pPr algn="ctr"/>
                      <a:r>
                        <a:rPr lang="en-US" b="1" dirty="0"/>
                        <a:t>2021</a:t>
                      </a:r>
                    </a:p>
                  </a:txBody>
                  <a:tcPr/>
                </a:tc>
                <a:tc>
                  <a:txBody>
                    <a:bodyPr/>
                    <a:lstStyle/>
                    <a:p>
                      <a:pPr algn="ctr"/>
                      <a:r>
                        <a:rPr lang="en-US" b="1" dirty="0"/>
                        <a:t>2022</a:t>
                      </a:r>
                    </a:p>
                  </a:txBody>
                  <a:tcPr/>
                </a:tc>
                <a:tc>
                  <a:txBody>
                    <a:bodyPr/>
                    <a:lstStyle/>
                    <a:p>
                      <a:pPr algn="ctr"/>
                      <a:r>
                        <a:rPr lang="en-US" b="1" dirty="0"/>
                        <a:t>2023 </a:t>
                      </a:r>
                    </a:p>
                    <a:p>
                      <a:pPr algn="ctr"/>
                      <a:r>
                        <a:rPr lang="en-US" b="1" dirty="0"/>
                        <a:t>(Jan-July)</a:t>
                      </a:r>
                    </a:p>
                  </a:txBody>
                  <a:tcPr/>
                </a:tc>
                <a:extLst>
                  <a:ext uri="{0D108BD9-81ED-4DB2-BD59-A6C34878D82A}">
                    <a16:rowId xmlns:a16="http://schemas.microsoft.com/office/drawing/2014/main" val="3835843301"/>
                  </a:ext>
                </a:extLst>
              </a:tr>
              <a:tr h="370840">
                <a:tc>
                  <a:txBody>
                    <a:bodyPr/>
                    <a:lstStyle/>
                    <a:p>
                      <a:pPr algn="ctr"/>
                      <a:r>
                        <a:rPr lang="en-US" b="1" dirty="0"/>
                        <a:t>Black or African American</a:t>
                      </a:r>
                    </a:p>
                  </a:txBody>
                  <a:tcPr/>
                </a:tc>
                <a:tc>
                  <a:txBody>
                    <a:bodyPr/>
                    <a:lstStyle/>
                    <a:p>
                      <a:pPr algn="ctr"/>
                      <a:r>
                        <a:rPr lang="en-US" dirty="0"/>
                        <a:t>8%</a:t>
                      </a:r>
                    </a:p>
                  </a:txBody>
                  <a:tcPr anchor="ctr"/>
                </a:tc>
                <a:tc>
                  <a:txBody>
                    <a:bodyPr/>
                    <a:lstStyle/>
                    <a:p>
                      <a:pPr algn="ctr"/>
                      <a:r>
                        <a:rPr lang="en-US" dirty="0"/>
                        <a:t>8%</a:t>
                      </a:r>
                    </a:p>
                  </a:txBody>
                  <a:tcPr anchor="ctr"/>
                </a:tc>
                <a:tc>
                  <a:txBody>
                    <a:bodyPr/>
                    <a:lstStyle/>
                    <a:p>
                      <a:pPr algn="ctr"/>
                      <a:r>
                        <a:rPr lang="en-US" dirty="0"/>
                        <a:t>10%</a:t>
                      </a:r>
                    </a:p>
                  </a:txBody>
                  <a:tcPr anchor="ctr"/>
                </a:tc>
                <a:tc>
                  <a:txBody>
                    <a:bodyPr/>
                    <a:lstStyle/>
                    <a:p>
                      <a:pPr algn="ctr"/>
                      <a:r>
                        <a:rPr lang="en-US" dirty="0"/>
                        <a:t>9%</a:t>
                      </a:r>
                    </a:p>
                  </a:txBody>
                  <a:tcPr anchor="ctr"/>
                </a:tc>
                <a:tc>
                  <a:txBody>
                    <a:bodyPr/>
                    <a:lstStyle/>
                    <a:p>
                      <a:pPr algn="ctr"/>
                      <a:r>
                        <a:rPr lang="en-US" dirty="0"/>
                        <a:t>10%</a:t>
                      </a:r>
                    </a:p>
                  </a:txBody>
                  <a:tcPr anchor="ctr"/>
                </a:tc>
                <a:tc>
                  <a:txBody>
                    <a:bodyPr/>
                    <a:lstStyle/>
                    <a:p>
                      <a:pPr algn="ctr"/>
                      <a:r>
                        <a:rPr lang="en-US" dirty="0"/>
                        <a:t>11%</a:t>
                      </a:r>
                    </a:p>
                  </a:txBody>
                  <a:tcPr anchor="ctr"/>
                </a:tc>
                <a:tc>
                  <a:txBody>
                    <a:bodyPr/>
                    <a:lstStyle/>
                    <a:p>
                      <a:pPr algn="ctr"/>
                      <a:r>
                        <a:rPr lang="en-US" dirty="0"/>
                        <a:t>14%</a:t>
                      </a:r>
                    </a:p>
                  </a:txBody>
                  <a:tcPr anchor="ctr"/>
                </a:tc>
                <a:tc>
                  <a:txBody>
                    <a:bodyPr/>
                    <a:lstStyle/>
                    <a:p>
                      <a:pPr algn="ctr"/>
                      <a:r>
                        <a:rPr lang="en-US" dirty="0"/>
                        <a:t>17%</a:t>
                      </a:r>
                    </a:p>
                  </a:txBody>
                  <a:tcPr anchor="ctr">
                    <a:noFill/>
                  </a:tcPr>
                </a:tc>
                <a:tc>
                  <a:txBody>
                    <a:bodyPr/>
                    <a:lstStyle/>
                    <a:p>
                      <a:pPr algn="ctr"/>
                      <a:r>
                        <a:rPr lang="en-US" dirty="0"/>
                        <a:t>20%</a:t>
                      </a:r>
                    </a:p>
                  </a:txBody>
                  <a:tcPr anchor="ctr">
                    <a:noFill/>
                  </a:tcPr>
                </a:tc>
                <a:tc>
                  <a:txBody>
                    <a:bodyPr/>
                    <a:lstStyle/>
                    <a:p>
                      <a:pPr algn="ctr"/>
                      <a:r>
                        <a:rPr lang="en-US" dirty="0"/>
                        <a:t>21%</a:t>
                      </a:r>
                    </a:p>
                  </a:txBody>
                  <a:tcPr anchor="ctr">
                    <a:noFill/>
                  </a:tcPr>
                </a:tc>
                <a:extLst>
                  <a:ext uri="{0D108BD9-81ED-4DB2-BD59-A6C34878D82A}">
                    <a16:rowId xmlns:a16="http://schemas.microsoft.com/office/drawing/2014/main" val="3615209484"/>
                  </a:ext>
                </a:extLst>
              </a:tr>
              <a:tr h="370840">
                <a:tc>
                  <a:txBody>
                    <a:bodyPr/>
                    <a:lstStyle/>
                    <a:p>
                      <a:pPr algn="ctr"/>
                      <a:r>
                        <a:rPr lang="en-US" b="1" dirty="0"/>
                        <a:t>Hispanic or Latino</a:t>
                      </a:r>
                    </a:p>
                  </a:txBody>
                  <a:tcP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3%</a:t>
                      </a:r>
                    </a:p>
                  </a:txBody>
                  <a:tcPr anchor="ctr"/>
                </a:tc>
                <a:tc>
                  <a:txBody>
                    <a:bodyPr/>
                    <a:lstStyle/>
                    <a:p>
                      <a:pPr algn="ctr"/>
                      <a:r>
                        <a:rPr lang="en-US" dirty="0"/>
                        <a:t>4%</a:t>
                      </a:r>
                    </a:p>
                  </a:txBody>
                  <a:tcPr anchor="ctr"/>
                </a:tc>
                <a:tc>
                  <a:txBody>
                    <a:bodyPr/>
                    <a:lstStyle/>
                    <a:p>
                      <a:pPr algn="ctr"/>
                      <a:r>
                        <a:rPr lang="en-US" dirty="0"/>
                        <a:t>3%</a:t>
                      </a:r>
                    </a:p>
                  </a:txBody>
                  <a:tcPr anchor="ctr"/>
                </a:tc>
                <a:tc>
                  <a:txBody>
                    <a:bodyPr/>
                    <a:lstStyle/>
                    <a:p>
                      <a:pPr algn="ctr"/>
                      <a:r>
                        <a:rPr lang="en-US" dirty="0"/>
                        <a:t>3%</a:t>
                      </a:r>
                    </a:p>
                  </a:txBody>
                  <a:tcPr anchor="ctr"/>
                </a:tc>
                <a:tc>
                  <a:txBody>
                    <a:bodyPr/>
                    <a:lstStyle/>
                    <a:p>
                      <a:pPr algn="ctr"/>
                      <a:r>
                        <a:rPr lang="en-US" dirty="0"/>
                        <a:t>3%</a:t>
                      </a:r>
                    </a:p>
                  </a:txBody>
                  <a:tcPr anchor="ctr">
                    <a:noFill/>
                  </a:tcPr>
                </a:tc>
                <a:tc>
                  <a:txBody>
                    <a:bodyPr/>
                    <a:lstStyle/>
                    <a:p>
                      <a:pPr algn="ctr"/>
                      <a:r>
                        <a:rPr lang="en-US" dirty="0"/>
                        <a:t>5%</a:t>
                      </a:r>
                    </a:p>
                  </a:txBody>
                  <a:tcPr anchor="ctr">
                    <a:noFill/>
                  </a:tcPr>
                </a:tc>
                <a:tc>
                  <a:txBody>
                    <a:bodyPr/>
                    <a:lstStyle/>
                    <a:p>
                      <a:pPr algn="ctr"/>
                      <a:r>
                        <a:rPr lang="en-US" dirty="0"/>
                        <a:t>5%</a:t>
                      </a:r>
                    </a:p>
                  </a:txBody>
                  <a:tcPr anchor="ctr">
                    <a:noFill/>
                  </a:tcPr>
                </a:tc>
                <a:extLst>
                  <a:ext uri="{0D108BD9-81ED-4DB2-BD59-A6C34878D82A}">
                    <a16:rowId xmlns:a16="http://schemas.microsoft.com/office/drawing/2014/main" val="3805416702"/>
                  </a:ext>
                </a:extLst>
              </a:tr>
              <a:tr h="370840">
                <a:tc>
                  <a:txBody>
                    <a:bodyPr/>
                    <a:lstStyle/>
                    <a:p>
                      <a:pPr algn="ctr"/>
                      <a:r>
                        <a:rPr lang="en-US" b="1" dirty="0"/>
                        <a:t>Other/</a:t>
                      </a:r>
                    </a:p>
                    <a:p>
                      <a:pPr algn="ctr"/>
                      <a:r>
                        <a:rPr lang="en-US" b="1" dirty="0"/>
                        <a:t>Unknown</a:t>
                      </a:r>
                    </a:p>
                  </a:txBody>
                  <a:tcPr/>
                </a:tc>
                <a:tc>
                  <a:txBody>
                    <a:bodyPr/>
                    <a:lstStyle/>
                    <a:p>
                      <a:pPr algn="ctr"/>
                      <a:r>
                        <a:rPr lang="en-US" dirty="0"/>
                        <a:t>2%</a:t>
                      </a:r>
                    </a:p>
                  </a:txBody>
                  <a:tcPr anchor="ctr"/>
                </a:tc>
                <a:tc>
                  <a:txBody>
                    <a:bodyPr/>
                    <a:lstStyle/>
                    <a:p>
                      <a:pPr algn="ctr"/>
                      <a:r>
                        <a:rPr lang="en-US" dirty="0"/>
                        <a:t>3%</a:t>
                      </a:r>
                    </a:p>
                  </a:txBody>
                  <a:tcPr anchor="ctr"/>
                </a:tc>
                <a:tc>
                  <a:txBody>
                    <a:bodyPr/>
                    <a:lstStyle/>
                    <a:p>
                      <a:pPr algn="ctr"/>
                      <a:r>
                        <a:rPr lang="en-US" dirty="0"/>
                        <a:t>2%</a:t>
                      </a:r>
                    </a:p>
                  </a:txBody>
                  <a:tcPr anchor="ctr"/>
                </a:tc>
                <a:tc>
                  <a:txBody>
                    <a:bodyPr/>
                    <a:lstStyle/>
                    <a:p>
                      <a:pPr algn="ctr"/>
                      <a:r>
                        <a:rPr lang="en-US" dirty="0"/>
                        <a:t>4%</a:t>
                      </a:r>
                    </a:p>
                  </a:txBody>
                  <a:tcPr anchor="ctr"/>
                </a:tc>
                <a:tc>
                  <a:txBody>
                    <a:bodyPr/>
                    <a:lstStyle/>
                    <a:p>
                      <a:pPr algn="ctr"/>
                      <a:r>
                        <a:rPr lang="en-US" dirty="0"/>
                        <a:t>4%</a:t>
                      </a:r>
                    </a:p>
                  </a:txBody>
                  <a:tcPr anchor="ctr"/>
                </a:tc>
                <a:tc>
                  <a:txBody>
                    <a:bodyPr/>
                    <a:lstStyle/>
                    <a:p>
                      <a:pPr algn="ctr"/>
                      <a:r>
                        <a:rPr lang="en-US" dirty="0"/>
                        <a:t>4%</a:t>
                      </a:r>
                    </a:p>
                  </a:txBody>
                  <a:tcPr anchor="ctr"/>
                </a:tc>
                <a:tc>
                  <a:txBody>
                    <a:bodyPr/>
                    <a:lstStyle/>
                    <a:p>
                      <a:pPr algn="ctr"/>
                      <a:r>
                        <a:rPr lang="en-US" dirty="0"/>
                        <a:t>4%</a:t>
                      </a:r>
                    </a:p>
                  </a:txBody>
                  <a:tcPr anchor="ctr"/>
                </a:tc>
                <a:tc>
                  <a:txBody>
                    <a:bodyPr/>
                    <a:lstStyle/>
                    <a:p>
                      <a:pPr algn="ctr"/>
                      <a:r>
                        <a:rPr lang="en-US" dirty="0"/>
                        <a:t>4%</a:t>
                      </a:r>
                    </a:p>
                  </a:txBody>
                  <a:tcPr anchor="ctr">
                    <a:noFill/>
                  </a:tcPr>
                </a:tc>
                <a:tc>
                  <a:txBody>
                    <a:bodyPr/>
                    <a:lstStyle/>
                    <a:p>
                      <a:pPr algn="ctr"/>
                      <a:r>
                        <a:rPr lang="en-US" dirty="0"/>
                        <a:t>2%</a:t>
                      </a:r>
                    </a:p>
                  </a:txBody>
                  <a:tcPr anchor="ctr">
                    <a:noFill/>
                  </a:tcPr>
                </a:tc>
                <a:tc>
                  <a:txBody>
                    <a:bodyPr/>
                    <a:lstStyle/>
                    <a:p>
                      <a:pPr algn="ctr"/>
                      <a:r>
                        <a:rPr lang="en-US" dirty="0"/>
                        <a:t>2%</a:t>
                      </a:r>
                    </a:p>
                  </a:txBody>
                  <a:tcPr anchor="ctr">
                    <a:noFill/>
                  </a:tcPr>
                </a:tc>
                <a:extLst>
                  <a:ext uri="{0D108BD9-81ED-4DB2-BD59-A6C34878D82A}">
                    <a16:rowId xmlns:a16="http://schemas.microsoft.com/office/drawing/2014/main" val="592979153"/>
                  </a:ext>
                </a:extLst>
              </a:tr>
              <a:tr h="370840">
                <a:tc>
                  <a:txBody>
                    <a:bodyPr/>
                    <a:lstStyle/>
                    <a:p>
                      <a:pPr algn="ctr"/>
                      <a:r>
                        <a:rPr lang="en-US" b="1" dirty="0"/>
                        <a:t>White</a:t>
                      </a:r>
                    </a:p>
                  </a:txBody>
                  <a:tcPr/>
                </a:tc>
                <a:tc>
                  <a:txBody>
                    <a:bodyPr/>
                    <a:lstStyle/>
                    <a:p>
                      <a:pPr algn="ctr"/>
                      <a:r>
                        <a:rPr lang="en-US" dirty="0"/>
                        <a:t>88%</a:t>
                      </a:r>
                    </a:p>
                  </a:txBody>
                  <a:tcPr anchor="ctr"/>
                </a:tc>
                <a:tc>
                  <a:txBody>
                    <a:bodyPr/>
                    <a:lstStyle/>
                    <a:p>
                      <a:pPr algn="ctr"/>
                      <a:r>
                        <a:rPr lang="en-US" dirty="0"/>
                        <a:t>87%</a:t>
                      </a:r>
                    </a:p>
                  </a:txBody>
                  <a:tcPr anchor="ctr"/>
                </a:tc>
                <a:tc>
                  <a:txBody>
                    <a:bodyPr/>
                    <a:lstStyle/>
                    <a:p>
                      <a:pPr algn="ctr"/>
                      <a:r>
                        <a:rPr lang="en-US" dirty="0"/>
                        <a:t>86%</a:t>
                      </a:r>
                    </a:p>
                  </a:txBody>
                  <a:tcPr anchor="ctr"/>
                </a:tc>
                <a:tc>
                  <a:txBody>
                    <a:bodyPr/>
                    <a:lstStyle/>
                    <a:p>
                      <a:pPr algn="ctr"/>
                      <a:r>
                        <a:rPr lang="en-US" dirty="0"/>
                        <a:t>84%</a:t>
                      </a:r>
                    </a:p>
                  </a:txBody>
                  <a:tcPr anchor="ctr"/>
                </a:tc>
                <a:tc>
                  <a:txBody>
                    <a:bodyPr/>
                    <a:lstStyle/>
                    <a:p>
                      <a:pPr algn="ctr"/>
                      <a:r>
                        <a:rPr lang="en-US" dirty="0"/>
                        <a:t>82%</a:t>
                      </a:r>
                    </a:p>
                  </a:txBody>
                  <a:tcPr anchor="ctr"/>
                </a:tc>
                <a:tc>
                  <a:txBody>
                    <a:bodyPr/>
                    <a:lstStyle/>
                    <a:p>
                      <a:pPr algn="ctr"/>
                      <a:r>
                        <a:rPr lang="en-US" dirty="0"/>
                        <a:t>82%</a:t>
                      </a:r>
                    </a:p>
                  </a:txBody>
                  <a:tcPr anchor="ctr"/>
                </a:tc>
                <a:tc>
                  <a:txBody>
                    <a:bodyPr/>
                    <a:lstStyle/>
                    <a:p>
                      <a:pPr algn="ctr"/>
                      <a:r>
                        <a:rPr lang="en-US" dirty="0"/>
                        <a:t>79%</a:t>
                      </a:r>
                    </a:p>
                  </a:txBody>
                  <a:tcPr anchor="ctr"/>
                </a:tc>
                <a:tc>
                  <a:txBody>
                    <a:bodyPr/>
                    <a:lstStyle/>
                    <a:p>
                      <a:pPr algn="ctr"/>
                      <a:r>
                        <a:rPr lang="en-US" dirty="0"/>
                        <a:t>76%</a:t>
                      </a:r>
                    </a:p>
                  </a:txBody>
                  <a:tcPr anchor="ctr">
                    <a:noFill/>
                  </a:tcPr>
                </a:tc>
                <a:tc>
                  <a:txBody>
                    <a:bodyPr/>
                    <a:lstStyle/>
                    <a:p>
                      <a:pPr algn="ctr"/>
                      <a:r>
                        <a:rPr lang="en-US" dirty="0"/>
                        <a:t>73%</a:t>
                      </a:r>
                    </a:p>
                  </a:txBody>
                  <a:tcPr anchor="ctr">
                    <a:noFill/>
                  </a:tcPr>
                </a:tc>
                <a:tc>
                  <a:txBody>
                    <a:bodyPr/>
                    <a:lstStyle/>
                    <a:p>
                      <a:pPr algn="ctr"/>
                      <a:r>
                        <a:rPr lang="en-US" dirty="0"/>
                        <a:t>72%</a:t>
                      </a:r>
                    </a:p>
                  </a:txBody>
                  <a:tcPr anchor="ctr">
                    <a:noFill/>
                  </a:tcPr>
                </a:tc>
                <a:extLst>
                  <a:ext uri="{0D108BD9-81ED-4DB2-BD59-A6C34878D82A}">
                    <a16:rowId xmlns:a16="http://schemas.microsoft.com/office/drawing/2014/main" val="1916674280"/>
                  </a:ext>
                </a:extLst>
              </a:tr>
            </a:tbl>
          </a:graphicData>
        </a:graphic>
      </p:graphicFrame>
      <p:graphicFrame>
        <p:nvGraphicFramePr>
          <p:cNvPr id="3" name="Table 4">
            <a:extLst>
              <a:ext uri="{FF2B5EF4-FFF2-40B4-BE49-F238E27FC236}">
                <a16:creationId xmlns:a16="http://schemas.microsoft.com/office/drawing/2014/main" id="{774AE90C-21A4-552F-2E25-FA2B17E0F3E2}"/>
              </a:ext>
            </a:extLst>
          </p:cNvPr>
          <p:cNvGraphicFramePr>
            <a:graphicFrameLocks noGrp="1"/>
          </p:cNvGraphicFramePr>
          <p:nvPr/>
        </p:nvGraphicFramePr>
        <p:xfrm>
          <a:off x="1378944" y="4490129"/>
          <a:ext cx="9434111" cy="175260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474004">
                  <a:extLst>
                    <a:ext uri="{9D8B030D-6E8A-4147-A177-3AD203B41FA5}">
                      <a16:colId xmlns:a16="http://schemas.microsoft.com/office/drawing/2014/main" val="1055398844"/>
                    </a:ext>
                  </a:extLst>
                </a:gridCol>
                <a:gridCol w="751350">
                  <a:extLst>
                    <a:ext uri="{9D8B030D-6E8A-4147-A177-3AD203B41FA5}">
                      <a16:colId xmlns:a16="http://schemas.microsoft.com/office/drawing/2014/main" val="2834286622"/>
                    </a:ext>
                  </a:extLst>
                </a:gridCol>
                <a:gridCol w="751350">
                  <a:extLst>
                    <a:ext uri="{9D8B030D-6E8A-4147-A177-3AD203B41FA5}">
                      <a16:colId xmlns:a16="http://schemas.microsoft.com/office/drawing/2014/main" val="3741638967"/>
                    </a:ext>
                  </a:extLst>
                </a:gridCol>
                <a:gridCol w="751350">
                  <a:extLst>
                    <a:ext uri="{9D8B030D-6E8A-4147-A177-3AD203B41FA5}">
                      <a16:colId xmlns:a16="http://schemas.microsoft.com/office/drawing/2014/main" val="1832429981"/>
                    </a:ext>
                  </a:extLst>
                </a:gridCol>
                <a:gridCol w="751350">
                  <a:extLst>
                    <a:ext uri="{9D8B030D-6E8A-4147-A177-3AD203B41FA5}">
                      <a16:colId xmlns:a16="http://schemas.microsoft.com/office/drawing/2014/main" val="315297790"/>
                    </a:ext>
                  </a:extLst>
                </a:gridCol>
                <a:gridCol w="751350">
                  <a:extLst>
                    <a:ext uri="{9D8B030D-6E8A-4147-A177-3AD203B41FA5}">
                      <a16:colId xmlns:a16="http://schemas.microsoft.com/office/drawing/2014/main" val="4025436151"/>
                    </a:ext>
                  </a:extLst>
                </a:gridCol>
                <a:gridCol w="751350">
                  <a:extLst>
                    <a:ext uri="{9D8B030D-6E8A-4147-A177-3AD203B41FA5}">
                      <a16:colId xmlns:a16="http://schemas.microsoft.com/office/drawing/2014/main" val="2321479475"/>
                    </a:ext>
                  </a:extLst>
                </a:gridCol>
                <a:gridCol w="751350">
                  <a:extLst>
                    <a:ext uri="{9D8B030D-6E8A-4147-A177-3AD203B41FA5}">
                      <a16:colId xmlns:a16="http://schemas.microsoft.com/office/drawing/2014/main" val="1226217120"/>
                    </a:ext>
                  </a:extLst>
                </a:gridCol>
                <a:gridCol w="751350">
                  <a:extLst>
                    <a:ext uri="{9D8B030D-6E8A-4147-A177-3AD203B41FA5}">
                      <a16:colId xmlns:a16="http://schemas.microsoft.com/office/drawing/2014/main" val="1386689584"/>
                    </a:ext>
                  </a:extLst>
                </a:gridCol>
                <a:gridCol w="751350">
                  <a:extLst>
                    <a:ext uri="{9D8B030D-6E8A-4147-A177-3AD203B41FA5}">
                      <a16:colId xmlns:a16="http://schemas.microsoft.com/office/drawing/2014/main" val="3305790669"/>
                    </a:ext>
                  </a:extLst>
                </a:gridCol>
                <a:gridCol w="1197957">
                  <a:extLst>
                    <a:ext uri="{9D8B030D-6E8A-4147-A177-3AD203B41FA5}">
                      <a16:colId xmlns:a16="http://schemas.microsoft.com/office/drawing/2014/main" val="520527164"/>
                    </a:ext>
                  </a:extLst>
                </a:gridCol>
              </a:tblGrid>
              <a:tr h="370840">
                <a:tc gridSpan="11">
                  <a:txBody>
                    <a:bodyPr/>
                    <a:lstStyle/>
                    <a:p>
                      <a:pPr algn="ctr"/>
                      <a:r>
                        <a:rPr lang="en-US" b="1" dirty="0"/>
                        <a:t>% of Suspected Opioid-Related (O-R) Overdose (OD) Patients</a:t>
                      </a:r>
                    </a:p>
                  </a:txBody>
                  <a:tcPr>
                    <a:solidFill>
                      <a:schemeClr val="accent6">
                        <a:lumMod val="40000"/>
                        <a:lumOff val="60000"/>
                      </a:schemeClr>
                    </a:solidFill>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solidFill>
                      <a:schemeClr val="accent6">
                        <a:lumMod val="40000"/>
                        <a:lumOff val="60000"/>
                      </a:schemeClr>
                    </a:solidFill>
                  </a:tcPr>
                </a:tc>
                <a:extLst>
                  <a:ext uri="{0D108BD9-81ED-4DB2-BD59-A6C34878D82A}">
                    <a16:rowId xmlns:a16="http://schemas.microsoft.com/office/drawing/2014/main" val="3022886274"/>
                  </a:ext>
                </a:extLst>
              </a:tr>
              <a:tr h="370840">
                <a:tc>
                  <a:txBody>
                    <a:bodyPr/>
                    <a:lstStyle/>
                    <a:p>
                      <a:r>
                        <a:rPr lang="en-US" b="1" dirty="0"/>
                        <a:t>Gender/Year</a:t>
                      </a:r>
                    </a:p>
                  </a:txBody>
                  <a:tcPr/>
                </a:tc>
                <a:tc>
                  <a:txBody>
                    <a:bodyPr/>
                    <a:lstStyle/>
                    <a:p>
                      <a:pPr algn="ctr"/>
                      <a:r>
                        <a:rPr lang="en-US" b="1" dirty="0"/>
                        <a:t>2014</a:t>
                      </a:r>
                    </a:p>
                  </a:txBody>
                  <a:tcPr/>
                </a:tc>
                <a:tc>
                  <a:txBody>
                    <a:bodyPr/>
                    <a:lstStyle/>
                    <a:p>
                      <a:pPr algn="ctr"/>
                      <a:r>
                        <a:rPr lang="en-US" b="1" dirty="0"/>
                        <a:t>2015</a:t>
                      </a:r>
                    </a:p>
                  </a:txBody>
                  <a:tcPr/>
                </a:tc>
                <a:tc>
                  <a:txBody>
                    <a:bodyPr/>
                    <a:lstStyle/>
                    <a:p>
                      <a:pPr algn="ctr"/>
                      <a:r>
                        <a:rPr lang="en-US" b="1" dirty="0"/>
                        <a:t>2016</a:t>
                      </a:r>
                    </a:p>
                  </a:txBody>
                  <a:tcPr/>
                </a:tc>
                <a:tc>
                  <a:txBody>
                    <a:bodyPr/>
                    <a:lstStyle/>
                    <a:p>
                      <a:pPr algn="ctr"/>
                      <a:r>
                        <a:rPr lang="en-US" b="1" dirty="0"/>
                        <a:t>2017</a:t>
                      </a:r>
                    </a:p>
                  </a:txBody>
                  <a:tcPr/>
                </a:tc>
                <a:tc>
                  <a:txBody>
                    <a:bodyPr/>
                    <a:lstStyle/>
                    <a:p>
                      <a:pPr algn="ctr"/>
                      <a:r>
                        <a:rPr lang="en-US" b="1" dirty="0"/>
                        <a:t>2018</a:t>
                      </a:r>
                    </a:p>
                  </a:txBody>
                  <a:tcPr/>
                </a:tc>
                <a:tc>
                  <a:txBody>
                    <a:bodyPr/>
                    <a:lstStyle/>
                    <a:p>
                      <a:pPr algn="ctr"/>
                      <a:r>
                        <a:rPr lang="en-US" b="1" dirty="0"/>
                        <a:t>2019</a:t>
                      </a:r>
                    </a:p>
                  </a:txBody>
                  <a:tcPr/>
                </a:tc>
                <a:tc>
                  <a:txBody>
                    <a:bodyPr/>
                    <a:lstStyle/>
                    <a:p>
                      <a:pPr algn="ctr"/>
                      <a:r>
                        <a:rPr lang="en-US" b="1" dirty="0"/>
                        <a:t>2020</a:t>
                      </a:r>
                    </a:p>
                  </a:txBody>
                  <a:tcPr/>
                </a:tc>
                <a:tc>
                  <a:txBody>
                    <a:bodyPr/>
                    <a:lstStyle/>
                    <a:p>
                      <a:pPr algn="ctr"/>
                      <a:r>
                        <a:rPr lang="en-US" b="1" dirty="0"/>
                        <a:t>2021</a:t>
                      </a:r>
                    </a:p>
                  </a:txBody>
                  <a:tcPr/>
                </a:tc>
                <a:tc>
                  <a:txBody>
                    <a:bodyPr/>
                    <a:lstStyle/>
                    <a:p>
                      <a:pPr algn="ctr"/>
                      <a:r>
                        <a:rPr lang="en-US" b="1" dirty="0"/>
                        <a:t>2022</a:t>
                      </a:r>
                    </a:p>
                  </a:txBody>
                  <a:tcPr/>
                </a:tc>
                <a:tc>
                  <a:txBody>
                    <a:bodyPr/>
                    <a:lstStyle/>
                    <a:p>
                      <a:pPr algn="ctr"/>
                      <a:r>
                        <a:rPr lang="en-US" b="1" dirty="0"/>
                        <a:t>2023 </a:t>
                      </a:r>
                    </a:p>
                    <a:p>
                      <a:pPr algn="ctr"/>
                      <a:r>
                        <a:rPr lang="en-US" b="1" dirty="0"/>
                        <a:t>(Jan-July)</a:t>
                      </a:r>
                    </a:p>
                  </a:txBody>
                  <a:tcPr/>
                </a:tc>
                <a:extLst>
                  <a:ext uri="{0D108BD9-81ED-4DB2-BD59-A6C34878D82A}">
                    <a16:rowId xmlns:a16="http://schemas.microsoft.com/office/drawing/2014/main" val="3835843301"/>
                  </a:ext>
                </a:extLst>
              </a:tr>
              <a:tr h="370840">
                <a:tc>
                  <a:txBody>
                    <a:bodyPr/>
                    <a:lstStyle/>
                    <a:p>
                      <a:pPr algn="ctr"/>
                      <a:r>
                        <a:rPr lang="en-US" b="1" dirty="0"/>
                        <a:t>Male</a:t>
                      </a:r>
                    </a:p>
                  </a:txBody>
                  <a:tcPr/>
                </a:tc>
                <a:tc>
                  <a:txBody>
                    <a:bodyPr/>
                    <a:lstStyle/>
                    <a:p>
                      <a:pPr algn="ctr"/>
                      <a:r>
                        <a:rPr lang="en-US" dirty="0"/>
                        <a:t>53%</a:t>
                      </a:r>
                    </a:p>
                  </a:txBody>
                  <a:tcPr anchor="ctr"/>
                </a:tc>
                <a:tc>
                  <a:txBody>
                    <a:bodyPr/>
                    <a:lstStyle/>
                    <a:p>
                      <a:pPr algn="ctr"/>
                      <a:r>
                        <a:rPr lang="en-US" dirty="0"/>
                        <a:t>55%</a:t>
                      </a:r>
                    </a:p>
                  </a:txBody>
                  <a:tcPr anchor="ctr"/>
                </a:tc>
                <a:tc>
                  <a:txBody>
                    <a:bodyPr/>
                    <a:lstStyle/>
                    <a:p>
                      <a:pPr algn="ctr"/>
                      <a:r>
                        <a:rPr lang="en-US" dirty="0"/>
                        <a:t>64%</a:t>
                      </a:r>
                    </a:p>
                  </a:txBody>
                  <a:tcPr anchor="ctr"/>
                </a:tc>
                <a:tc>
                  <a:txBody>
                    <a:bodyPr/>
                    <a:lstStyle/>
                    <a:p>
                      <a:pPr algn="ctr"/>
                      <a:r>
                        <a:rPr lang="en-US" dirty="0"/>
                        <a:t>62%</a:t>
                      </a:r>
                    </a:p>
                  </a:txBody>
                  <a:tcPr anchor="ctr"/>
                </a:tc>
                <a:tc>
                  <a:txBody>
                    <a:bodyPr/>
                    <a:lstStyle/>
                    <a:p>
                      <a:pPr algn="ctr"/>
                      <a:r>
                        <a:rPr lang="en-US" dirty="0"/>
                        <a:t>61%</a:t>
                      </a:r>
                    </a:p>
                  </a:txBody>
                  <a:tcPr anchor="ctr"/>
                </a:tc>
                <a:tc>
                  <a:txBody>
                    <a:bodyPr/>
                    <a:lstStyle/>
                    <a:p>
                      <a:pPr algn="ctr"/>
                      <a:r>
                        <a:rPr lang="en-US" dirty="0"/>
                        <a:t>64%</a:t>
                      </a:r>
                    </a:p>
                  </a:txBody>
                  <a:tcPr anchor="ctr"/>
                </a:tc>
                <a:tc>
                  <a:txBody>
                    <a:bodyPr/>
                    <a:lstStyle/>
                    <a:p>
                      <a:pPr algn="ctr"/>
                      <a:r>
                        <a:rPr lang="en-US" dirty="0"/>
                        <a:t>66%</a:t>
                      </a:r>
                    </a:p>
                  </a:txBody>
                  <a:tcPr anchor="ctr"/>
                </a:tc>
                <a:tc>
                  <a:txBody>
                    <a:bodyPr/>
                    <a:lstStyle/>
                    <a:p>
                      <a:pPr algn="ctr"/>
                      <a:r>
                        <a:rPr lang="en-US" dirty="0"/>
                        <a:t>68%</a:t>
                      </a:r>
                    </a:p>
                  </a:txBody>
                  <a:tcPr anchor="ctr">
                    <a:noFill/>
                  </a:tcPr>
                </a:tc>
                <a:tc>
                  <a:txBody>
                    <a:bodyPr/>
                    <a:lstStyle/>
                    <a:p>
                      <a:pPr algn="ctr"/>
                      <a:r>
                        <a:rPr lang="en-US" dirty="0"/>
                        <a:t>66%</a:t>
                      </a:r>
                    </a:p>
                  </a:txBody>
                  <a:tcPr anchor="ctr">
                    <a:noFill/>
                  </a:tcPr>
                </a:tc>
                <a:tc>
                  <a:txBody>
                    <a:bodyPr/>
                    <a:lstStyle/>
                    <a:p>
                      <a:pPr algn="ctr"/>
                      <a:r>
                        <a:rPr lang="en-US" dirty="0"/>
                        <a:t>66%</a:t>
                      </a:r>
                    </a:p>
                  </a:txBody>
                  <a:tcPr anchor="ctr">
                    <a:noFill/>
                  </a:tcPr>
                </a:tc>
                <a:extLst>
                  <a:ext uri="{0D108BD9-81ED-4DB2-BD59-A6C34878D82A}">
                    <a16:rowId xmlns:a16="http://schemas.microsoft.com/office/drawing/2014/main" val="3615209484"/>
                  </a:ext>
                </a:extLst>
              </a:tr>
              <a:tr h="370840">
                <a:tc>
                  <a:txBody>
                    <a:bodyPr/>
                    <a:lstStyle/>
                    <a:p>
                      <a:pPr algn="ctr"/>
                      <a:r>
                        <a:rPr lang="en-US" b="1" dirty="0"/>
                        <a:t>Female</a:t>
                      </a:r>
                    </a:p>
                  </a:txBody>
                  <a:tcPr/>
                </a:tc>
                <a:tc>
                  <a:txBody>
                    <a:bodyPr/>
                    <a:lstStyle/>
                    <a:p>
                      <a:pPr algn="ctr"/>
                      <a:r>
                        <a:rPr lang="en-US" dirty="0"/>
                        <a:t>47%</a:t>
                      </a:r>
                    </a:p>
                  </a:txBody>
                  <a:tcPr anchor="ctr"/>
                </a:tc>
                <a:tc>
                  <a:txBody>
                    <a:bodyPr/>
                    <a:lstStyle/>
                    <a:p>
                      <a:pPr algn="ctr"/>
                      <a:r>
                        <a:rPr lang="en-US" dirty="0"/>
                        <a:t>45%</a:t>
                      </a:r>
                    </a:p>
                  </a:txBody>
                  <a:tcPr anchor="ctr"/>
                </a:tc>
                <a:tc>
                  <a:txBody>
                    <a:bodyPr/>
                    <a:lstStyle/>
                    <a:p>
                      <a:pPr algn="ctr"/>
                      <a:r>
                        <a:rPr lang="en-US" dirty="0"/>
                        <a:t>36%</a:t>
                      </a:r>
                    </a:p>
                  </a:txBody>
                  <a:tcPr anchor="ctr"/>
                </a:tc>
                <a:tc>
                  <a:txBody>
                    <a:bodyPr/>
                    <a:lstStyle/>
                    <a:p>
                      <a:pPr algn="ctr"/>
                      <a:r>
                        <a:rPr lang="en-US" dirty="0"/>
                        <a:t>38%</a:t>
                      </a:r>
                    </a:p>
                  </a:txBody>
                  <a:tcPr anchor="ctr"/>
                </a:tc>
                <a:tc>
                  <a:txBody>
                    <a:bodyPr/>
                    <a:lstStyle/>
                    <a:p>
                      <a:pPr algn="ctr"/>
                      <a:r>
                        <a:rPr lang="en-US" dirty="0"/>
                        <a:t>39%</a:t>
                      </a:r>
                    </a:p>
                  </a:txBody>
                  <a:tcPr anchor="ctr"/>
                </a:tc>
                <a:tc>
                  <a:txBody>
                    <a:bodyPr/>
                    <a:lstStyle/>
                    <a:p>
                      <a:pPr algn="ctr"/>
                      <a:r>
                        <a:rPr lang="en-US" dirty="0"/>
                        <a:t>36%</a:t>
                      </a:r>
                    </a:p>
                  </a:txBody>
                  <a:tcPr anchor="ctr"/>
                </a:tc>
                <a:tc>
                  <a:txBody>
                    <a:bodyPr/>
                    <a:lstStyle/>
                    <a:p>
                      <a:pPr algn="ctr"/>
                      <a:r>
                        <a:rPr lang="en-US" dirty="0"/>
                        <a:t>34%</a:t>
                      </a:r>
                    </a:p>
                  </a:txBody>
                  <a:tcPr anchor="ctr"/>
                </a:tc>
                <a:tc>
                  <a:txBody>
                    <a:bodyPr/>
                    <a:lstStyle/>
                    <a:p>
                      <a:pPr algn="ctr"/>
                      <a:r>
                        <a:rPr lang="en-US" dirty="0"/>
                        <a:t>32%</a:t>
                      </a:r>
                    </a:p>
                  </a:txBody>
                  <a:tcPr anchor="ctr">
                    <a:noFill/>
                  </a:tcPr>
                </a:tc>
                <a:tc>
                  <a:txBody>
                    <a:bodyPr/>
                    <a:lstStyle/>
                    <a:p>
                      <a:pPr algn="ctr"/>
                      <a:r>
                        <a:rPr lang="en-US" dirty="0"/>
                        <a:t>34%</a:t>
                      </a:r>
                    </a:p>
                  </a:txBody>
                  <a:tcPr anchor="ctr">
                    <a:noFill/>
                  </a:tcPr>
                </a:tc>
                <a:tc>
                  <a:txBody>
                    <a:bodyPr/>
                    <a:lstStyle/>
                    <a:p>
                      <a:pPr algn="ctr"/>
                      <a:r>
                        <a:rPr lang="en-US" dirty="0"/>
                        <a:t>34%</a:t>
                      </a:r>
                    </a:p>
                  </a:txBody>
                  <a:tcPr anchor="ctr">
                    <a:noFill/>
                  </a:tcPr>
                </a:tc>
                <a:extLst>
                  <a:ext uri="{0D108BD9-81ED-4DB2-BD59-A6C34878D82A}">
                    <a16:rowId xmlns:a16="http://schemas.microsoft.com/office/drawing/2014/main" val="3805416702"/>
                  </a:ext>
                </a:extLst>
              </a:tr>
            </a:tbl>
          </a:graphicData>
        </a:graphic>
      </p:graphicFrame>
    </p:spTree>
    <p:extLst>
      <p:ext uri="{BB962C8B-B14F-4D97-AF65-F5344CB8AC3E}">
        <p14:creationId xmlns:p14="http://schemas.microsoft.com/office/powerpoint/2010/main" val="1111013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D7FA103C-B267-192E-3592-C7C66494330A}"/>
              </a:ext>
            </a:extLst>
          </p:cNvPr>
          <p:cNvGraphicFramePr>
            <a:graphicFrameLocks noGrp="1"/>
          </p:cNvGraphicFramePr>
          <p:nvPr/>
        </p:nvGraphicFramePr>
        <p:xfrm>
          <a:off x="379370" y="1338580"/>
          <a:ext cx="11433260" cy="418084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385946">
                  <a:extLst>
                    <a:ext uri="{9D8B030D-6E8A-4147-A177-3AD203B41FA5}">
                      <a16:colId xmlns:a16="http://schemas.microsoft.com/office/drawing/2014/main" val="1055398844"/>
                    </a:ext>
                  </a:extLst>
                </a:gridCol>
                <a:gridCol w="986003">
                  <a:extLst>
                    <a:ext uri="{9D8B030D-6E8A-4147-A177-3AD203B41FA5}">
                      <a16:colId xmlns:a16="http://schemas.microsoft.com/office/drawing/2014/main" val="2834286622"/>
                    </a:ext>
                  </a:extLst>
                </a:gridCol>
                <a:gridCol w="986003">
                  <a:extLst>
                    <a:ext uri="{9D8B030D-6E8A-4147-A177-3AD203B41FA5}">
                      <a16:colId xmlns:a16="http://schemas.microsoft.com/office/drawing/2014/main" val="3741638967"/>
                    </a:ext>
                  </a:extLst>
                </a:gridCol>
                <a:gridCol w="986003">
                  <a:extLst>
                    <a:ext uri="{9D8B030D-6E8A-4147-A177-3AD203B41FA5}">
                      <a16:colId xmlns:a16="http://schemas.microsoft.com/office/drawing/2014/main" val="1832429981"/>
                    </a:ext>
                  </a:extLst>
                </a:gridCol>
                <a:gridCol w="986003">
                  <a:extLst>
                    <a:ext uri="{9D8B030D-6E8A-4147-A177-3AD203B41FA5}">
                      <a16:colId xmlns:a16="http://schemas.microsoft.com/office/drawing/2014/main" val="315297790"/>
                    </a:ext>
                  </a:extLst>
                </a:gridCol>
                <a:gridCol w="986003">
                  <a:extLst>
                    <a:ext uri="{9D8B030D-6E8A-4147-A177-3AD203B41FA5}">
                      <a16:colId xmlns:a16="http://schemas.microsoft.com/office/drawing/2014/main" val="4025436151"/>
                    </a:ext>
                  </a:extLst>
                </a:gridCol>
                <a:gridCol w="986003">
                  <a:extLst>
                    <a:ext uri="{9D8B030D-6E8A-4147-A177-3AD203B41FA5}">
                      <a16:colId xmlns:a16="http://schemas.microsoft.com/office/drawing/2014/main" val="2321479475"/>
                    </a:ext>
                  </a:extLst>
                </a:gridCol>
                <a:gridCol w="986003">
                  <a:extLst>
                    <a:ext uri="{9D8B030D-6E8A-4147-A177-3AD203B41FA5}">
                      <a16:colId xmlns:a16="http://schemas.microsoft.com/office/drawing/2014/main" val="1226217120"/>
                    </a:ext>
                  </a:extLst>
                </a:gridCol>
                <a:gridCol w="986003">
                  <a:extLst>
                    <a:ext uri="{9D8B030D-6E8A-4147-A177-3AD203B41FA5}">
                      <a16:colId xmlns:a16="http://schemas.microsoft.com/office/drawing/2014/main" val="1386689584"/>
                    </a:ext>
                  </a:extLst>
                </a:gridCol>
                <a:gridCol w="986003">
                  <a:extLst>
                    <a:ext uri="{9D8B030D-6E8A-4147-A177-3AD203B41FA5}">
                      <a16:colId xmlns:a16="http://schemas.microsoft.com/office/drawing/2014/main" val="3305790669"/>
                    </a:ext>
                  </a:extLst>
                </a:gridCol>
                <a:gridCol w="1173287">
                  <a:extLst>
                    <a:ext uri="{9D8B030D-6E8A-4147-A177-3AD203B41FA5}">
                      <a16:colId xmlns:a16="http://schemas.microsoft.com/office/drawing/2014/main" val="655724705"/>
                    </a:ext>
                  </a:extLst>
                </a:gridCol>
              </a:tblGrid>
              <a:tr h="370840">
                <a:tc gridSpan="11">
                  <a:txBody>
                    <a:bodyPr/>
                    <a:lstStyle/>
                    <a:p>
                      <a:pPr algn="ctr"/>
                      <a:r>
                        <a:rPr lang="en-US" b="1" dirty="0"/>
                        <a:t>% of Suspected Opioid-Related (O-R) Overdose (OD) Patients</a:t>
                      </a:r>
                    </a:p>
                  </a:txBody>
                  <a:tcPr>
                    <a:solidFill>
                      <a:schemeClr val="tx2">
                        <a:lumMod val="20000"/>
                        <a:lumOff val="80000"/>
                      </a:schemeClr>
                    </a:solidFill>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solidFill>
                      <a:schemeClr val="tx2">
                        <a:lumMod val="20000"/>
                        <a:lumOff val="80000"/>
                      </a:schemeClr>
                    </a:solidFill>
                  </a:tcPr>
                </a:tc>
                <a:extLst>
                  <a:ext uri="{0D108BD9-81ED-4DB2-BD59-A6C34878D82A}">
                    <a16:rowId xmlns:a16="http://schemas.microsoft.com/office/drawing/2014/main" val="3022886274"/>
                  </a:ext>
                </a:extLst>
              </a:tr>
              <a:tr h="370840">
                <a:tc>
                  <a:txBody>
                    <a:bodyPr/>
                    <a:lstStyle/>
                    <a:p>
                      <a:pPr algn="ctr"/>
                      <a:r>
                        <a:rPr lang="en-US" b="1" dirty="0"/>
                        <a:t>Age Range</a:t>
                      </a:r>
                    </a:p>
                  </a:txBody>
                  <a:tcPr/>
                </a:tc>
                <a:tc>
                  <a:txBody>
                    <a:bodyPr/>
                    <a:lstStyle/>
                    <a:p>
                      <a:pPr algn="ctr"/>
                      <a:r>
                        <a:rPr lang="en-US" b="1" dirty="0"/>
                        <a:t>2014</a:t>
                      </a:r>
                    </a:p>
                  </a:txBody>
                  <a:tcPr/>
                </a:tc>
                <a:tc>
                  <a:txBody>
                    <a:bodyPr/>
                    <a:lstStyle/>
                    <a:p>
                      <a:pPr algn="ctr"/>
                      <a:r>
                        <a:rPr lang="en-US" b="1" dirty="0"/>
                        <a:t>2015</a:t>
                      </a:r>
                    </a:p>
                  </a:txBody>
                  <a:tcPr/>
                </a:tc>
                <a:tc>
                  <a:txBody>
                    <a:bodyPr/>
                    <a:lstStyle/>
                    <a:p>
                      <a:pPr algn="ctr"/>
                      <a:r>
                        <a:rPr lang="en-US" b="1" dirty="0"/>
                        <a:t>2016</a:t>
                      </a:r>
                    </a:p>
                  </a:txBody>
                  <a:tcPr/>
                </a:tc>
                <a:tc>
                  <a:txBody>
                    <a:bodyPr/>
                    <a:lstStyle/>
                    <a:p>
                      <a:pPr algn="ctr"/>
                      <a:r>
                        <a:rPr lang="en-US" b="1" dirty="0"/>
                        <a:t>2017</a:t>
                      </a:r>
                    </a:p>
                  </a:txBody>
                  <a:tcPr/>
                </a:tc>
                <a:tc>
                  <a:txBody>
                    <a:bodyPr/>
                    <a:lstStyle/>
                    <a:p>
                      <a:pPr algn="ctr"/>
                      <a:r>
                        <a:rPr lang="en-US" b="1" dirty="0"/>
                        <a:t>2018</a:t>
                      </a:r>
                    </a:p>
                  </a:txBody>
                  <a:tcPr/>
                </a:tc>
                <a:tc>
                  <a:txBody>
                    <a:bodyPr/>
                    <a:lstStyle/>
                    <a:p>
                      <a:pPr algn="ctr"/>
                      <a:r>
                        <a:rPr lang="en-US" b="1" dirty="0"/>
                        <a:t>2019</a:t>
                      </a:r>
                    </a:p>
                  </a:txBody>
                  <a:tcPr/>
                </a:tc>
                <a:tc>
                  <a:txBody>
                    <a:bodyPr/>
                    <a:lstStyle/>
                    <a:p>
                      <a:pPr algn="ctr"/>
                      <a:r>
                        <a:rPr lang="en-US" b="1" dirty="0"/>
                        <a:t>2020</a:t>
                      </a:r>
                    </a:p>
                  </a:txBody>
                  <a:tcPr/>
                </a:tc>
                <a:tc>
                  <a:txBody>
                    <a:bodyPr/>
                    <a:lstStyle/>
                    <a:p>
                      <a:pPr algn="ctr"/>
                      <a:r>
                        <a:rPr lang="en-US" b="1" dirty="0"/>
                        <a:t>2021</a:t>
                      </a:r>
                    </a:p>
                  </a:txBody>
                  <a:tcPr/>
                </a:tc>
                <a:tc>
                  <a:txBody>
                    <a:bodyPr/>
                    <a:lstStyle/>
                    <a:p>
                      <a:pPr algn="ctr"/>
                      <a:r>
                        <a:rPr lang="en-US" b="1" dirty="0"/>
                        <a:t>2022</a:t>
                      </a:r>
                    </a:p>
                  </a:txBody>
                  <a:tcPr/>
                </a:tc>
                <a:tc>
                  <a:txBody>
                    <a:bodyPr/>
                    <a:lstStyle/>
                    <a:p>
                      <a:pPr algn="ctr"/>
                      <a:r>
                        <a:rPr lang="en-US" b="1" dirty="0"/>
                        <a:t>2023 </a:t>
                      </a:r>
                    </a:p>
                    <a:p>
                      <a:pPr algn="ctr"/>
                      <a:r>
                        <a:rPr lang="en-US" b="1" dirty="0"/>
                        <a:t>(Jan-July)</a:t>
                      </a:r>
                    </a:p>
                  </a:txBody>
                  <a:tcPr/>
                </a:tc>
                <a:extLst>
                  <a:ext uri="{0D108BD9-81ED-4DB2-BD59-A6C34878D82A}">
                    <a16:rowId xmlns:a16="http://schemas.microsoft.com/office/drawing/2014/main" val="3835843301"/>
                  </a:ext>
                </a:extLst>
              </a:tr>
              <a:tr h="370840">
                <a:tc>
                  <a:txBody>
                    <a:bodyPr/>
                    <a:lstStyle/>
                    <a:p>
                      <a:pPr algn="ctr"/>
                      <a:r>
                        <a:rPr lang="en-US" b="1" dirty="0"/>
                        <a:t>19 or younger</a:t>
                      </a:r>
                    </a:p>
                  </a:txBody>
                  <a:tcPr/>
                </a:tc>
                <a:tc>
                  <a:txBody>
                    <a:bodyPr/>
                    <a:lstStyle/>
                    <a:p>
                      <a:pPr algn="ctr"/>
                      <a:r>
                        <a:rPr lang="en-US" dirty="0"/>
                        <a:t>6%</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1%</a:t>
                      </a:r>
                    </a:p>
                  </a:txBody>
                  <a:tcPr anchor="ctr"/>
                </a:tc>
                <a:tc>
                  <a:txBody>
                    <a:bodyPr/>
                    <a:lstStyle/>
                    <a:p>
                      <a:pPr algn="ctr"/>
                      <a:r>
                        <a:rPr lang="en-US" dirty="0"/>
                        <a:t>1%</a:t>
                      </a:r>
                    </a:p>
                  </a:txBody>
                  <a:tcPr anchor="ctr"/>
                </a:tc>
                <a:tc>
                  <a:txBody>
                    <a:bodyPr/>
                    <a:lstStyle/>
                    <a:p>
                      <a:pPr algn="ctr"/>
                      <a:r>
                        <a:rPr lang="en-US" dirty="0"/>
                        <a:t>1%</a:t>
                      </a:r>
                    </a:p>
                  </a:txBody>
                  <a:tcPr anchor="ctr">
                    <a:noFill/>
                  </a:tcPr>
                </a:tc>
                <a:tc>
                  <a:txBody>
                    <a:bodyPr/>
                    <a:lstStyle/>
                    <a:p>
                      <a:pPr algn="ctr"/>
                      <a:r>
                        <a:rPr lang="en-US" dirty="0"/>
                        <a:t>2%</a:t>
                      </a:r>
                    </a:p>
                  </a:txBody>
                  <a:tcPr anchor="ctr">
                    <a:noFill/>
                  </a:tcPr>
                </a:tc>
                <a:tc>
                  <a:txBody>
                    <a:bodyPr/>
                    <a:lstStyle/>
                    <a:p>
                      <a:pPr algn="ctr"/>
                      <a:r>
                        <a:rPr lang="en-US" dirty="0"/>
                        <a:t>2%</a:t>
                      </a:r>
                    </a:p>
                  </a:txBody>
                  <a:tcPr anchor="ctr">
                    <a:noFill/>
                  </a:tcPr>
                </a:tc>
                <a:extLst>
                  <a:ext uri="{0D108BD9-81ED-4DB2-BD59-A6C34878D82A}">
                    <a16:rowId xmlns:a16="http://schemas.microsoft.com/office/drawing/2014/main" val="3615209484"/>
                  </a:ext>
                </a:extLst>
              </a:tr>
              <a:tr h="370840">
                <a:tc>
                  <a:txBody>
                    <a:bodyPr/>
                    <a:lstStyle/>
                    <a:p>
                      <a:pPr algn="ctr"/>
                      <a:r>
                        <a:rPr lang="en-US" b="1" dirty="0"/>
                        <a:t>20-29</a:t>
                      </a:r>
                    </a:p>
                  </a:txBody>
                  <a:tcPr/>
                </a:tc>
                <a:tc>
                  <a:txBody>
                    <a:bodyPr/>
                    <a:lstStyle/>
                    <a:p>
                      <a:pPr algn="ctr"/>
                      <a:r>
                        <a:rPr lang="en-US" b="1" dirty="0">
                          <a:solidFill>
                            <a:srgbClr val="FF0000"/>
                          </a:solidFill>
                        </a:rPr>
                        <a:t>26%</a:t>
                      </a:r>
                    </a:p>
                  </a:txBody>
                  <a:tcPr anchor="ctr"/>
                </a:tc>
                <a:tc>
                  <a:txBody>
                    <a:bodyPr/>
                    <a:lstStyle/>
                    <a:p>
                      <a:pPr algn="ctr"/>
                      <a:r>
                        <a:rPr lang="en-US" b="1" dirty="0">
                          <a:solidFill>
                            <a:srgbClr val="FF0000"/>
                          </a:solidFill>
                        </a:rPr>
                        <a:t>30%</a:t>
                      </a:r>
                    </a:p>
                  </a:txBody>
                  <a:tcPr anchor="ctr"/>
                </a:tc>
                <a:tc>
                  <a:txBody>
                    <a:bodyPr/>
                    <a:lstStyle/>
                    <a:p>
                      <a:pPr algn="ctr"/>
                      <a:r>
                        <a:rPr lang="en-US" dirty="0"/>
                        <a:t>30%</a:t>
                      </a:r>
                    </a:p>
                  </a:txBody>
                  <a:tcPr anchor="ctr"/>
                </a:tc>
                <a:tc>
                  <a:txBody>
                    <a:bodyPr/>
                    <a:lstStyle/>
                    <a:p>
                      <a:pPr algn="ctr"/>
                      <a:r>
                        <a:rPr lang="en-US" dirty="0"/>
                        <a:t>26%</a:t>
                      </a:r>
                    </a:p>
                  </a:txBody>
                  <a:tcPr anchor="ctr"/>
                </a:tc>
                <a:tc>
                  <a:txBody>
                    <a:bodyPr/>
                    <a:lstStyle/>
                    <a:p>
                      <a:pPr algn="ctr"/>
                      <a:r>
                        <a:rPr lang="en-US" dirty="0"/>
                        <a:t>26%</a:t>
                      </a:r>
                    </a:p>
                  </a:txBody>
                  <a:tcPr anchor="ctr"/>
                </a:tc>
                <a:tc>
                  <a:txBody>
                    <a:bodyPr/>
                    <a:lstStyle/>
                    <a:p>
                      <a:pPr algn="ctr"/>
                      <a:r>
                        <a:rPr lang="en-US" dirty="0"/>
                        <a:t>22%</a:t>
                      </a:r>
                    </a:p>
                  </a:txBody>
                  <a:tcPr anchor="ctr"/>
                </a:tc>
                <a:tc>
                  <a:txBody>
                    <a:bodyPr/>
                    <a:lstStyle/>
                    <a:p>
                      <a:pPr algn="ctr"/>
                      <a:r>
                        <a:rPr lang="en-US" dirty="0"/>
                        <a:t>20%</a:t>
                      </a:r>
                    </a:p>
                  </a:txBody>
                  <a:tcPr anchor="ctr"/>
                </a:tc>
                <a:tc>
                  <a:txBody>
                    <a:bodyPr/>
                    <a:lstStyle/>
                    <a:p>
                      <a:pPr algn="ctr"/>
                      <a:r>
                        <a:rPr lang="en-US" dirty="0"/>
                        <a:t>15%</a:t>
                      </a:r>
                    </a:p>
                  </a:txBody>
                  <a:tcPr anchor="ctr">
                    <a:noFill/>
                  </a:tcPr>
                </a:tc>
                <a:tc>
                  <a:txBody>
                    <a:bodyPr/>
                    <a:lstStyle/>
                    <a:p>
                      <a:pPr algn="ctr"/>
                      <a:r>
                        <a:rPr lang="en-US" dirty="0"/>
                        <a:t>14%</a:t>
                      </a:r>
                    </a:p>
                  </a:txBody>
                  <a:tcPr anchor="ctr">
                    <a:noFill/>
                  </a:tcPr>
                </a:tc>
                <a:tc>
                  <a:txBody>
                    <a:bodyPr/>
                    <a:lstStyle/>
                    <a:p>
                      <a:pPr algn="ctr"/>
                      <a:r>
                        <a:rPr lang="en-US" dirty="0"/>
                        <a:t>15%</a:t>
                      </a:r>
                    </a:p>
                  </a:txBody>
                  <a:tcPr anchor="ctr">
                    <a:noFill/>
                  </a:tcPr>
                </a:tc>
                <a:extLst>
                  <a:ext uri="{0D108BD9-81ED-4DB2-BD59-A6C34878D82A}">
                    <a16:rowId xmlns:a16="http://schemas.microsoft.com/office/drawing/2014/main" val="3805416702"/>
                  </a:ext>
                </a:extLst>
              </a:tr>
              <a:tr h="370840">
                <a:tc>
                  <a:txBody>
                    <a:bodyPr/>
                    <a:lstStyle/>
                    <a:p>
                      <a:pPr algn="ctr"/>
                      <a:r>
                        <a:rPr lang="en-US" b="1" dirty="0"/>
                        <a:t>30-39</a:t>
                      </a:r>
                    </a:p>
                  </a:txBody>
                  <a:tcPr/>
                </a:tc>
                <a:tc>
                  <a:txBody>
                    <a:bodyPr/>
                    <a:lstStyle/>
                    <a:p>
                      <a:pPr algn="ctr"/>
                      <a:r>
                        <a:rPr lang="en-US" dirty="0"/>
                        <a:t>23%</a:t>
                      </a:r>
                    </a:p>
                  </a:txBody>
                  <a:tcPr anchor="ctr"/>
                </a:tc>
                <a:tc>
                  <a:txBody>
                    <a:bodyPr/>
                    <a:lstStyle/>
                    <a:p>
                      <a:pPr algn="ctr"/>
                      <a:r>
                        <a:rPr lang="en-US" dirty="0"/>
                        <a:t>27%</a:t>
                      </a:r>
                    </a:p>
                  </a:txBody>
                  <a:tcPr anchor="ctr"/>
                </a:tc>
                <a:tc>
                  <a:txBody>
                    <a:bodyPr/>
                    <a:lstStyle/>
                    <a:p>
                      <a:pPr algn="ctr"/>
                      <a:r>
                        <a:rPr lang="en-US" b="1" dirty="0">
                          <a:solidFill>
                            <a:srgbClr val="FF0000"/>
                          </a:solidFill>
                        </a:rPr>
                        <a:t>33%</a:t>
                      </a:r>
                    </a:p>
                  </a:txBody>
                  <a:tcPr anchor="ctr"/>
                </a:tc>
                <a:tc>
                  <a:txBody>
                    <a:bodyPr/>
                    <a:lstStyle/>
                    <a:p>
                      <a:pPr algn="ctr"/>
                      <a:r>
                        <a:rPr lang="en-US" b="1" dirty="0">
                          <a:solidFill>
                            <a:srgbClr val="FF0000"/>
                          </a:solidFill>
                        </a:rPr>
                        <a:t>36%</a:t>
                      </a:r>
                    </a:p>
                  </a:txBody>
                  <a:tcPr anchor="ctr"/>
                </a:tc>
                <a:tc>
                  <a:txBody>
                    <a:bodyPr/>
                    <a:lstStyle/>
                    <a:p>
                      <a:pPr algn="ctr"/>
                      <a:r>
                        <a:rPr lang="en-US" b="1" dirty="0">
                          <a:solidFill>
                            <a:srgbClr val="FF0000"/>
                          </a:solidFill>
                        </a:rPr>
                        <a:t>37%</a:t>
                      </a:r>
                    </a:p>
                  </a:txBody>
                  <a:tcPr anchor="ctr"/>
                </a:tc>
                <a:tc>
                  <a:txBody>
                    <a:bodyPr/>
                    <a:lstStyle/>
                    <a:p>
                      <a:pPr algn="ctr"/>
                      <a:r>
                        <a:rPr lang="en-US" b="1" dirty="0">
                          <a:solidFill>
                            <a:srgbClr val="FF0000"/>
                          </a:solidFill>
                        </a:rPr>
                        <a:t>36%</a:t>
                      </a:r>
                    </a:p>
                  </a:txBody>
                  <a:tcPr anchor="ctr"/>
                </a:tc>
                <a:tc>
                  <a:txBody>
                    <a:bodyPr/>
                    <a:lstStyle/>
                    <a:p>
                      <a:pPr algn="ctr"/>
                      <a:r>
                        <a:rPr lang="en-US" b="1" dirty="0">
                          <a:solidFill>
                            <a:srgbClr val="FF0000"/>
                          </a:solidFill>
                        </a:rPr>
                        <a:t>35%</a:t>
                      </a:r>
                    </a:p>
                  </a:txBody>
                  <a:tcPr anchor="ctr"/>
                </a:tc>
                <a:tc>
                  <a:txBody>
                    <a:bodyPr/>
                    <a:lstStyle/>
                    <a:p>
                      <a:pPr algn="ctr"/>
                      <a:r>
                        <a:rPr lang="en-US" b="1" dirty="0">
                          <a:solidFill>
                            <a:srgbClr val="FF0000"/>
                          </a:solidFill>
                        </a:rPr>
                        <a:t>36%</a:t>
                      </a:r>
                    </a:p>
                  </a:txBody>
                  <a:tcPr anchor="ctr">
                    <a:noFill/>
                  </a:tcPr>
                </a:tc>
                <a:tc>
                  <a:txBody>
                    <a:bodyPr/>
                    <a:lstStyle/>
                    <a:p>
                      <a:pPr algn="ctr"/>
                      <a:r>
                        <a:rPr lang="en-US" b="1" dirty="0">
                          <a:solidFill>
                            <a:srgbClr val="FF0000"/>
                          </a:solidFill>
                        </a:rPr>
                        <a:t>33%</a:t>
                      </a:r>
                    </a:p>
                  </a:txBody>
                  <a:tcPr anchor="ctr">
                    <a:noFill/>
                  </a:tcPr>
                </a:tc>
                <a:tc>
                  <a:txBody>
                    <a:bodyPr/>
                    <a:lstStyle/>
                    <a:p>
                      <a:pPr algn="ctr"/>
                      <a:r>
                        <a:rPr lang="en-US" b="1" dirty="0">
                          <a:solidFill>
                            <a:srgbClr val="FF0000"/>
                          </a:solidFill>
                        </a:rPr>
                        <a:t>31%</a:t>
                      </a:r>
                    </a:p>
                  </a:txBody>
                  <a:tcPr anchor="ctr">
                    <a:noFill/>
                  </a:tcPr>
                </a:tc>
                <a:extLst>
                  <a:ext uri="{0D108BD9-81ED-4DB2-BD59-A6C34878D82A}">
                    <a16:rowId xmlns:a16="http://schemas.microsoft.com/office/drawing/2014/main" val="59297915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40-49</a:t>
                      </a:r>
                    </a:p>
                  </a:txBody>
                  <a:tcPr/>
                </a:tc>
                <a:tc>
                  <a:txBody>
                    <a:bodyPr/>
                    <a:lstStyle/>
                    <a:p>
                      <a:pPr algn="ctr"/>
                      <a:r>
                        <a:rPr lang="en-US" dirty="0"/>
                        <a:t>18%</a:t>
                      </a:r>
                    </a:p>
                  </a:txBody>
                  <a:tcPr anchor="ctr"/>
                </a:tc>
                <a:tc>
                  <a:txBody>
                    <a:bodyPr/>
                    <a:lstStyle/>
                    <a:p>
                      <a:pPr algn="ctr"/>
                      <a:r>
                        <a:rPr lang="en-US" dirty="0"/>
                        <a:t>17%</a:t>
                      </a:r>
                    </a:p>
                  </a:txBody>
                  <a:tcPr anchor="ctr"/>
                </a:tc>
                <a:tc>
                  <a:txBody>
                    <a:bodyPr/>
                    <a:lstStyle/>
                    <a:p>
                      <a:pPr algn="ctr"/>
                      <a:r>
                        <a:rPr lang="en-US" dirty="0"/>
                        <a:t>17%</a:t>
                      </a:r>
                    </a:p>
                  </a:txBody>
                  <a:tcPr anchor="ctr"/>
                </a:tc>
                <a:tc>
                  <a:txBody>
                    <a:bodyPr/>
                    <a:lstStyle/>
                    <a:p>
                      <a:pPr algn="ctr"/>
                      <a:r>
                        <a:rPr lang="en-US" dirty="0"/>
                        <a:t>18%</a:t>
                      </a:r>
                    </a:p>
                  </a:txBody>
                  <a:tcPr anchor="ctr"/>
                </a:tc>
                <a:tc>
                  <a:txBody>
                    <a:bodyPr/>
                    <a:lstStyle/>
                    <a:p>
                      <a:pPr algn="ctr"/>
                      <a:r>
                        <a:rPr lang="en-US" dirty="0"/>
                        <a:t>17%</a:t>
                      </a:r>
                    </a:p>
                  </a:txBody>
                  <a:tcPr anchor="ctr"/>
                </a:tc>
                <a:tc>
                  <a:txBody>
                    <a:bodyPr/>
                    <a:lstStyle/>
                    <a:p>
                      <a:pPr algn="ctr"/>
                      <a:r>
                        <a:rPr lang="en-US" dirty="0"/>
                        <a:t>22%</a:t>
                      </a:r>
                    </a:p>
                  </a:txBody>
                  <a:tcPr anchor="ctr"/>
                </a:tc>
                <a:tc>
                  <a:txBody>
                    <a:bodyPr/>
                    <a:lstStyle/>
                    <a:p>
                      <a:pPr algn="ctr"/>
                      <a:r>
                        <a:rPr lang="en-US" dirty="0"/>
                        <a:t>21%</a:t>
                      </a:r>
                    </a:p>
                  </a:txBody>
                  <a:tcPr anchor="ctr"/>
                </a:tc>
                <a:tc>
                  <a:txBody>
                    <a:bodyPr/>
                    <a:lstStyle/>
                    <a:p>
                      <a:pPr algn="ctr"/>
                      <a:r>
                        <a:rPr lang="en-US" dirty="0"/>
                        <a:t>23%</a:t>
                      </a:r>
                    </a:p>
                  </a:txBody>
                  <a:tcPr anchor="ctr">
                    <a:noFill/>
                  </a:tcPr>
                </a:tc>
                <a:tc>
                  <a:txBody>
                    <a:bodyPr/>
                    <a:lstStyle/>
                    <a:p>
                      <a:pPr algn="ctr"/>
                      <a:r>
                        <a:rPr lang="en-US" dirty="0"/>
                        <a:t>24%</a:t>
                      </a:r>
                    </a:p>
                  </a:txBody>
                  <a:tcPr anchor="ctr">
                    <a:noFill/>
                  </a:tcPr>
                </a:tc>
                <a:tc>
                  <a:txBody>
                    <a:bodyPr/>
                    <a:lstStyle/>
                    <a:p>
                      <a:pPr algn="ctr"/>
                      <a:r>
                        <a:rPr lang="en-US" dirty="0"/>
                        <a:t>25%</a:t>
                      </a:r>
                    </a:p>
                  </a:txBody>
                  <a:tcPr anchor="ctr">
                    <a:noFill/>
                  </a:tcPr>
                </a:tc>
                <a:extLst>
                  <a:ext uri="{0D108BD9-81ED-4DB2-BD59-A6C34878D82A}">
                    <a16:rowId xmlns:a16="http://schemas.microsoft.com/office/drawing/2014/main" val="522271482"/>
                  </a:ext>
                </a:extLst>
              </a:tr>
              <a:tr h="370840">
                <a:tc>
                  <a:txBody>
                    <a:bodyPr/>
                    <a:lstStyle/>
                    <a:p>
                      <a:pPr algn="ctr"/>
                      <a:r>
                        <a:rPr lang="en-US" b="1" dirty="0"/>
                        <a:t>50-59</a:t>
                      </a:r>
                    </a:p>
                  </a:txBody>
                  <a:tcPr/>
                </a:tc>
                <a:tc>
                  <a:txBody>
                    <a:bodyPr/>
                    <a:lstStyle/>
                    <a:p>
                      <a:pPr algn="ctr"/>
                      <a:r>
                        <a:rPr lang="en-US" dirty="0"/>
                        <a:t>17%</a:t>
                      </a:r>
                    </a:p>
                  </a:txBody>
                  <a:tcPr anchor="ctr"/>
                </a:tc>
                <a:tc>
                  <a:txBody>
                    <a:bodyPr/>
                    <a:lstStyle/>
                    <a:p>
                      <a:pPr algn="ctr"/>
                      <a:r>
                        <a:rPr lang="en-US" dirty="0"/>
                        <a:t>15%</a:t>
                      </a:r>
                    </a:p>
                  </a:txBody>
                  <a:tcPr anchor="ctr"/>
                </a:tc>
                <a:tc>
                  <a:txBody>
                    <a:bodyPr/>
                    <a:lstStyle/>
                    <a:p>
                      <a:pPr algn="ctr"/>
                      <a:r>
                        <a:rPr lang="en-US" dirty="0"/>
                        <a:t>12%</a:t>
                      </a:r>
                    </a:p>
                  </a:txBody>
                  <a:tcPr anchor="ctr"/>
                </a:tc>
                <a:tc>
                  <a:txBody>
                    <a:bodyPr/>
                    <a:lstStyle/>
                    <a:p>
                      <a:pPr algn="ctr"/>
                      <a:r>
                        <a:rPr lang="en-US" dirty="0"/>
                        <a:t>12%</a:t>
                      </a:r>
                    </a:p>
                  </a:txBody>
                  <a:tcPr anchor="ctr"/>
                </a:tc>
                <a:tc>
                  <a:txBody>
                    <a:bodyPr/>
                    <a:lstStyle/>
                    <a:p>
                      <a:pPr algn="ctr"/>
                      <a:r>
                        <a:rPr lang="en-US" dirty="0"/>
                        <a:t>11%</a:t>
                      </a:r>
                    </a:p>
                  </a:txBody>
                  <a:tcPr anchor="ctr"/>
                </a:tc>
                <a:tc>
                  <a:txBody>
                    <a:bodyPr/>
                    <a:lstStyle/>
                    <a:p>
                      <a:pPr algn="ctr"/>
                      <a:r>
                        <a:rPr lang="en-US" dirty="0"/>
                        <a:t>12%</a:t>
                      </a:r>
                    </a:p>
                  </a:txBody>
                  <a:tcPr anchor="ctr"/>
                </a:tc>
                <a:tc>
                  <a:txBody>
                    <a:bodyPr/>
                    <a:lstStyle/>
                    <a:p>
                      <a:pPr algn="ctr"/>
                      <a:r>
                        <a:rPr lang="en-US" dirty="0"/>
                        <a:t>13%</a:t>
                      </a:r>
                    </a:p>
                  </a:txBody>
                  <a:tcPr anchor="ctr"/>
                </a:tc>
                <a:tc>
                  <a:txBody>
                    <a:bodyPr/>
                    <a:lstStyle/>
                    <a:p>
                      <a:pPr algn="ctr"/>
                      <a:r>
                        <a:rPr lang="en-US" dirty="0"/>
                        <a:t>14%</a:t>
                      </a:r>
                    </a:p>
                  </a:txBody>
                  <a:tcPr anchor="ctr">
                    <a:noFill/>
                  </a:tcPr>
                </a:tc>
                <a:tc>
                  <a:txBody>
                    <a:bodyPr/>
                    <a:lstStyle/>
                    <a:p>
                      <a:pPr algn="ctr"/>
                      <a:r>
                        <a:rPr lang="en-US" dirty="0"/>
                        <a:t>15%</a:t>
                      </a:r>
                    </a:p>
                  </a:txBody>
                  <a:tcPr anchor="ctr">
                    <a:noFill/>
                  </a:tcPr>
                </a:tc>
                <a:tc>
                  <a:txBody>
                    <a:bodyPr/>
                    <a:lstStyle/>
                    <a:p>
                      <a:pPr algn="ctr"/>
                      <a:r>
                        <a:rPr lang="en-US" dirty="0"/>
                        <a:t>15%</a:t>
                      </a:r>
                    </a:p>
                  </a:txBody>
                  <a:tcPr anchor="ctr">
                    <a:noFill/>
                  </a:tcPr>
                </a:tc>
                <a:extLst>
                  <a:ext uri="{0D108BD9-81ED-4DB2-BD59-A6C34878D82A}">
                    <a16:rowId xmlns:a16="http://schemas.microsoft.com/office/drawing/2014/main" val="2594189289"/>
                  </a:ext>
                </a:extLst>
              </a:tr>
              <a:tr h="370840">
                <a:tc>
                  <a:txBody>
                    <a:bodyPr/>
                    <a:lstStyle/>
                    <a:p>
                      <a:pPr algn="ctr"/>
                      <a:r>
                        <a:rPr lang="en-US" b="1" dirty="0"/>
                        <a:t>60-69</a:t>
                      </a:r>
                    </a:p>
                  </a:txBody>
                  <a:tcPr/>
                </a:tc>
                <a:tc>
                  <a:txBody>
                    <a:bodyPr/>
                    <a:lstStyle/>
                    <a:p>
                      <a:pPr algn="ctr"/>
                      <a:r>
                        <a:rPr lang="en-US" dirty="0"/>
                        <a:t>6%</a:t>
                      </a:r>
                    </a:p>
                  </a:txBody>
                  <a:tcPr anchor="ctr"/>
                </a:tc>
                <a:tc>
                  <a:txBody>
                    <a:bodyPr/>
                    <a:lstStyle/>
                    <a:p>
                      <a:pPr algn="ctr"/>
                      <a:r>
                        <a:rPr lang="en-US" dirty="0"/>
                        <a:t>6%</a:t>
                      </a:r>
                    </a:p>
                  </a:txBody>
                  <a:tcPr anchor="ctr"/>
                </a:tc>
                <a:tc>
                  <a:txBody>
                    <a:bodyPr/>
                    <a:lstStyle/>
                    <a:p>
                      <a:pPr algn="ctr"/>
                      <a:r>
                        <a:rPr lang="en-US" dirty="0"/>
                        <a:t>5%</a:t>
                      </a:r>
                    </a:p>
                  </a:txBody>
                  <a:tcPr anchor="ctr"/>
                </a:tc>
                <a:tc>
                  <a:txBody>
                    <a:bodyPr/>
                    <a:lstStyle/>
                    <a:p>
                      <a:pPr algn="ctr"/>
                      <a:r>
                        <a:rPr lang="en-US" dirty="0"/>
                        <a:t>5%</a:t>
                      </a:r>
                    </a:p>
                  </a:txBody>
                  <a:tcPr anchor="ctr"/>
                </a:tc>
                <a:tc>
                  <a:txBody>
                    <a:bodyPr/>
                    <a:lstStyle/>
                    <a:p>
                      <a:pPr algn="ctr"/>
                      <a:r>
                        <a:rPr lang="en-US" dirty="0"/>
                        <a:t>5%</a:t>
                      </a:r>
                    </a:p>
                  </a:txBody>
                  <a:tcPr anchor="ctr"/>
                </a:tc>
                <a:tc>
                  <a:txBody>
                    <a:bodyPr/>
                    <a:lstStyle/>
                    <a:p>
                      <a:pPr algn="ctr"/>
                      <a:r>
                        <a:rPr lang="en-US" dirty="0"/>
                        <a:t>6%</a:t>
                      </a:r>
                    </a:p>
                  </a:txBody>
                  <a:tcPr anchor="ctr"/>
                </a:tc>
                <a:tc>
                  <a:txBody>
                    <a:bodyPr/>
                    <a:lstStyle/>
                    <a:p>
                      <a:pPr algn="ctr"/>
                      <a:r>
                        <a:rPr lang="en-US" dirty="0"/>
                        <a:t>7%</a:t>
                      </a:r>
                    </a:p>
                  </a:txBody>
                  <a:tcPr anchor="ctr"/>
                </a:tc>
                <a:tc>
                  <a:txBody>
                    <a:bodyPr/>
                    <a:lstStyle/>
                    <a:p>
                      <a:pPr algn="ctr"/>
                      <a:r>
                        <a:rPr lang="en-US" dirty="0"/>
                        <a:t>8%</a:t>
                      </a:r>
                    </a:p>
                  </a:txBody>
                  <a:tcPr anchor="ctr">
                    <a:noFill/>
                  </a:tcPr>
                </a:tc>
                <a:tc>
                  <a:txBody>
                    <a:bodyPr/>
                    <a:lstStyle/>
                    <a:p>
                      <a:pPr algn="ctr"/>
                      <a:r>
                        <a:rPr lang="en-US" dirty="0"/>
                        <a:t>9%</a:t>
                      </a:r>
                    </a:p>
                  </a:txBody>
                  <a:tcPr anchor="ctr">
                    <a:noFill/>
                  </a:tcPr>
                </a:tc>
                <a:tc>
                  <a:txBody>
                    <a:bodyPr/>
                    <a:lstStyle/>
                    <a:p>
                      <a:pPr algn="ctr"/>
                      <a:r>
                        <a:rPr lang="en-US" dirty="0"/>
                        <a:t>10%</a:t>
                      </a:r>
                    </a:p>
                  </a:txBody>
                  <a:tcPr anchor="ctr">
                    <a:noFill/>
                  </a:tcPr>
                </a:tc>
                <a:extLst>
                  <a:ext uri="{0D108BD9-81ED-4DB2-BD59-A6C34878D82A}">
                    <a16:rowId xmlns:a16="http://schemas.microsoft.com/office/drawing/2014/main" val="1679920798"/>
                  </a:ext>
                </a:extLst>
              </a:tr>
              <a:tr h="370840">
                <a:tc>
                  <a:txBody>
                    <a:bodyPr/>
                    <a:lstStyle/>
                    <a:p>
                      <a:pPr algn="ctr"/>
                      <a:r>
                        <a:rPr lang="en-US" b="1" dirty="0"/>
                        <a:t>70 or older</a:t>
                      </a:r>
                    </a:p>
                  </a:txBody>
                  <a:tcPr/>
                </a:tc>
                <a:tc>
                  <a:txBody>
                    <a:bodyPr/>
                    <a:lstStyle/>
                    <a:p>
                      <a:pPr algn="ctr"/>
                      <a:r>
                        <a:rPr lang="en-US" dirty="0"/>
                        <a:t>3%</a:t>
                      </a:r>
                    </a:p>
                  </a:txBody>
                  <a:tcPr anchor="ctr"/>
                </a:tc>
                <a:tc>
                  <a:txBody>
                    <a:bodyPr/>
                    <a:lstStyle/>
                    <a:p>
                      <a:pPr algn="ctr"/>
                      <a:r>
                        <a:rPr lang="en-US" dirty="0"/>
                        <a:t>2%</a:t>
                      </a:r>
                    </a:p>
                  </a:txBody>
                  <a:tcPr anchor="ctr"/>
                </a:tc>
                <a:tc>
                  <a:txBody>
                    <a:bodyPr/>
                    <a:lstStyle/>
                    <a:p>
                      <a:pPr algn="ctr"/>
                      <a:r>
                        <a:rPr lang="en-US" dirty="0"/>
                        <a:t>1%</a:t>
                      </a:r>
                    </a:p>
                  </a:txBody>
                  <a:tcPr anchor="ctr"/>
                </a:tc>
                <a:tc>
                  <a:txBody>
                    <a:bodyPr/>
                    <a:lstStyle/>
                    <a:p>
                      <a:pPr algn="ctr"/>
                      <a:r>
                        <a:rPr lang="en-US" dirty="0"/>
                        <a:t>1%</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noFill/>
                  </a:tcPr>
                </a:tc>
                <a:tc>
                  <a:txBody>
                    <a:bodyPr/>
                    <a:lstStyle/>
                    <a:p>
                      <a:pPr algn="ctr"/>
                      <a:r>
                        <a:rPr lang="en-US" dirty="0"/>
                        <a:t>3%</a:t>
                      </a:r>
                    </a:p>
                  </a:txBody>
                  <a:tcPr anchor="ctr">
                    <a:noFill/>
                  </a:tcPr>
                </a:tc>
                <a:tc>
                  <a:txBody>
                    <a:bodyPr/>
                    <a:lstStyle/>
                    <a:p>
                      <a:pPr algn="ctr"/>
                      <a:r>
                        <a:rPr lang="en-US" dirty="0"/>
                        <a:t>3%</a:t>
                      </a:r>
                    </a:p>
                  </a:txBody>
                  <a:tcPr anchor="ctr">
                    <a:noFill/>
                  </a:tcPr>
                </a:tc>
                <a:extLst>
                  <a:ext uri="{0D108BD9-81ED-4DB2-BD59-A6C34878D82A}">
                    <a16:rowId xmlns:a16="http://schemas.microsoft.com/office/drawing/2014/main" val="2437832724"/>
                  </a:ext>
                </a:extLst>
              </a:tr>
              <a:tr h="271749">
                <a:tc gridSpan="11">
                  <a:txBody>
                    <a:bodyPr/>
                    <a:lstStyle/>
                    <a:p>
                      <a:pPr algn="l"/>
                      <a:r>
                        <a:rPr lang="en-US" sz="1400" b="0" i="1" dirty="0"/>
                        <a:t>Some years add up to 99% or 101% due to rounding</a:t>
                      </a:r>
                    </a:p>
                  </a:txBody>
                  <a:tcP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noFill/>
                  </a:tcPr>
                </a:tc>
                <a:tc hMerge="1">
                  <a:txBody>
                    <a:bodyPr/>
                    <a:lstStyle/>
                    <a:p>
                      <a:pPr algn="ctr"/>
                      <a:endParaRPr lang="en-US" dirty="0"/>
                    </a:p>
                  </a:txBody>
                  <a:tcPr anchor="ctr">
                    <a:noFill/>
                  </a:tcPr>
                </a:tc>
                <a:tc hMerge="1">
                  <a:txBody>
                    <a:bodyPr/>
                    <a:lstStyle/>
                    <a:p>
                      <a:pPr algn="l"/>
                      <a:endParaRPr lang="en-US" sz="1400" b="0" i="1" dirty="0"/>
                    </a:p>
                  </a:txBody>
                  <a:tcPr/>
                </a:tc>
                <a:extLst>
                  <a:ext uri="{0D108BD9-81ED-4DB2-BD59-A6C34878D82A}">
                    <a16:rowId xmlns:a16="http://schemas.microsoft.com/office/drawing/2014/main" val="2086233712"/>
                  </a:ext>
                </a:extLst>
              </a:tr>
            </a:tbl>
          </a:graphicData>
        </a:graphic>
      </p:graphicFrame>
    </p:spTree>
    <p:extLst>
      <p:ext uri="{BB962C8B-B14F-4D97-AF65-F5344CB8AC3E}">
        <p14:creationId xmlns:p14="http://schemas.microsoft.com/office/powerpoint/2010/main" val="495335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311147" y="365760"/>
            <a:ext cx="7569706" cy="1288238"/>
          </a:xfrm>
        </p:spPr>
        <p:txBody>
          <a:bodyPr anchor="ctr">
            <a:normAutofit/>
          </a:bodyPr>
          <a:lstStyle/>
          <a:p>
            <a:pPr algn="ctr"/>
            <a:r>
              <a:rPr lang="en-US" b="1" dirty="0">
                <a:effectLst>
                  <a:outerShdw blurRad="38100" dist="38100" dir="2700000" algn="tl">
                    <a:srgbClr val="000000">
                      <a:alpha val="43137"/>
                    </a:srgbClr>
                  </a:outerShdw>
                </a:effectLst>
                <a:latin typeface="Abadi"/>
              </a:rPr>
              <a:t>July 2023 Snapshot</a:t>
            </a:r>
          </a:p>
        </p:txBody>
      </p:sp>
      <p:sp>
        <p:nvSpPr>
          <p:cNvPr id="3" name="Content Placeholder 2"/>
          <p:cNvSpPr>
            <a:spLocks noGrp="1"/>
          </p:cNvSpPr>
          <p:nvPr>
            <p:ph idx="1"/>
          </p:nvPr>
        </p:nvSpPr>
        <p:spPr>
          <a:xfrm>
            <a:off x="2165568" y="1653998"/>
            <a:ext cx="7860863" cy="4432967"/>
          </a:xfrm>
        </p:spPr>
        <p:txBody>
          <a:bodyPr anchor="t">
            <a:noAutofit/>
          </a:bodyPr>
          <a:lstStyle/>
          <a:p>
            <a:r>
              <a:rPr lang="en-US" sz="2400" dirty="0"/>
              <a:t>243 opioid-related overdose patients across 239 opioid-related incidents</a:t>
            </a:r>
          </a:p>
          <a:p>
            <a:pPr lvl="1"/>
            <a:r>
              <a:rPr lang="en-US" dirty="0"/>
              <a:t>2% </a:t>
            </a:r>
            <a:r>
              <a:rPr lang="en-US" b="1" dirty="0">
                <a:solidFill>
                  <a:schemeClr val="accent2"/>
                </a:solidFill>
              </a:rPr>
              <a:t>increase</a:t>
            </a:r>
            <a:r>
              <a:rPr lang="en-US" dirty="0"/>
              <a:t> compared to July 2022</a:t>
            </a:r>
          </a:p>
          <a:p>
            <a:pPr lvl="1"/>
            <a:r>
              <a:rPr lang="en-US" dirty="0"/>
              <a:t>10% </a:t>
            </a:r>
            <a:r>
              <a:rPr lang="en-US" b="1" dirty="0">
                <a:solidFill>
                  <a:srgbClr val="FF0000"/>
                </a:solidFill>
              </a:rPr>
              <a:t>increase</a:t>
            </a:r>
            <a:r>
              <a:rPr lang="en-US" dirty="0"/>
              <a:t> compared to June 2023</a:t>
            </a:r>
          </a:p>
          <a:p>
            <a:r>
              <a:rPr lang="en-US" sz="2400" dirty="0"/>
              <a:t>Top zip code - 32218</a:t>
            </a:r>
          </a:p>
          <a:p>
            <a:pPr lvl="1"/>
            <a:r>
              <a:rPr lang="en-US" dirty="0"/>
              <a:t>21 patients (9%)</a:t>
            </a:r>
          </a:p>
          <a:p>
            <a:r>
              <a:rPr lang="en-US" sz="2400" dirty="0"/>
              <a:t>65% male; 35% female</a:t>
            </a:r>
          </a:p>
          <a:p>
            <a:r>
              <a:rPr lang="en-US" sz="2400" dirty="0"/>
              <a:t>69% white; 24% black/AA; 7% other</a:t>
            </a:r>
          </a:p>
          <a:p>
            <a:r>
              <a:rPr lang="en-US" sz="2400" dirty="0"/>
              <a:t>28% between ages 40-49</a:t>
            </a:r>
          </a:p>
          <a:p>
            <a:r>
              <a:rPr lang="en-US" sz="2400" dirty="0"/>
              <a:t>48% residence; 17% roadway; 14% business or hotel; 21% other</a:t>
            </a:r>
          </a:p>
        </p:txBody>
      </p:sp>
    </p:spTree>
    <p:extLst>
      <p:ext uri="{BB962C8B-B14F-4D97-AF65-F5344CB8AC3E}">
        <p14:creationId xmlns:p14="http://schemas.microsoft.com/office/powerpoint/2010/main" val="3753856551"/>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2FE3B-F5F4-A30A-DFBD-2EBE81EFDCE0}"/>
              </a:ext>
            </a:extLst>
          </p:cNvPr>
          <p:cNvSpPr>
            <a:spLocks noGrp="1"/>
          </p:cNvSpPr>
          <p:nvPr>
            <p:ph type="title"/>
          </p:nvPr>
        </p:nvSpPr>
        <p:spPr/>
        <p:txBody>
          <a:bodyPr/>
          <a:lstStyle/>
          <a:p>
            <a:pPr algn="ctr"/>
            <a:r>
              <a:rPr lang="en-US" b="1" i="0" dirty="0">
                <a:effectLst>
                  <a:outerShdw blurRad="38100" dist="38100" dir="2700000" algn="tl">
                    <a:srgbClr val="000000">
                      <a:alpha val="43137"/>
                    </a:srgbClr>
                  </a:outerShdw>
                </a:effectLst>
                <a:latin typeface="Abadi" panose="020B0604020104020204" pitchFamily="34" charset="0"/>
              </a:rPr>
              <a:t>Data Deep Dive: </a:t>
            </a:r>
            <a:br>
              <a:rPr lang="en-US" b="1" i="0" dirty="0">
                <a:effectLst>
                  <a:outerShdw blurRad="38100" dist="38100" dir="2700000" algn="tl">
                    <a:srgbClr val="000000">
                      <a:alpha val="43137"/>
                    </a:srgbClr>
                  </a:outerShdw>
                </a:effectLst>
                <a:latin typeface="Abadi" panose="020B0604020104020204" pitchFamily="34" charset="0"/>
              </a:rPr>
            </a:br>
            <a:r>
              <a:rPr lang="en-US" b="1" i="0" dirty="0">
                <a:effectLst>
                  <a:outerShdw blurRad="38100" dist="38100" dir="2700000" algn="tl">
                    <a:srgbClr val="000000">
                      <a:alpha val="43137"/>
                    </a:srgbClr>
                  </a:outerShdw>
                </a:effectLst>
                <a:latin typeface="Abadi" panose="020B0604020104020204" pitchFamily="34" charset="0"/>
              </a:rPr>
              <a:t>Overdose Incident Location - Roadways</a:t>
            </a:r>
          </a:p>
        </p:txBody>
      </p:sp>
      <p:graphicFrame>
        <p:nvGraphicFramePr>
          <p:cNvPr id="5" name="Table 5">
            <a:extLst>
              <a:ext uri="{FF2B5EF4-FFF2-40B4-BE49-F238E27FC236}">
                <a16:creationId xmlns:a16="http://schemas.microsoft.com/office/drawing/2014/main" id="{410A7A74-75B1-E3EE-A3DC-44565E130C9D}"/>
              </a:ext>
            </a:extLst>
          </p:cNvPr>
          <p:cNvGraphicFramePr>
            <a:graphicFrameLocks noGrp="1"/>
          </p:cNvGraphicFramePr>
          <p:nvPr>
            <p:ph idx="1"/>
          </p:nvPr>
        </p:nvGraphicFramePr>
        <p:xfrm>
          <a:off x="1197166" y="2011363"/>
          <a:ext cx="5375313" cy="4079240"/>
        </p:xfrm>
        <a:graphic>
          <a:graphicData uri="http://schemas.openxmlformats.org/drawingml/2006/table">
            <a:tbl>
              <a:tblPr firstRow="1" bandRow="1">
                <a:tableStyleId>{7DF18680-E054-41AD-8BC1-D1AEF772440D}</a:tableStyleId>
              </a:tblPr>
              <a:tblGrid>
                <a:gridCol w="1673646">
                  <a:extLst>
                    <a:ext uri="{9D8B030D-6E8A-4147-A177-3AD203B41FA5}">
                      <a16:colId xmlns:a16="http://schemas.microsoft.com/office/drawing/2014/main" val="78495120"/>
                    </a:ext>
                  </a:extLst>
                </a:gridCol>
                <a:gridCol w="3701667">
                  <a:extLst>
                    <a:ext uri="{9D8B030D-6E8A-4147-A177-3AD203B41FA5}">
                      <a16:colId xmlns:a16="http://schemas.microsoft.com/office/drawing/2014/main" val="3293394932"/>
                    </a:ext>
                  </a:extLst>
                </a:gridCol>
              </a:tblGrid>
              <a:tr h="370840">
                <a:tc>
                  <a:txBody>
                    <a:bodyPr/>
                    <a:lstStyle/>
                    <a:p>
                      <a:r>
                        <a:rPr lang="en-US" dirty="0">
                          <a:latin typeface="Calibri" panose="020F0502020204030204" pitchFamily="34" charset="0"/>
                          <a:cs typeface="Calibri" panose="020F0502020204030204" pitchFamily="34" charset="0"/>
                        </a:rPr>
                        <a:t>Year</a:t>
                      </a:r>
                    </a:p>
                  </a:txBody>
                  <a:tcPr/>
                </a:tc>
                <a:tc>
                  <a:txBody>
                    <a:bodyPr/>
                    <a:lstStyle/>
                    <a:p>
                      <a:r>
                        <a:rPr lang="en-US" dirty="0">
                          <a:latin typeface="Calibri" panose="020F0502020204030204" pitchFamily="34" charset="0"/>
                          <a:cs typeface="Calibri" panose="020F0502020204030204" pitchFamily="34" charset="0"/>
                        </a:rPr>
                        <a:t>% of Opioid-Related ODs in Roadway</a:t>
                      </a:r>
                    </a:p>
                  </a:txBody>
                  <a:tcPr/>
                </a:tc>
                <a:extLst>
                  <a:ext uri="{0D108BD9-81ED-4DB2-BD59-A6C34878D82A}">
                    <a16:rowId xmlns:a16="http://schemas.microsoft.com/office/drawing/2014/main" val="2121813524"/>
                  </a:ext>
                </a:extLst>
              </a:tr>
              <a:tr h="370840">
                <a:tc>
                  <a:txBody>
                    <a:bodyPr/>
                    <a:lstStyle/>
                    <a:p>
                      <a:r>
                        <a:rPr lang="en-US" dirty="0">
                          <a:latin typeface="Calibri" panose="020F0502020204030204" pitchFamily="34" charset="0"/>
                          <a:cs typeface="Calibri" panose="020F0502020204030204" pitchFamily="34" charset="0"/>
                        </a:rPr>
                        <a:t>2014</a:t>
                      </a:r>
                    </a:p>
                  </a:txBody>
                  <a:tcPr/>
                </a:tc>
                <a:tc>
                  <a:txBody>
                    <a:bodyPr/>
                    <a:lstStyle/>
                    <a:p>
                      <a:r>
                        <a:rPr lang="en-US" dirty="0">
                          <a:latin typeface="Calibri" panose="020F0502020204030204" pitchFamily="34" charset="0"/>
                          <a:cs typeface="Calibri" panose="020F0502020204030204" pitchFamily="34" charset="0"/>
                        </a:rPr>
                        <a:t>4%</a:t>
                      </a:r>
                    </a:p>
                  </a:txBody>
                  <a:tcPr/>
                </a:tc>
                <a:extLst>
                  <a:ext uri="{0D108BD9-81ED-4DB2-BD59-A6C34878D82A}">
                    <a16:rowId xmlns:a16="http://schemas.microsoft.com/office/drawing/2014/main" val="4165717490"/>
                  </a:ext>
                </a:extLst>
              </a:tr>
              <a:tr h="370840">
                <a:tc>
                  <a:txBody>
                    <a:bodyPr/>
                    <a:lstStyle/>
                    <a:p>
                      <a:r>
                        <a:rPr lang="en-US" dirty="0">
                          <a:latin typeface="Calibri" panose="020F0502020204030204" pitchFamily="34" charset="0"/>
                          <a:cs typeface="Calibri" panose="020F0502020204030204" pitchFamily="34" charset="0"/>
                        </a:rPr>
                        <a:t>2015</a:t>
                      </a:r>
                    </a:p>
                  </a:txBody>
                  <a:tcPr/>
                </a:tc>
                <a:tc>
                  <a:txBody>
                    <a:bodyPr/>
                    <a:lstStyle/>
                    <a:p>
                      <a:r>
                        <a:rPr lang="en-US" dirty="0">
                          <a:latin typeface="Calibri" panose="020F0502020204030204" pitchFamily="34" charset="0"/>
                          <a:cs typeface="Calibri" panose="020F0502020204030204" pitchFamily="34" charset="0"/>
                        </a:rPr>
                        <a:t>8%</a:t>
                      </a:r>
                    </a:p>
                  </a:txBody>
                  <a:tcPr/>
                </a:tc>
                <a:extLst>
                  <a:ext uri="{0D108BD9-81ED-4DB2-BD59-A6C34878D82A}">
                    <a16:rowId xmlns:a16="http://schemas.microsoft.com/office/drawing/2014/main" val="52929928"/>
                  </a:ext>
                </a:extLst>
              </a:tr>
              <a:tr h="370840">
                <a:tc>
                  <a:txBody>
                    <a:bodyPr/>
                    <a:lstStyle/>
                    <a:p>
                      <a:r>
                        <a:rPr lang="en-US" dirty="0">
                          <a:latin typeface="Calibri" panose="020F0502020204030204" pitchFamily="34" charset="0"/>
                          <a:cs typeface="Calibri" panose="020F0502020204030204" pitchFamily="34" charset="0"/>
                        </a:rPr>
                        <a:t>2016</a:t>
                      </a:r>
                    </a:p>
                  </a:txBody>
                  <a:tcPr/>
                </a:tc>
                <a:tc>
                  <a:txBody>
                    <a:bodyPr/>
                    <a:lstStyle/>
                    <a:p>
                      <a:r>
                        <a:rPr lang="en-US" dirty="0">
                          <a:latin typeface="Calibri" panose="020F0502020204030204" pitchFamily="34" charset="0"/>
                          <a:cs typeface="Calibri" panose="020F0502020204030204" pitchFamily="34" charset="0"/>
                        </a:rPr>
                        <a:t>11%</a:t>
                      </a:r>
                    </a:p>
                  </a:txBody>
                  <a:tcPr/>
                </a:tc>
                <a:extLst>
                  <a:ext uri="{0D108BD9-81ED-4DB2-BD59-A6C34878D82A}">
                    <a16:rowId xmlns:a16="http://schemas.microsoft.com/office/drawing/2014/main" val="685618529"/>
                  </a:ext>
                </a:extLst>
              </a:tr>
              <a:tr h="370840">
                <a:tc>
                  <a:txBody>
                    <a:bodyPr/>
                    <a:lstStyle/>
                    <a:p>
                      <a:r>
                        <a:rPr lang="en-US" dirty="0">
                          <a:latin typeface="Calibri" panose="020F0502020204030204" pitchFamily="34" charset="0"/>
                          <a:cs typeface="Calibri" panose="020F0502020204030204" pitchFamily="34" charset="0"/>
                        </a:rPr>
                        <a:t>2017</a:t>
                      </a:r>
                    </a:p>
                  </a:txBody>
                  <a:tcPr/>
                </a:tc>
                <a:tc>
                  <a:txBody>
                    <a:bodyPr/>
                    <a:lstStyle/>
                    <a:p>
                      <a:r>
                        <a:rPr lang="en-US" dirty="0">
                          <a:latin typeface="Calibri" panose="020F0502020204030204" pitchFamily="34" charset="0"/>
                          <a:cs typeface="Calibri" panose="020F0502020204030204" pitchFamily="34" charset="0"/>
                        </a:rPr>
                        <a:t>13%</a:t>
                      </a:r>
                    </a:p>
                  </a:txBody>
                  <a:tcPr/>
                </a:tc>
                <a:extLst>
                  <a:ext uri="{0D108BD9-81ED-4DB2-BD59-A6C34878D82A}">
                    <a16:rowId xmlns:a16="http://schemas.microsoft.com/office/drawing/2014/main" val="1081165287"/>
                  </a:ext>
                </a:extLst>
              </a:tr>
              <a:tr h="370840">
                <a:tc>
                  <a:txBody>
                    <a:bodyPr/>
                    <a:lstStyle/>
                    <a:p>
                      <a:r>
                        <a:rPr lang="en-US" dirty="0">
                          <a:latin typeface="Calibri" panose="020F0502020204030204" pitchFamily="34" charset="0"/>
                          <a:cs typeface="Calibri" panose="020F0502020204030204" pitchFamily="34" charset="0"/>
                        </a:rPr>
                        <a:t>2018</a:t>
                      </a:r>
                    </a:p>
                  </a:txBody>
                  <a:tcPr/>
                </a:tc>
                <a:tc>
                  <a:txBody>
                    <a:bodyPr/>
                    <a:lstStyle/>
                    <a:p>
                      <a:r>
                        <a:rPr lang="en-US" dirty="0">
                          <a:latin typeface="Calibri" panose="020F0502020204030204" pitchFamily="34" charset="0"/>
                          <a:cs typeface="Calibri" panose="020F0502020204030204" pitchFamily="34" charset="0"/>
                        </a:rPr>
                        <a:t>13%</a:t>
                      </a:r>
                    </a:p>
                  </a:txBody>
                  <a:tcPr/>
                </a:tc>
                <a:extLst>
                  <a:ext uri="{0D108BD9-81ED-4DB2-BD59-A6C34878D82A}">
                    <a16:rowId xmlns:a16="http://schemas.microsoft.com/office/drawing/2014/main" val="3652887457"/>
                  </a:ext>
                </a:extLst>
              </a:tr>
              <a:tr h="370840">
                <a:tc>
                  <a:txBody>
                    <a:bodyPr/>
                    <a:lstStyle/>
                    <a:p>
                      <a:r>
                        <a:rPr lang="en-US" dirty="0">
                          <a:latin typeface="Calibri" panose="020F0502020204030204" pitchFamily="34" charset="0"/>
                          <a:cs typeface="Calibri" panose="020F0502020204030204" pitchFamily="34" charset="0"/>
                        </a:rPr>
                        <a:t>2019</a:t>
                      </a:r>
                    </a:p>
                  </a:txBody>
                  <a:tcPr/>
                </a:tc>
                <a:tc>
                  <a:txBody>
                    <a:bodyPr/>
                    <a:lstStyle/>
                    <a:p>
                      <a:r>
                        <a:rPr lang="en-US" dirty="0">
                          <a:latin typeface="Calibri" panose="020F0502020204030204" pitchFamily="34" charset="0"/>
                          <a:cs typeface="Calibri" panose="020F0502020204030204" pitchFamily="34" charset="0"/>
                        </a:rPr>
                        <a:t>13%</a:t>
                      </a:r>
                    </a:p>
                  </a:txBody>
                  <a:tcPr/>
                </a:tc>
                <a:extLst>
                  <a:ext uri="{0D108BD9-81ED-4DB2-BD59-A6C34878D82A}">
                    <a16:rowId xmlns:a16="http://schemas.microsoft.com/office/drawing/2014/main" val="1725295412"/>
                  </a:ext>
                </a:extLst>
              </a:tr>
              <a:tr h="370840">
                <a:tc>
                  <a:txBody>
                    <a:bodyPr/>
                    <a:lstStyle/>
                    <a:p>
                      <a:r>
                        <a:rPr lang="en-US" dirty="0">
                          <a:latin typeface="Calibri" panose="020F0502020204030204" pitchFamily="34" charset="0"/>
                          <a:cs typeface="Calibri" panose="020F0502020204030204" pitchFamily="34" charset="0"/>
                        </a:rPr>
                        <a:t>2020</a:t>
                      </a:r>
                    </a:p>
                  </a:txBody>
                  <a:tcPr/>
                </a:tc>
                <a:tc>
                  <a:txBody>
                    <a:bodyPr/>
                    <a:lstStyle/>
                    <a:p>
                      <a:r>
                        <a:rPr lang="en-US" dirty="0">
                          <a:latin typeface="Calibri" panose="020F0502020204030204" pitchFamily="34" charset="0"/>
                          <a:cs typeface="Calibri" panose="020F0502020204030204" pitchFamily="34" charset="0"/>
                        </a:rPr>
                        <a:t>17%</a:t>
                      </a:r>
                    </a:p>
                  </a:txBody>
                  <a:tcPr/>
                </a:tc>
                <a:extLst>
                  <a:ext uri="{0D108BD9-81ED-4DB2-BD59-A6C34878D82A}">
                    <a16:rowId xmlns:a16="http://schemas.microsoft.com/office/drawing/2014/main" val="444007234"/>
                  </a:ext>
                </a:extLst>
              </a:tr>
              <a:tr h="370840">
                <a:tc>
                  <a:txBody>
                    <a:bodyPr/>
                    <a:lstStyle/>
                    <a:p>
                      <a:r>
                        <a:rPr lang="en-US" dirty="0">
                          <a:latin typeface="Calibri" panose="020F0502020204030204" pitchFamily="34" charset="0"/>
                          <a:cs typeface="Calibri" panose="020F0502020204030204" pitchFamily="34" charset="0"/>
                        </a:rPr>
                        <a:t>2021</a:t>
                      </a:r>
                    </a:p>
                  </a:txBody>
                  <a:tcPr/>
                </a:tc>
                <a:tc>
                  <a:txBody>
                    <a:bodyPr/>
                    <a:lstStyle/>
                    <a:p>
                      <a:r>
                        <a:rPr lang="en-US" dirty="0">
                          <a:latin typeface="Calibri" panose="020F0502020204030204" pitchFamily="34" charset="0"/>
                          <a:cs typeface="Calibri" panose="020F0502020204030204" pitchFamily="34" charset="0"/>
                        </a:rPr>
                        <a:t>19%</a:t>
                      </a:r>
                    </a:p>
                  </a:txBody>
                  <a:tcPr/>
                </a:tc>
                <a:extLst>
                  <a:ext uri="{0D108BD9-81ED-4DB2-BD59-A6C34878D82A}">
                    <a16:rowId xmlns:a16="http://schemas.microsoft.com/office/drawing/2014/main" val="2261711694"/>
                  </a:ext>
                </a:extLst>
              </a:tr>
              <a:tr h="370840">
                <a:tc>
                  <a:txBody>
                    <a:bodyPr/>
                    <a:lstStyle/>
                    <a:p>
                      <a:r>
                        <a:rPr lang="en-US" dirty="0">
                          <a:latin typeface="Calibri" panose="020F0502020204030204" pitchFamily="34" charset="0"/>
                          <a:cs typeface="Calibri" panose="020F0502020204030204" pitchFamily="34" charset="0"/>
                        </a:rPr>
                        <a:t>2022</a:t>
                      </a:r>
                    </a:p>
                  </a:txBody>
                  <a:tcPr/>
                </a:tc>
                <a:tc>
                  <a:txBody>
                    <a:bodyPr/>
                    <a:lstStyle/>
                    <a:p>
                      <a:r>
                        <a:rPr lang="en-US" dirty="0">
                          <a:latin typeface="Calibri" panose="020F0502020204030204" pitchFamily="34" charset="0"/>
                          <a:cs typeface="Calibri" panose="020F0502020204030204" pitchFamily="34" charset="0"/>
                        </a:rPr>
                        <a:t>19%</a:t>
                      </a:r>
                    </a:p>
                  </a:txBody>
                  <a:tcPr/>
                </a:tc>
                <a:extLst>
                  <a:ext uri="{0D108BD9-81ED-4DB2-BD59-A6C34878D82A}">
                    <a16:rowId xmlns:a16="http://schemas.microsoft.com/office/drawing/2014/main" val="839080460"/>
                  </a:ext>
                </a:extLst>
              </a:tr>
              <a:tr h="370840">
                <a:tc>
                  <a:txBody>
                    <a:bodyPr/>
                    <a:lstStyle/>
                    <a:p>
                      <a:r>
                        <a:rPr lang="en-US" dirty="0">
                          <a:latin typeface="Calibri" panose="020F0502020204030204" pitchFamily="34" charset="0"/>
                          <a:cs typeface="Calibri" panose="020F0502020204030204" pitchFamily="34" charset="0"/>
                        </a:rPr>
                        <a:t>2023 (Jan-Jul)</a:t>
                      </a:r>
                    </a:p>
                  </a:txBody>
                  <a:tcPr/>
                </a:tc>
                <a:tc>
                  <a:txBody>
                    <a:bodyPr/>
                    <a:lstStyle/>
                    <a:p>
                      <a:r>
                        <a:rPr lang="en-US" dirty="0">
                          <a:latin typeface="Calibri" panose="020F0502020204030204" pitchFamily="34" charset="0"/>
                          <a:cs typeface="Calibri" panose="020F0502020204030204" pitchFamily="34" charset="0"/>
                        </a:rPr>
                        <a:t>18%</a:t>
                      </a:r>
                    </a:p>
                  </a:txBody>
                  <a:tcPr/>
                </a:tc>
                <a:extLst>
                  <a:ext uri="{0D108BD9-81ED-4DB2-BD59-A6C34878D82A}">
                    <a16:rowId xmlns:a16="http://schemas.microsoft.com/office/drawing/2014/main" val="3127787970"/>
                  </a:ext>
                </a:extLst>
              </a:tr>
            </a:tbl>
          </a:graphicData>
        </a:graphic>
      </p:graphicFrame>
      <p:sp>
        <p:nvSpPr>
          <p:cNvPr id="6" name="TextBox 5">
            <a:extLst>
              <a:ext uri="{FF2B5EF4-FFF2-40B4-BE49-F238E27FC236}">
                <a16:creationId xmlns:a16="http://schemas.microsoft.com/office/drawing/2014/main" id="{833C4E92-EF86-2135-6ECA-1CCCA61C2959}"/>
              </a:ext>
            </a:extLst>
          </p:cNvPr>
          <p:cNvSpPr txBox="1"/>
          <p:nvPr/>
        </p:nvSpPr>
        <p:spPr>
          <a:xfrm>
            <a:off x="7028762" y="2158157"/>
            <a:ext cx="3966072" cy="37856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73%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of opioid-related overdoses occurring in a </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roadway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between January and July 2023, the OD victim was </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male</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compared to opioid-related overdoses occurring in this time period across all incident locations where 66% of OD victims were male. </a:t>
            </a:r>
          </a:p>
        </p:txBody>
      </p:sp>
    </p:spTree>
    <p:extLst>
      <p:ext uri="{BB962C8B-B14F-4D97-AF65-F5344CB8AC3E}">
        <p14:creationId xmlns:p14="http://schemas.microsoft.com/office/powerpoint/2010/main" val="4164553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84E8A5F-8F29-4175-AA4B-B9BEB4434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FA505F40-D149-43ED-AF99-35E23BCA8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a:ea typeface="+mn-ea"/>
              <a:cs typeface="+mn-cs"/>
            </a:endParaRPr>
          </a:p>
        </p:txBody>
      </p:sp>
      <p:sp useBgFill="1">
        <p:nvSpPr>
          <p:cNvPr id="40" name="Freeform: Shape 39">
            <a:extLst>
              <a:ext uri="{FF2B5EF4-FFF2-40B4-BE49-F238E27FC236}">
                <a16:creationId xmlns:a16="http://schemas.microsoft.com/office/drawing/2014/main" id="{552309E5-CDC5-4689-B459-780990ADE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1852"/>
            <a:ext cx="12192000" cy="6416148"/>
          </a:xfrm>
          <a:custGeom>
            <a:avLst/>
            <a:gdLst>
              <a:gd name="connsiteX0" fmla="*/ 0 w 12192000"/>
              <a:gd name="connsiteY0" fmla="*/ 1471884 h 6416148"/>
              <a:gd name="connsiteX1" fmla="*/ 64531 w 12192000"/>
              <a:gd name="connsiteY1" fmla="*/ 1501670 h 6416148"/>
              <a:gd name="connsiteX2" fmla="*/ 1086294 w 12192000"/>
              <a:gd name="connsiteY2" fmla="*/ 1696317 h 6416148"/>
              <a:gd name="connsiteX3" fmla="*/ 627362 w 12192000"/>
              <a:gd name="connsiteY3" fmla="*/ 1781303 h 6416148"/>
              <a:gd name="connsiteX4" fmla="*/ 521977 w 12192000"/>
              <a:gd name="connsiteY4" fmla="*/ 1811899 h 6416148"/>
              <a:gd name="connsiteX5" fmla="*/ 617163 w 12192000"/>
              <a:gd name="connsiteY5" fmla="*/ 1886686 h 6416148"/>
              <a:gd name="connsiteX6" fmla="*/ 858527 w 12192000"/>
              <a:gd name="connsiteY6" fmla="*/ 1958076 h 6416148"/>
              <a:gd name="connsiteX7" fmla="*/ 195624 w 12192000"/>
              <a:gd name="connsiteY7" fmla="*/ 1859491 h 6416148"/>
              <a:gd name="connsiteX8" fmla="*/ 239818 w 12192000"/>
              <a:gd name="connsiteY8" fmla="*/ 1975073 h 6416148"/>
              <a:gd name="connsiteX9" fmla="*/ 171828 w 12192000"/>
              <a:gd name="connsiteY9" fmla="*/ 2083856 h 6416148"/>
              <a:gd name="connsiteX10" fmla="*/ 542373 w 12192000"/>
              <a:gd name="connsiteY10" fmla="*/ 2213037 h 6416148"/>
              <a:gd name="connsiteX11" fmla="*/ 1059099 w 12192000"/>
              <a:gd name="connsiteY11" fmla="*/ 2471396 h 6416148"/>
              <a:gd name="connsiteX12" fmla="*/ 1579222 w 12192000"/>
              <a:gd name="connsiteY12" fmla="*/ 2634571 h 6416148"/>
              <a:gd name="connsiteX13" fmla="*/ 2007559 w 12192000"/>
              <a:gd name="connsiteY13" fmla="*/ 2777349 h 6416148"/>
              <a:gd name="connsiteX14" fmla="*/ 1606419 w 12192000"/>
              <a:gd name="connsiteY14" fmla="*/ 2760351 h 6416148"/>
              <a:gd name="connsiteX15" fmla="*/ 2269322 w 12192000"/>
              <a:gd name="connsiteY15" fmla="*/ 2988116 h 6416148"/>
              <a:gd name="connsiteX16" fmla="*/ 2371307 w 12192000"/>
              <a:gd name="connsiteY16" fmla="*/ 3001714 h 6416148"/>
              <a:gd name="connsiteX17" fmla="*/ 3442150 w 12192000"/>
              <a:gd name="connsiteY17" fmla="*/ 3154690 h 6416148"/>
              <a:gd name="connsiteX18" fmla="*/ 3649520 w 12192000"/>
              <a:gd name="connsiteY18" fmla="*/ 3236278 h 6416148"/>
              <a:gd name="connsiteX19" fmla="*/ 3411555 w 12192000"/>
              <a:gd name="connsiteY19" fmla="*/ 3256674 h 6416148"/>
              <a:gd name="connsiteX20" fmla="*/ 2612671 w 12192000"/>
              <a:gd name="connsiteY20" fmla="*/ 3219280 h 6416148"/>
              <a:gd name="connsiteX21" fmla="*/ 3153192 w 12192000"/>
              <a:gd name="connsiteY21" fmla="*/ 3314466 h 6416148"/>
              <a:gd name="connsiteX22" fmla="*/ 2561679 w 12192000"/>
              <a:gd name="connsiteY22" fmla="*/ 3355259 h 6416148"/>
              <a:gd name="connsiteX23" fmla="*/ 2418900 w 12192000"/>
              <a:gd name="connsiteY23" fmla="*/ 3440245 h 6416148"/>
              <a:gd name="connsiteX24" fmla="*/ 2517486 w 12192000"/>
              <a:gd name="connsiteY24" fmla="*/ 3518433 h 6416148"/>
              <a:gd name="connsiteX25" fmla="*/ 2881232 w 12192000"/>
              <a:gd name="connsiteY25" fmla="*/ 3600021 h 6416148"/>
              <a:gd name="connsiteX26" fmla="*/ 3251778 w 12192000"/>
              <a:gd name="connsiteY26" fmla="*/ 3722402 h 6416148"/>
              <a:gd name="connsiteX27" fmla="*/ 4441605 w 12192000"/>
              <a:gd name="connsiteY27" fmla="*/ 3885576 h 6416148"/>
              <a:gd name="connsiteX28" fmla="*/ 5233689 w 12192000"/>
              <a:gd name="connsiteY28" fmla="*/ 3933169 h 6416148"/>
              <a:gd name="connsiteX29" fmla="*/ 6753267 w 12192000"/>
              <a:gd name="connsiteY29" fmla="*/ 3994360 h 6416148"/>
              <a:gd name="connsiteX30" fmla="*/ 8164061 w 12192000"/>
              <a:gd name="connsiteY30" fmla="*/ 3943368 h 6416148"/>
              <a:gd name="connsiteX31" fmla="*/ 10475723 w 12192000"/>
              <a:gd name="connsiteY31" fmla="*/ 3868579 h 6416148"/>
              <a:gd name="connsiteX32" fmla="*/ 11883117 w 12192000"/>
              <a:gd name="connsiteY32" fmla="*/ 3695207 h 6416148"/>
              <a:gd name="connsiteX33" fmla="*/ 12066691 w 12192000"/>
              <a:gd name="connsiteY33" fmla="*/ 3637415 h 6416148"/>
              <a:gd name="connsiteX34" fmla="*/ 12022498 w 12192000"/>
              <a:gd name="connsiteY34" fmla="*/ 3528632 h 6416148"/>
              <a:gd name="connsiteX35" fmla="*/ 11706343 w 12192000"/>
              <a:gd name="connsiteY35" fmla="*/ 3504836 h 6416148"/>
              <a:gd name="connsiteX36" fmla="*/ 11883117 w 12192000"/>
              <a:gd name="connsiteY36" fmla="*/ 3419849 h 6416148"/>
              <a:gd name="connsiteX37" fmla="*/ 11502373 w 12192000"/>
              <a:gd name="connsiteY37" fmla="*/ 3362057 h 6416148"/>
              <a:gd name="connsiteX38" fmla="*/ 11553365 w 12192000"/>
              <a:gd name="connsiteY38" fmla="*/ 3317864 h 6416148"/>
              <a:gd name="connsiteX39" fmla="*/ 11604358 w 12192000"/>
              <a:gd name="connsiteY39" fmla="*/ 3273672 h 6416148"/>
              <a:gd name="connsiteX40" fmla="*/ 10880263 w 12192000"/>
              <a:gd name="connsiteY40" fmla="*/ 3178486 h 6416148"/>
              <a:gd name="connsiteX41" fmla="*/ 11740337 w 12192000"/>
              <a:gd name="connsiteY41" fmla="*/ 2967719 h 6416148"/>
              <a:gd name="connsiteX42" fmla="*/ 11587360 w 12192000"/>
              <a:gd name="connsiteY42" fmla="*/ 2862336 h 6416148"/>
              <a:gd name="connsiteX43" fmla="*/ 12087087 w 12192000"/>
              <a:gd name="connsiteY43" fmla="*/ 2685563 h 6416148"/>
              <a:gd name="connsiteX44" fmla="*/ 12192000 w 12192000"/>
              <a:gd name="connsiteY44" fmla="*/ 2625581 h 6416148"/>
              <a:gd name="connsiteX45" fmla="*/ 12192000 w 12192000"/>
              <a:gd name="connsiteY45" fmla="*/ 6416148 h 6416148"/>
              <a:gd name="connsiteX46" fmla="*/ 0 w 12192000"/>
              <a:gd name="connsiteY46" fmla="*/ 6416148 h 6416148"/>
              <a:gd name="connsiteX47" fmla="*/ 0 w 12192000"/>
              <a:gd name="connsiteY47" fmla="*/ 617621 h 6416148"/>
              <a:gd name="connsiteX48" fmla="*/ 15292 w 12192000"/>
              <a:gd name="connsiteY48" fmla="*/ 619640 h 6416148"/>
              <a:gd name="connsiteX49" fmla="*/ 168428 w 12192000"/>
              <a:gd name="connsiteY49" fmla="*/ 649279 h 6416148"/>
              <a:gd name="connsiteX50" fmla="*/ 5252 w 12192000"/>
              <a:gd name="connsiteY50" fmla="*/ 771660 h 6416148"/>
              <a:gd name="connsiteX51" fmla="*/ 1263069 w 12192000"/>
              <a:gd name="connsiteY51" fmla="*/ 1230589 h 6416148"/>
              <a:gd name="connsiteX52" fmla="*/ 2109545 w 12192000"/>
              <a:gd name="connsiteY52" fmla="*/ 1441356 h 6416148"/>
              <a:gd name="connsiteX53" fmla="*/ 1783192 w 12192000"/>
              <a:gd name="connsiteY53" fmla="*/ 1414160 h 6416148"/>
              <a:gd name="connsiteX54" fmla="*/ 100438 w 12192000"/>
              <a:gd name="connsiteY54" fmla="*/ 1417560 h 6416148"/>
              <a:gd name="connsiteX55" fmla="*/ 15875 w 12192000"/>
              <a:gd name="connsiteY55" fmla="*/ 1403962 h 6416148"/>
              <a:gd name="connsiteX56" fmla="*/ 0 w 12192000"/>
              <a:gd name="connsiteY56" fmla="*/ 1406507 h 6416148"/>
              <a:gd name="connsiteX57" fmla="*/ 0 w 12192000"/>
              <a:gd name="connsiteY57" fmla="*/ 0 h 6416148"/>
              <a:gd name="connsiteX58" fmla="*/ 12051 w 12192000"/>
              <a:gd name="connsiteY58" fmla="*/ 3379 h 6416148"/>
              <a:gd name="connsiteX59" fmla="*/ 804135 w 12192000"/>
              <a:gd name="connsiteY59" fmla="*/ 224346 h 6416148"/>
              <a:gd name="connsiteX60" fmla="*/ 963912 w 12192000"/>
              <a:gd name="connsiteY60" fmla="*/ 275337 h 6416148"/>
              <a:gd name="connsiteX61" fmla="*/ 773540 w 12192000"/>
              <a:gd name="connsiteY61" fmla="*/ 285536 h 6416148"/>
              <a:gd name="connsiteX62" fmla="*/ 623962 w 12192000"/>
              <a:gd name="connsiteY62" fmla="*/ 288936 h 6416148"/>
              <a:gd name="connsiteX63" fmla="*/ 352002 w 12192000"/>
              <a:gd name="connsiteY63" fmla="*/ 350126 h 6416148"/>
              <a:gd name="connsiteX64" fmla="*/ 114355 w 12192000"/>
              <a:gd name="connsiteY64" fmla="*/ 323036 h 6416148"/>
              <a:gd name="connsiteX65" fmla="*/ 0 w 12192000"/>
              <a:gd name="connsiteY65" fmla="*/ 316460 h 641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192000" h="6416148">
                <a:moveTo>
                  <a:pt x="0" y="1471884"/>
                </a:moveTo>
                <a:lnTo>
                  <a:pt x="64531" y="1501670"/>
                </a:lnTo>
                <a:cubicBezTo>
                  <a:pt x="379091" y="1618607"/>
                  <a:pt x="756117" y="1583284"/>
                  <a:pt x="1086294" y="1696317"/>
                </a:cubicBezTo>
                <a:cubicBezTo>
                  <a:pt x="933317" y="1791502"/>
                  <a:pt x="783739" y="1791502"/>
                  <a:pt x="627362" y="1781303"/>
                </a:cubicBezTo>
                <a:cubicBezTo>
                  <a:pt x="586567" y="1777904"/>
                  <a:pt x="532175" y="1774505"/>
                  <a:pt x="521977" y="1811899"/>
                </a:cubicBezTo>
                <a:cubicBezTo>
                  <a:pt x="508379" y="1859491"/>
                  <a:pt x="572970" y="1866290"/>
                  <a:pt x="617163" y="1886686"/>
                </a:cubicBezTo>
                <a:cubicBezTo>
                  <a:pt x="681753" y="1917283"/>
                  <a:pt x="780339" y="1876489"/>
                  <a:pt x="858527" y="1958076"/>
                </a:cubicBezTo>
                <a:cubicBezTo>
                  <a:pt x="613763" y="1941079"/>
                  <a:pt x="409792" y="1910484"/>
                  <a:pt x="195624" y="1859491"/>
                </a:cubicBezTo>
                <a:cubicBezTo>
                  <a:pt x="212622" y="1910484"/>
                  <a:pt x="277212" y="1934280"/>
                  <a:pt x="239818" y="1975073"/>
                </a:cubicBezTo>
                <a:cubicBezTo>
                  <a:pt x="212622" y="2009068"/>
                  <a:pt x="131034" y="2022666"/>
                  <a:pt x="171828" y="2083856"/>
                </a:cubicBezTo>
                <a:cubicBezTo>
                  <a:pt x="284012" y="2145047"/>
                  <a:pt x="447188" y="2124650"/>
                  <a:pt x="542373" y="2213037"/>
                </a:cubicBezTo>
                <a:cubicBezTo>
                  <a:pt x="678354" y="2338817"/>
                  <a:pt x="892523" y="2379610"/>
                  <a:pt x="1059099" y="2471396"/>
                </a:cubicBezTo>
                <a:cubicBezTo>
                  <a:pt x="1113491" y="2501991"/>
                  <a:pt x="1480637" y="2600577"/>
                  <a:pt x="1579222" y="2634571"/>
                </a:cubicBezTo>
                <a:cubicBezTo>
                  <a:pt x="1715203" y="2678765"/>
                  <a:pt x="1874979" y="2692362"/>
                  <a:pt x="2007559" y="2777349"/>
                </a:cubicBezTo>
                <a:cubicBezTo>
                  <a:pt x="1874979" y="2797745"/>
                  <a:pt x="1766195" y="2716159"/>
                  <a:pt x="1606419" y="2760351"/>
                </a:cubicBezTo>
                <a:cubicBezTo>
                  <a:pt x="1857982" y="2841939"/>
                  <a:pt x="2089148" y="2875933"/>
                  <a:pt x="2269322" y="2988116"/>
                </a:cubicBezTo>
                <a:cubicBezTo>
                  <a:pt x="2293118" y="3001714"/>
                  <a:pt x="2337311" y="2998314"/>
                  <a:pt x="2371307" y="3001714"/>
                </a:cubicBezTo>
                <a:cubicBezTo>
                  <a:pt x="2728254" y="3045907"/>
                  <a:pt x="3088601" y="3083301"/>
                  <a:pt x="3442150" y="3154690"/>
                </a:cubicBezTo>
                <a:cubicBezTo>
                  <a:pt x="3523738" y="3171687"/>
                  <a:pt x="3663118" y="3171687"/>
                  <a:pt x="3649520" y="3236278"/>
                </a:cubicBezTo>
                <a:cubicBezTo>
                  <a:pt x="3625723" y="3331462"/>
                  <a:pt x="3496542" y="3266873"/>
                  <a:pt x="3411555" y="3256674"/>
                </a:cubicBezTo>
                <a:cubicBezTo>
                  <a:pt x="3146393" y="3232878"/>
                  <a:pt x="2884632" y="3188685"/>
                  <a:pt x="2612671" y="3219280"/>
                </a:cubicBezTo>
                <a:cubicBezTo>
                  <a:pt x="2792845" y="3249875"/>
                  <a:pt x="2973019" y="3283869"/>
                  <a:pt x="3153192" y="3314466"/>
                </a:cubicBezTo>
                <a:cubicBezTo>
                  <a:pt x="2945823" y="3304267"/>
                  <a:pt x="2762250" y="3389254"/>
                  <a:pt x="2561679" y="3355259"/>
                </a:cubicBezTo>
                <a:cubicBezTo>
                  <a:pt x="2497088" y="3345061"/>
                  <a:pt x="2429099" y="3382455"/>
                  <a:pt x="2418900" y="3440245"/>
                </a:cubicBezTo>
                <a:cubicBezTo>
                  <a:pt x="2412101" y="3484439"/>
                  <a:pt x="2469893" y="3504836"/>
                  <a:pt x="2517486" y="3518433"/>
                </a:cubicBezTo>
                <a:cubicBezTo>
                  <a:pt x="2636468" y="3552428"/>
                  <a:pt x="2728254" y="3661212"/>
                  <a:pt x="2881232" y="3600021"/>
                </a:cubicBezTo>
                <a:cubicBezTo>
                  <a:pt x="2976418" y="3688407"/>
                  <a:pt x="3125997" y="3702005"/>
                  <a:pt x="3251778" y="3722402"/>
                </a:cubicBezTo>
                <a:cubicBezTo>
                  <a:pt x="3646120" y="3790391"/>
                  <a:pt x="4043862" y="3844783"/>
                  <a:pt x="4441605" y="3885576"/>
                </a:cubicBezTo>
                <a:cubicBezTo>
                  <a:pt x="4703367" y="3912772"/>
                  <a:pt x="4975327" y="3895775"/>
                  <a:pt x="5233689" y="3933169"/>
                </a:cubicBezTo>
                <a:cubicBezTo>
                  <a:pt x="5740215" y="4004558"/>
                  <a:pt x="6246741" y="3994360"/>
                  <a:pt x="6753267" y="3994360"/>
                </a:cubicBezTo>
                <a:cubicBezTo>
                  <a:pt x="7225798" y="3994360"/>
                  <a:pt x="7694929" y="3963764"/>
                  <a:pt x="8164061" y="3943368"/>
                </a:cubicBezTo>
                <a:cubicBezTo>
                  <a:pt x="8932348" y="3909373"/>
                  <a:pt x="9704036" y="3899174"/>
                  <a:pt x="10475723" y="3868579"/>
                </a:cubicBezTo>
                <a:cubicBezTo>
                  <a:pt x="10955053" y="3851581"/>
                  <a:pt x="11430983" y="3807389"/>
                  <a:pt x="11883117" y="3695207"/>
                </a:cubicBezTo>
                <a:cubicBezTo>
                  <a:pt x="11947708" y="3678209"/>
                  <a:pt x="12019098" y="3674809"/>
                  <a:pt x="12066691" y="3637415"/>
                </a:cubicBezTo>
                <a:cubicBezTo>
                  <a:pt x="12121083" y="3596621"/>
                  <a:pt x="12100686" y="3538831"/>
                  <a:pt x="12022498" y="3528632"/>
                </a:cubicBezTo>
                <a:cubicBezTo>
                  <a:pt x="11920513" y="3515034"/>
                  <a:pt x="11818527" y="3511634"/>
                  <a:pt x="11706343" y="3504836"/>
                </a:cubicBezTo>
                <a:cubicBezTo>
                  <a:pt x="11750537" y="3450444"/>
                  <a:pt x="11852522" y="3487838"/>
                  <a:pt x="11883117" y="3419849"/>
                </a:cubicBezTo>
                <a:cubicBezTo>
                  <a:pt x="11764134" y="3372256"/>
                  <a:pt x="11617955" y="3406251"/>
                  <a:pt x="11502373" y="3362057"/>
                </a:cubicBezTo>
                <a:cubicBezTo>
                  <a:pt x="11505772" y="3328063"/>
                  <a:pt x="11532968" y="3324663"/>
                  <a:pt x="11553365" y="3317864"/>
                </a:cubicBezTo>
                <a:cubicBezTo>
                  <a:pt x="11573763" y="3307666"/>
                  <a:pt x="11628155" y="3321265"/>
                  <a:pt x="11604358" y="3273672"/>
                </a:cubicBezTo>
                <a:cubicBezTo>
                  <a:pt x="11362993" y="3249875"/>
                  <a:pt x="11135227" y="3161489"/>
                  <a:pt x="10880263" y="3178486"/>
                </a:cubicBezTo>
                <a:cubicBezTo>
                  <a:pt x="11196417" y="3147891"/>
                  <a:pt x="11461579" y="3039108"/>
                  <a:pt x="11740337" y="2967719"/>
                </a:cubicBezTo>
                <a:cubicBezTo>
                  <a:pt x="11730140" y="2886132"/>
                  <a:pt x="11617955" y="2920126"/>
                  <a:pt x="11587360" y="2862336"/>
                </a:cubicBezTo>
                <a:cubicBezTo>
                  <a:pt x="11767534" y="2818143"/>
                  <a:pt x="11937509" y="2767150"/>
                  <a:pt x="12087087" y="2685563"/>
                </a:cubicBezTo>
                <a:lnTo>
                  <a:pt x="12192000" y="2625581"/>
                </a:lnTo>
                <a:lnTo>
                  <a:pt x="12192000" y="6416148"/>
                </a:lnTo>
                <a:lnTo>
                  <a:pt x="0" y="6416148"/>
                </a:lnTo>
                <a:close/>
                <a:moveTo>
                  <a:pt x="0" y="617621"/>
                </a:moveTo>
                <a:lnTo>
                  <a:pt x="15292" y="619640"/>
                </a:lnTo>
                <a:cubicBezTo>
                  <a:pt x="67931" y="627395"/>
                  <a:pt x="119136" y="636531"/>
                  <a:pt x="168428" y="649279"/>
                </a:cubicBezTo>
                <a:cubicBezTo>
                  <a:pt x="185426" y="747865"/>
                  <a:pt x="56244" y="713870"/>
                  <a:pt x="5252" y="771660"/>
                </a:cubicBezTo>
                <a:cubicBezTo>
                  <a:pt x="362199" y="856647"/>
                  <a:pt x="1171282" y="1166000"/>
                  <a:pt x="1263069" y="1230589"/>
                </a:cubicBezTo>
                <a:cubicBezTo>
                  <a:pt x="1446641" y="1363168"/>
                  <a:pt x="2245525" y="1410761"/>
                  <a:pt x="2109545" y="1441356"/>
                </a:cubicBezTo>
                <a:cubicBezTo>
                  <a:pt x="1997362" y="1465153"/>
                  <a:pt x="1885178" y="1451555"/>
                  <a:pt x="1783192" y="1414160"/>
                </a:cubicBezTo>
                <a:cubicBezTo>
                  <a:pt x="1613218" y="1356370"/>
                  <a:pt x="430190" y="1461753"/>
                  <a:pt x="100438" y="1417560"/>
                </a:cubicBezTo>
                <a:cubicBezTo>
                  <a:pt x="74942" y="1414161"/>
                  <a:pt x="45196" y="1404812"/>
                  <a:pt x="15875" y="1403962"/>
                </a:cubicBezTo>
                <a:lnTo>
                  <a:pt x="0" y="1406507"/>
                </a:lnTo>
                <a:close/>
                <a:moveTo>
                  <a:pt x="0" y="0"/>
                </a:moveTo>
                <a:lnTo>
                  <a:pt x="12051" y="3379"/>
                </a:lnTo>
                <a:cubicBezTo>
                  <a:pt x="144631" y="44173"/>
                  <a:pt x="664756" y="186952"/>
                  <a:pt x="804135" y="224346"/>
                </a:cubicBezTo>
                <a:cubicBezTo>
                  <a:pt x="855128" y="237943"/>
                  <a:pt x="926517" y="220946"/>
                  <a:pt x="963912" y="275337"/>
                </a:cubicBezTo>
                <a:cubicBezTo>
                  <a:pt x="906120" y="319531"/>
                  <a:pt x="827932" y="302533"/>
                  <a:pt x="773540" y="285536"/>
                </a:cubicBezTo>
                <a:cubicBezTo>
                  <a:pt x="627362" y="244742"/>
                  <a:pt x="637559" y="254941"/>
                  <a:pt x="623962" y="288936"/>
                </a:cubicBezTo>
                <a:cubicBezTo>
                  <a:pt x="572970" y="401118"/>
                  <a:pt x="457386" y="367123"/>
                  <a:pt x="352002" y="350126"/>
                </a:cubicBezTo>
                <a:cubicBezTo>
                  <a:pt x="272963" y="337378"/>
                  <a:pt x="193712" y="329092"/>
                  <a:pt x="114355" y="323036"/>
                </a:cubicBezTo>
                <a:lnTo>
                  <a:pt x="0" y="3164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1685D0CA-5B4C-4235-BD16-EA9DDC53CAC8}"/>
              </a:ext>
            </a:extLst>
          </p:cNvPr>
          <p:cNvSpPr>
            <a:spLocks noGrp="1"/>
          </p:cNvSpPr>
          <p:nvPr>
            <p:ph type="ctrTitle"/>
          </p:nvPr>
        </p:nvSpPr>
        <p:spPr>
          <a:xfrm>
            <a:off x="838197" y="3452491"/>
            <a:ext cx="7315197" cy="1754376"/>
          </a:xfrm>
        </p:spPr>
        <p:txBody>
          <a:bodyPr>
            <a:normAutofit/>
          </a:bodyPr>
          <a:lstStyle/>
          <a:p>
            <a:r>
              <a:rPr lang="en-US" b="1" i="0" dirty="0">
                <a:effectLst>
                  <a:outerShdw blurRad="38100" dist="38100" dir="2700000" algn="tl">
                    <a:srgbClr val="000000">
                      <a:alpha val="43137"/>
                    </a:srgbClr>
                  </a:outerShdw>
                </a:effectLst>
                <a:latin typeface="Abadi" panose="020B0604020104020204" pitchFamily="34" charset="0"/>
              </a:rPr>
              <a:t>COMMUNITY-BASED NARCAN DISTRIBUTION</a:t>
            </a:r>
          </a:p>
        </p:txBody>
      </p:sp>
      <p:sp>
        <p:nvSpPr>
          <p:cNvPr id="3" name="Subtitle 2">
            <a:extLst>
              <a:ext uri="{FF2B5EF4-FFF2-40B4-BE49-F238E27FC236}">
                <a16:creationId xmlns:a16="http://schemas.microsoft.com/office/drawing/2014/main" id="{581457C3-322E-4D58-8F8A-B5519C0A72C5}"/>
              </a:ext>
            </a:extLst>
          </p:cNvPr>
          <p:cNvSpPr>
            <a:spLocks noGrp="1"/>
          </p:cNvSpPr>
          <p:nvPr>
            <p:ph type="subTitle" idx="1"/>
          </p:nvPr>
        </p:nvSpPr>
        <p:spPr>
          <a:xfrm>
            <a:off x="838199" y="5443284"/>
            <a:ext cx="7315195" cy="1178297"/>
          </a:xfrm>
        </p:spPr>
        <p:txBody>
          <a:bodyPr>
            <a:normAutofit/>
          </a:bodyPr>
          <a:lstStyle/>
          <a:p>
            <a:pPr>
              <a:lnSpc>
                <a:spcPct val="90000"/>
              </a:lnSpc>
            </a:pPr>
            <a:r>
              <a:rPr lang="en-US" sz="2800" b="1" dirty="0">
                <a:solidFill>
                  <a:schemeClr val="accent3"/>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SEPTEMBER 2019 - AUGUST 2023</a:t>
            </a:r>
          </a:p>
        </p:txBody>
      </p:sp>
      <p:pic>
        <p:nvPicPr>
          <p:cNvPr id="6" name="Picture 5" descr="A close up of a sign&#10;&#10;Description automatically generated">
            <a:extLst>
              <a:ext uri="{FF2B5EF4-FFF2-40B4-BE49-F238E27FC236}">
                <a16:creationId xmlns:a16="http://schemas.microsoft.com/office/drawing/2014/main" id="{C1976FEA-3825-4F93-B2FC-5100F4E01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684" y="441852"/>
            <a:ext cx="2524816" cy="2524816"/>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3F808293-242C-4D16-80B5-C4359B89F33B}"/>
              </a:ext>
            </a:extLst>
          </p:cNvPr>
          <p:cNvPicPr>
            <a:picLocks noChangeAspect="1"/>
          </p:cNvPicPr>
          <p:nvPr/>
        </p:nvPicPr>
        <p:blipFill>
          <a:blip r:embed="rId4"/>
          <a:stretch>
            <a:fillRect/>
          </a:stretch>
        </p:blipFill>
        <p:spPr>
          <a:xfrm>
            <a:off x="5444228" y="908097"/>
            <a:ext cx="2734518" cy="2741829"/>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F5F7AE9F-52AD-4ECC-9832-3A70D01E4736}"/>
              </a:ext>
            </a:extLst>
          </p:cNvPr>
          <p:cNvPicPr>
            <a:picLocks noChangeAspect="1"/>
          </p:cNvPicPr>
          <p:nvPr/>
        </p:nvPicPr>
        <p:blipFill>
          <a:blip r:embed="rId5"/>
          <a:stretch>
            <a:fillRect/>
          </a:stretch>
        </p:blipFill>
        <p:spPr>
          <a:xfrm>
            <a:off x="8767474" y="441852"/>
            <a:ext cx="2524816" cy="2524816"/>
          </a:xfrm>
          <a:prstGeom prst="rect">
            <a:avLst/>
          </a:prstGeom>
          <a:ln>
            <a:noFill/>
          </a:ln>
          <a:effectLst>
            <a:outerShdw blurRad="190500" algn="tl" rotWithShape="0">
              <a:srgbClr val="000000">
                <a:alpha val="70000"/>
              </a:srgbClr>
            </a:outerShdw>
          </a:effectLst>
        </p:spPr>
      </p:pic>
      <p:cxnSp>
        <p:nvCxnSpPr>
          <p:cNvPr id="5" name="Straight Connector 4">
            <a:extLst>
              <a:ext uri="{FF2B5EF4-FFF2-40B4-BE49-F238E27FC236}">
                <a16:creationId xmlns:a16="http://schemas.microsoft.com/office/drawing/2014/main" id="{B11762B4-9CBA-450D-8EE6-477BF5F89DAC}"/>
              </a:ext>
            </a:extLst>
          </p:cNvPr>
          <p:cNvCxnSpPr/>
          <p:nvPr/>
        </p:nvCxnSpPr>
        <p:spPr>
          <a:xfrm>
            <a:off x="635000" y="5270234"/>
            <a:ext cx="7378700" cy="0"/>
          </a:xfrm>
          <a:prstGeom prst="line">
            <a:avLst/>
          </a:prstGeom>
          <a:ln w="57150"/>
          <a:effectLst>
            <a:outerShdw blurRad="50800" dist="38100" dir="2700000" algn="tl"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9596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EFCBE-CC99-36E3-960E-F9FB29B85052}"/>
              </a:ext>
            </a:extLst>
          </p:cNvPr>
          <p:cNvSpPr>
            <a:spLocks noGrp="1"/>
          </p:cNvSpPr>
          <p:nvPr>
            <p:ph type="title"/>
          </p:nvPr>
        </p:nvSpPr>
        <p:spPr>
          <a:xfrm>
            <a:off x="1167492" y="381000"/>
            <a:ext cx="9779183" cy="1325563"/>
          </a:xfrm>
        </p:spPr>
        <p:txBody>
          <a:bodyPr anchor="b">
            <a:normAutofit/>
          </a:bodyPr>
          <a:lstStyle/>
          <a:p>
            <a:r>
              <a:rPr lang="en-US" b="1" i="0" dirty="0">
                <a:effectLst>
                  <a:outerShdw blurRad="38100" dist="38100" dir="2700000" algn="tl">
                    <a:srgbClr val="000000">
                      <a:alpha val="43137"/>
                    </a:srgbClr>
                  </a:outerShdw>
                </a:effectLst>
                <a:latin typeface="Abadi" panose="020B0604020104020204" pitchFamily="34" charset="0"/>
              </a:rPr>
              <a:t>Project Activities at a Glance</a:t>
            </a:r>
          </a:p>
        </p:txBody>
      </p:sp>
      <p:sp>
        <p:nvSpPr>
          <p:cNvPr id="6" name="Slide Number Placeholder 5">
            <a:extLst>
              <a:ext uri="{FF2B5EF4-FFF2-40B4-BE49-F238E27FC236}">
                <a16:creationId xmlns:a16="http://schemas.microsoft.com/office/drawing/2014/main" id="{C58330A5-9552-0570-1F7F-F8B10987271A}"/>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294A09A9-5501-47C1-A89A-A340965A2BE2}" type="slidenum">
              <a:rPr kumimoji="0" lang="en-US" sz="1200" b="0" i="0" u="none" strike="noStrike" kern="1200" cap="none" spc="0" normalizeH="0" baseline="0" noProof="0" smtClean="0">
                <a:ln>
                  <a:noFill/>
                </a:ln>
                <a:solidFill>
                  <a:srgbClr val="EB4E73"/>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1200" b="0" i="0" u="none" strike="noStrike" kern="1200" cap="none" spc="0" normalizeH="0" baseline="0" noProof="0">
              <a:ln>
                <a:noFill/>
              </a:ln>
              <a:solidFill>
                <a:srgbClr val="EB4E73"/>
              </a:solidFill>
              <a:effectLst/>
              <a:uLnTx/>
              <a:uFillTx/>
              <a:latin typeface="Century Gothic"/>
              <a:ea typeface="+mn-ea"/>
              <a:cs typeface="+mn-cs"/>
            </a:endParaRPr>
          </a:p>
        </p:txBody>
      </p:sp>
      <p:graphicFrame>
        <p:nvGraphicFramePr>
          <p:cNvPr id="8" name="Content Placeholder 2">
            <a:extLst>
              <a:ext uri="{FF2B5EF4-FFF2-40B4-BE49-F238E27FC236}">
                <a16:creationId xmlns:a16="http://schemas.microsoft.com/office/drawing/2014/main" id="{0BD87307-252C-58D2-3C45-AF7450E48E08}"/>
              </a:ext>
            </a:extLst>
          </p:cNvPr>
          <p:cNvGraphicFramePr>
            <a:graphicFrameLocks noGrp="1"/>
          </p:cNvGraphicFramePr>
          <p:nvPr>
            <p:ph idx="1"/>
          </p:nvPr>
        </p:nvGraphicFramePr>
        <p:xfrm>
          <a:off x="1167493" y="2017467"/>
          <a:ext cx="9779182" cy="3366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Bullseye with solid fill">
            <a:extLst>
              <a:ext uri="{FF2B5EF4-FFF2-40B4-BE49-F238E27FC236}">
                <a16:creationId xmlns:a16="http://schemas.microsoft.com/office/drawing/2014/main" id="{F5DAD81A-CAD4-2448-97E8-8C1228EC8C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45325" y="4501613"/>
            <a:ext cx="1099842" cy="1099842"/>
          </a:xfrm>
          <a:prstGeom prst="rect">
            <a:avLst/>
          </a:prstGeom>
          <a:effectLst>
            <a:outerShdw blurRad="50800" dist="38100" dir="2700000" algn="tl" rotWithShape="0">
              <a:prstClr val="black">
                <a:alpha val="40000"/>
              </a:prstClr>
            </a:outerShdw>
          </a:effectLst>
        </p:spPr>
      </p:pic>
      <p:pic>
        <p:nvPicPr>
          <p:cNvPr id="5" name="Graphic 4" descr="Bullseye with solid fill">
            <a:extLst>
              <a:ext uri="{FF2B5EF4-FFF2-40B4-BE49-F238E27FC236}">
                <a16:creationId xmlns:a16="http://schemas.microsoft.com/office/drawing/2014/main" id="{D8600AF7-5C4D-9AAA-56B0-813F97DA502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89273" y="4501613"/>
            <a:ext cx="1099842" cy="10998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1465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 electronic circuit board in blue colour">
            <a:extLst>
              <a:ext uri="{FF2B5EF4-FFF2-40B4-BE49-F238E27FC236}">
                <a16:creationId xmlns:a16="http://schemas.microsoft.com/office/drawing/2014/main" id="{7CB9F1A9-ED30-23E3-54B0-6DB37B939845}"/>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36091EF-34DC-99DD-D4BA-2265398FA677}"/>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a:latin typeface="+mj-lt"/>
                <a:ea typeface="+mj-ea"/>
                <a:cs typeface="+mj-cs"/>
              </a:rPr>
              <a:t>Expanding Membership – Circuit 4 Partners</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11582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0E84D96F-297B-4F25-B127-525C1E05A3D3}"/>
              </a:ext>
            </a:extLst>
          </p:cNvPr>
          <p:cNvSpPr>
            <a:spLocks noGrp="1"/>
          </p:cNvSpPr>
          <p:nvPr>
            <p:ph type="title"/>
          </p:nvPr>
        </p:nvSpPr>
        <p:spPr>
          <a:xfrm>
            <a:off x="6350000" y="262996"/>
            <a:ext cx="5194300" cy="1807305"/>
          </a:xfrm>
        </p:spPr>
        <p:txBody>
          <a:bodyPr>
            <a:normAutofit/>
          </a:bodyPr>
          <a:lstStyle/>
          <a:p>
            <a:pPr algn="ctr"/>
            <a:r>
              <a:rPr lang="en-US" b="1" i="0" dirty="0">
                <a:solidFill>
                  <a:schemeClr val="accent6">
                    <a:lumMod val="75000"/>
                  </a:schemeClr>
                </a:solidFill>
                <a:effectLst>
                  <a:outerShdw blurRad="38100" dist="38100" dir="2700000" algn="tl">
                    <a:srgbClr val="000000">
                      <a:alpha val="43137"/>
                    </a:srgbClr>
                  </a:outerShdw>
                </a:effectLst>
                <a:latin typeface="Abadi" panose="020B0604020104020204" pitchFamily="34" charset="0"/>
              </a:rPr>
              <a:t>Lives Saved &amp; Narcan Use by Laypersons</a:t>
            </a:r>
          </a:p>
        </p:txBody>
      </p:sp>
      <p:pic>
        <p:nvPicPr>
          <p:cNvPr id="6" name="Picture 5" descr="Rescue buoy floating at sea">
            <a:extLst>
              <a:ext uri="{FF2B5EF4-FFF2-40B4-BE49-F238E27FC236}">
                <a16:creationId xmlns:a16="http://schemas.microsoft.com/office/drawing/2014/main" id="{9721B424-3A31-4648-AFD6-B04ACC28DBF7}"/>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PastelsSmooth/>
                    </a14:imgEffect>
                  </a14:imgLayer>
                </a14:imgProps>
              </a:ext>
              <a:ext uri="{28A0092B-C50C-407E-A947-70E740481C1C}">
                <a14:useLocalDpi xmlns:a14="http://schemas.microsoft.com/office/drawing/2010/main" val="0"/>
              </a:ext>
            </a:extLst>
          </a:blip>
          <a:srcRect l="7303" r="33162" b="-1"/>
          <a:stretch/>
        </p:blipFill>
        <p:spPr>
          <a:xfrm>
            <a:off x="2" y="10"/>
            <a:ext cx="611656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0BBA068D-09F0-4127-A79F-F913A3F47419}"/>
              </a:ext>
            </a:extLst>
          </p:cNvPr>
          <p:cNvSpPr>
            <a:spLocks noGrp="1"/>
          </p:cNvSpPr>
          <p:nvPr>
            <p:ph idx="1"/>
          </p:nvPr>
        </p:nvSpPr>
        <p:spPr>
          <a:xfrm>
            <a:off x="6350000" y="2070301"/>
            <a:ext cx="5194300" cy="4159578"/>
          </a:xfrm>
        </p:spPr>
        <p:txBody>
          <a:bodyPr anchor="ctr">
            <a:normAutofit/>
          </a:bodyPr>
          <a:lstStyle/>
          <a:p>
            <a:pPr marL="0" indent="0">
              <a:lnSpc>
                <a:spcPct val="90000"/>
              </a:lnSpc>
              <a:buNone/>
            </a:pPr>
            <a:r>
              <a:rPr lang="en-US" sz="2400" dirty="0">
                <a:latin typeface="Calibri" panose="020F0502020204030204" pitchFamily="34" charset="0"/>
                <a:cs typeface="Calibri" panose="020F0502020204030204" pitchFamily="34" charset="0"/>
              </a:rPr>
              <a:t>Reported use of the Narcan provided under this project is encouraged, but not required. </a:t>
            </a:r>
          </a:p>
          <a:p>
            <a:pPr marL="0" indent="0">
              <a:lnSpc>
                <a:spcPct val="90000"/>
              </a:lnSpc>
              <a:buNone/>
            </a:pPr>
            <a:r>
              <a:rPr lang="en-US" sz="2400" dirty="0">
                <a:latin typeface="Calibri" panose="020F0502020204030204" pitchFamily="34" charset="0"/>
                <a:cs typeface="Calibri" panose="020F0502020204030204" pitchFamily="34" charset="0"/>
              </a:rPr>
              <a:t>Thus far, </a:t>
            </a:r>
            <a:r>
              <a:rPr lang="en-US" sz="2400" b="1" u="sng"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hundred two (102)</a:t>
            </a:r>
            <a:r>
              <a:rPr lang="en-US" sz="24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individuals have </a:t>
            </a:r>
            <a:r>
              <a:rPr lang="en-US" sz="2400" b="1" i="1" dirty="0">
                <a:latin typeface="Calibri" panose="020F0502020204030204" pitchFamily="34" charset="0"/>
                <a:cs typeface="Calibri" panose="020F0502020204030204" pitchFamily="34" charset="0"/>
              </a:rPr>
              <a:t>voluntarily</a:t>
            </a:r>
            <a:r>
              <a:rPr lang="en-US" sz="2400" b="1" dirty="0">
                <a:latin typeface="Calibri" panose="020F0502020204030204" pitchFamily="34" charset="0"/>
                <a:cs typeface="Calibri" panose="020F0502020204030204" pitchFamily="34" charset="0"/>
              </a:rPr>
              <a:t> followed up to report use of their Narcan to </a:t>
            </a:r>
            <a:r>
              <a:rPr lang="en-US" sz="2400" b="1" u="sng" dirty="0">
                <a:latin typeface="Calibri" panose="020F0502020204030204" pitchFamily="34" charset="0"/>
                <a:cs typeface="Calibri" panose="020F0502020204030204" pitchFamily="34" charset="0"/>
              </a:rPr>
              <a:t>save a person</a:t>
            </a:r>
            <a:r>
              <a:rPr lang="en-US" sz="2400" dirty="0">
                <a:latin typeface="Calibri" panose="020F0502020204030204" pitchFamily="34" charset="0"/>
                <a:cs typeface="Calibri" panose="020F0502020204030204" pitchFamily="34" charset="0"/>
              </a:rPr>
              <a:t> who may have otherwise died from an overdose. </a:t>
            </a:r>
          </a:p>
          <a:p>
            <a:pPr marL="0" indent="0">
              <a:lnSpc>
                <a:spcPct val="90000"/>
              </a:lnSpc>
              <a:buNone/>
            </a:pPr>
            <a:r>
              <a:rPr lang="en-US" sz="2400" dirty="0">
                <a:latin typeface="Calibri" panose="020F0502020204030204" pitchFamily="34" charset="0"/>
                <a:cs typeface="Calibri" panose="020F0502020204030204" pitchFamily="34" charset="0"/>
              </a:rPr>
              <a:t>Although there is no way to know for sure, we suspect that the actual number of Narcan kits used is much greater.</a:t>
            </a:r>
          </a:p>
        </p:txBody>
      </p:sp>
    </p:spTree>
    <p:extLst>
      <p:ext uri="{BB962C8B-B14F-4D97-AF65-F5344CB8AC3E}">
        <p14:creationId xmlns:p14="http://schemas.microsoft.com/office/powerpoint/2010/main" val="968053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5274D-086C-44BA-90EC-762D5107BD76}"/>
              </a:ext>
            </a:extLst>
          </p:cNvPr>
          <p:cNvSpPr>
            <a:spLocks noGrp="1"/>
          </p:cNvSpPr>
          <p:nvPr>
            <p:ph type="title"/>
          </p:nvPr>
        </p:nvSpPr>
        <p:spPr>
          <a:xfrm>
            <a:off x="838197" y="0"/>
            <a:ext cx="10515600" cy="1325563"/>
          </a:xfrm>
        </p:spPr>
        <p:txBody>
          <a:bodyPr>
            <a:normAutofit/>
          </a:bodyPr>
          <a:lstStyle/>
          <a:p>
            <a:pPr algn="ctr"/>
            <a:r>
              <a:rPr lang="en-US" sz="3600" b="1" i="0" dirty="0">
                <a:solidFill>
                  <a:schemeClr val="accent5">
                    <a:lumMod val="75000"/>
                  </a:schemeClr>
                </a:solidFill>
                <a:effectLst>
                  <a:outerShdw blurRad="38100" dist="38100" dir="2700000" algn="tl">
                    <a:srgbClr val="000000">
                      <a:alpha val="43137"/>
                    </a:srgbClr>
                  </a:outerShdw>
                </a:effectLst>
                <a:latin typeface="Abadi" panose="020B0604020104020204" pitchFamily="34" charset="0"/>
              </a:rPr>
              <a:t>Bystander Narcan Use Prior to Arrival (PTA) of JFRD</a:t>
            </a:r>
          </a:p>
        </p:txBody>
      </p:sp>
      <p:graphicFrame>
        <p:nvGraphicFramePr>
          <p:cNvPr id="6" name="Content Placeholder 5">
            <a:extLst>
              <a:ext uri="{FF2B5EF4-FFF2-40B4-BE49-F238E27FC236}">
                <a16:creationId xmlns:a16="http://schemas.microsoft.com/office/drawing/2014/main" id="{98B847EE-C543-4217-B4EF-BDFF31C3FA68}"/>
              </a:ext>
            </a:extLst>
          </p:cNvPr>
          <p:cNvGraphicFramePr>
            <a:graphicFrameLocks noGrp="1"/>
          </p:cNvGraphicFramePr>
          <p:nvPr>
            <p:ph idx="1"/>
          </p:nvPr>
        </p:nvGraphicFramePr>
        <p:xfrm>
          <a:off x="1797813" y="1178523"/>
          <a:ext cx="8596370" cy="28043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4">
            <a:extLst>
              <a:ext uri="{FF2B5EF4-FFF2-40B4-BE49-F238E27FC236}">
                <a16:creationId xmlns:a16="http://schemas.microsoft.com/office/drawing/2014/main" id="{C13DB4BD-454C-45AC-BFA8-1BE385BEE783}"/>
              </a:ext>
            </a:extLst>
          </p:cNvPr>
          <p:cNvGraphicFramePr>
            <a:graphicFrameLocks/>
          </p:cNvGraphicFramePr>
          <p:nvPr/>
        </p:nvGraphicFramePr>
        <p:xfrm>
          <a:off x="1797811" y="4079374"/>
          <a:ext cx="8596373" cy="1981200"/>
        </p:xfrm>
        <a:graphic>
          <a:graphicData uri="http://schemas.openxmlformats.org/drawingml/2006/table">
            <a:tbl>
              <a:tblPr firstRow="1" bandRow="1">
                <a:tableStyleId>{74C1A8A3-306A-4EB7-A6B1-4F7E0EB9C5D6}</a:tableStyleId>
              </a:tblPr>
              <a:tblGrid>
                <a:gridCol w="1695308">
                  <a:extLst>
                    <a:ext uri="{9D8B030D-6E8A-4147-A177-3AD203B41FA5}">
                      <a16:colId xmlns:a16="http://schemas.microsoft.com/office/drawing/2014/main" val="3407725222"/>
                    </a:ext>
                  </a:extLst>
                </a:gridCol>
                <a:gridCol w="1380213">
                  <a:extLst>
                    <a:ext uri="{9D8B030D-6E8A-4147-A177-3AD203B41FA5}">
                      <a16:colId xmlns:a16="http://schemas.microsoft.com/office/drawing/2014/main" val="2934922800"/>
                    </a:ext>
                  </a:extLst>
                </a:gridCol>
                <a:gridCol w="1380213">
                  <a:extLst>
                    <a:ext uri="{9D8B030D-6E8A-4147-A177-3AD203B41FA5}">
                      <a16:colId xmlns:a16="http://schemas.microsoft.com/office/drawing/2014/main" val="3975016978"/>
                    </a:ext>
                  </a:extLst>
                </a:gridCol>
                <a:gridCol w="1380213">
                  <a:extLst>
                    <a:ext uri="{9D8B030D-6E8A-4147-A177-3AD203B41FA5}">
                      <a16:colId xmlns:a16="http://schemas.microsoft.com/office/drawing/2014/main" val="1998064667"/>
                    </a:ext>
                  </a:extLst>
                </a:gridCol>
                <a:gridCol w="1380213">
                  <a:extLst>
                    <a:ext uri="{9D8B030D-6E8A-4147-A177-3AD203B41FA5}">
                      <a16:colId xmlns:a16="http://schemas.microsoft.com/office/drawing/2014/main" val="921143158"/>
                    </a:ext>
                  </a:extLst>
                </a:gridCol>
                <a:gridCol w="1380213">
                  <a:extLst>
                    <a:ext uri="{9D8B030D-6E8A-4147-A177-3AD203B41FA5}">
                      <a16:colId xmlns:a16="http://schemas.microsoft.com/office/drawing/2014/main" val="2691864210"/>
                    </a:ext>
                  </a:extLst>
                </a:gridCol>
              </a:tblGrid>
              <a:tr h="312645">
                <a:tc>
                  <a:txBody>
                    <a:bodyPr/>
                    <a:lstStyle/>
                    <a:p>
                      <a:endParaRPr lang="en-US" sz="1400" dirty="0">
                        <a:latin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cs typeface="Calibri" panose="020F0502020204030204" pitchFamily="34" charset="0"/>
                        </a:rPr>
                        <a:t>2018-2019</a:t>
                      </a:r>
                    </a:p>
                  </a:txBody>
                  <a:tcPr/>
                </a:tc>
                <a:tc>
                  <a:txBody>
                    <a:bodyPr/>
                    <a:lstStyle/>
                    <a:p>
                      <a:pPr algn="ctr"/>
                      <a:r>
                        <a:rPr lang="en-US" sz="1600" dirty="0">
                          <a:latin typeface="Calibri" panose="020F0502020204030204" pitchFamily="34" charset="0"/>
                          <a:cs typeface="Calibri" panose="020F0502020204030204" pitchFamily="34" charset="0"/>
                        </a:rPr>
                        <a:t>2019-2020</a:t>
                      </a:r>
                    </a:p>
                  </a:txBody>
                  <a:tcPr/>
                </a:tc>
                <a:tc>
                  <a:txBody>
                    <a:bodyPr/>
                    <a:lstStyle/>
                    <a:p>
                      <a:pPr algn="ctr"/>
                      <a:r>
                        <a:rPr lang="en-US" sz="1600" dirty="0">
                          <a:latin typeface="Calibri" panose="020F0502020204030204" pitchFamily="34" charset="0"/>
                          <a:cs typeface="Calibri" panose="020F0502020204030204" pitchFamily="34" charset="0"/>
                        </a:rPr>
                        <a:t>2020-2021</a:t>
                      </a:r>
                    </a:p>
                  </a:txBody>
                  <a:tcPr/>
                </a:tc>
                <a:tc>
                  <a:txBody>
                    <a:bodyPr/>
                    <a:lstStyle/>
                    <a:p>
                      <a:pPr algn="ctr"/>
                      <a:r>
                        <a:rPr lang="en-US" sz="1600" dirty="0">
                          <a:latin typeface="Calibri" panose="020F0502020204030204" pitchFamily="34" charset="0"/>
                          <a:cs typeface="Calibri" panose="020F0502020204030204" pitchFamily="34" charset="0"/>
                        </a:rPr>
                        <a:t>2021-2022</a:t>
                      </a:r>
                    </a:p>
                  </a:txBody>
                  <a:tcPr/>
                </a:tc>
                <a:tc>
                  <a:txBody>
                    <a:bodyPr/>
                    <a:lstStyle/>
                    <a:p>
                      <a:pPr algn="ctr"/>
                      <a:r>
                        <a:rPr lang="en-US" sz="1600" dirty="0">
                          <a:latin typeface="Calibri" panose="020F0502020204030204" pitchFamily="34" charset="0"/>
                          <a:cs typeface="Calibri" panose="020F0502020204030204" pitchFamily="34" charset="0"/>
                        </a:rPr>
                        <a:t>2022-2023*</a:t>
                      </a:r>
                    </a:p>
                  </a:txBody>
                  <a:tcPr/>
                </a:tc>
                <a:extLst>
                  <a:ext uri="{0D108BD9-81ED-4DB2-BD59-A6C34878D82A}">
                    <a16:rowId xmlns:a16="http://schemas.microsoft.com/office/drawing/2014/main" val="2083506841"/>
                  </a:ext>
                </a:extLst>
              </a:tr>
              <a:tr h="771739">
                <a:tc>
                  <a:txBody>
                    <a:bodyPr/>
                    <a:lstStyle/>
                    <a:p>
                      <a:pPr algn="r"/>
                      <a:r>
                        <a:rPr lang="en-US" sz="1600" dirty="0">
                          <a:solidFill>
                            <a:schemeClr val="tx1">
                              <a:lumMod val="85000"/>
                              <a:lumOff val="15000"/>
                            </a:schemeClr>
                          </a:solidFill>
                          <a:latin typeface="Calibri" panose="020F0502020204030204" pitchFamily="34" charset="0"/>
                          <a:cs typeface="Calibri" panose="020F0502020204030204" pitchFamily="34" charset="0"/>
                        </a:rPr>
                        <a:t>% Change in Opioid-Related OD Calls</a:t>
                      </a:r>
                    </a:p>
                  </a:txBody>
                  <a:tcPr/>
                </a:tc>
                <a:tc>
                  <a:txBody>
                    <a:bodyPr/>
                    <a:lstStyle/>
                    <a:p>
                      <a:pPr algn="ctr"/>
                      <a:r>
                        <a:rPr lang="en-US" sz="1800" b="1" dirty="0">
                          <a:solidFill>
                            <a:srgbClr val="FF0000"/>
                          </a:solidFill>
                          <a:latin typeface="Calibri" panose="020F0502020204030204" pitchFamily="34" charset="0"/>
                          <a:cs typeface="Calibri" panose="020F0502020204030204" pitchFamily="34" charset="0"/>
                        </a:rPr>
                        <a:t>+32%</a:t>
                      </a:r>
                      <a:endParaRPr lang="en-US" sz="1800" b="1" i="0" dirty="0">
                        <a:solidFill>
                          <a:srgbClr val="FF0000"/>
                        </a:solidFill>
                        <a:latin typeface="Calibri" panose="020F0502020204030204" pitchFamily="34" charset="0"/>
                        <a:cs typeface="Calibri" panose="020F0502020204030204" pitchFamily="34" charset="0"/>
                      </a:endParaRPr>
                    </a:p>
                  </a:txBody>
                  <a:tcPr anchor="ctr"/>
                </a:tc>
                <a:tc>
                  <a:txBody>
                    <a:bodyPr/>
                    <a:lstStyle/>
                    <a:p>
                      <a:pPr algn="ctr"/>
                      <a:r>
                        <a:rPr lang="en-US" sz="1800" b="1" dirty="0">
                          <a:solidFill>
                            <a:srgbClr val="FF0000"/>
                          </a:solidFill>
                          <a:latin typeface="Calibri" panose="020F0502020204030204" pitchFamily="34" charset="0"/>
                          <a:cs typeface="Calibri" panose="020F0502020204030204" pitchFamily="34" charset="0"/>
                        </a:rPr>
                        <a:t>+24%</a:t>
                      </a:r>
                    </a:p>
                  </a:txBody>
                  <a:tcPr anchor="ctr"/>
                </a:tc>
                <a:tc>
                  <a:txBody>
                    <a:bodyPr/>
                    <a:lstStyle/>
                    <a:p>
                      <a:pPr algn="ctr"/>
                      <a:r>
                        <a:rPr lang="en-US" sz="1800" b="1" dirty="0">
                          <a:solidFill>
                            <a:srgbClr val="FF0000"/>
                          </a:solidFill>
                          <a:latin typeface="Calibri" panose="020F0502020204030204" pitchFamily="34" charset="0"/>
                          <a:cs typeface="Calibri" panose="020F0502020204030204" pitchFamily="34" charset="0"/>
                        </a:rPr>
                        <a:t>+1%</a:t>
                      </a:r>
                    </a:p>
                  </a:txBody>
                  <a:tcPr anchor="ctr"/>
                </a:tc>
                <a:tc>
                  <a:txBody>
                    <a:bodyPr/>
                    <a:lstStyle/>
                    <a:p>
                      <a:pPr algn="ctr"/>
                      <a:r>
                        <a:rPr lang="en-US" sz="1800" b="1" dirty="0">
                          <a:solidFill>
                            <a:srgbClr val="00B050"/>
                          </a:solidFill>
                          <a:latin typeface="Calibri" panose="020F0502020204030204" pitchFamily="34" charset="0"/>
                          <a:cs typeface="Calibri" panose="020F0502020204030204" pitchFamily="34" charset="0"/>
                        </a:rPr>
                        <a:t>-14%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latin typeface="Calibri" panose="020F0502020204030204" pitchFamily="34" charset="0"/>
                          <a:cs typeface="Calibri" panose="020F0502020204030204" pitchFamily="34" charset="0"/>
                        </a:rPr>
                        <a:t>-12%</a:t>
                      </a:r>
                    </a:p>
                  </a:txBody>
                  <a:tcPr anchor="ctr"/>
                </a:tc>
                <a:extLst>
                  <a:ext uri="{0D108BD9-81ED-4DB2-BD59-A6C34878D82A}">
                    <a16:rowId xmlns:a16="http://schemas.microsoft.com/office/drawing/2014/main" val="462485849"/>
                  </a:ext>
                </a:extLst>
              </a:tr>
              <a:tr h="771739">
                <a:tc>
                  <a:txBody>
                    <a:bodyPr/>
                    <a:lstStyle/>
                    <a:p>
                      <a:pPr algn="r"/>
                      <a:r>
                        <a:rPr lang="en-US" sz="1600" dirty="0">
                          <a:solidFill>
                            <a:schemeClr val="tx1">
                              <a:lumMod val="85000"/>
                              <a:lumOff val="15000"/>
                            </a:schemeClr>
                          </a:solidFill>
                          <a:latin typeface="Calibri" panose="020F0502020204030204" pitchFamily="34" charset="0"/>
                          <a:cs typeface="Calibri" panose="020F0502020204030204" pitchFamily="34" charset="0"/>
                        </a:rPr>
                        <a:t>% Change in Use of NARCAN PTA by Bystanders</a:t>
                      </a:r>
                    </a:p>
                  </a:txBody>
                  <a:tcPr/>
                </a:tc>
                <a:tc>
                  <a:txBody>
                    <a:bodyPr/>
                    <a:lstStyle/>
                    <a:p>
                      <a:pPr algn="ctr"/>
                      <a:r>
                        <a:rPr lang="en-US" sz="1800" b="1" dirty="0">
                          <a:solidFill>
                            <a:srgbClr val="00B050"/>
                          </a:solidFill>
                          <a:latin typeface="Calibri" panose="020F0502020204030204" pitchFamily="34" charset="0"/>
                          <a:cs typeface="Calibri" panose="020F0502020204030204" pitchFamily="34" charset="0"/>
                        </a:rPr>
                        <a:t>+191%</a:t>
                      </a:r>
                    </a:p>
                  </a:txBody>
                  <a:tcPr anchor="ctr"/>
                </a:tc>
                <a:tc>
                  <a:txBody>
                    <a:bodyPr/>
                    <a:lstStyle/>
                    <a:p>
                      <a:pPr algn="ctr"/>
                      <a:r>
                        <a:rPr lang="en-US" sz="1800" b="1" dirty="0">
                          <a:solidFill>
                            <a:srgbClr val="00B050"/>
                          </a:solidFill>
                          <a:latin typeface="Calibri" panose="020F0502020204030204" pitchFamily="34" charset="0"/>
                          <a:cs typeface="Calibri" panose="020F0502020204030204" pitchFamily="34" charset="0"/>
                        </a:rPr>
                        <a:t>+59%</a:t>
                      </a:r>
                    </a:p>
                  </a:txBody>
                  <a:tcPr anchor="ctr"/>
                </a:tc>
                <a:tc>
                  <a:txBody>
                    <a:bodyPr/>
                    <a:lstStyle/>
                    <a:p>
                      <a:pPr algn="ctr"/>
                      <a:r>
                        <a:rPr lang="en-US" sz="1800" b="1" dirty="0">
                          <a:solidFill>
                            <a:srgbClr val="00B050"/>
                          </a:solidFill>
                          <a:latin typeface="Calibri" panose="020F0502020204030204" pitchFamily="34" charset="0"/>
                          <a:cs typeface="Calibri" panose="020F0502020204030204" pitchFamily="34" charset="0"/>
                        </a:rPr>
                        <a:t>+79%</a:t>
                      </a:r>
                    </a:p>
                  </a:txBody>
                  <a:tcPr anchor="ctr"/>
                </a:tc>
                <a:tc>
                  <a:txBody>
                    <a:bodyPr/>
                    <a:lstStyle/>
                    <a:p>
                      <a:pPr algn="ctr"/>
                      <a:r>
                        <a:rPr lang="en-US" sz="1800" b="1" dirty="0">
                          <a:solidFill>
                            <a:srgbClr val="00B050"/>
                          </a:solidFill>
                          <a:latin typeface="Calibri" panose="020F0502020204030204" pitchFamily="34" charset="0"/>
                          <a:cs typeface="Calibri" panose="020F0502020204030204" pitchFamily="34" charset="0"/>
                        </a:rPr>
                        <a:t>+5%</a:t>
                      </a:r>
                    </a:p>
                  </a:txBody>
                  <a:tcPr anchor="ctr"/>
                </a:tc>
                <a:tc>
                  <a:txBody>
                    <a:bodyPr/>
                    <a:lstStyle/>
                    <a:p>
                      <a:pPr algn="ctr"/>
                      <a:r>
                        <a:rPr lang="en-US" sz="1800" b="1" dirty="0">
                          <a:solidFill>
                            <a:srgbClr val="00B050"/>
                          </a:solidFill>
                          <a:latin typeface="Calibri" panose="020F0502020204030204" pitchFamily="34" charset="0"/>
                          <a:cs typeface="Calibri" panose="020F0502020204030204" pitchFamily="34" charset="0"/>
                        </a:rPr>
                        <a:t>+55%</a:t>
                      </a:r>
                    </a:p>
                  </a:txBody>
                  <a:tcPr anchor="ctr"/>
                </a:tc>
                <a:extLst>
                  <a:ext uri="{0D108BD9-81ED-4DB2-BD59-A6C34878D82A}">
                    <a16:rowId xmlns:a16="http://schemas.microsoft.com/office/drawing/2014/main" val="1512855603"/>
                  </a:ext>
                </a:extLst>
              </a:tr>
            </a:tbl>
          </a:graphicData>
        </a:graphic>
      </p:graphicFrame>
      <p:sp>
        <p:nvSpPr>
          <p:cNvPr id="3" name="TextBox 2">
            <a:extLst>
              <a:ext uri="{FF2B5EF4-FFF2-40B4-BE49-F238E27FC236}">
                <a16:creationId xmlns:a16="http://schemas.microsoft.com/office/drawing/2014/main" id="{CAA298E4-31EC-CA70-80BB-790BD5816FEF}"/>
              </a:ext>
            </a:extLst>
          </p:cNvPr>
          <p:cNvSpPr txBox="1"/>
          <p:nvPr/>
        </p:nvSpPr>
        <p:spPr>
          <a:xfrm>
            <a:off x="1797811" y="6133643"/>
            <a:ext cx="223147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*Jan-Jul only</a:t>
            </a:r>
          </a:p>
        </p:txBody>
      </p:sp>
    </p:spTree>
    <p:extLst>
      <p:ext uri="{BB962C8B-B14F-4D97-AF65-F5344CB8AC3E}">
        <p14:creationId xmlns:p14="http://schemas.microsoft.com/office/powerpoint/2010/main" val="1930723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a:ea typeface="+mn-ea"/>
              <a:cs typeface="+mn-cs"/>
            </a:endParaRPr>
          </a:p>
        </p:txBody>
      </p:sp>
      <p:sp useBgFill="1">
        <p:nvSpPr>
          <p:cNvPr id="12" name="Rectangle 11">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5" name="Content Placeholder 4" descr="Abstract background of mesh on pink">
            <a:extLst>
              <a:ext uri="{FF2B5EF4-FFF2-40B4-BE49-F238E27FC236}">
                <a16:creationId xmlns:a16="http://schemas.microsoft.com/office/drawing/2014/main" id="{E87F13DC-A946-4489-AC17-88226D2966C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15708"/>
          <a:stretch/>
        </p:blipFill>
        <p:spPr>
          <a:xfrm>
            <a:off x="3068" y="0"/>
            <a:ext cx="12188932" cy="6857990"/>
          </a:xfrm>
          <a:prstGeom prst="rect">
            <a:avLst/>
          </a:prstGeom>
        </p:spPr>
      </p:pic>
      <p:sp>
        <p:nvSpPr>
          <p:cNvPr id="14" name="Rectangle 13">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2AF206AE-9BCF-416A-849F-4D90280A7A47}"/>
              </a:ext>
            </a:extLst>
          </p:cNvPr>
          <p:cNvSpPr>
            <a:spLocks noGrp="1"/>
          </p:cNvSpPr>
          <p:nvPr>
            <p:ph type="title"/>
          </p:nvPr>
        </p:nvSpPr>
        <p:spPr>
          <a:xfrm>
            <a:off x="1524000" y="2321805"/>
            <a:ext cx="9144000" cy="2214391"/>
          </a:xfrm>
        </p:spPr>
        <p:txBody>
          <a:bodyPr vert="horz" lIns="91440" tIns="45720" rIns="91440" bIns="45720" rtlCol="0" anchor="ctr">
            <a:normAutofit/>
          </a:bodyPr>
          <a:lstStyle/>
          <a:p>
            <a:pPr algn="ctr"/>
            <a:r>
              <a:rPr lang="en-US" sz="6000" b="1" i="0" dirty="0">
                <a:solidFill>
                  <a:schemeClr val="bg1"/>
                </a:solidFill>
                <a:effectLst>
                  <a:outerShdw blurRad="38100" dist="38100" dir="2700000" algn="tl">
                    <a:srgbClr val="000000">
                      <a:alpha val="43137"/>
                    </a:srgbClr>
                  </a:outerShdw>
                </a:effectLst>
                <a:latin typeface="Abadi" panose="020B0604020104020204" pitchFamily="34" charset="0"/>
              </a:rPr>
              <a:t>Additional Data &amp; Research Highlights</a:t>
            </a:r>
          </a:p>
        </p:txBody>
      </p:sp>
    </p:spTree>
    <p:extLst>
      <p:ext uri="{BB962C8B-B14F-4D97-AF65-F5344CB8AC3E}">
        <p14:creationId xmlns:p14="http://schemas.microsoft.com/office/powerpoint/2010/main" val="2777125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70828-E616-4355-9C8A-A1065032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1" name="Freeform: Shape 10">
            <a:extLst>
              <a:ext uri="{FF2B5EF4-FFF2-40B4-BE49-F238E27FC236}">
                <a16:creationId xmlns:a16="http://schemas.microsoft.com/office/drawing/2014/main" id="{355161C6-1218-4EAF-A9E9-A319CFD76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747" y="2116753"/>
            <a:ext cx="4088106" cy="2781653"/>
          </a:xfrm>
          <a:custGeom>
            <a:avLst/>
            <a:gdLst>
              <a:gd name="connsiteX0" fmla="*/ 3362388 w 6230568"/>
              <a:gd name="connsiteY0" fmla="*/ 861 h 4239440"/>
              <a:gd name="connsiteX1" fmla="*/ 4026621 w 6230568"/>
              <a:gd name="connsiteY1" fmla="*/ 15392 h 4239440"/>
              <a:gd name="connsiteX2" fmla="*/ 5114556 w 6230568"/>
              <a:gd name="connsiteY2" fmla="*/ 34130 h 4239440"/>
              <a:gd name="connsiteX3" fmla="*/ 5776495 w 6230568"/>
              <a:gd name="connsiteY3" fmla="*/ 112905 h 4239440"/>
              <a:gd name="connsiteX4" fmla="*/ 5862918 w 6230568"/>
              <a:gd name="connsiteY4" fmla="*/ 141585 h 4239440"/>
              <a:gd name="connsiteX5" fmla="*/ 5840738 w 6230568"/>
              <a:gd name="connsiteY5" fmla="*/ 200475 h 4239440"/>
              <a:gd name="connsiteX6" fmla="*/ 5691219 w 6230568"/>
              <a:gd name="connsiteY6" fmla="*/ 216153 h 4239440"/>
              <a:gd name="connsiteX7" fmla="*/ 5773053 w 6230568"/>
              <a:gd name="connsiteY7" fmla="*/ 260130 h 4239440"/>
              <a:gd name="connsiteX8" fmla="*/ 5593324 w 6230568"/>
              <a:gd name="connsiteY8" fmla="*/ 293781 h 4239440"/>
              <a:gd name="connsiteX9" fmla="*/ 5617033 w 6230568"/>
              <a:gd name="connsiteY9" fmla="*/ 317108 h 4239440"/>
              <a:gd name="connsiteX10" fmla="*/ 5641124 w 6230568"/>
              <a:gd name="connsiteY10" fmla="*/ 339287 h 4239440"/>
              <a:gd name="connsiteX11" fmla="*/ 5299256 w 6230568"/>
              <a:gd name="connsiteY11" fmla="*/ 396265 h 4239440"/>
              <a:gd name="connsiteX12" fmla="*/ 5703073 w 6230568"/>
              <a:gd name="connsiteY12" fmla="*/ 500661 h 4239440"/>
              <a:gd name="connsiteX13" fmla="*/ 5629652 w 6230568"/>
              <a:gd name="connsiteY13" fmla="*/ 556874 h 4239440"/>
              <a:gd name="connsiteX14" fmla="*/ 5862918 w 6230568"/>
              <a:gd name="connsiteY14" fmla="*/ 645591 h 4239440"/>
              <a:gd name="connsiteX15" fmla="*/ 6052207 w 6230568"/>
              <a:gd name="connsiteY15" fmla="*/ 756106 h 4239440"/>
              <a:gd name="connsiteX16" fmla="*/ 6158515 w 6230568"/>
              <a:gd name="connsiteY16" fmla="*/ 901419 h 4239440"/>
              <a:gd name="connsiteX17" fmla="*/ 6195990 w 6230568"/>
              <a:gd name="connsiteY17" fmla="*/ 966427 h 4239440"/>
              <a:gd name="connsiteX18" fmla="*/ 6229642 w 6230568"/>
              <a:gd name="connsiteY18" fmla="*/ 1034878 h 4239440"/>
              <a:gd name="connsiteX19" fmla="*/ 6171516 w 6230568"/>
              <a:gd name="connsiteY19" fmla="*/ 1102946 h 4239440"/>
              <a:gd name="connsiteX20" fmla="*/ 6133659 w 6230568"/>
              <a:gd name="connsiteY20" fmla="*/ 1185545 h 4239440"/>
              <a:gd name="connsiteX21" fmla="*/ 6168458 w 6230568"/>
              <a:gd name="connsiteY21" fmla="*/ 1234110 h 4239440"/>
              <a:gd name="connsiteX22" fmla="*/ 6169222 w 6230568"/>
              <a:gd name="connsiteY22" fmla="*/ 1342712 h 4239440"/>
              <a:gd name="connsiteX23" fmla="*/ 6145131 w 6230568"/>
              <a:gd name="connsiteY23" fmla="*/ 1393954 h 4239440"/>
              <a:gd name="connsiteX24" fmla="*/ 6071709 w 6230568"/>
              <a:gd name="connsiteY24" fmla="*/ 1505233 h 4239440"/>
              <a:gd name="connsiteX25" fmla="*/ 6009378 w 6230568"/>
              <a:gd name="connsiteY25" fmla="*/ 1530089 h 4239440"/>
              <a:gd name="connsiteX26" fmla="*/ 6015879 w 6230568"/>
              <a:gd name="connsiteY26" fmla="*/ 1979030 h 4239440"/>
              <a:gd name="connsiteX27" fmla="*/ 6061385 w 6230568"/>
              <a:gd name="connsiteY27" fmla="*/ 2196234 h 4239440"/>
              <a:gd name="connsiteX28" fmla="*/ 6029263 w 6230568"/>
              <a:gd name="connsiteY28" fmla="*/ 2440972 h 4239440"/>
              <a:gd name="connsiteX29" fmla="*/ 6135571 w 6230568"/>
              <a:gd name="connsiteY29" fmla="*/ 2621848 h 4239440"/>
              <a:gd name="connsiteX30" fmla="*/ 6091594 w 6230568"/>
              <a:gd name="connsiteY30" fmla="*/ 2691446 h 4239440"/>
              <a:gd name="connsiteX31" fmla="*/ 6215493 w 6230568"/>
              <a:gd name="connsiteY31" fmla="*/ 2769456 h 4239440"/>
              <a:gd name="connsiteX32" fmla="*/ 6100389 w 6230568"/>
              <a:gd name="connsiteY32" fmla="*/ 2880352 h 4239440"/>
              <a:gd name="connsiteX33" fmla="*/ 5909953 w 6230568"/>
              <a:gd name="connsiteY33" fmla="*/ 3053963 h 4239440"/>
              <a:gd name="connsiteX34" fmla="*/ 5741696 w 6230568"/>
              <a:gd name="connsiteY34" fmla="*/ 3798118 h 4239440"/>
              <a:gd name="connsiteX35" fmla="*/ 5493899 w 6230568"/>
              <a:gd name="connsiteY35" fmla="*/ 4026795 h 4239440"/>
              <a:gd name="connsiteX36" fmla="*/ 3773471 w 6230568"/>
              <a:gd name="connsiteY36" fmla="*/ 4239028 h 4239440"/>
              <a:gd name="connsiteX37" fmla="*/ 2569285 w 6230568"/>
              <a:gd name="connsiteY37" fmla="*/ 4103275 h 4239440"/>
              <a:gd name="connsiteX38" fmla="*/ 2693948 w 6230568"/>
              <a:gd name="connsiteY38" fmla="*/ 4061593 h 4239440"/>
              <a:gd name="connsiteX39" fmla="*/ 2588788 w 6230568"/>
              <a:gd name="connsiteY39" fmla="*/ 4062358 h 4239440"/>
              <a:gd name="connsiteX40" fmla="*/ 2300073 w 6230568"/>
              <a:gd name="connsiteY40" fmla="*/ 4008822 h 4239440"/>
              <a:gd name="connsiteX41" fmla="*/ 1508500 w 6230568"/>
              <a:gd name="connsiteY41" fmla="*/ 3798118 h 4239440"/>
              <a:gd name="connsiteX42" fmla="*/ 1061089 w 6230568"/>
              <a:gd name="connsiteY42" fmla="*/ 3697546 h 4239440"/>
              <a:gd name="connsiteX43" fmla="*/ 939102 w 6230568"/>
              <a:gd name="connsiteY43" fmla="*/ 3648216 h 4239440"/>
              <a:gd name="connsiteX44" fmla="*/ 1243495 w 6230568"/>
              <a:gd name="connsiteY44" fmla="*/ 3624890 h 4239440"/>
              <a:gd name="connsiteX45" fmla="*/ 1083651 w 6230568"/>
              <a:gd name="connsiteY45" fmla="*/ 3595827 h 4239440"/>
              <a:gd name="connsiteX46" fmla="*/ 966636 w 6230568"/>
              <a:gd name="connsiteY46" fmla="*/ 3605770 h 4239440"/>
              <a:gd name="connsiteX47" fmla="*/ 885566 w 6230568"/>
              <a:gd name="connsiteY47" fmla="*/ 3609976 h 4239440"/>
              <a:gd name="connsiteX48" fmla="*/ 641976 w 6230568"/>
              <a:gd name="connsiteY48" fmla="*/ 3567912 h 4239440"/>
              <a:gd name="connsiteX49" fmla="*/ 399533 w 6230568"/>
              <a:gd name="connsiteY49" fmla="*/ 3583590 h 4239440"/>
              <a:gd name="connsiteX50" fmla="*/ 409093 w 6230568"/>
              <a:gd name="connsiteY50" fmla="*/ 3548792 h 4239440"/>
              <a:gd name="connsiteX51" fmla="*/ 792642 w 6230568"/>
              <a:gd name="connsiteY51" fmla="*/ 3417628 h 4239440"/>
              <a:gd name="connsiteX52" fmla="*/ 771610 w 6230568"/>
              <a:gd name="connsiteY52" fmla="*/ 3345736 h 4239440"/>
              <a:gd name="connsiteX53" fmla="*/ 945986 w 6230568"/>
              <a:gd name="connsiteY53" fmla="*/ 3317056 h 4239440"/>
              <a:gd name="connsiteX54" fmla="*/ 892449 w 6230568"/>
              <a:gd name="connsiteY54" fmla="*/ 3285316 h 4239440"/>
              <a:gd name="connsiteX55" fmla="*/ 949045 w 6230568"/>
              <a:gd name="connsiteY55" fmla="*/ 3262755 h 4239440"/>
              <a:gd name="connsiteX56" fmla="*/ 1252673 w 6230568"/>
              <a:gd name="connsiteY56" fmla="*/ 3200041 h 4239440"/>
              <a:gd name="connsiteX57" fmla="*/ 388825 w 6230568"/>
              <a:gd name="connsiteY57" fmla="*/ 3176714 h 4239440"/>
              <a:gd name="connsiteX58" fmla="*/ 127644 w 6230568"/>
              <a:gd name="connsiteY58" fmla="*/ 3111323 h 4239440"/>
              <a:gd name="connsiteX59" fmla="*/ 437008 w 6230568"/>
              <a:gd name="connsiteY59" fmla="*/ 2921652 h 4239440"/>
              <a:gd name="connsiteX60" fmla="*/ 601441 w 6230568"/>
              <a:gd name="connsiteY60" fmla="*/ 2840965 h 4239440"/>
              <a:gd name="connsiteX61" fmla="*/ 330700 w 6230568"/>
              <a:gd name="connsiteY61" fmla="*/ 2859320 h 4239440"/>
              <a:gd name="connsiteX62" fmla="*/ 534521 w 6230568"/>
              <a:gd name="connsiteY62" fmla="*/ 2720126 h 4239440"/>
              <a:gd name="connsiteX63" fmla="*/ 492839 w 6230568"/>
              <a:gd name="connsiteY63" fmla="*/ 2694505 h 4239440"/>
              <a:gd name="connsiteX64" fmla="*/ 416358 w 6230568"/>
              <a:gd name="connsiteY64" fmla="*/ 2677297 h 4239440"/>
              <a:gd name="connsiteX65" fmla="*/ 761285 w 6230568"/>
              <a:gd name="connsiteY65" fmla="*/ 2589726 h 4239440"/>
              <a:gd name="connsiteX66" fmla="*/ 664920 w 6230568"/>
              <a:gd name="connsiteY66" fmla="*/ 2466593 h 4239440"/>
              <a:gd name="connsiteX67" fmla="*/ 740253 w 6230568"/>
              <a:gd name="connsiteY67" fmla="*/ 2438677 h 4239440"/>
              <a:gd name="connsiteX68" fmla="*/ 650006 w 6230568"/>
              <a:gd name="connsiteY68" fmla="*/ 2435236 h 4239440"/>
              <a:gd name="connsiteX69" fmla="*/ 578879 w 6230568"/>
              <a:gd name="connsiteY69" fmla="*/ 2435618 h 4239440"/>
              <a:gd name="connsiteX70" fmla="*/ 451157 w 6230568"/>
              <a:gd name="connsiteY70" fmla="*/ 2404644 h 4239440"/>
              <a:gd name="connsiteX71" fmla="*/ 2216 w 6230568"/>
              <a:gd name="connsiteY71" fmla="*/ 2456650 h 4239440"/>
              <a:gd name="connsiteX72" fmla="*/ 97052 w 6230568"/>
              <a:gd name="connsiteY72" fmla="*/ 2383611 h 4239440"/>
              <a:gd name="connsiteX73" fmla="*/ 210626 w 6230568"/>
              <a:gd name="connsiteY73" fmla="*/ 2341930 h 4239440"/>
              <a:gd name="connsiteX74" fmla="*/ 57282 w 6230568"/>
              <a:gd name="connsiteY74" fmla="*/ 2319750 h 4239440"/>
              <a:gd name="connsiteX75" fmla="*/ 365499 w 6230568"/>
              <a:gd name="connsiteY75" fmla="*/ 2250153 h 4239440"/>
              <a:gd name="connsiteX76" fmla="*/ 290548 w 6230568"/>
              <a:gd name="connsiteY76" fmla="*/ 2187821 h 4239440"/>
              <a:gd name="connsiteX77" fmla="*/ 482896 w 6230568"/>
              <a:gd name="connsiteY77" fmla="*/ 1906755 h 4239440"/>
              <a:gd name="connsiteX78" fmla="*/ 867211 w 6230568"/>
              <a:gd name="connsiteY78" fmla="*/ 1747294 h 4239440"/>
              <a:gd name="connsiteX79" fmla="*/ 1063766 w 6230568"/>
              <a:gd name="connsiteY79" fmla="*/ 1734674 h 4239440"/>
              <a:gd name="connsiteX80" fmla="*/ 1008701 w 6230568"/>
              <a:gd name="connsiteY80" fmla="*/ 1683432 h 4239440"/>
              <a:gd name="connsiteX81" fmla="*/ 1152865 w 6230568"/>
              <a:gd name="connsiteY81" fmla="*/ 1394719 h 4239440"/>
              <a:gd name="connsiteX82" fmla="*/ 998376 w 6230568"/>
              <a:gd name="connsiteY82" fmla="*/ 1411927 h 4239440"/>
              <a:gd name="connsiteX83" fmla="*/ 206419 w 6230568"/>
              <a:gd name="connsiteY83" fmla="*/ 1424164 h 4239440"/>
              <a:gd name="connsiteX84" fmla="*/ 128027 w 6230568"/>
              <a:gd name="connsiteY84" fmla="*/ 1413074 h 4239440"/>
              <a:gd name="connsiteX85" fmla="*/ 672950 w 6230568"/>
              <a:gd name="connsiteY85" fmla="*/ 1268143 h 4239440"/>
              <a:gd name="connsiteX86" fmla="*/ 457658 w 6230568"/>
              <a:gd name="connsiteY86" fmla="*/ 1229138 h 4239440"/>
              <a:gd name="connsiteX87" fmla="*/ 407945 w 6230568"/>
              <a:gd name="connsiteY87" fmla="*/ 1213459 h 4239440"/>
              <a:gd name="connsiteX88" fmla="*/ 453451 w 6230568"/>
              <a:gd name="connsiteY88" fmla="*/ 1172924 h 4239440"/>
              <a:gd name="connsiteX89" fmla="*/ 568172 w 6230568"/>
              <a:gd name="connsiteY89" fmla="*/ 1132007 h 4239440"/>
              <a:gd name="connsiteX90" fmla="*/ 255367 w 6230568"/>
              <a:gd name="connsiteY90" fmla="*/ 1190898 h 4239440"/>
              <a:gd name="connsiteX91" fmla="*/ 277546 w 6230568"/>
              <a:gd name="connsiteY91" fmla="*/ 1128567 h 4239440"/>
              <a:gd name="connsiteX92" fmla="*/ 246572 w 6230568"/>
              <a:gd name="connsiteY92" fmla="*/ 1072353 h 4239440"/>
              <a:gd name="connsiteX93" fmla="*/ 422859 w 6230568"/>
              <a:gd name="connsiteY93" fmla="*/ 1000078 h 4239440"/>
              <a:gd name="connsiteX94" fmla="*/ 668362 w 6230568"/>
              <a:gd name="connsiteY94" fmla="*/ 858972 h 4239440"/>
              <a:gd name="connsiteX95" fmla="*/ 914629 w 6230568"/>
              <a:gd name="connsiteY95" fmla="*/ 768725 h 4239440"/>
              <a:gd name="connsiteX96" fmla="*/ 1117684 w 6230568"/>
              <a:gd name="connsiteY96" fmla="*/ 688420 h 4239440"/>
              <a:gd name="connsiteX97" fmla="*/ 928778 w 6230568"/>
              <a:gd name="connsiteY97" fmla="*/ 701040 h 4239440"/>
              <a:gd name="connsiteX98" fmla="*/ 1243877 w 6230568"/>
              <a:gd name="connsiteY98" fmla="*/ 574464 h 4239440"/>
              <a:gd name="connsiteX99" fmla="*/ 1291678 w 6230568"/>
              <a:gd name="connsiteY99" fmla="*/ 566434 h 4239440"/>
              <a:gd name="connsiteX100" fmla="*/ 1797596 w 6230568"/>
              <a:gd name="connsiteY100" fmla="*/ 476952 h 4239440"/>
              <a:gd name="connsiteX101" fmla="*/ 1895491 w 6230568"/>
              <a:gd name="connsiteY101" fmla="*/ 432593 h 4239440"/>
              <a:gd name="connsiteX102" fmla="*/ 1782682 w 6230568"/>
              <a:gd name="connsiteY102" fmla="*/ 423033 h 4239440"/>
              <a:gd name="connsiteX103" fmla="*/ 1406781 w 6230568"/>
              <a:gd name="connsiteY103" fmla="*/ 449419 h 4239440"/>
              <a:gd name="connsiteX104" fmla="*/ 1662226 w 6230568"/>
              <a:gd name="connsiteY104" fmla="*/ 393970 h 4239440"/>
              <a:gd name="connsiteX105" fmla="*/ 1383837 w 6230568"/>
              <a:gd name="connsiteY105" fmla="*/ 376762 h 4239440"/>
              <a:gd name="connsiteX106" fmla="*/ 1318063 w 6230568"/>
              <a:gd name="connsiteY106" fmla="*/ 333168 h 4239440"/>
              <a:gd name="connsiteX107" fmla="*/ 1365099 w 6230568"/>
              <a:gd name="connsiteY107" fmla="*/ 290722 h 4239440"/>
              <a:gd name="connsiteX108" fmla="*/ 1536798 w 6230568"/>
              <a:gd name="connsiteY108" fmla="*/ 244069 h 4239440"/>
              <a:gd name="connsiteX109" fmla="*/ 1711938 w 6230568"/>
              <a:gd name="connsiteY109" fmla="*/ 175619 h 4239440"/>
              <a:gd name="connsiteX110" fmla="*/ 2273687 w 6230568"/>
              <a:gd name="connsiteY110" fmla="*/ 78488 h 4239440"/>
              <a:gd name="connsiteX111" fmla="*/ 2646913 w 6230568"/>
              <a:gd name="connsiteY111" fmla="*/ 46749 h 4239440"/>
              <a:gd name="connsiteX112" fmla="*/ 3362388 w 6230568"/>
              <a:gd name="connsiteY112" fmla="*/ 861 h 423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230568" h="4239440">
                <a:moveTo>
                  <a:pt x="3362388" y="861"/>
                </a:moveTo>
                <a:cubicBezTo>
                  <a:pt x="3584946" y="-3346"/>
                  <a:pt x="3805210" y="8891"/>
                  <a:pt x="4026621" y="15392"/>
                </a:cubicBezTo>
                <a:cubicBezTo>
                  <a:pt x="4388374" y="26482"/>
                  <a:pt x="4752039" y="26099"/>
                  <a:pt x="5114556" y="34130"/>
                </a:cubicBezTo>
                <a:cubicBezTo>
                  <a:pt x="5340556" y="39101"/>
                  <a:pt x="5563879" y="57074"/>
                  <a:pt x="5776495" y="112905"/>
                </a:cubicBezTo>
                <a:cubicBezTo>
                  <a:pt x="5806322" y="120935"/>
                  <a:pt x="5839973" y="122465"/>
                  <a:pt x="5862918" y="141585"/>
                </a:cubicBezTo>
                <a:cubicBezTo>
                  <a:pt x="5888539" y="162999"/>
                  <a:pt x="5878214" y="194356"/>
                  <a:pt x="5840738" y="200475"/>
                </a:cubicBezTo>
                <a:cubicBezTo>
                  <a:pt x="5792938" y="208505"/>
                  <a:pt x="5743991" y="210800"/>
                  <a:pt x="5691219" y="216153"/>
                </a:cubicBezTo>
                <a:cubicBezTo>
                  <a:pt x="5711486" y="245598"/>
                  <a:pt x="5760434" y="223419"/>
                  <a:pt x="5773053" y="260130"/>
                </a:cubicBezTo>
                <a:cubicBezTo>
                  <a:pt x="5716458" y="285368"/>
                  <a:pt x="5648008" y="268925"/>
                  <a:pt x="5593324" y="293781"/>
                </a:cubicBezTo>
                <a:cubicBezTo>
                  <a:pt x="5594854" y="310989"/>
                  <a:pt x="5607090" y="312519"/>
                  <a:pt x="5617033" y="317108"/>
                </a:cubicBezTo>
                <a:cubicBezTo>
                  <a:pt x="5626976" y="321314"/>
                  <a:pt x="5651831" y="315196"/>
                  <a:pt x="5641124" y="339287"/>
                </a:cubicBezTo>
                <a:cubicBezTo>
                  <a:pt x="5527551" y="353818"/>
                  <a:pt x="5418949" y="403148"/>
                  <a:pt x="5299256" y="396265"/>
                </a:cubicBezTo>
                <a:cubicBezTo>
                  <a:pt x="5447247" y="409649"/>
                  <a:pt x="5572292" y="464333"/>
                  <a:pt x="5703073" y="500661"/>
                </a:cubicBezTo>
                <a:cubicBezTo>
                  <a:pt x="5697720" y="543490"/>
                  <a:pt x="5644949" y="526282"/>
                  <a:pt x="5629652" y="556874"/>
                </a:cubicBezTo>
                <a:cubicBezTo>
                  <a:pt x="5713398" y="578288"/>
                  <a:pt x="5793703" y="603527"/>
                  <a:pt x="5862918" y="645591"/>
                </a:cubicBezTo>
                <a:cubicBezTo>
                  <a:pt x="5925250" y="683449"/>
                  <a:pt x="5984521" y="725131"/>
                  <a:pt x="6052207" y="756106"/>
                </a:cubicBezTo>
                <a:cubicBezTo>
                  <a:pt x="6123334" y="788611"/>
                  <a:pt x="6166545" y="830293"/>
                  <a:pt x="6158515" y="901419"/>
                </a:cubicBezTo>
                <a:cubicBezTo>
                  <a:pt x="6155073" y="930482"/>
                  <a:pt x="6164251" y="954955"/>
                  <a:pt x="6195990" y="966427"/>
                </a:cubicBezTo>
                <a:cubicBezTo>
                  <a:pt x="6235378" y="980576"/>
                  <a:pt x="6231172" y="1001990"/>
                  <a:pt x="6229642" y="1034878"/>
                </a:cubicBezTo>
                <a:cubicBezTo>
                  <a:pt x="6227347" y="1074265"/>
                  <a:pt x="6207080" y="1089562"/>
                  <a:pt x="6171516" y="1102946"/>
                </a:cubicBezTo>
                <a:cubicBezTo>
                  <a:pt x="6120657" y="1121682"/>
                  <a:pt x="6120274" y="1150745"/>
                  <a:pt x="6133659" y="1185545"/>
                </a:cubicBezTo>
                <a:cubicBezTo>
                  <a:pt x="6140925" y="1204664"/>
                  <a:pt x="6152014" y="1219961"/>
                  <a:pt x="6168458" y="1234110"/>
                </a:cubicBezTo>
                <a:cubicBezTo>
                  <a:pt x="6225435" y="1283439"/>
                  <a:pt x="6225053" y="1284204"/>
                  <a:pt x="6169222" y="1342712"/>
                </a:cubicBezTo>
                <a:cubicBezTo>
                  <a:pt x="6154308" y="1358390"/>
                  <a:pt x="6138247" y="1368715"/>
                  <a:pt x="6145131" y="1393954"/>
                </a:cubicBezTo>
                <a:cubicBezTo>
                  <a:pt x="6168458" y="1477700"/>
                  <a:pt x="6165398" y="1477700"/>
                  <a:pt x="6071709" y="1505233"/>
                </a:cubicBezTo>
                <a:cubicBezTo>
                  <a:pt x="6050295" y="1511734"/>
                  <a:pt x="6021615" y="1505998"/>
                  <a:pt x="6009378" y="1530089"/>
                </a:cubicBezTo>
                <a:cubicBezTo>
                  <a:pt x="6017026" y="1547680"/>
                  <a:pt x="5999053" y="1972146"/>
                  <a:pt x="6015879" y="1979030"/>
                </a:cubicBezTo>
                <a:cubicBezTo>
                  <a:pt x="6147425" y="2032948"/>
                  <a:pt x="6163868" y="2096427"/>
                  <a:pt x="6061385" y="2196234"/>
                </a:cubicBezTo>
                <a:cubicBezTo>
                  <a:pt x="5992552" y="2263155"/>
                  <a:pt x="6000582" y="2372522"/>
                  <a:pt x="6029263" y="2440972"/>
                </a:cubicBezTo>
                <a:cubicBezTo>
                  <a:pt x="6137482" y="2471182"/>
                  <a:pt x="6113774" y="2551486"/>
                  <a:pt x="6135571" y="2621848"/>
                </a:cubicBezTo>
                <a:cubicBezTo>
                  <a:pt x="6151632" y="2674620"/>
                  <a:pt x="6088535" y="2667354"/>
                  <a:pt x="6091594" y="2691446"/>
                </a:cubicBezTo>
                <a:cubicBezTo>
                  <a:pt x="6131364" y="2720508"/>
                  <a:pt x="6184518" y="2729686"/>
                  <a:pt x="6215493" y="2769456"/>
                </a:cubicBezTo>
                <a:cubicBezTo>
                  <a:pt x="6159662" y="2798518"/>
                  <a:pt x="6131364" y="2839435"/>
                  <a:pt x="6100389" y="2880352"/>
                </a:cubicBezTo>
                <a:cubicBezTo>
                  <a:pt x="6050295" y="2946890"/>
                  <a:pt x="5982227" y="3003103"/>
                  <a:pt x="5909953" y="3053963"/>
                </a:cubicBezTo>
                <a:cubicBezTo>
                  <a:pt x="5873243" y="3408068"/>
                  <a:pt x="5754698" y="3779763"/>
                  <a:pt x="5741696" y="3798118"/>
                </a:cubicBezTo>
                <a:cubicBezTo>
                  <a:pt x="5688160" y="3792764"/>
                  <a:pt x="5584146" y="4006910"/>
                  <a:pt x="5493899" y="4026795"/>
                </a:cubicBezTo>
                <a:cubicBezTo>
                  <a:pt x="5399063" y="4048592"/>
                  <a:pt x="3988763" y="4249736"/>
                  <a:pt x="3773471" y="4239028"/>
                </a:cubicBezTo>
                <a:cubicBezTo>
                  <a:pt x="2603319" y="4182050"/>
                  <a:pt x="2569285" y="4103275"/>
                  <a:pt x="2569285" y="4103275"/>
                </a:cubicBezTo>
                <a:cubicBezTo>
                  <a:pt x="2569285" y="4103275"/>
                  <a:pt x="2635823" y="4083773"/>
                  <a:pt x="2693948" y="4061593"/>
                </a:cubicBezTo>
                <a:cubicBezTo>
                  <a:pt x="2658767" y="4062741"/>
                  <a:pt x="2623587" y="4063505"/>
                  <a:pt x="2588788" y="4062358"/>
                </a:cubicBezTo>
                <a:cubicBezTo>
                  <a:pt x="2319193" y="4054328"/>
                  <a:pt x="2565461" y="4039414"/>
                  <a:pt x="2300073" y="4008822"/>
                </a:cubicBezTo>
                <a:cubicBezTo>
                  <a:pt x="1852280" y="3957198"/>
                  <a:pt x="1919582" y="3943813"/>
                  <a:pt x="1508500" y="3798118"/>
                </a:cubicBezTo>
                <a:cubicBezTo>
                  <a:pt x="1472171" y="3785116"/>
                  <a:pt x="1217109" y="3706342"/>
                  <a:pt x="1061089" y="3697546"/>
                </a:cubicBezTo>
                <a:cubicBezTo>
                  <a:pt x="1019790" y="3695252"/>
                  <a:pt x="974667" y="3696017"/>
                  <a:pt x="939102" y="3648216"/>
                </a:cubicBezTo>
                <a:cubicBezTo>
                  <a:pt x="1048088" y="3649746"/>
                  <a:pt x="1141776" y="3649746"/>
                  <a:pt x="1243495" y="3624890"/>
                </a:cubicBezTo>
                <a:cubicBezTo>
                  <a:pt x="1189194" y="3590473"/>
                  <a:pt x="1126862" y="3619919"/>
                  <a:pt x="1083651" y="3595827"/>
                </a:cubicBezTo>
                <a:cubicBezTo>
                  <a:pt x="1043116" y="3573648"/>
                  <a:pt x="1007935" y="3570589"/>
                  <a:pt x="966636" y="3605770"/>
                </a:cubicBezTo>
                <a:cubicBezTo>
                  <a:pt x="945221" y="3624125"/>
                  <a:pt x="907363" y="3620683"/>
                  <a:pt x="885566" y="3609976"/>
                </a:cubicBezTo>
                <a:cubicBezTo>
                  <a:pt x="768933" y="3552233"/>
                  <a:pt x="771610" y="3552998"/>
                  <a:pt x="641976" y="3567912"/>
                </a:cubicBezTo>
                <a:cubicBezTo>
                  <a:pt x="559377" y="3577089"/>
                  <a:pt x="475248" y="3593533"/>
                  <a:pt x="399533" y="3583590"/>
                </a:cubicBezTo>
                <a:cubicBezTo>
                  <a:pt x="389973" y="3561793"/>
                  <a:pt x="398385" y="3551851"/>
                  <a:pt x="409093" y="3548792"/>
                </a:cubicBezTo>
                <a:cubicBezTo>
                  <a:pt x="583468" y="3501374"/>
                  <a:pt x="615972" y="3447073"/>
                  <a:pt x="792642" y="3417628"/>
                </a:cubicBezTo>
                <a:cubicBezTo>
                  <a:pt x="805644" y="3384359"/>
                  <a:pt x="741400" y="3378622"/>
                  <a:pt x="771610" y="3345736"/>
                </a:cubicBezTo>
                <a:cubicBezTo>
                  <a:pt x="826676" y="3320115"/>
                  <a:pt x="891302" y="3350325"/>
                  <a:pt x="945986" y="3317056"/>
                </a:cubicBezTo>
                <a:cubicBezTo>
                  <a:pt x="936426" y="3293347"/>
                  <a:pt x="890537" y="3310555"/>
                  <a:pt x="892449" y="3285316"/>
                </a:cubicBezTo>
                <a:cubicBezTo>
                  <a:pt x="894744" y="3256254"/>
                  <a:pt x="926866" y="3260843"/>
                  <a:pt x="949045" y="3262755"/>
                </a:cubicBezTo>
                <a:cubicBezTo>
                  <a:pt x="1056500" y="3272697"/>
                  <a:pt x="1149806" y="3218396"/>
                  <a:pt x="1252673" y="3200041"/>
                </a:cubicBezTo>
                <a:cubicBezTo>
                  <a:pt x="1142923" y="3154152"/>
                  <a:pt x="503164" y="3190863"/>
                  <a:pt x="388825" y="3176714"/>
                </a:cubicBezTo>
                <a:cubicBezTo>
                  <a:pt x="269133" y="3162183"/>
                  <a:pt x="78697" y="3123560"/>
                  <a:pt x="127644" y="3111323"/>
                </a:cubicBezTo>
                <a:cubicBezTo>
                  <a:pt x="183093" y="3097175"/>
                  <a:pt x="380795" y="2929300"/>
                  <a:pt x="437008" y="2921652"/>
                </a:cubicBezTo>
                <a:cubicBezTo>
                  <a:pt x="502399" y="2912857"/>
                  <a:pt x="515401" y="2901002"/>
                  <a:pt x="601441" y="2840965"/>
                </a:cubicBezTo>
                <a:cubicBezTo>
                  <a:pt x="658037" y="2801577"/>
                  <a:pt x="422477" y="2887235"/>
                  <a:pt x="330700" y="2859320"/>
                </a:cubicBezTo>
                <a:cubicBezTo>
                  <a:pt x="297049" y="2848995"/>
                  <a:pt x="534521" y="2740010"/>
                  <a:pt x="534521" y="2720126"/>
                </a:cubicBezTo>
                <a:cubicBezTo>
                  <a:pt x="534521" y="2699093"/>
                  <a:pt x="513106" y="2694505"/>
                  <a:pt x="492839" y="2694505"/>
                </a:cubicBezTo>
                <a:cubicBezTo>
                  <a:pt x="447715" y="2694505"/>
                  <a:pt x="461482" y="2676149"/>
                  <a:pt x="416358" y="2677297"/>
                </a:cubicBezTo>
                <a:cubicBezTo>
                  <a:pt x="548670" y="2624143"/>
                  <a:pt x="630504" y="2638292"/>
                  <a:pt x="761285" y="2589726"/>
                </a:cubicBezTo>
                <a:cubicBezTo>
                  <a:pt x="825147" y="2566017"/>
                  <a:pt x="599147" y="2487242"/>
                  <a:pt x="664920" y="2466593"/>
                </a:cubicBezTo>
                <a:cubicBezTo>
                  <a:pt x="689776" y="2458562"/>
                  <a:pt x="723045" y="2466975"/>
                  <a:pt x="740253" y="2438677"/>
                </a:cubicBezTo>
                <a:cubicBezTo>
                  <a:pt x="713103" y="2416116"/>
                  <a:pt x="677157" y="2426058"/>
                  <a:pt x="650006" y="2435236"/>
                </a:cubicBezTo>
                <a:cubicBezTo>
                  <a:pt x="580791" y="2458945"/>
                  <a:pt x="585763" y="2453209"/>
                  <a:pt x="578879" y="2435618"/>
                </a:cubicBezTo>
                <a:cubicBezTo>
                  <a:pt x="556318" y="2375581"/>
                  <a:pt x="500487" y="2394701"/>
                  <a:pt x="451157" y="2404644"/>
                </a:cubicBezTo>
                <a:cubicBezTo>
                  <a:pt x="302020" y="2434471"/>
                  <a:pt x="150971" y="2426058"/>
                  <a:pt x="2216" y="2456650"/>
                </a:cubicBezTo>
                <a:cubicBezTo>
                  <a:pt x="-13844" y="2460092"/>
                  <a:pt x="61489" y="2391642"/>
                  <a:pt x="97052" y="2383611"/>
                </a:cubicBezTo>
                <a:cubicBezTo>
                  <a:pt x="135675" y="2375199"/>
                  <a:pt x="183093" y="2381317"/>
                  <a:pt x="210626" y="2341930"/>
                </a:cubicBezTo>
                <a:cubicBezTo>
                  <a:pt x="161678" y="2331987"/>
                  <a:pt x="105848" y="2351107"/>
                  <a:pt x="57282" y="2319750"/>
                </a:cubicBezTo>
                <a:cubicBezTo>
                  <a:pt x="165120" y="2276539"/>
                  <a:pt x="272575" y="2278068"/>
                  <a:pt x="365499" y="2250153"/>
                </a:cubicBezTo>
                <a:cubicBezTo>
                  <a:pt x="373912" y="2198529"/>
                  <a:pt x="312727" y="2217266"/>
                  <a:pt x="290548" y="2187821"/>
                </a:cubicBezTo>
                <a:cubicBezTo>
                  <a:pt x="990345" y="2137344"/>
                  <a:pt x="599529" y="1988207"/>
                  <a:pt x="482896" y="1906755"/>
                </a:cubicBezTo>
                <a:cubicBezTo>
                  <a:pt x="443891" y="1879605"/>
                  <a:pt x="853827" y="1750735"/>
                  <a:pt x="867211" y="1747294"/>
                </a:cubicBezTo>
                <a:cubicBezTo>
                  <a:pt x="901245" y="1739263"/>
                  <a:pt x="1036233" y="1744999"/>
                  <a:pt x="1063766" y="1734674"/>
                </a:cubicBezTo>
                <a:cubicBezTo>
                  <a:pt x="1098947" y="1721673"/>
                  <a:pt x="982696" y="1699111"/>
                  <a:pt x="1008701" y="1683432"/>
                </a:cubicBezTo>
                <a:cubicBezTo>
                  <a:pt x="1191107" y="1572918"/>
                  <a:pt x="1204107" y="1406573"/>
                  <a:pt x="1152865" y="1394719"/>
                </a:cubicBezTo>
                <a:cubicBezTo>
                  <a:pt x="1099712" y="1382482"/>
                  <a:pt x="1047706" y="1392042"/>
                  <a:pt x="998376" y="1411927"/>
                </a:cubicBezTo>
                <a:cubicBezTo>
                  <a:pt x="918070" y="1444431"/>
                  <a:pt x="362057" y="1398160"/>
                  <a:pt x="206419" y="1424164"/>
                </a:cubicBezTo>
                <a:cubicBezTo>
                  <a:pt x="182710" y="1427988"/>
                  <a:pt x="150589" y="1445196"/>
                  <a:pt x="128027" y="1413074"/>
                </a:cubicBezTo>
                <a:cubicBezTo>
                  <a:pt x="288254" y="1309060"/>
                  <a:pt x="493986" y="1338888"/>
                  <a:pt x="672950" y="1268143"/>
                </a:cubicBezTo>
                <a:cubicBezTo>
                  <a:pt x="602588" y="1219578"/>
                  <a:pt x="531079" y="1221873"/>
                  <a:pt x="457658" y="1229138"/>
                </a:cubicBezTo>
                <a:cubicBezTo>
                  <a:pt x="438538" y="1231050"/>
                  <a:pt x="412534" y="1233727"/>
                  <a:pt x="407945" y="1213459"/>
                </a:cubicBezTo>
                <a:cubicBezTo>
                  <a:pt x="402209" y="1187838"/>
                  <a:pt x="433184" y="1183250"/>
                  <a:pt x="453451" y="1172924"/>
                </a:cubicBezTo>
                <a:cubicBezTo>
                  <a:pt x="484426" y="1156863"/>
                  <a:pt x="530314" y="1175984"/>
                  <a:pt x="568172" y="1132007"/>
                </a:cubicBezTo>
                <a:cubicBezTo>
                  <a:pt x="453451" y="1142333"/>
                  <a:pt x="356704" y="1160305"/>
                  <a:pt x="255367" y="1190898"/>
                </a:cubicBezTo>
                <a:cubicBezTo>
                  <a:pt x="264162" y="1163747"/>
                  <a:pt x="294754" y="1151128"/>
                  <a:pt x="277546" y="1128567"/>
                </a:cubicBezTo>
                <a:cubicBezTo>
                  <a:pt x="264545" y="1111740"/>
                  <a:pt x="227452" y="1103709"/>
                  <a:pt x="246572" y="1072353"/>
                </a:cubicBezTo>
                <a:cubicBezTo>
                  <a:pt x="300490" y="1039083"/>
                  <a:pt x="376971" y="1047879"/>
                  <a:pt x="422859" y="1000078"/>
                </a:cubicBezTo>
                <a:cubicBezTo>
                  <a:pt x="487868" y="932012"/>
                  <a:pt x="588822" y="908684"/>
                  <a:pt x="668362" y="858972"/>
                </a:cubicBezTo>
                <a:cubicBezTo>
                  <a:pt x="694747" y="842911"/>
                  <a:pt x="867976" y="786699"/>
                  <a:pt x="914629" y="768725"/>
                </a:cubicBezTo>
                <a:cubicBezTo>
                  <a:pt x="979637" y="743486"/>
                  <a:pt x="1053823" y="734691"/>
                  <a:pt x="1117684" y="688420"/>
                </a:cubicBezTo>
                <a:cubicBezTo>
                  <a:pt x="1054970" y="678860"/>
                  <a:pt x="1004112" y="722072"/>
                  <a:pt x="928778" y="701040"/>
                </a:cubicBezTo>
                <a:cubicBezTo>
                  <a:pt x="1048088" y="656299"/>
                  <a:pt x="1157454" y="636031"/>
                  <a:pt x="1243877" y="574464"/>
                </a:cubicBezTo>
                <a:cubicBezTo>
                  <a:pt x="1254585" y="566816"/>
                  <a:pt x="1275617" y="569111"/>
                  <a:pt x="1291678" y="566434"/>
                </a:cubicBezTo>
                <a:cubicBezTo>
                  <a:pt x="1460699" y="539283"/>
                  <a:pt x="1630486" y="516339"/>
                  <a:pt x="1797596" y="476952"/>
                </a:cubicBezTo>
                <a:cubicBezTo>
                  <a:pt x="1835454" y="467774"/>
                  <a:pt x="1902374" y="465480"/>
                  <a:pt x="1895491" y="432593"/>
                </a:cubicBezTo>
                <a:cubicBezTo>
                  <a:pt x="1885166" y="383263"/>
                  <a:pt x="1822835" y="418444"/>
                  <a:pt x="1782682" y="423033"/>
                </a:cubicBezTo>
                <a:cubicBezTo>
                  <a:pt x="1658019" y="437947"/>
                  <a:pt x="1533356" y="463950"/>
                  <a:pt x="1406781" y="449419"/>
                </a:cubicBezTo>
                <a:cubicBezTo>
                  <a:pt x="1492056" y="431064"/>
                  <a:pt x="1576950" y="412326"/>
                  <a:pt x="1662226" y="393970"/>
                </a:cubicBezTo>
                <a:cubicBezTo>
                  <a:pt x="1564330" y="400471"/>
                  <a:pt x="1479055" y="357642"/>
                  <a:pt x="1383837" y="376762"/>
                </a:cubicBezTo>
                <a:cubicBezTo>
                  <a:pt x="1353244" y="382881"/>
                  <a:pt x="1321123" y="363378"/>
                  <a:pt x="1318063" y="333168"/>
                </a:cubicBezTo>
                <a:cubicBezTo>
                  <a:pt x="1314622" y="309077"/>
                  <a:pt x="1343302" y="298370"/>
                  <a:pt x="1365099" y="290722"/>
                </a:cubicBezTo>
                <a:cubicBezTo>
                  <a:pt x="1420930" y="271219"/>
                  <a:pt x="1465288" y="213477"/>
                  <a:pt x="1536798" y="244069"/>
                </a:cubicBezTo>
                <a:cubicBezTo>
                  <a:pt x="1581921" y="195886"/>
                  <a:pt x="1653813" y="188238"/>
                  <a:pt x="1711938" y="175619"/>
                </a:cubicBezTo>
                <a:cubicBezTo>
                  <a:pt x="1897403" y="135849"/>
                  <a:pt x="2085546" y="104874"/>
                  <a:pt x="2273687" y="78488"/>
                </a:cubicBezTo>
                <a:cubicBezTo>
                  <a:pt x="2397204" y="61280"/>
                  <a:pt x="2524544" y="68546"/>
                  <a:pt x="2646913" y="46749"/>
                </a:cubicBezTo>
                <a:cubicBezTo>
                  <a:pt x="2886297" y="4302"/>
                  <a:pt x="3124151" y="5450"/>
                  <a:pt x="3362388" y="861"/>
                </a:cubicBez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D18C9AAF-C5B0-A6AA-9E1A-7FB6F53C0D34}"/>
              </a:ext>
            </a:extLst>
          </p:cNvPr>
          <p:cNvSpPr>
            <a:spLocks noGrp="1"/>
          </p:cNvSpPr>
          <p:nvPr>
            <p:ph type="title"/>
          </p:nvPr>
        </p:nvSpPr>
        <p:spPr>
          <a:xfrm>
            <a:off x="838200" y="1495426"/>
            <a:ext cx="3220880" cy="4024310"/>
          </a:xfrm>
        </p:spPr>
        <p:txBody>
          <a:bodyPr>
            <a:normAutofit/>
          </a:bodyPr>
          <a:lstStyle/>
          <a:p>
            <a:pPr algn="ctr"/>
            <a:r>
              <a:rPr lang="en-US" sz="3600" b="1" i="0" dirty="0">
                <a:effectLst>
                  <a:outerShdw blurRad="38100" dist="38100" dir="2700000" algn="tl">
                    <a:srgbClr val="000000">
                      <a:alpha val="43137"/>
                    </a:srgbClr>
                  </a:outerShdw>
                </a:effectLst>
                <a:latin typeface="Abadi" panose="020B0604020104020204" pitchFamily="34" charset="0"/>
              </a:rPr>
              <a:t>Pharmacy Availability of Buprenorphine for Opioid Use Disorder Treatment in the US</a:t>
            </a:r>
            <a:endParaRPr lang="en-US" sz="3600" b="1" i="0" dirty="0">
              <a:effectLst>
                <a:outerShdw blurRad="38100" dist="38100" dir="2700000" algn="tl">
                  <a:srgbClr val="000000">
                    <a:alpha val="43137"/>
                  </a:srgbClr>
                </a:outerShdw>
              </a:effectLst>
            </a:endParaRPr>
          </a:p>
        </p:txBody>
      </p:sp>
      <p:graphicFrame>
        <p:nvGraphicFramePr>
          <p:cNvPr id="5" name="Content Placeholder 2">
            <a:extLst>
              <a:ext uri="{FF2B5EF4-FFF2-40B4-BE49-F238E27FC236}">
                <a16:creationId xmlns:a16="http://schemas.microsoft.com/office/drawing/2014/main" id="{DEF13BA1-B4E5-B836-9280-5A642181AB20}"/>
              </a:ext>
            </a:extLst>
          </p:cNvPr>
          <p:cNvGraphicFramePr>
            <a:graphicFrameLocks noGrp="1"/>
          </p:cNvGraphicFramePr>
          <p:nvPr>
            <p:ph idx="1"/>
          </p:nvPr>
        </p:nvGraphicFramePr>
        <p:xfrm>
          <a:off x="4702547" y="297455"/>
          <a:ext cx="6651253" cy="6268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6891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C9AAF-C5B0-A6AA-9E1A-7FB6F53C0D34}"/>
              </a:ext>
            </a:extLst>
          </p:cNvPr>
          <p:cNvSpPr>
            <a:spLocks noGrp="1"/>
          </p:cNvSpPr>
          <p:nvPr>
            <p:ph type="title"/>
          </p:nvPr>
        </p:nvSpPr>
        <p:spPr/>
        <p:txBody>
          <a:bodyPr>
            <a:normAutofit/>
          </a:bodyPr>
          <a:lstStyle/>
          <a:p>
            <a:pPr algn="ctr"/>
            <a:r>
              <a:rPr lang="en-US" sz="3600" b="1" i="0" dirty="0">
                <a:effectLst>
                  <a:outerShdw blurRad="38100" dist="38100" dir="2700000" algn="tl">
                    <a:srgbClr val="000000">
                      <a:alpha val="43137"/>
                    </a:srgbClr>
                  </a:outerShdw>
                </a:effectLst>
                <a:latin typeface="Abadi" panose="020B0604020104020204" pitchFamily="34" charset="0"/>
              </a:rPr>
              <a:t>Pharmacy Availability of Buprenorphine for Opioid Use Disorder Treatment in the US</a:t>
            </a:r>
            <a:endParaRPr lang="en-US" sz="3600" b="1" i="0" dirty="0">
              <a:effectLst>
                <a:outerShdw blurRad="38100" dist="38100" dir="2700000" algn="tl">
                  <a:srgbClr val="000000">
                    <a:alpha val="43137"/>
                  </a:srgbClr>
                </a:outerShdw>
              </a:effectLst>
            </a:endParaRPr>
          </a:p>
        </p:txBody>
      </p:sp>
      <p:graphicFrame>
        <p:nvGraphicFramePr>
          <p:cNvPr id="6" name="Table 4">
            <a:extLst>
              <a:ext uri="{FF2B5EF4-FFF2-40B4-BE49-F238E27FC236}">
                <a16:creationId xmlns:a16="http://schemas.microsoft.com/office/drawing/2014/main" id="{65D3219B-BEB2-257A-53BE-42FD12A7BDD1}"/>
              </a:ext>
            </a:extLst>
          </p:cNvPr>
          <p:cNvGraphicFramePr>
            <a:graphicFrameLocks noGrp="1"/>
          </p:cNvGraphicFramePr>
          <p:nvPr/>
        </p:nvGraphicFramePr>
        <p:xfrm>
          <a:off x="1193494" y="2093205"/>
          <a:ext cx="9805011" cy="4010140"/>
        </p:xfrm>
        <a:graphic>
          <a:graphicData uri="http://schemas.openxmlformats.org/drawingml/2006/table">
            <a:tbl>
              <a:tblPr firstRow="1" bandRow="1">
                <a:tableStyleId>{74C1A8A3-306A-4EB7-A6B1-4F7E0EB9C5D6}</a:tableStyleId>
              </a:tblPr>
              <a:tblGrid>
                <a:gridCol w="3268337">
                  <a:extLst>
                    <a:ext uri="{9D8B030D-6E8A-4147-A177-3AD203B41FA5}">
                      <a16:colId xmlns:a16="http://schemas.microsoft.com/office/drawing/2014/main" val="196263227"/>
                    </a:ext>
                  </a:extLst>
                </a:gridCol>
                <a:gridCol w="3268337">
                  <a:extLst>
                    <a:ext uri="{9D8B030D-6E8A-4147-A177-3AD203B41FA5}">
                      <a16:colId xmlns:a16="http://schemas.microsoft.com/office/drawing/2014/main" val="1018533948"/>
                    </a:ext>
                  </a:extLst>
                </a:gridCol>
                <a:gridCol w="3268337">
                  <a:extLst>
                    <a:ext uri="{9D8B030D-6E8A-4147-A177-3AD203B41FA5}">
                      <a16:colId xmlns:a16="http://schemas.microsoft.com/office/drawing/2014/main" val="2547181451"/>
                    </a:ext>
                  </a:extLst>
                </a:gridCol>
              </a:tblGrid>
              <a:tr h="606184">
                <a:tc gridSpan="3">
                  <a:txBody>
                    <a:bodyPr/>
                    <a:lstStyle/>
                    <a:p>
                      <a:pPr algn="ctr"/>
                      <a:r>
                        <a:rPr lang="en-US" sz="2400" dirty="0">
                          <a:solidFill>
                            <a:schemeClr val="bg1"/>
                          </a:solidFill>
                          <a:latin typeface="Calibri" panose="020F0502020204030204" pitchFamily="34" charset="0"/>
                          <a:cs typeface="Calibri" panose="020F0502020204030204" pitchFamily="34" charset="0"/>
                        </a:rPr>
                        <a:t>Availability of Buprenorphine at Retail Pharmacies in Florida vs. Overall</a:t>
                      </a:r>
                    </a:p>
                  </a:txBody>
                  <a:tcPr anchor="ctr"/>
                </a:tc>
                <a:tc hMerge="1">
                  <a:txBody>
                    <a:bodyPr/>
                    <a:lstStyle/>
                    <a:p>
                      <a:pPr algn="ctr"/>
                      <a:endParaRPr lang="en-US" dirty="0">
                        <a:solidFill>
                          <a:schemeClr val="bg1"/>
                        </a:solidFill>
                        <a:latin typeface="Arial" panose="020B0604020202020204" pitchFamily="34" charset="0"/>
                        <a:cs typeface="Arial" panose="020B0604020202020204" pitchFamily="34" charset="0"/>
                      </a:endParaRPr>
                    </a:p>
                  </a:txBody>
                  <a:tcPr>
                    <a:solidFill>
                      <a:schemeClr val="tx1"/>
                    </a:solidFill>
                  </a:tcPr>
                </a:tc>
                <a:tc hMerge="1">
                  <a:txBody>
                    <a:bodyPr/>
                    <a:lstStyle/>
                    <a:p>
                      <a:pPr algn="ctr"/>
                      <a:endParaRPr lang="en-US" dirty="0">
                        <a:solidFill>
                          <a:schemeClr val="bg1"/>
                        </a:solidFill>
                        <a:latin typeface="Arial" panose="020B0604020202020204" pitchFamily="34" charset="0"/>
                        <a:cs typeface="Arial" panose="020B0604020202020204" pitchFamily="34" charset="0"/>
                      </a:endParaRPr>
                    </a:p>
                  </a:txBody>
                  <a:tcPr>
                    <a:solidFill>
                      <a:schemeClr val="tx1"/>
                    </a:solidFill>
                  </a:tcPr>
                </a:tc>
                <a:extLst>
                  <a:ext uri="{0D108BD9-81ED-4DB2-BD59-A6C34878D82A}">
                    <a16:rowId xmlns:a16="http://schemas.microsoft.com/office/drawing/2014/main" val="1708754542"/>
                  </a:ext>
                </a:extLst>
              </a:tr>
              <a:tr h="567326">
                <a:tc>
                  <a:txBody>
                    <a:bodyPr/>
                    <a:lstStyle/>
                    <a:p>
                      <a:endParaRPr lang="en-US" dirty="0">
                        <a:solidFill>
                          <a:schemeClr val="bg1"/>
                        </a:solidFill>
                        <a:latin typeface="Calibri" panose="020F0502020204030204" pitchFamily="34" charset="0"/>
                        <a:cs typeface="Calibri" panose="020F0502020204030204" pitchFamily="34" charset="0"/>
                      </a:endParaRPr>
                    </a:p>
                  </a:txBody>
                  <a:tcPr>
                    <a:solidFill>
                      <a:schemeClr val="accent5">
                        <a:lumMod val="50000"/>
                      </a:schemeClr>
                    </a:solidFill>
                  </a:tcPr>
                </a:tc>
                <a:tc>
                  <a:txBody>
                    <a:bodyPr/>
                    <a:lstStyle/>
                    <a:p>
                      <a:pPr algn="ctr"/>
                      <a:r>
                        <a:rPr lang="en-US" sz="2000" b="1" dirty="0">
                          <a:solidFill>
                            <a:schemeClr val="bg1"/>
                          </a:solidFill>
                          <a:latin typeface="Calibri" panose="020F0502020204030204" pitchFamily="34" charset="0"/>
                          <a:cs typeface="Calibri" panose="020F0502020204030204" pitchFamily="34" charset="0"/>
                        </a:rPr>
                        <a:t>Florida</a:t>
                      </a:r>
                    </a:p>
                  </a:txBody>
                  <a:tcPr anchor="ctr">
                    <a:solidFill>
                      <a:schemeClr val="accent5">
                        <a:lumMod val="50000"/>
                      </a:schemeClr>
                    </a:solidFill>
                  </a:tcPr>
                </a:tc>
                <a:tc>
                  <a:txBody>
                    <a:bodyPr/>
                    <a:lstStyle/>
                    <a:p>
                      <a:pPr algn="ctr"/>
                      <a:r>
                        <a:rPr lang="en-US" sz="2000" b="1" dirty="0">
                          <a:solidFill>
                            <a:schemeClr val="bg1"/>
                          </a:solidFill>
                          <a:latin typeface="Calibri" panose="020F0502020204030204" pitchFamily="34" charset="0"/>
                          <a:cs typeface="Calibri" panose="020F0502020204030204" pitchFamily="34" charset="0"/>
                        </a:rPr>
                        <a:t>Overall</a:t>
                      </a:r>
                    </a:p>
                  </a:txBody>
                  <a:tcPr anchor="ctr">
                    <a:solidFill>
                      <a:schemeClr val="accent5">
                        <a:lumMod val="50000"/>
                      </a:schemeClr>
                    </a:solidFill>
                  </a:tcPr>
                </a:tc>
                <a:extLst>
                  <a:ext uri="{0D108BD9-81ED-4DB2-BD59-A6C34878D82A}">
                    <a16:rowId xmlns:a16="http://schemas.microsoft.com/office/drawing/2014/main" val="1105529235"/>
                  </a:ext>
                </a:extLst>
              </a:tr>
              <a:tr h="567326">
                <a:tc>
                  <a:txBody>
                    <a:bodyPr/>
                    <a:lstStyle/>
                    <a:p>
                      <a:pPr algn="r"/>
                      <a:r>
                        <a:rPr lang="en-US" sz="2000" i="1" dirty="0">
                          <a:latin typeface="Calibri" panose="020F0502020204030204" pitchFamily="34" charset="0"/>
                          <a:cs typeface="Calibri" panose="020F0502020204030204" pitchFamily="34" charset="0"/>
                        </a:rPr>
                        <a:t>CVS</a:t>
                      </a:r>
                    </a:p>
                  </a:txBody>
                  <a:tcPr anchor="ctr"/>
                </a:tc>
                <a:tc>
                  <a:txBody>
                    <a:bodyPr/>
                    <a:lstStyle/>
                    <a:p>
                      <a:pPr algn="ctr"/>
                      <a:r>
                        <a:rPr lang="en-US" sz="2000" b="1" dirty="0">
                          <a:latin typeface="Calibri" panose="020F0502020204030204" pitchFamily="34" charset="0"/>
                          <a:cs typeface="Calibri" panose="020F0502020204030204" pitchFamily="34" charset="0"/>
                        </a:rPr>
                        <a:t>38%</a:t>
                      </a:r>
                    </a:p>
                  </a:txBody>
                  <a:tcPr anchor="ctr"/>
                </a:tc>
                <a:tc>
                  <a:txBody>
                    <a:bodyPr/>
                    <a:lstStyle/>
                    <a:p>
                      <a:pPr algn="ctr"/>
                      <a:r>
                        <a:rPr lang="en-US" sz="2000" b="1" dirty="0">
                          <a:latin typeface="Calibri" panose="020F0502020204030204" pitchFamily="34" charset="0"/>
                          <a:cs typeface="Calibri" panose="020F0502020204030204" pitchFamily="34" charset="0"/>
                        </a:rPr>
                        <a:t>60%</a:t>
                      </a:r>
                    </a:p>
                  </a:txBody>
                  <a:tcPr anchor="ctr"/>
                </a:tc>
                <a:extLst>
                  <a:ext uri="{0D108BD9-81ED-4DB2-BD59-A6C34878D82A}">
                    <a16:rowId xmlns:a16="http://schemas.microsoft.com/office/drawing/2014/main" val="2323372747"/>
                  </a:ext>
                </a:extLst>
              </a:tr>
              <a:tr h="567326">
                <a:tc>
                  <a:txBody>
                    <a:bodyPr/>
                    <a:lstStyle/>
                    <a:p>
                      <a:pPr algn="r"/>
                      <a:r>
                        <a:rPr lang="en-US" sz="2000" i="1" dirty="0">
                          <a:latin typeface="Calibri" panose="020F0502020204030204" pitchFamily="34" charset="0"/>
                          <a:cs typeface="Calibri" panose="020F0502020204030204" pitchFamily="34" charset="0"/>
                        </a:rPr>
                        <a:t>Publix</a:t>
                      </a:r>
                    </a:p>
                  </a:txBody>
                  <a:tcPr anchor="ctr"/>
                </a:tc>
                <a:tc>
                  <a:txBody>
                    <a:bodyPr/>
                    <a:lstStyle/>
                    <a:p>
                      <a:pPr algn="ctr"/>
                      <a:r>
                        <a:rPr lang="en-US" sz="2000" b="1" dirty="0">
                          <a:latin typeface="Calibri" panose="020F0502020204030204" pitchFamily="34" charset="0"/>
                          <a:cs typeface="Calibri" panose="020F0502020204030204" pitchFamily="34" charset="0"/>
                        </a:rPr>
                        <a:t>26%</a:t>
                      </a:r>
                    </a:p>
                  </a:txBody>
                  <a:tcPr anchor="ctr"/>
                </a:tc>
                <a:tc>
                  <a:txBody>
                    <a:bodyPr/>
                    <a:lstStyle/>
                    <a:p>
                      <a:pPr algn="ctr"/>
                      <a:r>
                        <a:rPr lang="en-US" sz="2000" b="1" dirty="0">
                          <a:latin typeface="Calibri" panose="020F0502020204030204" pitchFamily="34" charset="0"/>
                          <a:cs typeface="Calibri" panose="020F0502020204030204" pitchFamily="34" charset="0"/>
                        </a:rPr>
                        <a:t>31%</a:t>
                      </a:r>
                    </a:p>
                  </a:txBody>
                  <a:tcPr anchor="ctr"/>
                </a:tc>
                <a:extLst>
                  <a:ext uri="{0D108BD9-81ED-4DB2-BD59-A6C34878D82A}">
                    <a16:rowId xmlns:a16="http://schemas.microsoft.com/office/drawing/2014/main" val="2232343162"/>
                  </a:ext>
                </a:extLst>
              </a:tr>
              <a:tr h="567326">
                <a:tc>
                  <a:txBody>
                    <a:bodyPr/>
                    <a:lstStyle/>
                    <a:p>
                      <a:pPr algn="r"/>
                      <a:r>
                        <a:rPr lang="en-US" sz="2000" i="1" dirty="0">
                          <a:latin typeface="Calibri" panose="020F0502020204030204" pitchFamily="34" charset="0"/>
                          <a:cs typeface="Calibri" panose="020F0502020204030204" pitchFamily="34" charset="0"/>
                        </a:rPr>
                        <a:t>Walgreens</a:t>
                      </a:r>
                    </a:p>
                  </a:txBody>
                  <a:tcPr anchor="ctr"/>
                </a:tc>
                <a:tc>
                  <a:txBody>
                    <a:bodyPr/>
                    <a:lstStyle/>
                    <a:p>
                      <a:pPr algn="ctr"/>
                      <a:r>
                        <a:rPr lang="en-US" sz="2000" b="1" dirty="0">
                          <a:latin typeface="Calibri" panose="020F0502020204030204" pitchFamily="34" charset="0"/>
                          <a:cs typeface="Calibri" panose="020F0502020204030204" pitchFamily="34" charset="0"/>
                        </a:rPr>
                        <a:t>51%</a:t>
                      </a:r>
                    </a:p>
                  </a:txBody>
                  <a:tcPr anchor="ctr"/>
                </a:tc>
                <a:tc>
                  <a:txBody>
                    <a:bodyPr/>
                    <a:lstStyle/>
                    <a:p>
                      <a:pPr algn="ctr"/>
                      <a:r>
                        <a:rPr lang="en-US" sz="2000" b="1" dirty="0">
                          <a:latin typeface="Calibri" panose="020F0502020204030204" pitchFamily="34" charset="0"/>
                          <a:cs typeface="Calibri" panose="020F0502020204030204" pitchFamily="34" charset="0"/>
                        </a:rPr>
                        <a:t>70%</a:t>
                      </a:r>
                    </a:p>
                  </a:txBody>
                  <a:tcPr anchor="ctr"/>
                </a:tc>
                <a:extLst>
                  <a:ext uri="{0D108BD9-81ED-4DB2-BD59-A6C34878D82A}">
                    <a16:rowId xmlns:a16="http://schemas.microsoft.com/office/drawing/2014/main" val="167330850"/>
                  </a:ext>
                </a:extLst>
              </a:tr>
              <a:tr h="567326">
                <a:tc>
                  <a:txBody>
                    <a:bodyPr/>
                    <a:lstStyle/>
                    <a:p>
                      <a:pPr algn="r"/>
                      <a:r>
                        <a:rPr lang="en-US" sz="2000" i="1" dirty="0">
                          <a:latin typeface="Calibri" panose="020F0502020204030204" pitchFamily="34" charset="0"/>
                          <a:cs typeface="Calibri" panose="020F0502020204030204" pitchFamily="34" charset="0"/>
                        </a:rPr>
                        <a:t>Walmart</a:t>
                      </a:r>
                    </a:p>
                  </a:txBody>
                  <a:tcPr anchor="ctr"/>
                </a:tc>
                <a:tc>
                  <a:txBody>
                    <a:bodyPr/>
                    <a:lstStyle/>
                    <a:p>
                      <a:pPr algn="ctr"/>
                      <a:r>
                        <a:rPr lang="en-US" sz="2000" b="1" dirty="0">
                          <a:latin typeface="Calibri" panose="020F0502020204030204" pitchFamily="34" charset="0"/>
                          <a:cs typeface="Calibri" panose="020F0502020204030204" pitchFamily="34" charset="0"/>
                        </a:rPr>
                        <a:t>37%</a:t>
                      </a:r>
                    </a:p>
                  </a:txBody>
                  <a:tcPr anchor="ctr"/>
                </a:tc>
                <a:tc>
                  <a:txBody>
                    <a:bodyPr/>
                    <a:lstStyle/>
                    <a:p>
                      <a:pPr algn="ctr"/>
                      <a:r>
                        <a:rPr lang="en-US" sz="2000" b="1" dirty="0">
                          <a:latin typeface="Calibri" panose="020F0502020204030204" pitchFamily="34" charset="0"/>
                          <a:cs typeface="Calibri" panose="020F0502020204030204" pitchFamily="34" charset="0"/>
                        </a:rPr>
                        <a:t>58%</a:t>
                      </a:r>
                    </a:p>
                  </a:txBody>
                  <a:tcPr anchor="ctr"/>
                </a:tc>
                <a:extLst>
                  <a:ext uri="{0D108BD9-81ED-4DB2-BD59-A6C34878D82A}">
                    <a16:rowId xmlns:a16="http://schemas.microsoft.com/office/drawing/2014/main" val="3056786839"/>
                  </a:ext>
                </a:extLst>
              </a:tr>
              <a:tr h="567326">
                <a:tc>
                  <a:txBody>
                    <a:bodyPr/>
                    <a:lstStyle/>
                    <a:p>
                      <a:pPr algn="r"/>
                      <a:r>
                        <a:rPr lang="en-US" sz="2000" i="1" dirty="0">
                          <a:latin typeface="Calibri" panose="020F0502020204030204" pitchFamily="34" charset="0"/>
                          <a:cs typeface="Calibri" panose="020F0502020204030204" pitchFamily="34" charset="0"/>
                        </a:rPr>
                        <a:t>Other</a:t>
                      </a:r>
                    </a:p>
                  </a:txBody>
                  <a:tcPr anchor="ctr"/>
                </a:tc>
                <a:tc>
                  <a:txBody>
                    <a:bodyPr/>
                    <a:lstStyle/>
                    <a:p>
                      <a:pPr algn="ctr"/>
                      <a:r>
                        <a:rPr lang="en-US" sz="2000" b="1" dirty="0">
                          <a:latin typeface="Calibri" panose="020F0502020204030204" pitchFamily="34" charset="0"/>
                          <a:cs typeface="Calibri" panose="020F0502020204030204" pitchFamily="34" charset="0"/>
                        </a:rPr>
                        <a:t>34%</a:t>
                      </a:r>
                    </a:p>
                  </a:txBody>
                  <a:tcPr anchor="ctr"/>
                </a:tc>
                <a:tc>
                  <a:txBody>
                    <a:bodyPr/>
                    <a:lstStyle/>
                    <a:p>
                      <a:pPr algn="ctr"/>
                      <a:r>
                        <a:rPr lang="en-US" sz="2000" b="1" dirty="0">
                          <a:latin typeface="Calibri" panose="020F0502020204030204" pitchFamily="34" charset="0"/>
                          <a:cs typeface="Calibri" panose="020F0502020204030204" pitchFamily="34" charset="0"/>
                        </a:rPr>
                        <a:t>48%</a:t>
                      </a:r>
                    </a:p>
                  </a:txBody>
                  <a:tcPr anchor="ctr"/>
                </a:tc>
                <a:extLst>
                  <a:ext uri="{0D108BD9-81ED-4DB2-BD59-A6C34878D82A}">
                    <a16:rowId xmlns:a16="http://schemas.microsoft.com/office/drawing/2014/main" val="3666307031"/>
                  </a:ext>
                </a:extLst>
              </a:tr>
            </a:tbl>
          </a:graphicData>
        </a:graphic>
      </p:graphicFrame>
    </p:spTree>
    <p:extLst>
      <p:ext uri="{BB962C8B-B14F-4D97-AF65-F5344CB8AC3E}">
        <p14:creationId xmlns:p14="http://schemas.microsoft.com/office/powerpoint/2010/main" val="1146392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14066-76E2-1509-F6ED-DBE5E6E86EF1}"/>
              </a:ext>
            </a:extLst>
          </p:cNvPr>
          <p:cNvSpPr>
            <a:spLocks noGrp="1"/>
          </p:cNvSpPr>
          <p:nvPr>
            <p:ph type="title"/>
          </p:nvPr>
        </p:nvSpPr>
        <p:spPr>
          <a:xfrm>
            <a:off x="838200" y="163938"/>
            <a:ext cx="10515600" cy="1325563"/>
          </a:xfrm>
        </p:spPr>
        <p:txBody>
          <a:bodyPr>
            <a:normAutofit/>
          </a:bodyPr>
          <a:lstStyle/>
          <a:p>
            <a:pPr algn="ctr"/>
            <a:r>
              <a:rPr lang="en-US" sz="3200" b="1" i="0" dirty="0">
                <a:solidFill>
                  <a:schemeClr val="accent2">
                    <a:lumMod val="75000"/>
                  </a:schemeClr>
                </a:solidFill>
                <a:effectLst>
                  <a:outerShdw blurRad="38100" dist="38100" dir="2700000" algn="tl">
                    <a:srgbClr val="000000">
                      <a:alpha val="43137"/>
                    </a:srgbClr>
                  </a:outerShdw>
                </a:effectLst>
                <a:latin typeface="Abadi" panose="020B0604020104020204" pitchFamily="34" charset="0"/>
              </a:rPr>
              <a:t>Maricopa County Department of Public Health </a:t>
            </a:r>
            <a:br>
              <a:rPr lang="en-US" sz="3200" b="1" i="0" dirty="0">
                <a:solidFill>
                  <a:schemeClr val="accent2">
                    <a:lumMod val="75000"/>
                  </a:schemeClr>
                </a:solidFill>
                <a:effectLst>
                  <a:outerShdw blurRad="38100" dist="38100" dir="2700000" algn="tl">
                    <a:srgbClr val="000000">
                      <a:alpha val="43137"/>
                    </a:srgbClr>
                  </a:outerShdw>
                </a:effectLst>
                <a:latin typeface="Abadi" panose="020B0604020104020204" pitchFamily="34" charset="0"/>
              </a:rPr>
            </a:br>
            <a:r>
              <a:rPr lang="en-US" sz="3200" b="1" dirty="0">
                <a:solidFill>
                  <a:schemeClr val="accent2">
                    <a:lumMod val="75000"/>
                  </a:schemeClr>
                </a:solidFill>
                <a:effectLst>
                  <a:outerShdw blurRad="38100" dist="38100" dir="2700000" algn="tl">
                    <a:srgbClr val="000000">
                      <a:alpha val="43137"/>
                    </a:srgbClr>
                  </a:outerShdw>
                </a:effectLst>
                <a:latin typeface="Abadi" panose="020B0604020104020204" pitchFamily="34" charset="0"/>
              </a:rPr>
              <a:t>2022 Heat Deaths Report</a:t>
            </a:r>
          </a:p>
        </p:txBody>
      </p:sp>
      <p:pic>
        <p:nvPicPr>
          <p:cNvPr id="4" name="Picture 3">
            <a:extLst>
              <a:ext uri="{FF2B5EF4-FFF2-40B4-BE49-F238E27FC236}">
                <a16:creationId xmlns:a16="http://schemas.microsoft.com/office/drawing/2014/main" id="{74EB2D50-7E7A-60AF-8464-5ADEC86A6D60}"/>
              </a:ext>
            </a:extLst>
          </p:cNvPr>
          <p:cNvPicPr>
            <a:picLocks noChangeAspect="1"/>
          </p:cNvPicPr>
          <p:nvPr/>
        </p:nvPicPr>
        <p:blipFill>
          <a:blip r:embed="rId2"/>
          <a:stretch>
            <a:fillRect/>
          </a:stretch>
        </p:blipFill>
        <p:spPr>
          <a:xfrm>
            <a:off x="1843948" y="1599670"/>
            <a:ext cx="8504104" cy="47916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2815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14066-76E2-1509-F6ED-DBE5E6E86EF1}"/>
              </a:ext>
            </a:extLst>
          </p:cNvPr>
          <p:cNvSpPr>
            <a:spLocks noGrp="1"/>
          </p:cNvSpPr>
          <p:nvPr>
            <p:ph type="title"/>
          </p:nvPr>
        </p:nvSpPr>
        <p:spPr>
          <a:xfrm>
            <a:off x="838200" y="97837"/>
            <a:ext cx="10515600" cy="1325563"/>
          </a:xfrm>
        </p:spPr>
        <p:txBody>
          <a:bodyPr>
            <a:normAutofit/>
          </a:bodyPr>
          <a:lstStyle/>
          <a:p>
            <a:pPr algn="ctr"/>
            <a:r>
              <a:rPr lang="en-US" sz="3200" b="1" i="0" dirty="0">
                <a:solidFill>
                  <a:schemeClr val="accent2">
                    <a:lumMod val="75000"/>
                  </a:schemeClr>
                </a:solidFill>
                <a:effectLst>
                  <a:outerShdw blurRad="38100" dist="38100" dir="2700000" algn="tl">
                    <a:srgbClr val="000000">
                      <a:alpha val="43137"/>
                    </a:srgbClr>
                  </a:outerShdw>
                </a:effectLst>
                <a:latin typeface="Abadi" panose="020B0604020104020204" pitchFamily="34" charset="0"/>
              </a:rPr>
              <a:t>Maricopa County Department of Public Health </a:t>
            </a:r>
            <a:br>
              <a:rPr lang="en-US" sz="3200" b="1" i="0" dirty="0">
                <a:solidFill>
                  <a:schemeClr val="accent2">
                    <a:lumMod val="75000"/>
                  </a:schemeClr>
                </a:solidFill>
                <a:effectLst>
                  <a:outerShdw blurRad="38100" dist="38100" dir="2700000" algn="tl">
                    <a:srgbClr val="000000">
                      <a:alpha val="43137"/>
                    </a:srgbClr>
                  </a:outerShdw>
                </a:effectLst>
                <a:latin typeface="Abadi" panose="020B0604020104020204" pitchFamily="34" charset="0"/>
              </a:rPr>
            </a:br>
            <a:r>
              <a:rPr lang="en-US" sz="3200" b="1" dirty="0">
                <a:solidFill>
                  <a:schemeClr val="accent2">
                    <a:lumMod val="75000"/>
                  </a:schemeClr>
                </a:solidFill>
                <a:effectLst>
                  <a:outerShdw blurRad="38100" dist="38100" dir="2700000" algn="tl">
                    <a:srgbClr val="000000">
                      <a:alpha val="43137"/>
                    </a:srgbClr>
                  </a:outerShdw>
                </a:effectLst>
                <a:latin typeface="Abadi" panose="020B0604020104020204" pitchFamily="34" charset="0"/>
              </a:rPr>
              <a:t>2022 Heat Deaths Report</a:t>
            </a:r>
          </a:p>
        </p:txBody>
      </p:sp>
      <p:pic>
        <p:nvPicPr>
          <p:cNvPr id="5" name="Picture 4">
            <a:extLst>
              <a:ext uri="{FF2B5EF4-FFF2-40B4-BE49-F238E27FC236}">
                <a16:creationId xmlns:a16="http://schemas.microsoft.com/office/drawing/2014/main" id="{CB18C414-688A-1EA7-D561-20BF47B4589F}"/>
              </a:ext>
            </a:extLst>
          </p:cNvPr>
          <p:cNvPicPr>
            <a:picLocks noChangeAspect="1"/>
          </p:cNvPicPr>
          <p:nvPr/>
        </p:nvPicPr>
        <p:blipFill>
          <a:blip r:embed="rId2"/>
          <a:stretch>
            <a:fillRect/>
          </a:stretch>
        </p:blipFill>
        <p:spPr>
          <a:xfrm>
            <a:off x="2606834" y="1302214"/>
            <a:ext cx="6978333" cy="5120619"/>
          </a:xfrm>
          <a:prstGeom prst="rect">
            <a:avLst/>
          </a:prstGeom>
          <a:ln>
            <a:noFill/>
          </a:ln>
          <a:effectLst>
            <a:outerShdw blurRad="292100" dist="139700" dir="2700000" algn="tl" rotWithShape="0">
              <a:srgbClr val="333333">
                <a:alpha val="65000"/>
              </a:srgbClr>
            </a:outerShdw>
          </a:effectLst>
        </p:spPr>
      </p:pic>
      <p:sp>
        <p:nvSpPr>
          <p:cNvPr id="6" name="Frame 5">
            <a:extLst>
              <a:ext uri="{FF2B5EF4-FFF2-40B4-BE49-F238E27FC236}">
                <a16:creationId xmlns:a16="http://schemas.microsoft.com/office/drawing/2014/main" id="{E6D93942-90A2-8844-E8DA-CD15F3D4F3E8}"/>
              </a:ext>
            </a:extLst>
          </p:cNvPr>
          <p:cNvSpPr/>
          <p:nvPr/>
        </p:nvSpPr>
        <p:spPr>
          <a:xfrm>
            <a:off x="5578206" y="2671845"/>
            <a:ext cx="1131066" cy="3525397"/>
          </a:xfrm>
          <a:prstGeom prst="fram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11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CDD0B8-8165-5BA3-2F56-5A0A2C70F1BC}"/>
              </a:ext>
            </a:extLst>
          </p:cNvPr>
          <p:cNvSpPr>
            <a:spLocks noGrp="1"/>
          </p:cNvSpPr>
          <p:nvPr>
            <p:ph type="title"/>
          </p:nvPr>
        </p:nvSpPr>
        <p:spPr>
          <a:xfrm>
            <a:off x="1006900" y="1188637"/>
            <a:ext cx="3141430" cy="4480726"/>
          </a:xfrm>
        </p:spPr>
        <p:txBody>
          <a:bodyPr>
            <a:normAutofit/>
          </a:bodyPr>
          <a:lstStyle/>
          <a:p>
            <a:pPr algn="r"/>
            <a:r>
              <a:rPr lang="en-US" sz="3600" b="1" i="0" dirty="0">
                <a:solidFill>
                  <a:schemeClr val="accent2">
                    <a:lumMod val="75000"/>
                  </a:schemeClr>
                </a:solidFill>
                <a:effectLst>
                  <a:outerShdw blurRad="38100" dist="38100" dir="2700000" algn="tl">
                    <a:srgbClr val="000000">
                      <a:alpha val="43137"/>
                    </a:srgbClr>
                  </a:outerShdw>
                </a:effectLst>
                <a:latin typeface="Abadi" panose="020B0604020104020204" pitchFamily="34" charset="0"/>
              </a:rPr>
              <a:t>Maricopa County Department of Public Health </a:t>
            </a:r>
            <a:br>
              <a:rPr lang="en-US" sz="3600" b="1" i="0" dirty="0">
                <a:solidFill>
                  <a:schemeClr val="accent2">
                    <a:lumMod val="75000"/>
                  </a:schemeClr>
                </a:solidFill>
                <a:effectLst>
                  <a:outerShdw blurRad="38100" dist="38100" dir="2700000" algn="tl">
                    <a:srgbClr val="000000">
                      <a:alpha val="43137"/>
                    </a:srgbClr>
                  </a:outerShdw>
                </a:effectLst>
                <a:latin typeface="Abadi" panose="020B0604020104020204" pitchFamily="34" charset="0"/>
              </a:rPr>
            </a:br>
            <a:r>
              <a:rPr lang="en-US" sz="3600" b="1" dirty="0">
                <a:solidFill>
                  <a:schemeClr val="accent2">
                    <a:lumMod val="75000"/>
                  </a:schemeClr>
                </a:solidFill>
                <a:effectLst>
                  <a:outerShdw blurRad="38100" dist="38100" dir="2700000" algn="tl">
                    <a:srgbClr val="000000">
                      <a:alpha val="43137"/>
                    </a:srgbClr>
                  </a:outerShdw>
                </a:effectLst>
                <a:latin typeface="Abadi" panose="020B0604020104020204" pitchFamily="34" charset="0"/>
              </a:rPr>
              <a:t>2022 Heat Deaths Report</a:t>
            </a:r>
            <a:endParaRPr lang="en-US" sz="3600" dirty="0">
              <a:solidFill>
                <a:schemeClr val="accent2">
                  <a:lumMod val="75000"/>
                </a:schemeClr>
              </a:solidFill>
            </a:endParaRP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35259B0-79D4-DF1F-E052-A847DD184737}"/>
              </a:ext>
            </a:extLst>
          </p:cNvPr>
          <p:cNvSpPr>
            <a:spLocks noGrp="1"/>
          </p:cNvSpPr>
          <p:nvPr>
            <p:ph idx="1"/>
          </p:nvPr>
        </p:nvSpPr>
        <p:spPr>
          <a:xfrm>
            <a:off x="5138928" y="793214"/>
            <a:ext cx="4795584" cy="5078776"/>
          </a:xfrm>
        </p:spPr>
        <p:txBody>
          <a:bodyPr anchor="ctr">
            <a:normAutofit/>
          </a:bodyPr>
          <a:lstStyle/>
          <a:p>
            <a:r>
              <a:rPr lang="en-US" sz="2000" dirty="0"/>
              <a:t>Maricopa County identified 283 deaths involving substance use, representing </a:t>
            </a:r>
            <a:r>
              <a:rPr lang="en-US" sz="2000" b="1" dirty="0">
                <a:effectLst>
                  <a:outerShdw blurRad="38100" dist="38100" dir="2700000" algn="tl">
                    <a:srgbClr val="000000">
                      <a:alpha val="43137"/>
                    </a:srgbClr>
                  </a:outerShdw>
                </a:effectLst>
              </a:rPr>
              <a:t>over two-thirds</a:t>
            </a:r>
            <a:r>
              <a:rPr lang="en-US" sz="2000" dirty="0"/>
              <a:t> of all heat-associated deaths recorded in 2022</a:t>
            </a:r>
          </a:p>
          <a:p>
            <a:pPr lvl="1"/>
            <a:r>
              <a:rPr lang="en-US" sz="1800" dirty="0"/>
              <a:t>81% of these deaths involved drug use alone, 14% involved alcohol only, and 5% involved both drugs and alcohol</a:t>
            </a:r>
          </a:p>
          <a:p>
            <a:pPr lvl="2"/>
            <a:r>
              <a:rPr lang="en-US" sz="1800" b="1" dirty="0"/>
              <a:t>Methamphetamine was involved in </a:t>
            </a:r>
            <a:r>
              <a:rPr lang="en-US" sz="1800" b="1" u="sng" dirty="0"/>
              <a:t>93%</a:t>
            </a:r>
            <a:r>
              <a:rPr lang="en-US" sz="1800" b="1" dirty="0"/>
              <a:t> of heat-associated deaths involving drug use</a:t>
            </a:r>
            <a:r>
              <a:rPr lang="en-US" sz="1800" dirty="0"/>
              <a:t>, and fentanyl was involved in 44% of heat-associated deaths involving drug use</a:t>
            </a:r>
          </a:p>
          <a:p>
            <a:pPr lvl="2"/>
            <a:r>
              <a:rPr lang="en-US" sz="1800" b="1" dirty="0"/>
              <a:t>53% of </a:t>
            </a:r>
            <a:r>
              <a:rPr lang="en-US" sz="1800" b="1" u="sng" dirty="0"/>
              <a:t>all</a:t>
            </a:r>
            <a:r>
              <a:rPr lang="en-US" sz="1800" b="1" dirty="0"/>
              <a:t> heat-associated deaths involved methamphetamine</a:t>
            </a:r>
          </a:p>
          <a:p>
            <a:r>
              <a:rPr lang="en-US" sz="2000" dirty="0"/>
              <a:t>54% of heat-associated deaths in 2022 involving substance use were among individuals experiencing homelessness</a:t>
            </a:r>
          </a:p>
        </p:txBody>
      </p:sp>
    </p:spTree>
    <p:extLst>
      <p:ext uri="{BB962C8B-B14F-4D97-AF65-F5344CB8AC3E}">
        <p14:creationId xmlns:p14="http://schemas.microsoft.com/office/powerpoint/2010/main" val="287847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0" name="Freeform: Shape 29">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9C352501-0461-4E34-9CDB-F8EF130F390D}"/>
              </a:ext>
            </a:extLst>
          </p:cNvPr>
          <p:cNvSpPr>
            <a:spLocks noGrp="1"/>
          </p:cNvSpPr>
          <p:nvPr>
            <p:ph type="title"/>
          </p:nvPr>
        </p:nvSpPr>
        <p:spPr>
          <a:xfrm>
            <a:off x="705110" y="900631"/>
            <a:ext cx="3888526" cy="1800526"/>
          </a:xfrm>
        </p:spPr>
        <p:txBody>
          <a:bodyPr>
            <a:normAutofit/>
          </a:bodyPr>
          <a:lstStyle/>
          <a:p>
            <a:r>
              <a:rPr lang="en-US" sz="4200" b="1" i="0" dirty="0">
                <a:solidFill>
                  <a:schemeClr val="accent2"/>
                </a:solidFill>
                <a:effectLst>
                  <a:outerShdw blurRad="38100" dist="38100" dir="2700000" algn="tl">
                    <a:srgbClr val="000000">
                      <a:alpha val="43137"/>
                    </a:srgbClr>
                  </a:outerShdw>
                </a:effectLst>
                <a:latin typeface="Abadi" panose="020B0604020104020204" pitchFamily="34" charset="0"/>
              </a:rPr>
              <a:t>Contact Me</a:t>
            </a:r>
          </a:p>
        </p:txBody>
      </p:sp>
      <p:sp>
        <p:nvSpPr>
          <p:cNvPr id="3" name="Content Placeholder 2">
            <a:extLst>
              <a:ext uri="{FF2B5EF4-FFF2-40B4-BE49-F238E27FC236}">
                <a16:creationId xmlns:a16="http://schemas.microsoft.com/office/drawing/2014/main" id="{CC74C39E-43F0-4903-A646-B698C6EFF306}"/>
              </a:ext>
            </a:extLst>
          </p:cNvPr>
          <p:cNvSpPr>
            <a:spLocks noGrp="1"/>
          </p:cNvSpPr>
          <p:nvPr>
            <p:ph idx="1"/>
          </p:nvPr>
        </p:nvSpPr>
        <p:spPr>
          <a:xfrm>
            <a:off x="705110" y="1879387"/>
            <a:ext cx="4154711" cy="3820019"/>
          </a:xfrm>
        </p:spPr>
        <p:txBody>
          <a:bodyPr anchor="ctr">
            <a:normAutofit/>
          </a:bodyPr>
          <a:lstStyle/>
          <a:p>
            <a:pPr marL="0" indent="0">
              <a:buNone/>
            </a:pPr>
            <a:r>
              <a:rPr lang="en-US" sz="2200" b="1" dirty="0">
                <a:latin typeface="Calibri" panose="020F0502020204030204" pitchFamily="34" charset="0"/>
                <a:cs typeface="Calibri" panose="020F0502020204030204" pitchFamily="34" charset="0"/>
              </a:rPr>
              <a:t>Laura Viafora Ray, MPH, CPH</a:t>
            </a:r>
          </a:p>
          <a:p>
            <a:pPr marL="0" indent="0">
              <a:buNone/>
            </a:pPr>
            <a:r>
              <a:rPr lang="en-US" sz="2200" i="1" dirty="0">
                <a:latin typeface="Calibri" panose="020F0502020204030204" pitchFamily="34" charset="0"/>
                <a:cs typeface="Calibri" panose="020F0502020204030204" pitchFamily="34" charset="0"/>
              </a:rPr>
              <a:t>Program Coordinator - Opioid Abatement</a:t>
            </a:r>
          </a:p>
          <a:p>
            <a:pPr marL="0" indent="0">
              <a:buNone/>
            </a:pPr>
            <a:r>
              <a:rPr lang="en-US" sz="2200" dirty="0">
                <a:latin typeface="Calibri" panose="020F0502020204030204" pitchFamily="34" charset="0"/>
                <a:cs typeface="Calibri" panose="020F0502020204030204" pitchFamily="34" charset="0"/>
              </a:rPr>
              <a:t>Office: (904) 255-7730</a:t>
            </a:r>
          </a:p>
          <a:p>
            <a:pPr marL="0" indent="0">
              <a:buNone/>
            </a:pPr>
            <a:r>
              <a:rPr lang="en-US" sz="2200" dirty="0">
                <a:latin typeface="Calibri" panose="020F0502020204030204" pitchFamily="34" charset="0"/>
                <a:cs typeface="Calibri" panose="020F0502020204030204" pitchFamily="34" charset="0"/>
              </a:rPr>
              <a:t>Cell: (904) 575-0495</a:t>
            </a:r>
          </a:p>
          <a:p>
            <a:pPr marL="0" indent="0">
              <a:buNone/>
            </a:pPr>
            <a:r>
              <a:rPr lang="en-US" sz="2200" dirty="0">
                <a:latin typeface="Calibri" panose="020F0502020204030204" pitchFamily="34" charset="0"/>
                <a:cs typeface="Calibri" panose="020F0502020204030204" pitchFamily="34" charset="0"/>
              </a:rPr>
              <a:t>Email: </a:t>
            </a:r>
            <a:r>
              <a:rPr lang="en-US" sz="2200" dirty="0">
                <a:solidFill>
                  <a:schemeClr val="accent2">
                    <a:lumMod val="7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lvray@coj.net</a:t>
            </a:r>
            <a:r>
              <a:rPr lang="en-US" sz="2200" dirty="0">
                <a:solidFill>
                  <a:schemeClr val="accent2">
                    <a:lumMod val="75000"/>
                  </a:schemeClr>
                </a:solidFill>
                <a:latin typeface="Calibri" panose="020F0502020204030204" pitchFamily="34" charset="0"/>
                <a:cs typeface="Calibri" panose="020F0502020204030204" pitchFamily="34" charset="0"/>
              </a:rPr>
              <a:t> </a:t>
            </a:r>
          </a:p>
          <a:p>
            <a:pPr marL="0" indent="0">
              <a:buNone/>
            </a:pPr>
            <a:r>
              <a:rPr lang="en-US" sz="2200" dirty="0">
                <a:latin typeface="Calibri" panose="020F0502020204030204" pitchFamily="34" charset="0"/>
                <a:cs typeface="Calibri" panose="020F0502020204030204" pitchFamily="34" charset="0"/>
              </a:rPr>
              <a:t>Connect on LinkedIn</a:t>
            </a:r>
            <a:endParaRPr lang="en-US" sz="2200" dirty="0"/>
          </a:p>
        </p:txBody>
      </p:sp>
      <p:pic>
        <p:nvPicPr>
          <p:cNvPr id="6" name="Picture 5" descr="A picture containing person, human face, smile, clothing&#10;&#10;Description automatically generated">
            <a:extLst>
              <a:ext uri="{FF2B5EF4-FFF2-40B4-BE49-F238E27FC236}">
                <a16:creationId xmlns:a16="http://schemas.microsoft.com/office/drawing/2014/main" id="{E3F9D749-C394-EE80-3188-F91E68AB6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3861" y="890990"/>
            <a:ext cx="3384014" cy="50760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4363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61F78-A3A0-A91B-786B-21573F82C7D2}"/>
              </a:ext>
            </a:extLst>
          </p:cNvPr>
          <p:cNvSpPr>
            <a:spLocks noGrp="1"/>
          </p:cNvSpPr>
          <p:nvPr>
            <p:ph type="title"/>
          </p:nvPr>
        </p:nvSpPr>
        <p:spPr/>
        <p:txBody>
          <a:bodyPr>
            <a:normAutofit/>
          </a:bodyPr>
          <a:lstStyle/>
          <a:p>
            <a:r>
              <a:rPr lang="en-US" sz="6600" b="1" i="0" dirty="0">
                <a:solidFill>
                  <a:schemeClr val="bg2">
                    <a:lumMod val="25000"/>
                  </a:schemeClr>
                </a:solidFill>
                <a:effectLst>
                  <a:outerShdw blurRad="38100" dist="38100" dir="2700000" algn="tl">
                    <a:srgbClr val="000000">
                      <a:alpha val="43137"/>
                    </a:srgbClr>
                  </a:outerShdw>
                </a:effectLst>
                <a:latin typeface="Abadi" panose="020B0604020104020204" pitchFamily="34" charset="0"/>
              </a:rPr>
              <a:t>Opioid Abatement Update</a:t>
            </a:r>
            <a:endParaRPr lang="en-US" sz="6600" dirty="0">
              <a:solidFill>
                <a:schemeClr val="bg2">
                  <a:lumMod val="25000"/>
                </a:schemeClr>
              </a:solidFill>
            </a:endParaRPr>
          </a:p>
        </p:txBody>
      </p:sp>
    </p:spTree>
    <p:extLst>
      <p:ext uri="{BB962C8B-B14F-4D97-AF65-F5344CB8AC3E}">
        <p14:creationId xmlns:p14="http://schemas.microsoft.com/office/powerpoint/2010/main" val="4069811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D359883-897A-C59F-7230-3564522A1918}"/>
              </a:ext>
            </a:extLst>
          </p:cNvPr>
          <p:cNvSpPr txBox="1"/>
          <p:nvPr/>
        </p:nvSpPr>
        <p:spPr>
          <a:xfrm>
            <a:off x="5297762" y="329184"/>
            <a:ext cx="6251110" cy="17830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a:latin typeface="+mj-lt"/>
                <a:ea typeface="+mj-ea"/>
                <a:cs typeface="+mj-cs"/>
              </a:rPr>
              <a:t>DEN Meetings</a:t>
            </a:r>
          </a:p>
        </p:txBody>
      </p:sp>
      <p:pic>
        <p:nvPicPr>
          <p:cNvPr id="24" name="Picture 4">
            <a:extLst>
              <a:ext uri="{FF2B5EF4-FFF2-40B4-BE49-F238E27FC236}">
                <a16:creationId xmlns:a16="http://schemas.microsoft.com/office/drawing/2014/main" id="{5795DACC-3CC9-925F-0CB1-417D77ADF4B6}"/>
              </a:ext>
            </a:extLst>
          </p:cNvPr>
          <p:cNvPicPr>
            <a:picLocks noChangeAspect="1"/>
          </p:cNvPicPr>
          <p:nvPr/>
        </p:nvPicPr>
        <p:blipFill rotWithShape="1">
          <a:blip r:embed="rId2"/>
          <a:srcRect l="30036" r="24632"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35A4BC9-0881-C9FD-D984-628F5F849B40}"/>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a:t>August 23 – In Person</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September 28 – </a:t>
            </a:r>
            <a:r>
              <a:rPr lang="en-US" sz="2200" b="1" dirty="0">
                <a:solidFill>
                  <a:schemeClr val="accent2"/>
                </a:solidFill>
              </a:rPr>
              <a:t>Regional DEN</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October 25 – Virtual</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November 29 – In Person</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December – </a:t>
            </a:r>
            <a:r>
              <a:rPr lang="en-US" sz="2200" b="1" dirty="0">
                <a:solidFill>
                  <a:schemeClr val="accent2"/>
                </a:solidFill>
              </a:rPr>
              <a:t>NO MEETING</a:t>
            </a:r>
          </a:p>
        </p:txBody>
      </p:sp>
    </p:spTree>
    <p:extLst>
      <p:ext uri="{BB962C8B-B14F-4D97-AF65-F5344CB8AC3E}">
        <p14:creationId xmlns:p14="http://schemas.microsoft.com/office/powerpoint/2010/main" val="2552335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p:txBody>
          <a:bodyPr/>
          <a:lstStyle/>
          <a:p>
            <a:r>
              <a:rPr lang="en-US" sz="5400" spc="400" dirty="0">
                <a:solidFill>
                  <a:schemeClr val="bg1"/>
                </a:solidFill>
              </a:rPr>
              <a:t>Opioid Abatement Program</a:t>
            </a:r>
            <a:endParaRPr lang="en-US" dirty="0"/>
          </a:p>
        </p:txBody>
      </p:sp>
      <p:sp>
        <p:nvSpPr>
          <p:cNvPr id="3" name="Subtitle 2">
            <a:extLst>
              <a:ext uri="{FF2B5EF4-FFF2-40B4-BE49-F238E27FC236}">
                <a16:creationId xmlns:a16="http://schemas.microsoft.com/office/drawing/2014/main" id="{A5F14073-9F68-4B7E-A576-26899D58C7A9}"/>
              </a:ext>
            </a:extLst>
          </p:cNvPr>
          <p:cNvSpPr>
            <a:spLocks noGrp="1"/>
          </p:cNvSpPr>
          <p:nvPr>
            <p:ph type="subTitle" idx="1"/>
          </p:nvPr>
        </p:nvSpPr>
        <p:spPr/>
        <p:txBody>
          <a:bodyPr/>
          <a:lstStyle/>
          <a:p>
            <a:r>
              <a:rPr lang="en-US" sz="2000" dirty="0">
                <a:solidFill>
                  <a:schemeClr val="bg1"/>
                </a:solidFill>
              </a:rPr>
              <a:t>Jacksonville Fire &amp; Rescue department</a:t>
            </a:r>
          </a:p>
          <a:p>
            <a:endParaRPr lang="en-US" dirty="0"/>
          </a:p>
        </p:txBody>
      </p:sp>
      <p:pic>
        <p:nvPicPr>
          <p:cNvPr id="4" name="Picture 2" descr="COJ.net - Graphic Archive">
            <a:extLst>
              <a:ext uri="{FF2B5EF4-FFF2-40B4-BE49-F238E27FC236}">
                <a16:creationId xmlns:a16="http://schemas.microsoft.com/office/drawing/2014/main" id="{D0137E2C-17F4-EC60-3BA4-DFD7C05D0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9812" y="4950902"/>
            <a:ext cx="1375795" cy="137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9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2347839" y="679572"/>
            <a:ext cx="6190488" cy="1179576"/>
          </a:xfrm>
        </p:spPr>
        <p:txBody>
          <a:bodyPr/>
          <a:lstStyle/>
          <a:p>
            <a:r>
              <a:rPr lang="en-US" sz="5400" dirty="0"/>
              <a:t>Background</a:t>
            </a:r>
            <a:endParaRPr lang="en-US" dirty="0"/>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p:txBody>
          <a:bodyPr/>
          <a:lstStyle/>
          <a:p>
            <a:pPr marL="342900" indent="-342900">
              <a:buFont typeface="Arial" panose="020B0604020202020204" pitchFamily="34" charset="0"/>
              <a:buChar char="•"/>
            </a:pPr>
            <a:r>
              <a:rPr lang="en-US" dirty="0"/>
              <a:t>Settlement funds from various civil lawsuits  </a:t>
            </a:r>
          </a:p>
          <a:p>
            <a:pPr marL="342900" indent="-342900">
              <a:buFont typeface="Arial" panose="020B0604020202020204" pitchFamily="34" charset="0"/>
              <a:buChar char="•"/>
            </a:pPr>
            <a:r>
              <a:rPr lang="en-US" dirty="0"/>
              <a:t>First announced in early 2022 </a:t>
            </a:r>
          </a:p>
          <a:p>
            <a:pPr marL="342900" indent="-342900">
              <a:buFont typeface="Arial" panose="020B0604020202020204" pitchFamily="34" charset="0"/>
              <a:buChar char="•"/>
            </a:pPr>
            <a:r>
              <a:rPr lang="en-US" dirty="0"/>
              <a:t>Schedule B: Authorized Uses </a:t>
            </a:r>
          </a:p>
          <a:p>
            <a:pPr marL="342900" indent="-342900">
              <a:buFont typeface="Arial" panose="020B0604020202020204" pitchFamily="34" charset="0"/>
              <a:buChar char="•"/>
            </a:pPr>
            <a:r>
              <a:rPr lang="en-US" dirty="0"/>
              <a:t>Opioid and Substance Use Disorder (OSUD) Grants Committee</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2800" b="0" i="0" u="none" strike="noStrike" kern="1200" cap="none" spc="0" normalizeH="0" baseline="0" noProof="0" smtClean="0">
                <a:ln>
                  <a:noFill/>
                </a:ln>
                <a:solidFill>
                  <a:srgbClr val="E33D6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41</a:t>
            </a:fld>
            <a:endParaRPr kumimoji="0" lang="en-US" sz="2800" b="0" i="0" u="none" strike="noStrike" kern="1200" cap="none" spc="0" normalizeH="0" baseline="0" noProof="0" dirty="0">
              <a:ln>
                <a:noFill/>
              </a:ln>
              <a:solidFill>
                <a:srgbClr val="E33D6F"/>
              </a:solidFill>
              <a:effectLst/>
              <a:uLnTx/>
              <a:uFillTx/>
              <a:latin typeface="Century Gothic" panose="020B0502020202020204"/>
              <a:ea typeface="+mn-ea"/>
              <a:cs typeface="+mn-cs"/>
            </a:endParaRPr>
          </a:p>
        </p:txBody>
      </p:sp>
      <p:pic>
        <p:nvPicPr>
          <p:cNvPr id="2" name="Picture 2" descr="COJ.net - Graphic Archive">
            <a:extLst>
              <a:ext uri="{FF2B5EF4-FFF2-40B4-BE49-F238E27FC236}">
                <a16:creationId xmlns:a16="http://schemas.microsoft.com/office/drawing/2014/main" id="{D1C98017-24D6-5445-B462-E59DF6839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3819" y="5482205"/>
            <a:ext cx="1375795" cy="13757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A245BAE-6962-848F-7964-65009487D45A}"/>
              </a:ext>
            </a:extLst>
          </p:cNvPr>
          <p:cNvPicPr>
            <a:picLocks noChangeAspect="1"/>
          </p:cNvPicPr>
          <p:nvPr/>
        </p:nvPicPr>
        <p:blipFill>
          <a:blip r:embed="rId4"/>
          <a:stretch>
            <a:fillRect/>
          </a:stretch>
        </p:blipFill>
        <p:spPr>
          <a:xfrm>
            <a:off x="6880178" y="4390082"/>
            <a:ext cx="3614471" cy="2112025"/>
          </a:xfrm>
          <a:prstGeom prst="rect">
            <a:avLst/>
          </a:prstGeom>
        </p:spPr>
      </p:pic>
      <p:pic>
        <p:nvPicPr>
          <p:cNvPr id="6" name="Picture 5">
            <a:extLst>
              <a:ext uri="{FF2B5EF4-FFF2-40B4-BE49-F238E27FC236}">
                <a16:creationId xmlns:a16="http://schemas.microsoft.com/office/drawing/2014/main" id="{EBC55D66-B61C-ED22-3DD5-1318F9D984C0}"/>
              </a:ext>
            </a:extLst>
          </p:cNvPr>
          <p:cNvPicPr>
            <a:picLocks noChangeAspect="1"/>
          </p:cNvPicPr>
          <p:nvPr/>
        </p:nvPicPr>
        <p:blipFill>
          <a:blip r:embed="rId5"/>
          <a:stretch>
            <a:fillRect/>
          </a:stretch>
        </p:blipFill>
        <p:spPr>
          <a:xfrm>
            <a:off x="8196928" y="1859148"/>
            <a:ext cx="3599265" cy="2285558"/>
          </a:xfrm>
          <a:prstGeom prst="rect">
            <a:avLst/>
          </a:prstGeom>
        </p:spPr>
      </p:pic>
    </p:spTree>
    <p:extLst>
      <p:ext uri="{BB962C8B-B14F-4D97-AF65-F5344CB8AC3E}">
        <p14:creationId xmlns:p14="http://schemas.microsoft.com/office/powerpoint/2010/main" val="3653349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850392" y="679572"/>
            <a:ext cx="9943427" cy="1179576"/>
          </a:xfrm>
        </p:spPr>
        <p:txBody>
          <a:bodyPr/>
          <a:lstStyle/>
          <a:p>
            <a:r>
              <a:rPr lang="en-US" sz="3000" dirty="0"/>
              <a:t>Opioid and Substance Use Disorder (OSUD) Grants Committee</a:t>
            </a: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p:txBody>
          <a:bodyPr/>
          <a:lstStyle/>
          <a:p>
            <a:pPr marL="342900" indent="-342900">
              <a:buFont typeface="Arial" panose="020B0604020202020204" pitchFamily="34" charset="0"/>
              <a:buChar char="•"/>
            </a:pPr>
            <a:r>
              <a:rPr lang="en-US" dirty="0"/>
              <a:t>Passed by Jacksonville City Council June 2023</a:t>
            </a:r>
          </a:p>
          <a:p>
            <a:pPr marL="571500" lvl="1" indent="-342900">
              <a:buFont typeface="Arial" panose="020B0604020202020204" pitchFamily="34" charset="0"/>
              <a:buChar char="•"/>
            </a:pPr>
            <a:r>
              <a:rPr lang="en-US" dirty="0">
                <a:hlinkClick r:id="rId3"/>
              </a:rPr>
              <a:t>Ordinance 2023-0350-E</a:t>
            </a:r>
            <a:endParaRPr lang="en-US" dirty="0"/>
          </a:p>
          <a:p>
            <a:pPr marL="342900" indent="-342900">
              <a:buFont typeface="Arial" panose="020B0604020202020204" pitchFamily="34" charset="0"/>
              <a:buChar char="•"/>
            </a:pPr>
            <a:r>
              <a:rPr lang="en-US" dirty="0"/>
              <a:t>7 members</a:t>
            </a:r>
          </a:p>
          <a:p>
            <a:pPr marL="342900" indent="-342900">
              <a:buFont typeface="Arial" panose="020B0604020202020204" pitchFamily="34" charset="0"/>
              <a:buChar char="•"/>
            </a:pPr>
            <a:r>
              <a:rPr lang="en-US" dirty="0"/>
              <a:t>In process of confirming appointed members </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2800" b="0" i="0" u="none" strike="noStrike" kern="1200" cap="none" spc="0" normalizeH="0" baseline="0" noProof="0" smtClean="0">
                <a:ln>
                  <a:noFill/>
                </a:ln>
                <a:solidFill>
                  <a:srgbClr val="E33D6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42</a:t>
            </a:fld>
            <a:endParaRPr kumimoji="0" lang="en-US" sz="2800" b="0" i="0" u="none" strike="noStrike" kern="1200" cap="none" spc="0" normalizeH="0" baseline="0" noProof="0" dirty="0">
              <a:ln>
                <a:noFill/>
              </a:ln>
              <a:solidFill>
                <a:srgbClr val="E33D6F"/>
              </a:solidFill>
              <a:effectLst/>
              <a:uLnTx/>
              <a:uFillTx/>
              <a:latin typeface="Century Gothic" panose="020B0502020202020204"/>
              <a:ea typeface="+mn-ea"/>
              <a:cs typeface="+mn-cs"/>
            </a:endParaRPr>
          </a:p>
        </p:txBody>
      </p:sp>
      <p:pic>
        <p:nvPicPr>
          <p:cNvPr id="2" name="Picture 2" descr="COJ.net - Graphic Archive">
            <a:extLst>
              <a:ext uri="{FF2B5EF4-FFF2-40B4-BE49-F238E27FC236}">
                <a16:creationId xmlns:a16="http://schemas.microsoft.com/office/drawing/2014/main" id="{D1C98017-24D6-5445-B462-E59DF6839B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3819" y="5482205"/>
            <a:ext cx="1375795" cy="137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1143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850392" y="473628"/>
            <a:ext cx="9943427" cy="1179576"/>
          </a:xfrm>
        </p:spPr>
        <p:txBody>
          <a:bodyPr/>
          <a:lstStyle/>
          <a:p>
            <a:r>
              <a:rPr lang="en-US" sz="3000" dirty="0"/>
              <a:t>OSUD Grants Committee</a:t>
            </a: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p:txBody>
          <a:bodyPr/>
          <a:lstStyle/>
          <a:p>
            <a:pPr marL="342900" indent="-342900">
              <a:buFont typeface="Arial" panose="020B0604020202020204" pitchFamily="34" charset="0"/>
              <a:buChar char="•"/>
            </a:pPr>
            <a:r>
              <a:rPr lang="en-US" dirty="0"/>
              <a:t>Eligibility </a:t>
            </a:r>
          </a:p>
          <a:p>
            <a:pPr marL="342900" indent="-342900">
              <a:buFont typeface="Arial" panose="020B0604020202020204" pitchFamily="34" charset="0"/>
              <a:buChar char="•"/>
            </a:pPr>
            <a:r>
              <a:rPr lang="en-US" dirty="0"/>
              <a:t>Overview of process </a:t>
            </a:r>
          </a:p>
          <a:p>
            <a:pPr marL="342900" indent="-342900">
              <a:buFont typeface="Arial" panose="020B0604020202020204" pitchFamily="34" charset="0"/>
              <a:buChar char="•"/>
            </a:pPr>
            <a:r>
              <a:rPr lang="en-US" dirty="0"/>
              <a:t>Schedule B</a:t>
            </a:r>
          </a:p>
          <a:p>
            <a:pPr marL="342900" indent="-342900">
              <a:buFont typeface="Arial" panose="020B0604020202020204" pitchFamily="34" charset="0"/>
              <a:buChar char="•"/>
            </a:pPr>
            <a:r>
              <a:rPr lang="en-US" dirty="0"/>
              <a:t>Timeline </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2800" b="0" i="0" u="none" strike="noStrike" kern="1200" cap="none" spc="0" normalizeH="0" baseline="0" noProof="0" smtClean="0">
                <a:ln>
                  <a:noFill/>
                </a:ln>
                <a:solidFill>
                  <a:srgbClr val="E33D6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43</a:t>
            </a:fld>
            <a:endParaRPr kumimoji="0" lang="en-US" sz="2800" b="0" i="0" u="none" strike="noStrike" kern="1200" cap="none" spc="0" normalizeH="0" baseline="0" noProof="0" dirty="0">
              <a:ln>
                <a:noFill/>
              </a:ln>
              <a:solidFill>
                <a:srgbClr val="E33D6F"/>
              </a:solidFill>
              <a:effectLst/>
              <a:uLnTx/>
              <a:uFillTx/>
              <a:latin typeface="Century Gothic" panose="020B0502020202020204"/>
              <a:ea typeface="+mn-ea"/>
              <a:cs typeface="+mn-cs"/>
            </a:endParaRPr>
          </a:p>
        </p:txBody>
      </p:sp>
      <p:pic>
        <p:nvPicPr>
          <p:cNvPr id="2" name="Picture 2" descr="COJ.net - Graphic Archive">
            <a:extLst>
              <a:ext uri="{FF2B5EF4-FFF2-40B4-BE49-F238E27FC236}">
                <a16:creationId xmlns:a16="http://schemas.microsoft.com/office/drawing/2014/main" id="{D1C98017-24D6-5445-B462-E59DF6839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3819" y="5482205"/>
            <a:ext cx="1375795" cy="137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778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287FE-1EFA-4C15-BFDD-1EE3F2D37BF1}"/>
              </a:ext>
            </a:extLst>
          </p:cNvPr>
          <p:cNvSpPr>
            <a:spLocks noGrp="1"/>
          </p:cNvSpPr>
          <p:nvPr>
            <p:ph type="title"/>
          </p:nvPr>
        </p:nvSpPr>
        <p:spPr/>
        <p:txBody>
          <a:bodyPr/>
          <a:lstStyle/>
          <a:p>
            <a:r>
              <a:rPr lang="en-US" dirty="0"/>
              <a:t>Opioid Abatement Team</a:t>
            </a:r>
          </a:p>
        </p:txBody>
      </p:sp>
      <p:sp>
        <p:nvSpPr>
          <p:cNvPr id="6" name="Slide Number Placeholder 5">
            <a:extLst>
              <a:ext uri="{FF2B5EF4-FFF2-40B4-BE49-F238E27FC236}">
                <a16:creationId xmlns:a16="http://schemas.microsoft.com/office/drawing/2014/main" id="{8DE31DF2-0419-4016-924C-21929AC1EBF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8DA9DAA-006C-4F4B-980E-E3DF019B24E2}"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44</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9" name="Picture 2" descr="COJ.net - Graphic Archive">
            <a:extLst>
              <a:ext uri="{FF2B5EF4-FFF2-40B4-BE49-F238E27FC236}">
                <a16:creationId xmlns:a16="http://schemas.microsoft.com/office/drawing/2014/main" id="{9278F15C-B9B0-D12E-EC73-9B70C4D46D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3819" y="5482205"/>
            <a:ext cx="1375795" cy="137579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eople following Madelaine Assi">
            <a:extLst>
              <a:ext uri="{FF2B5EF4-FFF2-40B4-BE49-F238E27FC236}">
                <a16:creationId xmlns:a16="http://schemas.microsoft.com/office/drawing/2014/main" id="{AFD55D2F-A5B5-382B-7E5F-D89A007D878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17604" y="2463973"/>
            <a:ext cx="2733484" cy="34163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E89E1CD-8BF9-95B2-6418-C73792666386}"/>
              </a:ext>
            </a:extLst>
          </p:cNvPr>
          <p:cNvSpPr txBox="1"/>
          <p:nvPr/>
        </p:nvSpPr>
        <p:spPr>
          <a:xfrm>
            <a:off x="914480" y="5976883"/>
            <a:ext cx="413973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Madelaine Zarou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5"/>
              </a:rPr>
              <a:t>mazarou@coj.net</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 (904) 255-3312</a:t>
            </a:r>
          </a:p>
        </p:txBody>
      </p:sp>
      <p:pic>
        <p:nvPicPr>
          <p:cNvPr id="4" name="Picture 3" descr="A person in a black shirt&#10;&#10;Description automatically generated">
            <a:extLst>
              <a:ext uri="{FF2B5EF4-FFF2-40B4-BE49-F238E27FC236}">
                <a16:creationId xmlns:a16="http://schemas.microsoft.com/office/drawing/2014/main" id="{F2E619A2-23A6-F684-7F4C-58BF54378461}"/>
              </a:ext>
            </a:extLst>
          </p:cNvPr>
          <p:cNvPicPr>
            <a:picLocks noChangeAspect="1"/>
          </p:cNvPicPr>
          <p:nvPr/>
        </p:nvPicPr>
        <p:blipFill>
          <a:blip r:embed="rId6"/>
          <a:stretch>
            <a:fillRect/>
          </a:stretch>
        </p:blipFill>
        <p:spPr>
          <a:xfrm>
            <a:off x="7840912" y="2463973"/>
            <a:ext cx="2459898" cy="3609519"/>
          </a:xfrm>
          <a:prstGeom prst="rect">
            <a:avLst/>
          </a:prstGeom>
        </p:spPr>
      </p:pic>
      <p:sp>
        <p:nvSpPr>
          <p:cNvPr id="5" name="TextBox 4">
            <a:extLst>
              <a:ext uri="{FF2B5EF4-FFF2-40B4-BE49-F238E27FC236}">
                <a16:creationId xmlns:a16="http://schemas.microsoft.com/office/drawing/2014/main" id="{E91CD5B6-30E6-355B-C5D2-F7A68A179E1F}"/>
              </a:ext>
            </a:extLst>
          </p:cNvPr>
          <p:cNvSpPr txBox="1"/>
          <p:nvPr/>
        </p:nvSpPr>
        <p:spPr>
          <a:xfrm>
            <a:off x="7000995" y="5976883"/>
            <a:ext cx="413973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Laura Viafora Ray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7"/>
              </a:rPr>
              <a:t>lvray@coj.net</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(904) 255-7730</a:t>
            </a:r>
          </a:p>
        </p:txBody>
      </p:sp>
    </p:spTree>
    <p:extLst>
      <p:ext uri="{BB962C8B-B14F-4D97-AF65-F5344CB8AC3E}">
        <p14:creationId xmlns:p14="http://schemas.microsoft.com/office/powerpoint/2010/main" val="2270028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urple square with white text&#10;&#10;Description automatically generated">
            <a:extLst>
              <a:ext uri="{FF2B5EF4-FFF2-40B4-BE49-F238E27FC236}">
                <a16:creationId xmlns:a16="http://schemas.microsoft.com/office/drawing/2014/main" id="{1EAE0E0B-4133-E607-E7AA-F3E311AA5A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38100"/>
            <a:ext cx="6781800" cy="6781800"/>
          </a:xfrm>
          <a:prstGeom prst="rect">
            <a:avLst/>
          </a:prstGeom>
        </p:spPr>
      </p:pic>
      <p:sp>
        <p:nvSpPr>
          <p:cNvPr id="5" name="Title 1">
            <a:extLst>
              <a:ext uri="{FF2B5EF4-FFF2-40B4-BE49-F238E27FC236}">
                <a16:creationId xmlns:a16="http://schemas.microsoft.com/office/drawing/2014/main" id="{089C39CF-C56F-89B3-112E-C1861D211079}"/>
              </a:ext>
            </a:extLst>
          </p:cNvPr>
          <p:cNvSpPr txBox="1">
            <a:spLocks/>
          </p:cNvSpPr>
          <p:nvPr/>
        </p:nvSpPr>
        <p:spPr>
          <a:xfrm>
            <a:off x="274977" y="1382486"/>
            <a:ext cx="4063559" cy="409302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dirty="0">
                <a:solidFill>
                  <a:schemeClr val="accent1">
                    <a:lumMod val="75000"/>
                  </a:schemeClr>
                </a:solidFill>
              </a:rPr>
              <a:t>Duval RCO </a:t>
            </a:r>
          </a:p>
        </p:txBody>
      </p:sp>
    </p:spTree>
    <p:extLst>
      <p:ext uri="{BB962C8B-B14F-4D97-AF65-F5344CB8AC3E}">
        <p14:creationId xmlns:p14="http://schemas.microsoft.com/office/powerpoint/2010/main" val="4131864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Computer Servers">
            <a:extLst>
              <a:ext uri="{FF2B5EF4-FFF2-40B4-BE49-F238E27FC236}">
                <a16:creationId xmlns:a16="http://schemas.microsoft.com/office/drawing/2014/main" id="{23C40D92-BAC2-F987-5D4F-A6B4BB8CAE8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1D094AD-4384-2F3D-3DDF-7A46C03C96A6}"/>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5200">
                <a:solidFill>
                  <a:srgbClr val="FFFFFF"/>
                </a:solidFill>
              </a:rPr>
              <a:t>Data Challenges</a:t>
            </a:r>
          </a:p>
        </p:txBody>
      </p:sp>
    </p:spTree>
    <p:extLst>
      <p:ext uri="{BB962C8B-B14F-4D97-AF65-F5344CB8AC3E}">
        <p14:creationId xmlns:p14="http://schemas.microsoft.com/office/powerpoint/2010/main" val="192597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06327A-57B7-514A-4CA0-3BB988C4BA34}"/>
              </a:ext>
            </a:extLst>
          </p:cNvPr>
          <p:cNvSpPr txBox="1">
            <a:spLocks/>
          </p:cNvSpPr>
          <p:nvPr/>
        </p:nvSpPr>
        <p:spPr>
          <a:xfrm>
            <a:off x="274977" y="1382486"/>
            <a:ext cx="4063559" cy="409302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dirty="0">
                <a:solidFill>
                  <a:schemeClr val="accent1">
                    <a:lumMod val="75000"/>
                  </a:schemeClr>
                </a:solidFill>
              </a:rPr>
              <a:t>Subcommittees </a:t>
            </a:r>
          </a:p>
        </p:txBody>
      </p:sp>
      <p:graphicFrame>
        <p:nvGraphicFramePr>
          <p:cNvPr id="4" name="Content Placeholder 2">
            <a:extLst>
              <a:ext uri="{FF2B5EF4-FFF2-40B4-BE49-F238E27FC236}">
                <a16:creationId xmlns:a16="http://schemas.microsoft.com/office/drawing/2014/main" id="{8F8EF949-5591-765D-1940-BE57D33C5C7B}"/>
              </a:ext>
            </a:extLst>
          </p:cNvPr>
          <p:cNvGraphicFramePr>
            <a:graphicFrameLocks/>
          </p:cNvGraphicFramePr>
          <p:nvPr>
            <p:extLst>
              <p:ext uri="{D42A27DB-BD31-4B8C-83A1-F6EECF244321}">
                <p14:modId xmlns:p14="http://schemas.microsoft.com/office/powerpoint/2010/main" val="510492881"/>
              </p:ext>
            </p:extLst>
          </p:nvPr>
        </p:nvGraphicFramePr>
        <p:xfrm>
          <a:off x="4816578" y="1193557"/>
          <a:ext cx="6111868"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74741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Icon&#10;&#10;Description automatically generated">
            <a:extLst>
              <a:ext uri="{FF2B5EF4-FFF2-40B4-BE49-F238E27FC236}">
                <a16:creationId xmlns:a16="http://schemas.microsoft.com/office/drawing/2014/main" id="{85FAD2CF-43DA-F539-ECFC-0D5CC7AE0928}"/>
              </a:ext>
            </a:extLst>
          </p:cNvPr>
          <p:cNvPicPr>
            <a:picLocks noGrp="1" noChangeAspect="1"/>
          </p:cNvPicPr>
          <p:nvPr>
            <p:ph type="pic" sz="quarter" idx="10"/>
          </p:nvPr>
        </p:nvPicPr>
        <p:blipFill rotWithShape="1">
          <a:blip r:embed="rId2" cstate="print">
            <a:alphaModFix amt="38000"/>
            <a:extLst>
              <a:ext uri="{28A0092B-C50C-407E-A947-70E740481C1C}">
                <a14:useLocalDpi xmlns:a14="http://schemas.microsoft.com/office/drawing/2010/main" val="0"/>
              </a:ext>
            </a:extLst>
          </a:blip>
          <a:srcRect l="14774" t="11804" r="14774" b="12733"/>
          <a:stretch/>
        </p:blipFill>
        <p:spPr>
          <a:xfrm>
            <a:off x="3281204" y="3531744"/>
            <a:ext cx="2683200" cy="2874024"/>
          </a:xfrm>
        </p:spPr>
      </p:pic>
      <p:sp>
        <p:nvSpPr>
          <p:cNvPr id="4" name="TextBox 3"/>
          <p:cNvSpPr txBox="1"/>
          <p:nvPr/>
        </p:nvSpPr>
        <p:spPr>
          <a:xfrm>
            <a:off x="932639" y="452232"/>
            <a:ext cx="6111673" cy="1569660"/>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1B4971"/>
                </a:solidFill>
                <a:effectLst/>
                <a:uLnTx/>
                <a:uFillTx/>
                <a:latin typeface="Acumin Pro"/>
                <a:ea typeface="+mn-ea"/>
                <a:cs typeface="+mn-cs"/>
              </a:rPr>
              <a:t>Thank You</a:t>
            </a:r>
          </a:p>
        </p:txBody>
      </p:sp>
      <p:sp>
        <p:nvSpPr>
          <p:cNvPr id="2" name="Pentagon 8">
            <a:extLst>
              <a:ext uri="{FF2B5EF4-FFF2-40B4-BE49-F238E27FC236}">
                <a16:creationId xmlns:a16="http://schemas.microsoft.com/office/drawing/2014/main" id="{AB264BEF-06F2-B77F-68EC-3F78793CEDBD}"/>
              </a:ext>
            </a:extLst>
          </p:cNvPr>
          <p:cNvSpPr/>
          <p:nvPr/>
        </p:nvSpPr>
        <p:spPr>
          <a:xfrm rot="10800000" flipV="1">
            <a:off x="11650156" y="411290"/>
            <a:ext cx="541843" cy="637583"/>
          </a:xfrm>
          <a:prstGeom prst="homePlat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4971"/>
              </a:solidFill>
              <a:effectLst/>
              <a:uLnTx/>
              <a:uFillTx/>
              <a:latin typeface="Acumin Pro"/>
              <a:ea typeface="+mn-ea"/>
              <a:cs typeface="+mn-cs"/>
            </a:endParaRPr>
          </a:p>
        </p:txBody>
      </p:sp>
      <p:sp>
        <p:nvSpPr>
          <p:cNvPr id="6" name="TextBox 5">
            <a:extLst>
              <a:ext uri="{FF2B5EF4-FFF2-40B4-BE49-F238E27FC236}">
                <a16:creationId xmlns:a16="http://schemas.microsoft.com/office/drawing/2014/main" id="{F37D18BA-116F-5A3B-A91A-149829DA2BA1}"/>
              </a:ext>
            </a:extLst>
          </p:cNvPr>
          <p:cNvSpPr txBox="1"/>
          <p:nvPr/>
        </p:nvSpPr>
        <p:spPr>
          <a:xfrm>
            <a:off x="11746990" y="605224"/>
            <a:ext cx="348172"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7F748C-CFBD-4A9B-ABC2-51681FF8D3DC}" type="slidenum">
              <a:rPr kumimoji="0" lang="en-US" sz="1100" b="0" i="0" u="none" strike="noStrike" kern="1200" cap="none" spc="0" normalizeH="0" baseline="0" noProof="0" smtClean="0">
                <a:ln>
                  <a:noFill/>
                </a:ln>
                <a:solidFill>
                  <a:srgbClr val="FFFFFF">
                    <a:lumMod val="95000"/>
                  </a:srgbClr>
                </a:solidFill>
                <a:effectLst/>
                <a:uLnTx/>
                <a:uFillTx/>
                <a:latin typeface="Acumin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100" b="0" i="0" u="none" strike="noStrike" kern="1200" cap="none" spc="0" normalizeH="0" baseline="0" noProof="0" dirty="0">
              <a:ln>
                <a:noFill/>
              </a:ln>
              <a:solidFill>
                <a:srgbClr val="FFFFFF">
                  <a:lumMod val="95000"/>
                </a:srgbClr>
              </a:solidFill>
              <a:effectLst/>
              <a:uLnTx/>
              <a:uFillTx/>
              <a:latin typeface="Acumin Pro"/>
              <a:ea typeface="+mn-ea"/>
              <a:cs typeface="+mn-cs"/>
            </a:endParaRPr>
          </a:p>
        </p:txBody>
      </p:sp>
      <p:pic>
        <p:nvPicPr>
          <p:cNvPr id="7" name="Picture 6" descr="Diagram&#10;&#10;Description automatically generated">
            <a:extLst>
              <a:ext uri="{FF2B5EF4-FFF2-40B4-BE49-F238E27FC236}">
                <a16:creationId xmlns:a16="http://schemas.microsoft.com/office/drawing/2014/main" id="{921AC204-D144-5F17-B5BD-162D9CED9DA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7750329" y="3531744"/>
            <a:ext cx="2683200" cy="2683200"/>
          </a:xfrm>
          <a:prstGeom prst="rect">
            <a:avLst/>
          </a:prstGeom>
        </p:spPr>
      </p:pic>
      <p:sp>
        <p:nvSpPr>
          <p:cNvPr id="5" name="Content Placeholder 2">
            <a:extLst>
              <a:ext uri="{FF2B5EF4-FFF2-40B4-BE49-F238E27FC236}">
                <a16:creationId xmlns:a16="http://schemas.microsoft.com/office/drawing/2014/main" id="{A77CB8AC-C3BC-5535-F63B-F8B72ADDC134}"/>
              </a:ext>
            </a:extLst>
          </p:cNvPr>
          <p:cNvSpPr txBox="1">
            <a:spLocks/>
          </p:cNvSpPr>
          <p:nvPr/>
        </p:nvSpPr>
        <p:spPr>
          <a:xfrm>
            <a:off x="2021665" y="2410473"/>
            <a:ext cx="3199202" cy="29081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2400" dirty="0"/>
              <a:t>Kathleen Roberts</a:t>
            </a:r>
          </a:p>
          <a:p>
            <a:pPr marL="0" indent="0">
              <a:buFont typeface="Arial" panose="020B0604020202020204" pitchFamily="34" charset="0"/>
              <a:buNone/>
            </a:pPr>
            <a:r>
              <a:rPr lang="en-US" sz="2400" dirty="0">
                <a:solidFill>
                  <a:schemeClr val="tx2"/>
                </a:solidFill>
                <a:hlinkClick r:id="rId4">
                  <a:extLst>
                    <a:ext uri="{A12FA001-AC4F-418D-AE19-62706E023703}">
                      <ahyp:hlinkClr xmlns:ahyp="http://schemas.microsoft.com/office/drawing/2018/hyperlinkcolor" val="tx"/>
                    </a:ext>
                  </a:extLst>
                </a:hlinkClick>
              </a:rPr>
              <a:t>KRoberts@ccafl.org</a:t>
            </a:r>
            <a:endParaRPr lang="en-US" sz="2400" dirty="0">
              <a:solidFill>
                <a:schemeClr val="tx2"/>
              </a:solidFill>
            </a:endParaRPr>
          </a:p>
        </p:txBody>
      </p:sp>
      <p:sp>
        <p:nvSpPr>
          <p:cNvPr id="8" name="Content Placeholder 2">
            <a:extLst>
              <a:ext uri="{FF2B5EF4-FFF2-40B4-BE49-F238E27FC236}">
                <a16:creationId xmlns:a16="http://schemas.microsoft.com/office/drawing/2014/main" id="{7B8712E3-5465-F19A-8C8F-227E279ABEDF}"/>
              </a:ext>
            </a:extLst>
          </p:cNvPr>
          <p:cNvSpPr txBox="1">
            <a:spLocks/>
          </p:cNvSpPr>
          <p:nvPr/>
        </p:nvSpPr>
        <p:spPr>
          <a:xfrm>
            <a:off x="6227597" y="2410473"/>
            <a:ext cx="3199202" cy="1495892"/>
          </a:xfrm>
          <a:prstGeom prst="rect">
            <a:avLst/>
          </a:prstGeom>
        </p:spPr>
        <p:txBody>
          <a:bodyPr vert="horz" lIns="91440" tIns="45720" rIns="91440" bIns="45720" rtlCol="0">
            <a:normAutofit/>
          </a:bodyPr>
          <a:lstStyle>
            <a:lvl1pPr marL="342900" indent="-342900">
              <a:spcBef>
                <a:spcPts val="1000"/>
              </a:spcBef>
              <a:spcAft>
                <a:spcPts val="0"/>
              </a:spcAft>
              <a:buClr>
                <a:schemeClr val="accent1"/>
              </a:buClr>
              <a:buSzPct val="80000"/>
              <a:buFont typeface="Wingdings" panose="05000000000000000000" pitchFamily="2" charset="2"/>
              <a:buChar char="v"/>
              <a:defRPr sz="2400">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42900" marR="0" lvl="0" indent="-342900" algn="l" defTabSz="457200" rtl="0" eaLnBrk="1" fontAlgn="auto" latinLnBrk="0" hangingPunct="1">
              <a:lnSpc>
                <a:spcPct val="100000"/>
              </a:lnSpc>
              <a:spcBef>
                <a:spcPts val="1000"/>
              </a:spcBef>
              <a:spcAft>
                <a:spcPts val="0"/>
              </a:spcAft>
              <a:buClr>
                <a:srgbClr val="0F6FC6"/>
              </a:buClr>
              <a:buSzPct val="80000"/>
              <a:buFont typeface="Wingdings" panose="05000000000000000000" pitchFamily="2" charset="2"/>
              <a:buChar char="v"/>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Deborah Babin</a:t>
            </a:r>
          </a:p>
          <a:p>
            <a:pPr marL="0" marR="0" lvl="0" indent="0" algn="l" defTabSz="457200" rtl="0" eaLnBrk="1" fontAlgn="auto" latinLnBrk="0" hangingPunct="1">
              <a:lnSpc>
                <a:spcPct val="100000"/>
              </a:lnSpc>
              <a:spcBef>
                <a:spcPts val="1000"/>
              </a:spcBef>
              <a:spcAft>
                <a:spcPts val="0"/>
              </a:spcAft>
              <a:buClr>
                <a:srgbClr val="0F6FC6"/>
              </a:buClr>
              <a:buSzPct val="80000"/>
              <a:buFont typeface="Wingdings" panose="05000000000000000000" pitchFamily="2" charset="2"/>
              <a:buNone/>
              <a:tabLst/>
              <a:defRPr/>
            </a:pPr>
            <a:r>
              <a:rPr kumimoji="0" lang="en-US" sz="2400" b="0" i="0" u="none" strike="noStrike" kern="1200" cap="none" spc="0" normalizeH="0" baseline="0" noProof="0" dirty="0">
                <a:ln>
                  <a:noFill/>
                </a:ln>
                <a:solidFill>
                  <a:srgbClr val="17406D"/>
                </a:solidFill>
                <a:effectLst/>
                <a:uLnTx/>
                <a:uFillTx/>
                <a:latin typeface="Trebuchet MS" panose="020B0603020202020204"/>
                <a:ea typeface="+mn-ea"/>
                <a:cs typeface="+mn-cs"/>
                <a:hlinkClick r:id="rId5">
                  <a:extLst>
                    <a:ext uri="{A12FA001-AC4F-418D-AE19-62706E023703}">
                      <ahyp:hlinkClr xmlns:ahyp="http://schemas.microsoft.com/office/drawing/2018/hyperlinkcolor" val="tx"/>
                    </a:ext>
                  </a:extLst>
                </a:hlinkClick>
              </a:rPr>
              <a:t>DBabin@nfhitda.org</a:t>
            </a:r>
            <a:endParaRPr kumimoji="0" lang="en-US" sz="2400" b="0" i="0" u="none" strike="noStrike" kern="1200" cap="none" spc="0" normalizeH="0" baseline="0" noProof="0" dirty="0">
              <a:ln>
                <a:noFill/>
              </a:ln>
              <a:solidFill>
                <a:srgbClr val="17406D"/>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9210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E0B9C7DA-6CB7-B55E-247C-43BB7A8D9E95}"/>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a:solidFill>
                  <a:schemeClr val="bg1"/>
                </a:solidFill>
                <a:latin typeface="+mj-lt"/>
                <a:ea typeface="+mj-ea"/>
                <a:cs typeface="+mj-cs"/>
              </a:rPr>
              <a:t>DATA &amp; INFORMATION SHARES </a:t>
            </a:r>
          </a:p>
        </p:txBody>
      </p:sp>
      <p:pic>
        <p:nvPicPr>
          <p:cNvPr id="18" name="Picture 17" descr="Magnifying glass showing decling performance">
            <a:extLst>
              <a:ext uri="{FF2B5EF4-FFF2-40B4-BE49-F238E27FC236}">
                <a16:creationId xmlns:a16="http://schemas.microsoft.com/office/drawing/2014/main" id="{326E51FC-7DBC-3858-1AA7-385AC4DABDAD}"/>
              </a:ext>
            </a:extLst>
          </p:cNvPr>
          <p:cNvPicPr>
            <a:picLocks noChangeAspect="1"/>
          </p:cNvPicPr>
          <p:nvPr/>
        </p:nvPicPr>
        <p:blipFill rotWithShape="1">
          <a:blip r:embed="rId2"/>
          <a:srcRect t="10861" r="2" b="23328"/>
          <a:stretch/>
        </p:blipFill>
        <p:spPr>
          <a:xfrm>
            <a:off x="1094605" y="1675227"/>
            <a:ext cx="10002790" cy="4394199"/>
          </a:xfrm>
          <a:prstGeom prst="rect">
            <a:avLst/>
          </a:prstGeom>
        </p:spPr>
      </p:pic>
    </p:spTree>
    <p:extLst>
      <p:ext uri="{BB962C8B-B14F-4D97-AF65-F5344CB8AC3E}">
        <p14:creationId xmlns:p14="http://schemas.microsoft.com/office/powerpoint/2010/main" val="1958384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oster for a drug network&#10;&#10;Description automatically generated">
            <a:extLst>
              <a:ext uri="{FF2B5EF4-FFF2-40B4-BE49-F238E27FC236}">
                <a16:creationId xmlns:a16="http://schemas.microsoft.com/office/drawing/2014/main" id="{9C6DD54F-A5D2-180A-57B3-BD5F93D06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5469" y="238535"/>
            <a:ext cx="6380929" cy="6380929"/>
          </a:xfrm>
          <a:prstGeom prst="rect">
            <a:avLst/>
          </a:prstGeom>
          <a:ln w="88900" cap="sq" cmpd="thickThin">
            <a:solidFill>
              <a:schemeClr val="tx2"/>
            </a:solidFill>
            <a:prstDash val="solid"/>
            <a:miter lim="800000"/>
          </a:ln>
          <a:effectLst>
            <a:innerShdw blurRad="76200">
              <a:srgbClr val="000000"/>
            </a:innerShdw>
          </a:effectLst>
        </p:spPr>
      </p:pic>
    </p:spTree>
    <p:extLst>
      <p:ext uri="{BB962C8B-B14F-4D97-AF65-F5344CB8AC3E}">
        <p14:creationId xmlns:p14="http://schemas.microsoft.com/office/powerpoint/2010/main" val="311157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pic>
        <p:nvPicPr>
          <p:cNvPr id="3" name="Picture 2" descr="A box and a product on a pink and black background&#10;&#10;Description automatically generated">
            <a:extLst>
              <a:ext uri="{FF2B5EF4-FFF2-40B4-BE49-F238E27FC236}">
                <a16:creationId xmlns:a16="http://schemas.microsoft.com/office/drawing/2014/main" id="{3075C16A-7269-4432-589F-2C09B3AAC9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3749" y="457200"/>
            <a:ext cx="7644501" cy="5943600"/>
          </a:xfrm>
          <a:prstGeom prst="rect">
            <a:avLst/>
          </a:prstGeom>
        </p:spPr>
      </p:pic>
    </p:spTree>
    <p:extLst>
      <p:ext uri="{BB962C8B-B14F-4D97-AF65-F5344CB8AC3E}">
        <p14:creationId xmlns:p14="http://schemas.microsoft.com/office/powerpoint/2010/main" val="812101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pic>
        <p:nvPicPr>
          <p:cNvPr id="3" name="Picture 2" descr="A poster for an event&#10;&#10;Description automatically generated">
            <a:extLst>
              <a:ext uri="{FF2B5EF4-FFF2-40B4-BE49-F238E27FC236}">
                <a16:creationId xmlns:a16="http://schemas.microsoft.com/office/drawing/2014/main" id="{329EC133-D4D4-4D79-CD01-DBE40DDE2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892" y="456770"/>
            <a:ext cx="4591431" cy="5943600"/>
          </a:xfrm>
          <a:prstGeom prst="rect">
            <a:avLst/>
          </a:prstGeom>
        </p:spPr>
      </p:pic>
    </p:spTree>
    <p:extLst>
      <p:ext uri="{BB962C8B-B14F-4D97-AF65-F5344CB8AC3E}">
        <p14:creationId xmlns:p14="http://schemas.microsoft.com/office/powerpoint/2010/main" val="2296858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00966B-D61C-CFE6-82C7-8E9438454924}"/>
              </a:ext>
            </a:extLst>
          </p:cNvPr>
          <p:cNvPicPr>
            <a:picLocks noChangeAspect="1"/>
          </p:cNvPicPr>
          <p:nvPr/>
        </p:nvPicPr>
        <p:blipFill rotWithShape="1">
          <a:blip r:embed="rId2"/>
          <a:srcRect l="13828" t="15278" r="52891" b="32639"/>
          <a:stretch/>
        </p:blipFill>
        <p:spPr>
          <a:xfrm>
            <a:off x="5563234" y="-6697133"/>
            <a:ext cx="7610476" cy="6699363"/>
          </a:xfrm>
          <a:prstGeom prst="rect">
            <a:avLst/>
          </a:prstGeom>
        </p:spPr>
      </p:pic>
      <p:sp>
        <p:nvSpPr>
          <p:cNvPr id="4" name="TextBox 3">
            <a:extLst>
              <a:ext uri="{FF2B5EF4-FFF2-40B4-BE49-F238E27FC236}">
                <a16:creationId xmlns:a16="http://schemas.microsoft.com/office/drawing/2014/main" id="{85B13E31-C8BF-5B69-8238-1901B42A7A2F}"/>
              </a:ext>
            </a:extLst>
          </p:cNvPr>
          <p:cNvSpPr txBox="1"/>
          <p:nvPr/>
        </p:nvSpPr>
        <p:spPr>
          <a:xfrm>
            <a:off x="266700" y="1019175"/>
            <a:ext cx="4108625" cy="1631216"/>
          </a:xfrm>
          <a:prstGeom prst="rect">
            <a:avLst/>
          </a:prstGeom>
          <a:noFill/>
        </p:spPr>
        <p:txBody>
          <a:bodyPr wrap="none" rtlCol="0">
            <a:spAutoFit/>
          </a:bodyPr>
          <a:lstStyle/>
          <a:p>
            <a:r>
              <a:rPr lang="en-US" sz="2800" dirty="0">
                <a:solidFill>
                  <a:schemeClr val="accent2"/>
                </a:solidFill>
              </a:rPr>
              <a:t>Top Requested Services</a:t>
            </a:r>
          </a:p>
          <a:p>
            <a:endParaRPr lang="en-US" dirty="0"/>
          </a:p>
          <a:p>
            <a:pPr marL="285750" indent="-285750">
              <a:buFont typeface="Arial" panose="020B0604020202020204" pitchFamily="34" charset="0"/>
              <a:buChar char="•"/>
            </a:pPr>
            <a:r>
              <a:rPr lang="en-US" dirty="0"/>
              <a:t>Clay</a:t>
            </a:r>
          </a:p>
          <a:p>
            <a:pPr marL="285750" indent="-285750">
              <a:buFont typeface="Arial" panose="020B0604020202020204" pitchFamily="34" charset="0"/>
              <a:buChar char="•"/>
            </a:pPr>
            <a:r>
              <a:rPr lang="en-US" dirty="0"/>
              <a:t>Duval</a:t>
            </a:r>
          </a:p>
          <a:p>
            <a:pPr marL="285750" indent="-285750">
              <a:buFont typeface="Arial" panose="020B0604020202020204" pitchFamily="34" charset="0"/>
              <a:buChar char="•"/>
            </a:pPr>
            <a:r>
              <a:rPr lang="en-US" dirty="0"/>
              <a:t>Nassau</a:t>
            </a:r>
          </a:p>
        </p:txBody>
      </p:sp>
      <p:sp>
        <p:nvSpPr>
          <p:cNvPr id="5" name="Oval 4">
            <a:extLst>
              <a:ext uri="{FF2B5EF4-FFF2-40B4-BE49-F238E27FC236}">
                <a16:creationId xmlns:a16="http://schemas.microsoft.com/office/drawing/2014/main" id="{31CD9518-7B7C-00F2-F11A-52805D409650}"/>
              </a:ext>
            </a:extLst>
          </p:cNvPr>
          <p:cNvSpPr/>
          <p:nvPr/>
        </p:nvSpPr>
        <p:spPr>
          <a:xfrm>
            <a:off x="4161453" y="809232"/>
            <a:ext cx="8173617" cy="497054"/>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378EA44-DCF3-19D1-106A-25DE9B922B4F}"/>
              </a:ext>
            </a:extLst>
          </p:cNvPr>
          <p:cNvSpPr/>
          <p:nvPr/>
        </p:nvSpPr>
        <p:spPr>
          <a:xfrm>
            <a:off x="4375325" y="1586256"/>
            <a:ext cx="8173617" cy="497054"/>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525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THUMBNAIL_REFRESH" val="1"/>
  <p:tag name="ARTICULATE_SLIDE_COUNT" val="5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8.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Facet">
  <a:themeElements>
    <a:clrScheme name="Custom 2">
      <a:dk1>
        <a:sysClr val="windowText" lastClr="000000"/>
      </a:dk1>
      <a:lt1>
        <a:sysClr val="window" lastClr="FFFFFF"/>
      </a:lt1>
      <a:dk2>
        <a:srgbClr val="17406D"/>
      </a:dk2>
      <a:lt2>
        <a:srgbClr val="DBEFF9"/>
      </a:lt2>
      <a:accent1>
        <a:srgbClr val="0F6FC6"/>
      </a:accent1>
      <a:accent2>
        <a:srgbClr val="009DD9"/>
      </a:accent2>
      <a:accent3>
        <a:srgbClr val="0BD0D9"/>
      </a:accent3>
      <a:accent4>
        <a:srgbClr val="FF0066"/>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BrushVTI">
  <a:themeElements>
    <a:clrScheme name="AnalogousFromLightSeed_2SEEDS">
      <a:dk1>
        <a:srgbClr val="000000"/>
      </a:dk1>
      <a:lt1>
        <a:srgbClr val="FFFFFF"/>
      </a:lt1>
      <a:dk2>
        <a:srgbClr val="41242B"/>
      </a:dk2>
      <a:lt2>
        <a:srgbClr val="E2E8E7"/>
      </a:lt2>
      <a:accent1>
        <a:srgbClr val="EE6EC2"/>
      </a:accent1>
      <a:accent2>
        <a:srgbClr val="EB4E73"/>
      </a:accent2>
      <a:accent3>
        <a:srgbClr val="EE856E"/>
      </a:accent3>
      <a:accent4>
        <a:srgbClr val="33B980"/>
      </a:accent4>
      <a:accent5>
        <a:srgbClr val="38B3B2"/>
      </a:accent5>
      <a:accent6>
        <a:srgbClr val="4EABEB"/>
      </a:accent6>
      <a:hlink>
        <a:srgbClr val="568F81"/>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CCA">
      <a:dk1>
        <a:srgbClr val="1B4971"/>
      </a:dk1>
      <a:lt1>
        <a:srgbClr val="FFFFFF"/>
      </a:lt1>
      <a:dk2>
        <a:srgbClr val="1B4971"/>
      </a:dk2>
      <a:lt2>
        <a:srgbClr val="E7E6E6"/>
      </a:lt2>
      <a:accent1>
        <a:srgbClr val="4472C4"/>
      </a:accent1>
      <a:accent2>
        <a:srgbClr val="ED3293"/>
      </a:accent2>
      <a:accent3>
        <a:srgbClr val="A5A5A5"/>
      </a:accent3>
      <a:accent4>
        <a:srgbClr val="FFC000"/>
      </a:accent4>
      <a:accent5>
        <a:srgbClr val="5B9BD5"/>
      </a:accent5>
      <a:accent6>
        <a:srgbClr val="70AD47"/>
      </a:accent6>
      <a:hlink>
        <a:srgbClr val="ED3293"/>
      </a:hlink>
      <a:folHlink>
        <a:srgbClr val="AABE52"/>
      </a:folHlink>
    </a:clrScheme>
    <a:fontScheme name="CCA">
      <a:majorFont>
        <a:latin typeface="Merriweather"/>
        <a:ea typeface=""/>
        <a:cs typeface=""/>
      </a:majorFont>
      <a:minorFont>
        <a:latin typeface="Acumi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Fra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8.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B9C7DD88DE7A47B2514608F884E17D" ma:contentTypeVersion="16" ma:contentTypeDescription="Create a new document." ma:contentTypeScope="" ma:versionID="0156d38cbe6647f709ae845a5f9c2d77">
  <xsd:schema xmlns:xsd="http://www.w3.org/2001/XMLSchema" xmlns:xs="http://www.w3.org/2001/XMLSchema" xmlns:p="http://schemas.microsoft.com/office/2006/metadata/properties" xmlns:ns2="b88c4c9b-7dba-4821-b87f-3c90f2716426" xmlns:ns3="c47f6a8f-2645-48f5-81b9-f14189acc4a8" targetNamespace="http://schemas.microsoft.com/office/2006/metadata/properties" ma:root="true" ma:fieldsID="85ffd77de387829720a6b4d5eb2aa291" ns2:_="" ns3:_="">
    <xsd:import namespace="b88c4c9b-7dba-4821-b87f-3c90f2716426"/>
    <xsd:import namespace="c47f6a8f-2645-48f5-81b9-f14189acc4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8c4c9b-7dba-4821-b87f-3c90f27164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b4dcced-9187-4096-a7e3-76d4f2ed2a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7f6a8f-2645-48f5-81b9-f14189acc4a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21be050-1d0f-4e08-a5b0-50474f5165a0}" ma:internalName="TaxCatchAll" ma:showField="CatchAllData" ma:web="c47f6a8f-2645-48f5-81b9-f14189acc4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88c4c9b-7dba-4821-b87f-3c90f2716426">
      <Terms xmlns="http://schemas.microsoft.com/office/infopath/2007/PartnerControls"/>
    </lcf76f155ced4ddcb4097134ff3c332f>
    <TaxCatchAll xmlns="c47f6a8f-2645-48f5-81b9-f14189acc4a8" xsi:nil="true"/>
  </documentManagement>
</p:properties>
</file>

<file path=customXml/itemProps1.xml><?xml version="1.0" encoding="utf-8"?>
<ds:datastoreItem xmlns:ds="http://schemas.openxmlformats.org/officeDocument/2006/customXml" ds:itemID="{3F267202-CB0D-45CC-A406-1206731E56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8c4c9b-7dba-4821-b87f-3c90f2716426"/>
    <ds:schemaRef ds:uri="c47f6a8f-2645-48f5-81b9-f14189acc4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F4D9BDE-B981-49C9-85E6-C689EEDE2A0D}">
  <ds:schemaRefs>
    <ds:schemaRef ds:uri="http://schemas.microsoft.com/sharepoint/v3/contenttype/forms"/>
  </ds:schemaRefs>
</ds:datastoreItem>
</file>

<file path=customXml/itemProps3.xml><?xml version="1.0" encoding="utf-8"?>
<ds:datastoreItem xmlns:ds="http://schemas.openxmlformats.org/officeDocument/2006/customXml" ds:itemID="{651F29C8-1DD2-47EF-9491-D4AAD09AE26E}"/>
</file>

<file path=docProps/app.xml><?xml version="1.0" encoding="utf-8"?>
<Properties xmlns="http://schemas.openxmlformats.org/officeDocument/2006/extended-properties" xmlns:vt="http://schemas.openxmlformats.org/officeDocument/2006/docPropsVTypes">
  <TotalTime>7430</TotalTime>
  <Words>3186</Words>
  <Application>Microsoft Office PowerPoint</Application>
  <PresentationFormat>Widescreen</PresentationFormat>
  <Paragraphs>745</Paragraphs>
  <Slides>48</Slides>
  <Notes>23</Notes>
  <HiddenSlides>0</HiddenSlides>
  <MMClips>1</MMClips>
  <ScaleCrop>false</ScaleCrop>
  <HeadingPairs>
    <vt:vector size="4" baseType="variant">
      <vt:variant>
        <vt:lpstr>Theme</vt:lpstr>
      </vt:variant>
      <vt:variant>
        <vt:i4>8</vt:i4>
      </vt:variant>
      <vt:variant>
        <vt:lpstr>Slide Titles</vt:lpstr>
      </vt:variant>
      <vt:variant>
        <vt:i4>48</vt:i4>
      </vt:variant>
    </vt:vector>
  </HeadingPairs>
  <TitlesOfParts>
    <vt:vector size="56" baseType="lpstr">
      <vt:lpstr>Facet</vt:lpstr>
      <vt:lpstr>BrushVTI</vt:lpstr>
      <vt:lpstr>Ocean 16x9</vt:lpstr>
      <vt:lpstr>Office Theme</vt:lpstr>
      <vt:lpstr>1_Office Theme</vt:lpstr>
      <vt:lpstr>3_Office Theme</vt:lpstr>
      <vt:lpstr>Frame</vt:lpstr>
      <vt:lpstr>Ion Boardroom</vt:lpstr>
      <vt:lpstr>Duval DEN</vt:lpstr>
      <vt:lpstr>Today’s Focus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Overdose Response Strategy</vt:lpstr>
      <vt:lpstr>Laura Viafora Ray - JFRD</vt:lpstr>
      <vt:lpstr>Overdose Data Surveillance &amp; Trends in Jacksonville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July 2023 Snapshot</vt:lpstr>
      <vt:lpstr>Data Deep Dive:  Overdose Incident Location - Roadways</vt:lpstr>
      <vt:lpstr>COMMUNITY-BASED NARCAN DISTRIBUTION</vt:lpstr>
      <vt:lpstr>Project Activities at a Glance</vt:lpstr>
      <vt:lpstr>Lives Saved &amp; Narcan Use by Laypersons</vt:lpstr>
      <vt:lpstr>Bystander Narcan Use Prior to Arrival (PTA) of JFRD</vt:lpstr>
      <vt:lpstr>Additional Data &amp; Research Highlights</vt:lpstr>
      <vt:lpstr>Pharmacy Availability of Buprenorphine for Opioid Use Disorder Treatment in the US</vt:lpstr>
      <vt:lpstr>Pharmacy Availability of Buprenorphine for Opioid Use Disorder Treatment in the US</vt:lpstr>
      <vt:lpstr>Maricopa County Department of Public Health  2022 Heat Deaths Report</vt:lpstr>
      <vt:lpstr>Maricopa County Department of Public Health  2022 Heat Deaths Report</vt:lpstr>
      <vt:lpstr>Maricopa County Department of Public Health  2022 Heat Deaths Report</vt:lpstr>
      <vt:lpstr>Contact Me</vt:lpstr>
      <vt:lpstr>Opioid Abatement Update</vt:lpstr>
      <vt:lpstr>Opioid Abatement Program</vt:lpstr>
      <vt:lpstr>Background</vt:lpstr>
      <vt:lpstr>Opioid and Substance Use Disorder (OSUD) Grants Committee</vt:lpstr>
      <vt:lpstr>OSUD Grants Committee</vt:lpstr>
      <vt:lpstr>Opioid Abatement Team</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Duval DEN</dc:title>
  <dc:creator>Kathleen Roberts</dc:creator>
  <cp:lastModifiedBy>Kathleen Roberts</cp:lastModifiedBy>
  <cp:revision>24</cp:revision>
  <dcterms:created xsi:type="dcterms:W3CDTF">2021-05-26T13:40:08Z</dcterms:created>
  <dcterms:modified xsi:type="dcterms:W3CDTF">2023-09-13T17:27:22Z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BF87EC6E-6063-49D7-A86E-702387AE6E5D</vt:lpwstr>
  </property>
  <property fmtid="{D5CDD505-2E9C-101B-9397-08002B2CF9AE}" pid="3" name="ArticulatePath">
    <vt:lpwstr>https://netorgft1969033-my.sharepoint.com/personal/director_ccafl_org/Documents/Kathleen HP ENVY 3x60 Files Backup/Documents/Monthly Calls/Duval DEN_6.23.21</vt:lpwstr>
  </property>
  <property fmtid="{D5CDD505-2E9C-101B-9397-08002B2CF9AE}" pid="4" name="ContentTypeId">
    <vt:lpwstr>0x0101001EB9C7DD88DE7A47B2514608F884E17D</vt:lpwstr>
  </property>
</Properties>
</file>