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65" r:id="rId2"/>
    <p:sldId id="266" r:id="rId3"/>
    <p:sldId id="269" r:id="rId4"/>
    <p:sldId id="285" r:id="rId5"/>
    <p:sldId id="267" r:id="rId6"/>
    <p:sldId id="278" r:id="rId7"/>
    <p:sldId id="268" r:id="rId8"/>
    <p:sldId id="270" r:id="rId9"/>
    <p:sldId id="274" r:id="rId10"/>
    <p:sldId id="284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1"/>
    <p:restoredTop sz="94643"/>
  </p:normalViewPr>
  <p:slideViewPr>
    <p:cSldViewPr snapToGrid="0" snapToObjects="1">
      <p:cViewPr varScale="1">
        <p:scale>
          <a:sx n="148" d="100"/>
          <a:sy n="148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55786-3E49-4637-B5BB-0108BDFDAE03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78407-089C-42A2-8D44-3D323474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2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1C4E-2EAE-A944-93D4-97C693052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626168"/>
            <a:ext cx="9144000" cy="1870379"/>
          </a:xfrm>
        </p:spPr>
        <p:txBody>
          <a:bodyPr anchor="b">
            <a:noAutofit/>
          </a:bodyPr>
          <a:lstStyle>
            <a:lvl1pPr algn="ctr">
              <a:defRPr sz="6000" b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E68B6-A56E-C942-8641-23C65FA0A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496547"/>
            <a:ext cx="9144000" cy="499699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98F7B-50BC-6D45-89CB-96DEBBD6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8EF-EE1A-E24F-AABC-214352448C2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9A0E6-046C-5C4D-A84F-5E3C737A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2B68B-2EB8-F24F-B5CB-F6FDDF18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6C70-BE93-CA44-9716-6AA1364C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6170EE-B49B-8841-8D5D-6F2396351939}"/>
              </a:ext>
            </a:extLst>
          </p:cNvPr>
          <p:cNvSpPr/>
          <p:nvPr userDrawn="1"/>
        </p:nvSpPr>
        <p:spPr>
          <a:xfrm>
            <a:off x="683173" y="1690688"/>
            <a:ext cx="10872512" cy="4621211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641A2-BA0D-E94C-B93B-DD9E3219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19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8678B-20A3-5249-85F4-AE1F1D739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31CB-16BB-B247-8CBC-C3EE934B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8EF-EE1A-E24F-AABC-214352448C2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80655-204E-2747-862B-14895D1E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415D8-3990-9F4B-9107-41508A0E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6C70-BE93-CA44-9716-6AA1364CBA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3EA28-BDF5-CF45-9BF8-82181F2B0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0133" y="134937"/>
            <a:ext cx="1690688" cy="16906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5465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5EE1C-CD48-7249-A5C3-BCC4D8EE0FEC}"/>
              </a:ext>
            </a:extLst>
          </p:cNvPr>
          <p:cNvSpPr/>
          <p:nvPr userDrawn="1"/>
        </p:nvSpPr>
        <p:spPr>
          <a:xfrm>
            <a:off x="685800" y="273269"/>
            <a:ext cx="8039100" cy="5993388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91CB2E-544B-A647-A8AF-F3FE4F694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4121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A08A7-E876-4F41-BDA6-BC06FE93A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AD5A2-B056-0245-8C5B-3C2B8CEC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8EF-EE1A-E24F-AABC-214352448C2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4563A-DC45-0D4F-9783-1F7B7FB9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EA321-D337-BB42-950C-228EB72B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6C70-BE93-CA44-9716-6AA1364CBA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12CD8-2EBB-F743-8931-F6CB9FC2A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663112" y="4486275"/>
            <a:ext cx="1690688" cy="16906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7633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AFD80F-CCA5-D247-9F69-8773EBBF28E9}"/>
              </a:ext>
            </a:extLst>
          </p:cNvPr>
          <p:cNvSpPr/>
          <p:nvPr userDrawn="1"/>
        </p:nvSpPr>
        <p:spPr>
          <a:xfrm>
            <a:off x="662153" y="1690688"/>
            <a:ext cx="10893532" cy="4665662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5367F-DB83-B844-BF06-2018274B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1933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4083D-F00D-4B4F-B5E0-934766F6C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AEF15-63F3-8D4D-BC88-F98AD1D9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8EF-EE1A-E24F-AABC-214352448C2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41A59-E0A2-D149-8A62-D8ECBACD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4138C-B552-294E-A104-6C240129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6C70-BE93-CA44-9716-6AA1364C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06225C-A66D-DC43-99C5-4CFA15018F78}"/>
              </a:ext>
            </a:extLst>
          </p:cNvPr>
          <p:cNvSpPr/>
          <p:nvPr userDrawn="1"/>
        </p:nvSpPr>
        <p:spPr>
          <a:xfrm>
            <a:off x="651641" y="4382813"/>
            <a:ext cx="10904043" cy="1837011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DB57B-68C9-C242-87A9-9231A905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8312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DB557-39B1-B84E-BB50-B41874581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8C043-F33C-6040-B7E6-C2F87963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8EF-EE1A-E24F-AABC-214352448C2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4EE6C-D1BD-604B-90E8-4FDB6B53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EF2FA-B310-EB40-BB91-F1D04790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6C70-BE93-CA44-9716-6AA1364C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3D17BE-2FC0-7547-838B-081B9D7FDB85}"/>
              </a:ext>
            </a:extLst>
          </p:cNvPr>
          <p:cNvSpPr/>
          <p:nvPr userDrawn="1"/>
        </p:nvSpPr>
        <p:spPr>
          <a:xfrm>
            <a:off x="6087291" y="1690688"/>
            <a:ext cx="5468393" cy="4529137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1AD6B-1C72-EE4F-BC0D-1609B5AF292E}"/>
              </a:ext>
            </a:extLst>
          </p:cNvPr>
          <p:cNvSpPr/>
          <p:nvPr userDrawn="1"/>
        </p:nvSpPr>
        <p:spPr>
          <a:xfrm>
            <a:off x="672476" y="1690688"/>
            <a:ext cx="5468393" cy="4529137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54AB2-2C41-CE4A-8ACA-54924E00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19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A2344-282B-A74A-A0A6-15C5D1CA1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749A7-1DF3-9446-8EDB-4D2527842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97627-10FC-7B49-8047-B49560C5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8EF-EE1A-E24F-AABC-214352448C2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6C158-049B-C545-BD17-0EC5A442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341E9-8FE5-4045-BF66-E1B32275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6C70-BE93-CA44-9716-6AA1364C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C40A40-BF60-DD42-83D5-ADBCCA6BCAFD}"/>
              </a:ext>
            </a:extLst>
          </p:cNvPr>
          <p:cNvSpPr/>
          <p:nvPr userDrawn="1"/>
        </p:nvSpPr>
        <p:spPr>
          <a:xfrm>
            <a:off x="618898" y="1563339"/>
            <a:ext cx="5468393" cy="1009012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694174-5018-2643-ADFE-F9E72B5C1375}"/>
              </a:ext>
            </a:extLst>
          </p:cNvPr>
          <p:cNvSpPr/>
          <p:nvPr userDrawn="1"/>
        </p:nvSpPr>
        <p:spPr>
          <a:xfrm>
            <a:off x="6087291" y="1563339"/>
            <a:ext cx="5468393" cy="1009012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F06097-95E3-EF45-8FDC-B4DF755EBEE0}"/>
              </a:ext>
            </a:extLst>
          </p:cNvPr>
          <p:cNvSpPr/>
          <p:nvPr userDrawn="1"/>
        </p:nvSpPr>
        <p:spPr>
          <a:xfrm>
            <a:off x="703807" y="2427889"/>
            <a:ext cx="5468393" cy="3761774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7238C-94FE-4849-B291-0C1D6E33A075}"/>
              </a:ext>
            </a:extLst>
          </p:cNvPr>
          <p:cNvSpPr/>
          <p:nvPr userDrawn="1"/>
        </p:nvSpPr>
        <p:spPr>
          <a:xfrm>
            <a:off x="6087291" y="2427889"/>
            <a:ext cx="5468393" cy="3791935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90A52-DF56-C240-8CA9-F394663A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92034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FC151-CB3C-824B-AAD8-12D180F94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7DCD7-2B46-A94B-A415-DEB92A4B3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B12EC-EB18-BC4C-ADB0-A1EB64541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48117-0103-B240-A857-70F1A0C62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E24AEA-CF73-C44D-805E-EE66F731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8EF-EE1A-E24F-AABC-214352448C2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17F73-F8C9-7140-BEB9-78845CCC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2EC96-DF33-D649-8DB5-B7F66878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6C70-BE93-CA44-9716-6AA1364C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C8F8-B527-D649-B249-F6B9F093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19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6CEC2-6D37-404B-983C-D33C97D3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8EF-EE1A-E24F-AABC-214352448C2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4D3E7-32D7-4F42-BF92-41089A22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20582-8237-CF47-BCD7-A9B40577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6C70-BE93-CA44-9716-6AA1364C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774EA-5A10-854E-B9EA-75B75642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8EF-EE1A-E24F-AABC-214352448C2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98BCC-83C7-FC47-9A5F-B4554FD7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72E21-969A-334F-AD7D-EDC58677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6C70-BE93-CA44-9716-6AA1364CBA8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7AE9A-C403-4041-AF91-A6CF88CB59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0179" y="2163179"/>
            <a:ext cx="2531642" cy="25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AAB17D-D575-E146-A51C-71BDD8B553F3}"/>
              </a:ext>
            </a:extLst>
          </p:cNvPr>
          <p:cNvSpPr/>
          <p:nvPr userDrawn="1"/>
        </p:nvSpPr>
        <p:spPr>
          <a:xfrm>
            <a:off x="627607" y="1887107"/>
            <a:ext cx="4332437" cy="4225562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1E0E34-4A77-B84A-9F12-6E200D1A1920}"/>
              </a:ext>
            </a:extLst>
          </p:cNvPr>
          <p:cNvSpPr/>
          <p:nvPr userDrawn="1"/>
        </p:nvSpPr>
        <p:spPr>
          <a:xfrm>
            <a:off x="5055477" y="1681655"/>
            <a:ext cx="6500208" cy="4538170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B3BB-9F43-FB4C-B351-2F4D8F26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149BA-C8E4-8146-BB18-77B2443C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25625"/>
            <a:ext cx="6172200" cy="4035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41015-4973-FE4D-AD7E-5A1621EEA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BD130-82E3-D84F-B04D-A625D79F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8EF-EE1A-E24F-AABC-214352448C2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8D102-2BE2-9D49-8288-FD913DD3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49325-AEEE-004E-B978-D6EA6794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6C70-BE93-CA44-9716-6AA1364C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B3E5A6-5042-E749-A5CA-05DB2D43B974}"/>
              </a:ext>
            </a:extLst>
          </p:cNvPr>
          <p:cNvSpPr/>
          <p:nvPr userDrawn="1"/>
        </p:nvSpPr>
        <p:spPr>
          <a:xfrm>
            <a:off x="627607" y="1883138"/>
            <a:ext cx="4322765" cy="4225562"/>
          </a:xfrm>
          <a:prstGeom prst="rect">
            <a:avLst/>
          </a:prstGeom>
          <a:solidFill>
            <a:schemeClr val="accent1">
              <a:alpha val="68000"/>
            </a:schemeClr>
          </a:solidFill>
          <a:effectLst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0A268-8DA1-6046-9313-7DC5DB05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7F2CA-3F9F-5C4D-9333-73A215AFF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25625"/>
            <a:ext cx="6172200" cy="4035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2A44F-D8D5-FA48-BBD1-7B646B687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EA9B3-83C0-8746-857C-508A3E54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8EF-EE1A-E24F-AABC-214352448C2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CCEDB-F065-B541-A347-3059BA8B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F7B4B-337F-C948-9FA1-25792D93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6C70-BE93-CA44-9716-6AA1364C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3B2F5-A031-DE42-BF92-A0208989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15E51-C2F2-6C49-AF04-B97196186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9B5DD-D3B3-7043-90A8-687D96940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1E28EF-EE1A-E24F-AABC-214352448C25}" type="datetimeFigureOut">
              <a:rPr lang="en-US" smtClean="0"/>
              <a:pPr/>
              <a:t>3/25/24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EF90-F331-5B4C-9D8B-0520E790F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FC392-E83C-A143-A49B-59681A37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C6C70-BE93-CA44-9716-6AA1364CBA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group of people in uniform&#10;&#10;Description automatically generated with low confidence">
            <a:extLst>
              <a:ext uri="{FF2B5EF4-FFF2-40B4-BE49-F238E27FC236}">
                <a16:creationId xmlns:a16="http://schemas.microsoft.com/office/drawing/2014/main" id="{DF76D8C4-A943-E34B-817C-BAFAA178DDF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1FA3-FEE7-7F49-9D21-9D76DDE6D0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Major General John D. Haas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3F1B5-5118-4A4D-9CEC-1B511F86A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Adjutant General of Florida</a:t>
            </a:r>
          </a:p>
        </p:txBody>
      </p:sp>
    </p:spTree>
    <p:extLst>
      <p:ext uri="{BB962C8B-B14F-4D97-AF65-F5344CB8AC3E}">
        <p14:creationId xmlns:p14="http://schemas.microsoft.com/office/powerpoint/2010/main" val="28448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E6CA-0004-FB40-9D8A-068702CB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21933" cy="617008"/>
          </a:xfrm>
        </p:spPr>
        <p:txBody>
          <a:bodyPr>
            <a:normAutofit fontScale="90000"/>
          </a:bodyPr>
          <a:lstStyle/>
          <a:p>
            <a:r>
              <a:rPr lang="en-US" dirty="0"/>
              <a:t>Cadets Served Throughout Florida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D1F2E-2199-E448-B4A4-471FF1CA3B0F}"/>
              </a:ext>
            </a:extLst>
          </p:cNvPr>
          <p:cNvSpPr txBox="1"/>
          <p:nvPr/>
        </p:nvSpPr>
        <p:spPr>
          <a:xfrm>
            <a:off x="628838" y="1084065"/>
            <a:ext cx="6307220" cy="530914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FLYCA has served cadets from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Florida’s 67 counties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of Class #45 which graduated </a:t>
            </a:r>
            <a:b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December 2023)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counties that FLYCA hasn’t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served are: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Hardee |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Holmes |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Lafayette |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Liberty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07DAB-7B62-B24B-A39D-45E7557B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28412" y="1328926"/>
            <a:ext cx="4134750" cy="47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E401-DBDE-3E49-A58A-A09D5820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647D9-1A50-3040-BAB0-E888E479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00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C241C-9CB3-A346-9EDF-0070E2B9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193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 FLYCA Mission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CCEA6-6E9D-554D-9016-3BA710073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To empower youth through leadership to become successful, productive citizens by </a:t>
            </a:r>
            <a:r>
              <a:rPr lang="en-US" b="1" u="sng" dirty="0"/>
              <a:t>leading, training, and mentoring</a:t>
            </a:r>
            <a:r>
              <a:rPr lang="en-US" b="1" dirty="0"/>
              <a:t> </a:t>
            </a:r>
            <a:r>
              <a:rPr lang="en-US" dirty="0"/>
              <a:t>them through a highly disciplined and motivational environment, free from outside distractions.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74EFAFD-EED8-ECE0-F749-3CB4AC673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5908"/>
          <a:stretch/>
        </p:blipFill>
        <p:spPr>
          <a:xfrm>
            <a:off x="6172200" y="1825625"/>
            <a:ext cx="51816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28471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74EF-67E3-4942-A398-EA971210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967F4-F4FF-DF47-95FC-B40C75ED2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32053"/>
          </a:xfrm>
        </p:spPr>
        <p:txBody>
          <a:bodyPr>
            <a:normAutofit fontScale="92500" lnSpcReduction="10000"/>
          </a:bodyPr>
          <a:lstStyle/>
          <a:p>
            <a:pPr lvl="1" algn="l">
              <a:lnSpc>
                <a:spcPct val="115000"/>
              </a:lnSpc>
              <a:buNone/>
            </a:pPr>
            <a:r>
              <a:rPr lang="en-US" sz="3000" dirty="0"/>
              <a:t>The Florida Youth </a:t>
            </a:r>
            <a:r>
              <a:rPr lang="en-US" sz="3000" dirty="0" err="1"/>
              <a:t>ChalleNGe</a:t>
            </a:r>
            <a:r>
              <a:rPr lang="en-US" sz="3000" dirty="0"/>
              <a:t> Academy (FLYCA) began in 2001 to change the lives of Florida’s youth in need of leadership.  It is a Cooperative Agreement program with</a:t>
            </a:r>
            <a:r>
              <a:rPr lang="en-US" sz="3200" dirty="0"/>
              <a:t>:</a:t>
            </a:r>
          </a:p>
          <a:p>
            <a:pPr lvl="1" algn="l">
              <a:lnSpc>
                <a:spcPct val="115000"/>
              </a:lnSpc>
              <a:buNone/>
            </a:pPr>
            <a:endParaRPr lang="en-US" sz="1900" dirty="0"/>
          </a:p>
          <a:p>
            <a:pPr lvl="2" algn="l">
              <a:lnSpc>
                <a:spcPct val="115000"/>
              </a:lnSpc>
            </a:pPr>
            <a:r>
              <a:rPr lang="en-US" sz="3000" dirty="0"/>
              <a:t>The Department of Defense / National Guard Bureau </a:t>
            </a:r>
          </a:p>
          <a:p>
            <a:pPr lvl="2" algn="l">
              <a:lnSpc>
                <a:spcPct val="170000"/>
              </a:lnSpc>
            </a:pPr>
            <a:r>
              <a:rPr lang="en-US" sz="3000" dirty="0"/>
              <a:t>The State of Florida through:</a:t>
            </a:r>
          </a:p>
          <a:p>
            <a:pPr lvl="3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/>
              <a:t> FL Department of Military Affairs </a:t>
            </a:r>
          </a:p>
          <a:p>
            <a:pPr lvl="3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/>
              <a:t> FL Department of Juvenile Justice </a:t>
            </a:r>
          </a:p>
          <a:p>
            <a:pPr lvl="3" algn="l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/>
              <a:t> FL Department of Children &amp; Families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74EF-67E3-4942-A398-EA971210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967F4-F4FF-DF47-95FC-B40C75ED2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32053"/>
          </a:xfrm>
        </p:spPr>
        <p:txBody>
          <a:bodyPr>
            <a:normAutofit/>
          </a:bodyPr>
          <a:lstStyle/>
          <a:p>
            <a:pPr lvl="1" algn="l">
              <a:lnSpc>
                <a:spcPct val="115000"/>
              </a:lnSpc>
              <a:buNone/>
            </a:pPr>
            <a:r>
              <a:rPr lang="en-US" sz="3000" dirty="0"/>
              <a:t>The Youth </a:t>
            </a:r>
            <a:r>
              <a:rPr lang="en-US" sz="3000" dirty="0" err="1"/>
              <a:t>ChalleNGe</a:t>
            </a:r>
            <a:r>
              <a:rPr lang="en-US" sz="3000" dirty="0"/>
              <a:t> program is a national program with</a:t>
            </a:r>
          </a:p>
          <a:p>
            <a:pPr lvl="1" algn="l">
              <a:lnSpc>
                <a:spcPct val="115000"/>
              </a:lnSpc>
              <a:buNone/>
            </a:pPr>
            <a:endParaRPr lang="en-US" sz="3000" dirty="0"/>
          </a:p>
          <a:p>
            <a:pPr lvl="1" algn="l">
              <a:lnSpc>
                <a:spcPct val="115000"/>
              </a:lnSpc>
              <a:buNone/>
            </a:pPr>
            <a:r>
              <a:rPr lang="en-US" sz="4800" dirty="0"/>
              <a:t>40 Programs in 29 States &amp; PR</a:t>
            </a:r>
          </a:p>
          <a:p>
            <a:pPr lvl="1" algn="l">
              <a:lnSpc>
                <a:spcPct val="115000"/>
              </a:lnSpc>
              <a:buNone/>
            </a:pPr>
            <a:endParaRPr lang="en-US" sz="3000" dirty="0"/>
          </a:p>
          <a:p>
            <a:pPr lvl="1" algn="l">
              <a:lnSpc>
                <a:spcPct val="115000"/>
              </a:lnSpc>
              <a:buNone/>
            </a:pPr>
            <a:r>
              <a:rPr lang="en-US" sz="3000" dirty="0"/>
              <a:t>FLYCA is the only program of its kind in Florida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8D59-1ADD-6F42-A5D5-A342F0DB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D5415-8205-BE42-BF35-1DB0492FB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868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</a:p>
          <a:p>
            <a:pPr algn="l"/>
            <a:r>
              <a:rPr lang="en-US" sz="3200" dirty="0"/>
              <a:t>Total program length is 17 ½ months</a:t>
            </a:r>
          </a:p>
          <a:p>
            <a:pPr lvl="1" algn="l">
              <a:buFont typeface="Wingdings" pitchFamily="2" charset="2"/>
              <a:buChar char="Ä"/>
            </a:pPr>
            <a:r>
              <a:rPr lang="en-US" sz="3200" dirty="0"/>
              <a:t>  5 ½  month Residential Phase</a:t>
            </a:r>
          </a:p>
          <a:p>
            <a:pPr lvl="1" algn="l">
              <a:buNone/>
            </a:pPr>
            <a:r>
              <a:rPr lang="en-US" sz="3200" dirty="0"/>
              <a:t> 	     Acclimation (two weeks)</a:t>
            </a:r>
          </a:p>
          <a:p>
            <a:pPr lvl="1" algn="l">
              <a:buNone/>
            </a:pPr>
            <a:r>
              <a:rPr lang="en-US" sz="3200" dirty="0"/>
              <a:t>        ChalleNGe (five months)</a:t>
            </a:r>
          </a:p>
          <a:p>
            <a:pPr lvl="1" algn="l">
              <a:buFont typeface="Wingdings" pitchFamily="2" charset="2"/>
              <a:buChar char="Ä"/>
            </a:pPr>
            <a:r>
              <a:rPr lang="en-US" sz="3200" dirty="0"/>
              <a:t> 12 month Post-Residential Phase </a:t>
            </a:r>
          </a:p>
          <a:p>
            <a:pPr lvl="1" algn="l">
              <a:buNone/>
            </a:pPr>
            <a:r>
              <a:rPr lang="en-US" sz="3200" dirty="0"/>
              <a:t>(Two classes annually -- July &amp; January)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46C97-DB47-754F-AB4D-040F885505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99230" y="2004785"/>
            <a:ext cx="2069464" cy="38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125C-E3C0-F445-BB4B-948D8FF4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72A5-735A-BE44-9DDD-11E07C81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899"/>
            <a:ext cx="8177011" cy="42403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600" dirty="0"/>
              <a:t>Males and females, 16 - 18 years old</a:t>
            </a:r>
          </a:p>
          <a:p>
            <a:pPr algn="l"/>
            <a:r>
              <a:rPr lang="en-US" sz="2600" dirty="0"/>
              <a:t>Can turn 19 years old 2nd day of Residential Phase </a:t>
            </a:r>
          </a:p>
          <a:p>
            <a:pPr algn="l"/>
            <a:r>
              <a:rPr lang="en-US" sz="2600" dirty="0"/>
              <a:t>High school dropout/expellee, or withdrawal from school </a:t>
            </a:r>
          </a:p>
          <a:p>
            <a:pPr algn="l"/>
            <a:r>
              <a:rPr lang="en-US" sz="2600" dirty="0"/>
              <a:t>A citizen or legal resident of United States &amp; Florida</a:t>
            </a:r>
          </a:p>
          <a:p>
            <a:pPr algn="l"/>
            <a:r>
              <a:rPr lang="en-US" sz="2600" dirty="0"/>
              <a:t>Cannot be court ordered to attend</a:t>
            </a:r>
          </a:p>
          <a:p>
            <a:pPr algn="l"/>
            <a:r>
              <a:rPr lang="en-US" sz="2600" dirty="0"/>
              <a:t>Not charged, under indictment, or awaiting sentencing</a:t>
            </a:r>
          </a:p>
          <a:p>
            <a:pPr algn="l"/>
            <a:r>
              <a:rPr lang="en-US" sz="2600" dirty="0"/>
              <a:t>No adult charges </a:t>
            </a:r>
          </a:p>
          <a:p>
            <a:pPr algn="l"/>
            <a:r>
              <a:rPr lang="en-US" sz="2600" dirty="0"/>
              <a:t>Free of illegal drugs</a:t>
            </a:r>
          </a:p>
          <a:p>
            <a:pPr algn="l"/>
            <a:r>
              <a:rPr lang="en-US" sz="2600" dirty="0"/>
              <a:t>Physically &amp; mentally able to complete the program</a:t>
            </a:r>
          </a:p>
          <a:p>
            <a:pPr algn="l"/>
            <a:r>
              <a:rPr lang="en-US" sz="2600" dirty="0"/>
              <a:t>Be a volunteer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7877B-D540-7045-8DEC-C000EF7540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339" y="2116203"/>
            <a:ext cx="2460461" cy="38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D455-4BEB-B846-8586-D3138A21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455126" cy="1208314"/>
          </a:xfrm>
        </p:spPr>
        <p:txBody>
          <a:bodyPr anchor="b">
            <a:normAutofit/>
          </a:bodyPr>
          <a:lstStyle/>
          <a:p>
            <a:r>
              <a:rPr lang="en-US" sz="4400" dirty="0"/>
              <a:t>Eight Core Components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F7185-6630-75CA-6B43-F9E883B86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4" r="3" b="3"/>
          <a:stretch/>
        </p:blipFill>
        <p:spPr>
          <a:xfrm>
            <a:off x="5180012" y="1945481"/>
            <a:ext cx="6172200" cy="403542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1050-C3B0-5240-823E-C1D691B78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eaLnBrk="0" hangingPunct="0">
              <a:buClr>
                <a:srgbClr val="FFFF00"/>
              </a:buClr>
              <a:buNone/>
              <a:defRPr/>
            </a:pPr>
            <a:r>
              <a:rPr lang="en-US" sz="2400" dirty="0"/>
              <a:t>Academic Excellence </a:t>
            </a:r>
          </a:p>
          <a:p>
            <a:pPr eaLnBrk="0" hangingPunct="0">
              <a:buClr>
                <a:srgbClr val="FFFF00"/>
              </a:buClr>
              <a:buNone/>
              <a:defRPr/>
            </a:pPr>
            <a:r>
              <a:rPr lang="en-US" sz="2400" dirty="0"/>
              <a:t>Health and Hygiene</a:t>
            </a:r>
          </a:p>
          <a:p>
            <a:pPr eaLnBrk="0" hangingPunct="0">
              <a:buClr>
                <a:srgbClr val="FFFF00"/>
              </a:buClr>
              <a:buNone/>
              <a:defRPr/>
            </a:pPr>
            <a:r>
              <a:rPr lang="en-US" sz="2400" dirty="0"/>
              <a:t>Physical Fitness</a:t>
            </a:r>
          </a:p>
          <a:p>
            <a:pPr eaLnBrk="0" hangingPunct="0">
              <a:buClr>
                <a:srgbClr val="FFFF00"/>
              </a:buClr>
              <a:buNone/>
              <a:defRPr/>
            </a:pPr>
            <a:r>
              <a:rPr lang="en-US" sz="2400" dirty="0"/>
              <a:t>Service to Community</a:t>
            </a:r>
          </a:p>
          <a:p>
            <a:pPr eaLnBrk="0" hangingPunct="0">
              <a:buClr>
                <a:srgbClr val="FFFF00"/>
              </a:buClr>
              <a:buNone/>
              <a:defRPr/>
            </a:pPr>
            <a:r>
              <a:rPr lang="en-US" sz="2400" dirty="0"/>
              <a:t>Life Skills</a:t>
            </a:r>
          </a:p>
          <a:p>
            <a:pPr eaLnBrk="0" hangingPunct="0">
              <a:buClr>
                <a:srgbClr val="FFFF00"/>
              </a:buClr>
              <a:buNone/>
              <a:defRPr/>
            </a:pPr>
            <a:r>
              <a:rPr lang="en-US" sz="2400" dirty="0"/>
              <a:t>Job Skills</a:t>
            </a:r>
          </a:p>
          <a:p>
            <a:pPr eaLnBrk="0" hangingPunct="0">
              <a:buClr>
                <a:srgbClr val="FFFF00"/>
              </a:buClr>
              <a:buNone/>
              <a:defRPr/>
            </a:pPr>
            <a:r>
              <a:rPr lang="en-US" sz="2400" dirty="0"/>
              <a:t>Responsible Citizenship</a:t>
            </a:r>
          </a:p>
          <a:p>
            <a:pPr eaLnBrk="0" hangingPunct="0">
              <a:buClr>
                <a:srgbClr val="FFFF00"/>
              </a:buClr>
              <a:buNone/>
              <a:defRPr/>
            </a:pPr>
            <a:r>
              <a:rPr lang="en-US" sz="2400" dirty="0"/>
              <a:t>Leadership / Followership</a:t>
            </a:r>
          </a:p>
        </p:txBody>
      </p:sp>
    </p:spTree>
    <p:extLst>
      <p:ext uri="{BB962C8B-B14F-4D97-AF65-F5344CB8AC3E}">
        <p14:creationId xmlns:p14="http://schemas.microsoft.com/office/powerpoint/2010/main" val="18267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B7BC-E150-DE42-8C5B-CDAD4454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Academic/Vocational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8C863-F012-AA4D-BB47-561A70DC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867"/>
            <a:ext cx="10515600" cy="4521200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spcAft>
                <a:spcPts val="225"/>
              </a:spcAft>
              <a:buNone/>
              <a:defRPr/>
            </a:pPr>
            <a:r>
              <a:rPr lang="en-US" altLang="en-US" sz="3600" b="1" kern="0" dirty="0"/>
              <a:t>ACADEMIC EXCELLENCE CORE</a:t>
            </a:r>
            <a:r>
              <a:rPr lang="en-US" altLang="en-US" sz="3600" kern="0" dirty="0"/>
              <a:t>:</a:t>
            </a:r>
            <a:r>
              <a:rPr lang="en-US" altLang="en-US" sz="3200" kern="0" dirty="0"/>
              <a:t> </a:t>
            </a:r>
          </a:p>
          <a:p>
            <a:pPr marL="214313" indent="-214313" algn="l">
              <a:spcAft>
                <a:spcPts val="225"/>
              </a:spcAft>
              <a:defRPr/>
            </a:pPr>
            <a:r>
              <a:rPr lang="en-US" altLang="en-US" b="1" kern="0" dirty="0"/>
              <a:t>Track 1 </a:t>
            </a:r>
            <a:r>
              <a:rPr lang="en-US" altLang="en-US" kern="0" dirty="0"/>
              <a:t>(High School Credit Recovery)</a:t>
            </a:r>
            <a:endParaRPr lang="en-US" altLang="en-US" kern="0" dirty="0">
              <a:solidFill>
                <a:srgbClr val="0033CC"/>
              </a:solidFill>
            </a:endParaRPr>
          </a:p>
          <a:p>
            <a:pPr marL="214313" indent="-214313" algn="l">
              <a:spcAft>
                <a:spcPts val="225"/>
              </a:spcAft>
              <a:defRPr/>
            </a:pPr>
            <a:r>
              <a:rPr lang="en-US" altLang="en-US" b="1" kern="0" dirty="0"/>
              <a:t>Track 2</a:t>
            </a:r>
            <a:r>
              <a:rPr lang="en-US" altLang="en-US" kern="0" dirty="0"/>
              <a:t> (ABE/GED)</a:t>
            </a:r>
          </a:p>
          <a:p>
            <a:pPr marL="671513" lvl="1" indent="-214313" algn="l">
              <a:spcAft>
                <a:spcPts val="225"/>
              </a:spcAft>
              <a:defRPr/>
            </a:pPr>
            <a:r>
              <a:rPr lang="en-US" altLang="en-US" kern="0" dirty="0"/>
              <a:t>GED+ Supplemental Instruction</a:t>
            </a:r>
          </a:p>
          <a:p>
            <a:pPr marL="214313" indent="-214313" algn="l">
              <a:spcAft>
                <a:spcPts val="225"/>
              </a:spcAft>
              <a:defRPr/>
            </a:pPr>
            <a:r>
              <a:rPr lang="en-US" altLang="en-US" b="1" kern="0" dirty="0"/>
              <a:t>College Dual Enrollment </a:t>
            </a:r>
            <a:r>
              <a:rPr lang="en-US" altLang="en-US" kern="0" dirty="0"/>
              <a:t>– 3 college credits</a:t>
            </a:r>
            <a:endParaRPr lang="en-US" altLang="en-US" b="1" kern="0" dirty="0"/>
          </a:p>
          <a:p>
            <a:pPr marL="671513" lvl="1" indent="-214313" algn="l">
              <a:spcAft>
                <a:spcPts val="225"/>
              </a:spcAft>
              <a:defRPr/>
            </a:pPr>
            <a:r>
              <a:rPr lang="en-US" altLang="en-US" kern="0" dirty="0"/>
              <a:t>Available to select track 1 cadets – counts as </a:t>
            </a:r>
            <a:br>
              <a:rPr lang="en-US" altLang="en-US" kern="0" dirty="0"/>
            </a:br>
            <a:r>
              <a:rPr lang="en-US" altLang="en-US" kern="0" dirty="0"/>
              <a:t>a ½ high school credit</a:t>
            </a:r>
          </a:p>
          <a:p>
            <a:pPr marL="0" indent="0" algn="l">
              <a:spcAft>
                <a:spcPts val="225"/>
              </a:spcAft>
              <a:buNone/>
              <a:defRPr/>
            </a:pPr>
            <a:endParaRPr lang="en-US" altLang="en-US" sz="1400" b="1" kern="0" dirty="0"/>
          </a:p>
          <a:p>
            <a:pPr marL="0" indent="0" algn="l">
              <a:spcAft>
                <a:spcPts val="225"/>
              </a:spcAft>
              <a:buNone/>
              <a:defRPr/>
            </a:pPr>
            <a:r>
              <a:rPr lang="en-US" altLang="en-US" sz="3600" b="1" kern="0" dirty="0"/>
              <a:t>JOB SKILLS CORE</a:t>
            </a:r>
            <a:r>
              <a:rPr lang="en-US" altLang="en-US" sz="3600" kern="0" dirty="0"/>
              <a:t>: </a:t>
            </a:r>
          </a:p>
          <a:p>
            <a:pPr algn="l">
              <a:spcAft>
                <a:spcPts val="225"/>
              </a:spcAft>
              <a:defRPr/>
            </a:pPr>
            <a:r>
              <a:rPr lang="en-US" altLang="en-US" b="1" kern="0" dirty="0"/>
              <a:t>Horticulture / Agriculture</a:t>
            </a:r>
          </a:p>
          <a:p>
            <a:pPr algn="l">
              <a:spcAft>
                <a:spcPts val="225"/>
              </a:spcAft>
              <a:defRPr/>
            </a:pPr>
            <a:r>
              <a:rPr lang="en-US" altLang="en-US" b="1" kern="0" dirty="0"/>
              <a:t>Microsoft Office Certification Course</a:t>
            </a:r>
          </a:p>
          <a:p>
            <a:pPr algn="l">
              <a:defRPr/>
            </a:pPr>
            <a:endParaRPr lang="en-US" altLang="en-US" sz="1800" kern="0" dirty="0"/>
          </a:p>
          <a:p>
            <a:pPr marL="0" indent="0" algn="l">
              <a:spcAft>
                <a:spcPts val="225"/>
              </a:spcAft>
              <a:buNone/>
              <a:defRPr/>
            </a:pPr>
            <a:r>
              <a:rPr lang="en-US" altLang="en-US" sz="3600" b="1" kern="0" dirty="0"/>
              <a:t>TESTING/CERTIFICATION &amp; Support</a:t>
            </a:r>
            <a:r>
              <a:rPr lang="en-US" altLang="en-US" sz="3600" kern="0" dirty="0"/>
              <a:t>: </a:t>
            </a:r>
          </a:p>
          <a:p>
            <a:pPr marL="214313" indent="-214313" algn="l">
              <a:spcAft>
                <a:spcPts val="225"/>
              </a:spcAft>
              <a:defRPr/>
            </a:pPr>
            <a:r>
              <a:rPr lang="en-US" altLang="en-US" kern="0" dirty="0"/>
              <a:t>Maintain Pearson Vue accredited testing center which supports all required testing.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D482A-A4D7-DE05-2AEF-E525F65607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265" y="1889760"/>
            <a:ext cx="4743535" cy="3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A994-66CA-6242-BDA7-B3F22A53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82" y="748002"/>
            <a:ext cx="8921933" cy="363007"/>
          </a:xfrm>
        </p:spPr>
        <p:txBody>
          <a:bodyPr>
            <a:noAutofit/>
          </a:bodyPr>
          <a:lstStyle/>
          <a:p>
            <a:r>
              <a:rPr lang="en-US" sz="3200" dirty="0"/>
              <a:t>Graduation Statistics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F30AB-251F-C241-93E7-819C1A1E0FBB}"/>
              </a:ext>
            </a:extLst>
          </p:cNvPr>
          <p:cNvSpPr txBox="1"/>
          <p:nvPr/>
        </p:nvSpPr>
        <p:spPr>
          <a:xfrm>
            <a:off x="805982" y="1520785"/>
            <a:ext cx="9976769" cy="4585871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FLYCA Enrollment &amp; Graduation		Total Service Hours Given: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434,973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Enrolled: 7,234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Service Dollar Contribution: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Graduates: 6,068				$8,686,988.70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GED’s Earned: 3,509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Educational Growth in 5 ½ Months		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Cadets educationally gain</a:t>
            </a:r>
            <a:b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approximately 1 ½ grade 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levels in Mathematics and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Reading Comprehension.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62439-1052-9C40-9DAA-60CD6D8AB0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26961" y="3119038"/>
            <a:ext cx="4062793" cy="36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y Slide Show Template" id="{978E6158-CF42-2D47-BB4A-D12B9EB8F4B3}" vid="{6FD6796C-430C-FA4E-B028-C7C7CBFB08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15412</TotalTime>
  <Words>490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Office Theme</vt:lpstr>
      <vt:lpstr>Major General John D. Haas</vt:lpstr>
      <vt:lpstr>The FLYCA Mission</vt:lpstr>
      <vt:lpstr>Program History</vt:lpstr>
      <vt:lpstr>Program History</vt:lpstr>
      <vt:lpstr>Course Structure</vt:lpstr>
      <vt:lpstr>Admission Criteria</vt:lpstr>
      <vt:lpstr>Eight Core Components</vt:lpstr>
      <vt:lpstr>Academic/Vocational Programs</vt:lpstr>
      <vt:lpstr>Graduation Statistics</vt:lpstr>
      <vt:lpstr>Cadets Served Throughout Florida</vt:lpstr>
      <vt:lpstr>Questions &amp;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General Mike Calhoun</dc:title>
  <dc:creator>Ben Barksdale</dc:creator>
  <cp:lastModifiedBy>Ben Barksdale</cp:lastModifiedBy>
  <cp:revision>162</cp:revision>
  <cp:lastPrinted>2021-09-30T18:59:24Z</cp:lastPrinted>
  <dcterms:created xsi:type="dcterms:W3CDTF">2018-04-30T14:49:45Z</dcterms:created>
  <dcterms:modified xsi:type="dcterms:W3CDTF">2024-03-25T18:34:53Z</dcterms:modified>
</cp:coreProperties>
</file>