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" ContentType="application/vnd.ms-exce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6" r:id="rId1"/>
    <p:sldMasterId id="2147484597" r:id="rId2"/>
    <p:sldMasterId id="2147484584" r:id="rId3"/>
    <p:sldMasterId id="2147484581" r:id="rId4"/>
    <p:sldMasterId id="2147484555" r:id="rId5"/>
  </p:sldMasterIdLst>
  <p:notesMasterIdLst>
    <p:notesMasterId r:id="rId49"/>
  </p:notesMasterIdLst>
  <p:handoutMasterIdLst>
    <p:handoutMasterId r:id="rId50"/>
  </p:handoutMasterIdLst>
  <p:sldIdLst>
    <p:sldId id="653" r:id="rId6"/>
    <p:sldId id="836" r:id="rId7"/>
    <p:sldId id="837" r:id="rId8"/>
    <p:sldId id="717" r:id="rId9"/>
    <p:sldId id="838" r:id="rId10"/>
    <p:sldId id="840" r:id="rId11"/>
    <p:sldId id="723" r:id="rId12"/>
    <p:sldId id="725" r:id="rId13"/>
    <p:sldId id="727" r:id="rId14"/>
    <p:sldId id="729" r:id="rId15"/>
    <p:sldId id="737" r:id="rId16"/>
    <p:sldId id="788" r:id="rId17"/>
    <p:sldId id="789" r:id="rId18"/>
    <p:sldId id="760" r:id="rId19"/>
    <p:sldId id="740" r:id="rId20"/>
    <p:sldId id="742" r:id="rId21"/>
    <p:sldId id="731" r:id="rId22"/>
    <p:sldId id="728" r:id="rId23"/>
    <p:sldId id="733" r:id="rId24"/>
    <p:sldId id="841" r:id="rId25"/>
    <p:sldId id="724" r:id="rId26"/>
    <p:sldId id="842" r:id="rId27"/>
    <p:sldId id="726" r:id="rId28"/>
    <p:sldId id="730" r:id="rId29"/>
    <p:sldId id="732" r:id="rId30"/>
    <p:sldId id="828" r:id="rId31"/>
    <p:sldId id="827" r:id="rId32"/>
    <p:sldId id="846" r:id="rId33"/>
    <p:sldId id="826" r:id="rId34"/>
    <p:sldId id="745" r:id="rId35"/>
    <p:sldId id="753" r:id="rId36"/>
    <p:sldId id="754" r:id="rId37"/>
    <p:sldId id="758" r:id="rId38"/>
    <p:sldId id="769" r:id="rId39"/>
    <p:sldId id="835" r:id="rId40"/>
    <p:sldId id="833" r:id="rId41"/>
    <p:sldId id="845" r:id="rId42"/>
    <p:sldId id="778" r:id="rId43"/>
    <p:sldId id="776" r:id="rId44"/>
    <p:sldId id="844" r:id="rId45"/>
    <p:sldId id="831" r:id="rId46"/>
    <p:sldId id="772" r:id="rId47"/>
    <p:sldId id="720" r:id="rId48"/>
  </p:sldIdLst>
  <p:sldSz cx="9144000" cy="6858000" type="screen4x3"/>
  <p:notesSz cx="7315200" cy="96012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 Swanger" initials="SS" lastIdx="9" clrIdx="0"/>
  <p:cmAuthor id="1" name="Martin, Kelly" initials="MK" lastIdx="1" clrIdx="1"/>
  <p:cmAuthor id="2" name="Richelsen, Stephanie" initials="RS" lastIdx="5" clrIdx="2">
    <p:extLst>
      <p:ext uri="{19B8F6BF-5375-455C-9EA6-DF929625EA0E}">
        <p15:presenceInfo xmlns:p15="http://schemas.microsoft.com/office/powerpoint/2012/main" userId="S::21268@Icf.com::71d2b081-a123-4b68-944e-4aeb9546c1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8B"/>
    <a:srgbClr val="89DDFF"/>
    <a:srgbClr val="00A2E0"/>
    <a:srgbClr val="768591"/>
    <a:srgbClr val="D8E0E3"/>
    <a:srgbClr val="007178"/>
    <a:srgbClr val="69C14C"/>
    <a:srgbClr val="9097AE"/>
    <a:srgbClr val="6E0C67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0" autoAdjust="0"/>
    <p:restoredTop sz="90513" autoAdjust="0"/>
  </p:normalViewPr>
  <p:slideViewPr>
    <p:cSldViewPr>
      <p:cViewPr varScale="1">
        <p:scale>
          <a:sx n="91" d="100"/>
          <a:sy n="91" d="100"/>
        </p:scale>
        <p:origin x="142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"/>
    </p:cViewPr>
  </p:sorterViewPr>
  <p:notesViewPr>
    <p:cSldViewPr>
      <p:cViewPr varScale="1">
        <p:scale>
          <a:sx n="73" d="100"/>
          <a:sy n="73" d="100"/>
        </p:scale>
        <p:origin x="2244" y="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4B21E-D35C-4123-BA6C-CDFECE1E3DE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7374D11-CD36-4049-8D29-4D640346E908}">
      <dgm:prSet phldrT="[Text]"/>
      <dgm:spPr>
        <a:solidFill>
          <a:schemeClr val="accent6">
            <a:alpha val="49804"/>
          </a:schemeClr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B728FCE4-37B2-4523-AC36-18ACE7F9F76B}" type="parTrans" cxnId="{EFEE23C7-267F-4E98-BB4B-1857AB456206}">
      <dgm:prSet/>
      <dgm:spPr/>
      <dgm:t>
        <a:bodyPr/>
        <a:lstStyle/>
        <a:p>
          <a:endParaRPr lang="en-US"/>
        </a:p>
      </dgm:t>
    </dgm:pt>
    <dgm:pt modelId="{B6C9FB2E-F844-49AC-919F-6FD33D397E7F}" type="sibTrans" cxnId="{EFEE23C7-267F-4E98-BB4B-1857AB456206}">
      <dgm:prSet/>
      <dgm:spPr/>
      <dgm:t>
        <a:bodyPr/>
        <a:lstStyle/>
        <a:p>
          <a:endParaRPr lang="en-US"/>
        </a:p>
      </dgm:t>
    </dgm:pt>
    <dgm:pt modelId="{F3ED53E2-08CE-47A4-9951-81A45548A85B}">
      <dgm:prSet phldrT="[Text]"/>
      <dgm:spPr>
        <a:solidFill>
          <a:srgbClr val="00B0F0">
            <a:alpha val="50000"/>
          </a:srgbClr>
        </a:solidFill>
        <a:ln>
          <a:noFill/>
        </a:ln>
      </dgm:spPr>
      <dgm:t>
        <a:bodyPr/>
        <a:lstStyle/>
        <a:p>
          <a:r>
            <a:rPr lang="en-US" dirty="0"/>
            <a:t> </a:t>
          </a:r>
        </a:p>
      </dgm:t>
    </dgm:pt>
    <dgm:pt modelId="{A1E53AC2-AFCE-4526-8700-FED757363E48}" type="parTrans" cxnId="{10642971-0900-4166-8A84-5B2C30CCAD2A}">
      <dgm:prSet/>
      <dgm:spPr/>
      <dgm:t>
        <a:bodyPr/>
        <a:lstStyle/>
        <a:p>
          <a:endParaRPr lang="en-US"/>
        </a:p>
      </dgm:t>
    </dgm:pt>
    <dgm:pt modelId="{D9FCCB60-818E-4A2D-8A3B-096B84E0B421}" type="sibTrans" cxnId="{10642971-0900-4166-8A84-5B2C30CCAD2A}">
      <dgm:prSet/>
      <dgm:spPr/>
      <dgm:t>
        <a:bodyPr/>
        <a:lstStyle/>
        <a:p>
          <a:endParaRPr lang="en-US"/>
        </a:p>
      </dgm:t>
    </dgm:pt>
    <dgm:pt modelId="{0B714058-EF3F-43C8-8B28-554D52C3B1EF}" type="pres">
      <dgm:prSet presAssocID="{A8B4B21E-D35C-4123-BA6C-CDFECE1E3DED}" presName="compositeShape" presStyleCnt="0">
        <dgm:presLayoutVars>
          <dgm:chMax val="7"/>
          <dgm:dir/>
          <dgm:resizeHandles val="exact"/>
        </dgm:presLayoutVars>
      </dgm:prSet>
      <dgm:spPr/>
    </dgm:pt>
    <dgm:pt modelId="{002BF9C4-2EB5-4AE8-96E5-7560AC023A4F}" type="pres">
      <dgm:prSet presAssocID="{57374D11-CD36-4049-8D29-4D640346E908}" presName="circ1" presStyleLbl="vennNode1" presStyleIdx="0" presStyleCnt="2"/>
      <dgm:spPr/>
    </dgm:pt>
    <dgm:pt modelId="{8356AD5F-026A-4BCE-9E77-780CA540D76E}" type="pres">
      <dgm:prSet presAssocID="{57374D11-CD36-4049-8D29-4D640346E90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FFB06B6-921E-4549-9C9F-5332AD3A7338}" type="pres">
      <dgm:prSet presAssocID="{F3ED53E2-08CE-47A4-9951-81A45548A85B}" presName="circ2" presStyleLbl="vennNode1" presStyleIdx="1" presStyleCnt="2" custScaleX="83594" custScaleY="83594" custLinFactNeighborX="-45089" custLinFactNeighborY="912"/>
      <dgm:spPr/>
    </dgm:pt>
    <dgm:pt modelId="{E0B92BDF-5805-46D3-A5B2-632FC2BA8683}" type="pres">
      <dgm:prSet presAssocID="{F3ED53E2-08CE-47A4-9951-81A45548A85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AC4F726-3DE1-4183-B5E2-9BCB9D73B623}" type="presOf" srcId="{A8B4B21E-D35C-4123-BA6C-CDFECE1E3DED}" destId="{0B714058-EF3F-43C8-8B28-554D52C3B1EF}" srcOrd="0" destOrd="0" presId="urn:microsoft.com/office/officeart/2005/8/layout/venn1"/>
    <dgm:cxn modelId="{10642971-0900-4166-8A84-5B2C30CCAD2A}" srcId="{A8B4B21E-D35C-4123-BA6C-CDFECE1E3DED}" destId="{F3ED53E2-08CE-47A4-9951-81A45548A85B}" srcOrd="1" destOrd="0" parTransId="{A1E53AC2-AFCE-4526-8700-FED757363E48}" sibTransId="{D9FCCB60-818E-4A2D-8A3B-096B84E0B421}"/>
    <dgm:cxn modelId="{6F3940A8-AA23-4C63-B2A6-F5A6A8971BA5}" type="presOf" srcId="{57374D11-CD36-4049-8D29-4D640346E908}" destId="{8356AD5F-026A-4BCE-9E77-780CA540D76E}" srcOrd="1" destOrd="0" presId="urn:microsoft.com/office/officeart/2005/8/layout/venn1"/>
    <dgm:cxn modelId="{EFEE23C7-267F-4E98-BB4B-1857AB456206}" srcId="{A8B4B21E-D35C-4123-BA6C-CDFECE1E3DED}" destId="{57374D11-CD36-4049-8D29-4D640346E908}" srcOrd="0" destOrd="0" parTransId="{B728FCE4-37B2-4523-AC36-18ACE7F9F76B}" sibTransId="{B6C9FB2E-F844-49AC-919F-6FD33D397E7F}"/>
    <dgm:cxn modelId="{868792F4-333B-4AD7-ADE5-5A5946C79F8F}" type="presOf" srcId="{F3ED53E2-08CE-47A4-9951-81A45548A85B}" destId="{E0B92BDF-5805-46D3-A5B2-632FC2BA8683}" srcOrd="1" destOrd="0" presId="urn:microsoft.com/office/officeart/2005/8/layout/venn1"/>
    <dgm:cxn modelId="{528640FD-6339-4C87-9D5E-A58786B4B3AE}" type="presOf" srcId="{57374D11-CD36-4049-8D29-4D640346E908}" destId="{002BF9C4-2EB5-4AE8-96E5-7560AC023A4F}" srcOrd="0" destOrd="0" presId="urn:microsoft.com/office/officeart/2005/8/layout/venn1"/>
    <dgm:cxn modelId="{669E4CFF-4796-479A-96CD-7B355F332430}" type="presOf" srcId="{F3ED53E2-08CE-47A4-9951-81A45548A85B}" destId="{EFFB06B6-921E-4549-9C9F-5332AD3A7338}" srcOrd="0" destOrd="0" presId="urn:microsoft.com/office/officeart/2005/8/layout/venn1"/>
    <dgm:cxn modelId="{566F70B5-A726-4570-B48B-B3E77295E696}" type="presParOf" srcId="{0B714058-EF3F-43C8-8B28-554D52C3B1EF}" destId="{002BF9C4-2EB5-4AE8-96E5-7560AC023A4F}" srcOrd="0" destOrd="0" presId="urn:microsoft.com/office/officeart/2005/8/layout/venn1"/>
    <dgm:cxn modelId="{0787F50B-A114-4900-8B02-5D1A09499052}" type="presParOf" srcId="{0B714058-EF3F-43C8-8B28-554D52C3B1EF}" destId="{8356AD5F-026A-4BCE-9E77-780CA540D76E}" srcOrd="1" destOrd="0" presId="urn:microsoft.com/office/officeart/2005/8/layout/venn1"/>
    <dgm:cxn modelId="{ABD6E381-93C4-4255-9F1D-5E872E96AD0E}" type="presParOf" srcId="{0B714058-EF3F-43C8-8B28-554D52C3B1EF}" destId="{EFFB06B6-921E-4549-9C9F-5332AD3A7338}" srcOrd="2" destOrd="0" presId="urn:microsoft.com/office/officeart/2005/8/layout/venn1"/>
    <dgm:cxn modelId="{62CF4703-DF00-4F27-8477-56F07CB57521}" type="presParOf" srcId="{0B714058-EF3F-43C8-8B28-554D52C3B1EF}" destId="{E0B92BDF-5805-46D3-A5B2-632FC2BA868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B4B21E-D35C-4123-BA6C-CDFECE1E3DE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7374D11-CD36-4049-8D29-4D640346E908}">
      <dgm:prSet phldrT="[Text]"/>
      <dgm:spPr>
        <a:solidFill>
          <a:srgbClr val="69C14C">
            <a:alpha val="49804"/>
          </a:srgbClr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B728FCE4-37B2-4523-AC36-18ACE7F9F76B}" type="parTrans" cxnId="{EFEE23C7-267F-4E98-BB4B-1857AB456206}">
      <dgm:prSet/>
      <dgm:spPr/>
      <dgm:t>
        <a:bodyPr/>
        <a:lstStyle/>
        <a:p>
          <a:endParaRPr lang="en-US"/>
        </a:p>
      </dgm:t>
    </dgm:pt>
    <dgm:pt modelId="{B6C9FB2E-F844-49AC-919F-6FD33D397E7F}" type="sibTrans" cxnId="{EFEE23C7-267F-4E98-BB4B-1857AB456206}">
      <dgm:prSet/>
      <dgm:spPr/>
      <dgm:t>
        <a:bodyPr/>
        <a:lstStyle/>
        <a:p>
          <a:endParaRPr lang="en-US"/>
        </a:p>
      </dgm:t>
    </dgm:pt>
    <dgm:pt modelId="{F3ED53E2-08CE-47A4-9951-81A45548A85B}">
      <dgm:prSet phldrT="[Text]"/>
      <dgm:spPr>
        <a:solidFill>
          <a:srgbClr val="007178">
            <a:alpha val="49804"/>
          </a:srgbClr>
        </a:solidFill>
        <a:ln>
          <a:noFill/>
        </a:ln>
      </dgm:spPr>
      <dgm:t>
        <a:bodyPr/>
        <a:lstStyle/>
        <a:p>
          <a:r>
            <a:rPr lang="en-US" dirty="0"/>
            <a:t> </a:t>
          </a:r>
        </a:p>
      </dgm:t>
    </dgm:pt>
    <dgm:pt modelId="{A1E53AC2-AFCE-4526-8700-FED757363E48}" type="parTrans" cxnId="{10642971-0900-4166-8A84-5B2C30CCAD2A}">
      <dgm:prSet/>
      <dgm:spPr/>
      <dgm:t>
        <a:bodyPr/>
        <a:lstStyle/>
        <a:p>
          <a:endParaRPr lang="en-US"/>
        </a:p>
      </dgm:t>
    </dgm:pt>
    <dgm:pt modelId="{D9FCCB60-818E-4A2D-8A3B-096B84E0B421}" type="sibTrans" cxnId="{10642971-0900-4166-8A84-5B2C30CCAD2A}">
      <dgm:prSet/>
      <dgm:spPr/>
      <dgm:t>
        <a:bodyPr/>
        <a:lstStyle/>
        <a:p>
          <a:endParaRPr lang="en-US"/>
        </a:p>
      </dgm:t>
    </dgm:pt>
    <dgm:pt modelId="{0B714058-EF3F-43C8-8B28-554D52C3B1EF}" type="pres">
      <dgm:prSet presAssocID="{A8B4B21E-D35C-4123-BA6C-CDFECE1E3DED}" presName="compositeShape" presStyleCnt="0">
        <dgm:presLayoutVars>
          <dgm:chMax val="7"/>
          <dgm:dir/>
          <dgm:resizeHandles val="exact"/>
        </dgm:presLayoutVars>
      </dgm:prSet>
      <dgm:spPr/>
    </dgm:pt>
    <dgm:pt modelId="{002BF9C4-2EB5-4AE8-96E5-7560AC023A4F}" type="pres">
      <dgm:prSet presAssocID="{57374D11-CD36-4049-8D29-4D640346E908}" presName="circ1" presStyleLbl="vennNode1" presStyleIdx="0" presStyleCnt="2"/>
      <dgm:spPr/>
    </dgm:pt>
    <dgm:pt modelId="{8356AD5F-026A-4BCE-9E77-780CA540D76E}" type="pres">
      <dgm:prSet presAssocID="{57374D11-CD36-4049-8D29-4D640346E90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FFB06B6-921E-4549-9C9F-5332AD3A7338}" type="pres">
      <dgm:prSet presAssocID="{F3ED53E2-08CE-47A4-9951-81A45548A85B}" presName="circ2" presStyleLbl="vennNode1" presStyleIdx="1" presStyleCnt="2" custScaleX="35408" custScaleY="35408" custLinFactNeighborX="-23671" custLinFactNeighborY="460"/>
      <dgm:spPr/>
    </dgm:pt>
    <dgm:pt modelId="{E0B92BDF-5805-46D3-A5B2-632FC2BA8683}" type="pres">
      <dgm:prSet presAssocID="{F3ED53E2-08CE-47A4-9951-81A45548A85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21AA92D-F87A-4F63-AFA1-33E9FAA41D15}" type="presOf" srcId="{F3ED53E2-08CE-47A4-9951-81A45548A85B}" destId="{EFFB06B6-921E-4549-9C9F-5332AD3A7338}" srcOrd="0" destOrd="0" presId="urn:microsoft.com/office/officeart/2005/8/layout/venn1"/>
    <dgm:cxn modelId="{D7CF463D-C633-4E16-ACF4-82AAEC30BA08}" type="presOf" srcId="{57374D11-CD36-4049-8D29-4D640346E908}" destId="{002BF9C4-2EB5-4AE8-96E5-7560AC023A4F}" srcOrd="0" destOrd="0" presId="urn:microsoft.com/office/officeart/2005/8/layout/venn1"/>
    <dgm:cxn modelId="{028CAA60-A147-426C-B79B-BBC30F304D2B}" type="presOf" srcId="{57374D11-CD36-4049-8D29-4D640346E908}" destId="{8356AD5F-026A-4BCE-9E77-780CA540D76E}" srcOrd="1" destOrd="0" presId="urn:microsoft.com/office/officeart/2005/8/layout/venn1"/>
    <dgm:cxn modelId="{DFB6C066-828D-4EE6-89A4-7DAF3773253C}" type="presOf" srcId="{F3ED53E2-08CE-47A4-9951-81A45548A85B}" destId="{E0B92BDF-5805-46D3-A5B2-632FC2BA8683}" srcOrd="1" destOrd="0" presId="urn:microsoft.com/office/officeart/2005/8/layout/venn1"/>
    <dgm:cxn modelId="{10642971-0900-4166-8A84-5B2C30CCAD2A}" srcId="{A8B4B21E-D35C-4123-BA6C-CDFECE1E3DED}" destId="{F3ED53E2-08CE-47A4-9951-81A45548A85B}" srcOrd="1" destOrd="0" parTransId="{A1E53AC2-AFCE-4526-8700-FED757363E48}" sibTransId="{D9FCCB60-818E-4A2D-8A3B-096B84E0B421}"/>
    <dgm:cxn modelId="{B27B60BF-488D-4760-91F6-85C6CBB0D0C0}" type="presOf" srcId="{A8B4B21E-D35C-4123-BA6C-CDFECE1E3DED}" destId="{0B714058-EF3F-43C8-8B28-554D52C3B1EF}" srcOrd="0" destOrd="0" presId="urn:microsoft.com/office/officeart/2005/8/layout/venn1"/>
    <dgm:cxn modelId="{EFEE23C7-267F-4E98-BB4B-1857AB456206}" srcId="{A8B4B21E-D35C-4123-BA6C-CDFECE1E3DED}" destId="{57374D11-CD36-4049-8D29-4D640346E908}" srcOrd="0" destOrd="0" parTransId="{B728FCE4-37B2-4523-AC36-18ACE7F9F76B}" sibTransId="{B6C9FB2E-F844-49AC-919F-6FD33D397E7F}"/>
    <dgm:cxn modelId="{5543B9BB-187E-45D9-96B5-D58F7AD453EB}" type="presParOf" srcId="{0B714058-EF3F-43C8-8B28-554D52C3B1EF}" destId="{002BF9C4-2EB5-4AE8-96E5-7560AC023A4F}" srcOrd="0" destOrd="0" presId="urn:microsoft.com/office/officeart/2005/8/layout/venn1"/>
    <dgm:cxn modelId="{3CA6AB11-0562-4E2F-848A-589BE14A4D9A}" type="presParOf" srcId="{0B714058-EF3F-43C8-8B28-554D52C3B1EF}" destId="{8356AD5F-026A-4BCE-9E77-780CA540D76E}" srcOrd="1" destOrd="0" presId="urn:microsoft.com/office/officeart/2005/8/layout/venn1"/>
    <dgm:cxn modelId="{4316FDE0-C889-48FF-B124-0FD03BCD1573}" type="presParOf" srcId="{0B714058-EF3F-43C8-8B28-554D52C3B1EF}" destId="{EFFB06B6-921E-4549-9C9F-5332AD3A7338}" srcOrd="2" destOrd="0" presId="urn:microsoft.com/office/officeart/2005/8/layout/venn1"/>
    <dgm:cxn modelId="{2E10FEC0-2D93-4127-964C-F1CE9FA5978A}" type="presParOf" srcId="{0B714058-EF3F-43C8-8B28-554D52C3B1EF}" destId="{E0B92BDF-5805-46D3-A5B2-632FC2BA868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B4B21E-D35C-4123-BA6C-CDFECE1E3DE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57374D11-CD36-4049-8D29-4D640346E908}">
      <dgm:prSet phldrT="[Text]"/>
      <dgm:spPr>
        <a:solidFill>
          <a:schemeClr val="accent5">
            <a:alpha val="49804"/>
          </a:schemeClr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B728FCE4-37B2-4523-AC36-18ACE7F9F76B}" type="parTrans" cxnId="{EFEE23C7-267F-4E98-BB4B-1857AB456206}">
      <dgm:prSet/>
      <dgm:spPr/>
      <dgm:t>
        <a:bodyPr/>
        <a:lstStyle/>
        <a:p>
          <a:endParaRPr lang="en-US"/>
        </a:p>
      </dgm:t>
    </dgm:pt>
    <dgm:pt modelId="{B6C9FB2E-F844-49AC-919F-6FD33D397E7F}" type="sibTrans" cxnId="{EFEE23C7-267F-4E98-BB4B-1857AB456206}">
      <dgm:prSet/>
      <dgm:spPr/>
      <dgm:t>
        <a:bodyPr/>
        <a:lstStyle/>
        <a:p>
          <a:endParaRPr lang="en-US"/>
        </a:p>
      </dgm:t>
    </dgm:pt>
    <dgm:pt modelId="{F3ED53E2-08CE-47A4-9951-81A45548A85B}">
      <dgm:prSet phldrT="[Text]"/>
      <dgm:spPr>
        <a:solidFill>
          <a:schemeClr val="accent5">
            <a:lumMod val="50000"/>
            <a:alpha val="50000"/>
          </a:schemeClr>
        </a:solidFill>
        <a:ln>
          <a:noFill/>
        </a:ln>
      </dgm:spPr>
      <dgm:t>
        <a:bodyPr/>
        <a:lstStyle/>
        <a:p>
          <a:r>
            <a:rPr lang="en-US" dirty="0"/>
            <a:t> </a:t>
          </a:r>
        </a:p>
      </dgm:t>
    </dgm:pt>
    <dgm:pt modelId="{A1E53AC2-AFCE-4526-8700-FED757363E48}" type="parTrans" cxnId="{10642971-0900-4166-8A84-5B2C30CCAD2A}">
      <dgm:prSet/>
      <dgm:spPr/>
      <dgm:t>
        <a:bodyPr/>
        <a:lstStyle/>
        <a:p>
          <a:endParaRPr lang="en-US"/>
        </a:p>
      </dgm:t>
    </dgm:pt>
    <dgm:pt modelId="{D9FCCB60-818E-4A2D-8A3B-096B84E0B421}" type="sibTrans" cxnId="{10642971-0900-4166-8A84-5B2C30CCAD2A}">
      <dgm:prSet/>
      <dgm:spPr/>
      <dgm:t>
        <a:bodyPr/>
        <a:lstStyle/>
        <a:p>
          <a:endParaRPr lang="en-US"/>
        </a:p>
      </dgm:t>
    </dgm:pt>
    <dgm:pt modelId="{0B714058-EF3F-43C8-8B28-554D52C3B1EF}" type="pres">
      <dgm:prSet presAssocID="{A8B4B21E-D35C-4123-BA6C-CDFECE1E3DED}" presName="compositeShape" presStyleCnt="0">
        <dgm:presLayoutVars>
          <dgm:chMax val="7"/>
          <dgm:dir/>
          <dgm:resizeHandles val="exact"/>
        </dgm:presLayoutVars>
      </dgm:prSet>
      <dgm:spPr/>
    </dgm:pt>
    <dgm:pt modelId="{002BF9C4-2EB5-4AE8-96E5-7560AC023A4F}" type="pres">
      <dgm:prSet presAssocID="{57374D11-CD36-4049-8D29-4D640346E908}" presName="circ1" presStyleLbl="vennNode1" presStyleIdx="0" presStyleCnt="2" custLinFactNeighborY="1978"/>
      <dgm:spPr/>
    </dgm:pt>
    <dgm:pt modelId="{8356AD5F-026A-4BCE-9E77-780CA540D76E}" type="pres">
      <dgm:prSet presAssocID="{57374D11-CD36-4049-8D29-4D640346E90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FFB06B6-921E-4549-9C9F-5332AD3A7338}" type="pres">
      <dgm:prSet presAssocID="{F3ED53E2-08CE-47A4-9951-81A45548A85B}" presName="circ2" presStyleLbl="vennNode1" presStyleIdx="1" presStyleCnt="2" custScaleX="66556" custScaleY="66556" custLinFactNeighborX="-42826"/>
      <dgm:spPr/>
    </dgm:pt>
    <dgm:pt modelId="{E0B92BDF-5805-46D3-A5B2-632FC2BA8683}" type="pres">
      <dgm:prSet presAssocID="{F3ED53E2-08CE-47A4-9951-81A45548A85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AC4F726-3DE1-4183-B5E2-9BCB9D73B623}" type="presOf" srcId="{A8B4B21E-D35C-4123-BA6C-CDFECE1E3DED}" destId="{0B714058-EF3F-43C8-8B28-554D52C3B1EF}" srcOrd="0" destOrd="0" presId="urn:microsoft.com/office/officeart/2005/8/layout/venn1"/>
    <dgm:cxn modelId="{10642971-0900-4166-8A84-5B2C30CCAD2A}" srcId="{A8B4B21E-D35C-4123-BA6C-CDFECE1E3DED}" destId="{F3ED53E2-08CE-47A4-9951-81A45548A85B}" srcOrd="1" destOrd="0" parTransId="{A1E53AC2-AFCE-4526-8700-FED757363E48}" sibTransId="{D9FCCB60-818E-4A2D-8A3B-096B84E0B421}"/>
    <dgm:cxn modelId="{6F3940A8-AA23-4C63-B2A6-F5A6A8971BA5}" type="presOf" srcId="{57374D11-CD36-4049-8D29-4D640346E908}" destId="{8356AD5F-026A-4BCE-9E77-780CA540D76E}" srcOrd="1" destOrd="0" presId="urn:microsoft.com/office/officeart/2005/8/layout/venn1"/>
    <dgm:cxn modelId="{EFEE23C7-267F-4E98-BB4B-1857AB456206}" srcId="{A8B4B21E-D35C-4123-BA6C-CDFECE1E3DED}" destId="{57374D11-CD36-4049-8D29-4D640346E908}" srcOrd="0" destOrd="0" parTransId="{B728FCE4-37B2-4523-AC36-18ACE7F9F76B}" sibTransId="{B6C9FB2E-F844-49AC-919F-6FD33D397E7F}"/>
    <dgm:cxn modelId="{868792F4-333B-4AD7-ADE5-5A5946C79F8F}" type="presOf" srcId="{F3ED53E2-08CE-47A4-9951-81A45548A85B}" destId="{E0B92BDF-5805-46D3-A5B2-632FC2BA8683}" srcOrd="1" destOrd="0" presId="urn:microsoft.com/office/officeart/2005/8/layout/venn1"/>
    <dgm:cxn modelId="{528640FD-6339-4C87-9D5E-A58786B4B3AE}" type="presOf" srcId="{57374D11-CD36-4049-8D29-4D640346E908}" destId="{002BF9C4-2EB5-4AE8-96E5-7560AC023A4F}" srcOrd="0" destOrd="0" presId="urn:microsoft.com/office/officeart/2005/8/layout/venn1"/>
    <dgm:cxn modelId="{669E4CFF-4796-479A-96CD-7B355F332430}" type="presOf" srcId="{F3ED53E2-08CE-47A4-9951-81A45548A85B}" destId="{EFFB06B6-921E-4549-9C9F-5332AD3A7338}" srcOrd="0" destOrd="0" presId="urn:microsoft.com/office/officeart/2005/8/layout/venn1"/>
    <dgm:cxn modelId="{566F70B5-A726-4570-B48B-B3E77295E696}" type="presParOf" srcId="{0B714058-EF3F-43C8-8B28-554D52C3B1EF}" destId="{002BF9C4-2EB5-4AE8-96E5-7560AC023A4F}" srcOrd="0" destOrd="0" presId="urn:microsoft.com/office/officeart/2005/8/layout/venn1"/>
    <dgm:cxn modelId="{0787F50B-A114-4900-8B02-5D1A09499052}" type="presParOf" srcId="{0B714058-EF3F-43C8-8B28-554D52C3B1EF}" destId="{8356AD5F-026A-4BCE-9E77-780CA540D76E}" srcOrd="1" destOrd="0" presId="urn:microsoft.com/office/officeart/2005/8/layout/venn1"/>
    <dgm:cxn modelId="{ABD6E381-93C4-4255-9F1D-5E872E96AD0E}" type="presParOf" srcId="{0B714058-EF3F-43C8-8B28-554D52C3B1EF}" destId="{EFFB06B6-921E-4549-9C9F-5332AD3A7338}" srcOrd="2" destOrd="0" presId="urn:microsoft.com/office/officeart/2005/8/layout/venn1"/>
    <dgm:cxn modelId="{62CF4703-DF00-4F27-8477-56F07CB57521}" type="presParOf" srcId="{0B714058-EF3F-43C8-8B28-554D52C3B1EF}" destId="{E0B92BDF-5805-46D3-A5B2-632FC2BA868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BF9C4-2EB5-4AE8-96E5-7560AC023A4F}">
      <dsp:nvSpPr>
        <dsp:cNvPr id="0" name=""/>
        <dsp:cNvSpPr/>
      </dsp:nvSpPr>
      <dsp:spPr>
        <a:xfrm>
          <a:off x="280119" y="764557"/>
          <a:ext cx="3434705" cy="3434705"/>
        </a:xfrm>
        <a:prstGeom prst="ellipse">
          <a:avLst/>
        </a:prstGeom>
        <a:solidFill>
          <a:schemeClr val="accent6">
            <a:alpha val="4980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759740" y="1169583"/>
        <a:ext cx="1980370" cy="2624654"/>
      </dsp:txXfrm>
    </dsp:sp>
    <dsp:sp modelId="{EFFB06B6-921E-4549-9C9F-5332AD3A7338}">
      <dsp:nvSpPr>
        <dsp:cNvPr id="0" name=""/>
        <dsp:cNvSpPr/>
      </dsp:nvSpPr>
      <dsp:spPr>
        <a:xfrm>
          <a:off x="1488657" y="1077631"/>
          <a:ext cx="2871207" cy="2871207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2303459" y="1416208"/>
        <a:ext cx="1655471" cy="21940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BF9C4-2EB5-4AE8-96E5-7560AC023A4F}">
      <dsp:nvSpPr>
        <dsp:cNvPr id="0" name=""/>
        <dsp:cNvSpPr/>
      </dsp:nvSpPr>
      <dsp:spPr>
        <a:xfrm>
          <a:off x="693881" y="764557"/>
          <a:ext cx="3434705" cy="3434705"/>
        </a:xfrm>
        <a:prstGeom prst="ellipse">
          <a:avLst/>
        </a:prstGeom>
        <a:solidFill>
          <a:srgbClr val="69C14C">
            <a:alpha val="4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173502" y="1169583"/>
        <a:ext cx="1980370" cy="2624654"/>
      </dsp:txXfrm>
    </dsp:sp>
    <dsp:sp modelId="{EFFB06B6-921E-4549-9C9F-5332AD3A7338}">
      <dsp:nvSpPr>
        <dsp:cNvPr id="0" name=""/>
        <dsp:cNvSpPr/>
      </dsp:nvSpPr>
      <dsp:spPr>
        <a:xfrm>
          <a:off x="3465588" y="1889629"/>
          <a:ext cx="1216160" cy="1216160"/>
        </a:xfrm>
        <a:prstGeom prst="ellipse">
          <a:avLst/>
        </a:prstGeom>
        <a:solidFill>
          <a:srgbClr val="007178">
            <a:alpha val="4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3810714" y="2033041"/>
        <a:ext cx="701209" cy="9293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BF9C4-2EB5-4AE8-96E5-7560AC023A4F}">
      <dsp:nvSpPr>
        <dsp:cNvPr id="0" name=""/>
        <dsp:cNvSpPr/>
      </dsp:nvSpPr>
      <dsp:spPr>
        <a:xfrm>
          <a:off x="426420" y="832496"/>
          <a:ext cx="3434705" cy="3434705"/>
        </a:xfrm>
        <a:prstGeom prst="ellipse">
          <a:avLst/>
        </a:prstGeom>
        <a:solidFill>
          <a:schemeClr val="accent5">
            <a:alpha val="49804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906041" y="1237521"/>
        <a:ext cx="1980370" cy="2624654"/>
      </dsp:txXfrm>
    </dsp:sp>
    <dsp:sp modelId="{EFFB06B6-921E-4549-9C9F-5332AD3A7338}">
      <dsp:nvSpPr>
        <dsp:cNvPr id="0" name=""/>
        <dsp:cNvSpPr/>
      </dsp:nvSpPr>
      <dsp:spPr>
        <a:xfrm>
          <a:off x="2005288" y="1338909"/>
          <a:ext cx="2286002" cy="2286002"/>
        </a:xfrm>
        <a:prstGeom prst="ellipse">
          <a:avLst/>
        </a:prstGeom>
        <a:solidFill>
          <a:schemeClr val="accent5">
            <a:lumMod val="50000"/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2654019" y="1608477"/>
        <a:ext cx="1318055" cy="174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20A0B-24B9-438E-9442-9B3DD35DF844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CDF61-8D68-4A51-B316-75E72A7A8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6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1" cy="479570"/>
          </a:xfrm>
          <a:prstGeom prst="rect">
            <a:avLst/>
          </a:prstGeom>
        </p:spPr>
        <p:txBody>
          <a:bodyPr vert="horz" lIns="94725" tIns="47362" rIns="94725" bIns="473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79570"/>
          </a:xfrm>
          <a:prstGeom prst="rect">
            <a:avLst/>
          </a:prstGeom>
        </p:spPr>
        <p:txBody>
          <a:bodyPr vert="horz" lIns="94725" tIns="47362" rIns="94725" bIns="47362" rtlCol="0"/>
          <a:lstStyle>
            <a:lvl1pPr algn="r">
              <a:defRPr sz="1200"/>
            </a:lvl1pPr>
          </a:lstStyle>
          <a:p>
            <a:fld id="{0626A4AB-D252-4141-ACE1-68425BBEC087}" type="datetimeFigureOut">
              <a:rPr lang="en-US" smtClean="0"/>
              <a:pPr/>
              <a:t>3/23/2024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25" tIns="47362" rIns="94725" bIns="473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59998"/>
            <a:ext cx="5852160" cy="4321031"/>
          </a:xfrm>
          <a:prstGeom prst="rect">
            <a:avLst/>
          </a:prstGeom>
        </p:spPr>
        <p:txBody>
          <a:bodyPr vert="horz" lIns="94725" tIns="47362" rIns="94725" bIns="473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994"/>
            <a:ext cx="3169921" cy="479570"/>
          </a:xfrm>
          <a:prstGeom prst="rect">
            <a:avLst/>
          </a:prstGeom>
        </p:spPr>
        <p:txBody>
          <a:bodyPr vert="horz" lIns="94725" tIns="47362" rIns="94725" bIns="473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994"/>
            <a:ext cx="3169921" cy="479570"/>
          </a:xfrm>
          <a:prstGeom prst="rect">
            <a:avLst/>
          </a:prstGeom>
        </p:spPr>
        <p:txBody>
          <a:bodyPr vert="horz" lIns="94725" tIns="47362" rIns="94725" bIns="47362" rtlCol="0" anchor="b"/>
          <a:lstStyle>
            <a:lvl1pPr algn="r">
              <a:defRPr sz="1200"/>
            </a:lvl1pPr>
          </a:lstStyle>
          <a:p>
            <a:fld id="{726AD562-5523-43BA-8761-14FBAAD6F6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3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41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21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50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8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06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67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40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404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MTF data show a similar pattern.</a:t>
            </a:r>
          </a:p>
          <a:p>
            <a:r>
              <a:rPr lang="en-US" dirty="0"/>
              <a:t>2. 2019 peak</a:t>
            </a:r>
          </a:p>
          <a:p>
            <a:r>
              <a:rPr lang="en-US" dirty="0"/>
              <a:t>3. Nicotine vaping declining more quickly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15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6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7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33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1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dirty="0">
              <a:solidFill>
                <a:srgbClr val="768591"/>
              </a:solidFill>
              <a:latin typeface="Gill Sans MT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2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0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3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AD562-5523-43BA-8761-14FBAAD6F6F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3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e Are IC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5860740"/>
            <a:ext cx="2280756" cy="5620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/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573749" y="3810000"/>
            <a:ext cx="2294238" cy="152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baseline="0"/>
            </a:lvl1pPr>
          </a:lstStyle>
          <a:p>
            <a:r>
              <a:rPr lang="en-US" dirty="0"/>
              <a:t>Company Logo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865" t="9336" r="2031" b="17634"/>
          <a:stretch/>
        </p:blipFill>
        <p:spPr>
          <a:xfrm rot="10800000" flipH="1">
            <a:off x="4461895" y="-27963"/>
            <a:ext cx="4682106" cy="68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62001"/>
            <a:ext cx="1861297" cy="506845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48890" y="762001"/>
            <a:ext cx="6142005" cy="506845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105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Side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48890" y="762000"/>
            <a:ext cx="6023610" cy="5068453"/>
          </a:xfrm>
          <a:prstGeom prst="rect">
            <a:avLst/>
          </a:prstGeom>
        </p:spPr>
        <p:txBody>
          <a:bodyPr numCol="2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762001"/>
            <a:ext cx="1861297" cy="506845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Numbered Side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48890" y="762001"/>
            <a:ext cx="6166485" cy="5068454"/>
          </a:xfrm>
          <a:prstGeom prst="rect">
            <a:avLst/>
          </a:prstGeom>
        </p:spPr>
        <p:txBody>
          <a:bodyPr numCol="2" spcCol="347472">
            <a:noAutofit/>
          </a:bodyPr>
          <a:lstStyle>
            <a:lvl1pPr marL="252016" indent="-252016">
              <a:buFont typeface="+mj-lt"/>
              <a:buAutoNum type="arabicPeriod"/>
              <a:tabLst/>
              <a:defRPr/>
            </a:lvl1pPr>
            <a:lvl2pPr marL="504031" indent="-215305">
              <a:buFont typeface="+mj-lt"/>
              <a:buAutoNum type="alphaUcPeriod"/>
              <a:tabLst/>
              <a:defRPr/>
            </a:lvl2pPr>
            <a:lvl3pPr marL="718344" indent="-214313">
              <a:buFont typeface="+mj-lt"/>
              <a:buAutoNum type="alphaLcParenR"/>
              <a:tabLst/>
              <a:defRPr/>
            </a:lvl3pPr>
            <a:lvl4pPr marL="895946" indent="-149821">
              <a:tabLst/>
              <a:defRPr/>
            </a:lvl4pPr>
            <a:lvl5pPr marL="1035844" indent="-13096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762001"/>
            <a:ext cx="1861297" cy="506845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01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Sid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436091"/>
            <a:ext cx="1861297" cy="339436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48890" y="762000"/>
            <a:ext cx="6166485" cy="5068453"/>
          </a:xfrm>
          <a:prstGeom prst="rect">
            <a:avLst/>
          </a:prstGeom>
        </p:spPr>
        <p:txBody>
          <a:bodyPr numCol="1" spcCol="347472">
            <a:noAutofit/>
          </a:bodyPr>
          <a:lstStyle>
            <a:lvl1pPr>
              <a:defRPr sz="1750" baseline="0"/>
            </a:lvl1pPr>
            <a:lvl2pPr>
              <a:defRPr sz="1250" baseline="0">
                <a:latin typeface="+mj-lt"/>
              </a:defRPr>
            </a:lvl2pPr>
            <a:lvl3pPr>
              <a:defRPr sz="1250" baseline="0">
                <a:latin typeface="+mj-lt"/>
              </a:defRPr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571500" y="757504"/>
            <a:ext cx="1000125" cy="1333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icon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826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Conten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48889" y="762001"/>
            <a:ext cx="2966085" cy="5068454"/>
          </a:xfrm>
          <a:prstGeom prst="rect">
            <a:avLst/>
          </a:prstGeom>
        </p:spPr>
        <p:txBody>
          <a:bodyPr numCol="1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5726430" y="762001"/>
            <a:ext cx="2964465" cy="5068454"/>
          </a:xfrm>
          <a:prstGeom prst="rect">
            <a:avLst/>
          </a:prstGeom>
        </p:spPr>
        <p:txBody>
          <a:bodyPr numCol="1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71500" y="762001"/>
            <a:ext cx="1861297" cy="50684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0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ide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48889" y="762000"/>
            <a:ext cx="2966085" cy="5068453"/>
          </a:xfrm>
          <a:prstGeom prst="rect">
            <a:avLst/>
          </a:prstGeom>
        </p:spPr>
        <p:txBody>
          <a:bodyPr numCol="1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715000" y="762635"/>
            <a:ext cx="3000375" cy="50678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762001"/>
            <a:ext cx="1861297" cy="506845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56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Content Sid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548889" y="762000"/>
            <a:ext cx="2966085" cy="5068453"/>
          </a:xfrm>
          <a:prstGeom prst="rect">
            <a:avLst/>
          </a:prstGeom>
        </p:spPr>
        <p:txBody>
          <a:bodyPr numCol="1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5729051" y="762000"/>
            <a:ext cx="2846070" cy="5068453"/>
          </a:xfrm>
          <a:prstGeom prst="rect">
            <a:avLst/>
          </a:prstGeom>
        </p:spPr>
        <p:txBody>
          <a:bodyPr numCol="1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571500" y="762000"/>
            <a:ext cx="1000125" cy="13335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125" b="0" i="0" baseline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icon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730500"/>
            <a:ext cx="1861297" cy="30999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006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857500" y="2222500"/>
            <a:ext cx="5715000" cy="3607953"/>
          </a:xfrm>
          <a:prstGeom prst="rect">
            <a:avLst/>
          </a:prstGeom>
        </p:spPr>
        <p:txBody>
          <a:bodyPr numCol="2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500" y="2222501"/>
            <a:ext cx="1861297" cy="360795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83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port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719668"/>
            <a:ext cx="2533651" cy="189088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en-US" dirty="0"/>
              <a:t>Table/Chart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306536" y="719667"/>
            <a:ext cx="5384359" cy="5297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/>
            </a:lvl1pPr>
            <a:lvl2pPr marL="126206" indent="0">
              <a:buNone/>
              <a:defRPr b="0"/>
            </a:lvl2pPr>
            <a:lvl3pPr marL="300038" indent="0">
              <a:buNone/>
              <a:defRPr b="0"/>
            </a:lvl3pPr>
            <a:lvl4pPr marL="432198" indent="0">
              <a:buNone/>
              <a:defRPr b="0"/>
            </a:lvl4pPr>
            <a:lvl5pPr marL="556023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516930" y="2906890"/>
            <a:ext cx="2531070" cy="31528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/>
            </a:lvl1pPr>
            <a:lvl2pPr marL="126206" indent="0">
              <a:buNone/>
              <a:defRPr b="0"/>
            </a:lvl2pPr>
            <a:lvl3pPr marL="300038" indent="0">
              <a:buNone/>
              <a:defRPr b="0"/>
            </a:lvl3pPr>
            <a:lvl4pPr marL="432198" indent="0">
              <a:buNone/>
              <a:defRPr b="0"/>
            </a:lvl4pPr>
            <a:lvl5pPr marL="556023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80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08744" y="1187302"/>
            <a:ext cx="5206631" cy="4702957"/>
          </a:xfrm>
          <a:prstGeom prst="rect">
            <a:avLst/>
          </a:prstGeom>
        </p:spPr>
        <p:txBody>
          <a:bodyPr numCol="1" spcCol="347472">
            <a:noAutofit/>
          </a:bodyPr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3508744" cy="159488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56930" cy="6024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77589"/>
            <a:ext cx="2263406" cy="506399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508375" y="407582"/>
            <a:ext cx="5207018" cy="6596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5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3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007862" y="6047311"/>
            <a:ext cx="2289124" cy="431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 spc="375">
                <a:solidFill>
                  <a:srgbClr val="76859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26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99" r="1520"/>
          <a:stretch/>
        </p:blipFill>
        <p:spPr>
          <a:xfrm flipH="1">
            <a:off x="2315676" y="1271024"/>
            <a:ext cx="6828323" cy="21000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1257662"/>
            <a:ext cx="4135441" cy="2126365"/>
            <a:chOff x="439911" y="1886916"/>
            <a:chExt cx="4689091" cy="2096705"/>
          </a:xfrm>
        </p:grpSpPr>
        <p:sp>
          <p:nvSpPr>
            <p:cNvPr id="13" name="Rectangle 12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solidFill>
              <a:srgbClr val="00AFAA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solidFill>
              <a:srgbClr val="00538B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solidFill>
              <a:srgbClr val="00A2E0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solidFill>
              <a:srgbClr val="79C969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solidFill>
              <a:srgbClr val="F2993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solidFill>
              <a:srgbClr val="EB095F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145" y="3750642"/>
            <a:ext cx="4573221" cy="1207061"/>
          </a:xfrm>
          <a:prstGeom prst="rect">
            <a:avLst/>
          </a:prstGeom>
        </p:spPr>
        <p:txBody>
          <a:bodyPr lIns="0" tIns="0" rIns="0" anchor="t"/>
          <a:lstStyle>
            <a:lvl1pPr>
              <a:defRPr>
                <a:solidFill>
                  <a:srgbClr val="0053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007145" y="5094013"/>
            <a:ext cx="4553228" cy="280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07145" y="5449888"/>
            <a:ext cx="4558473" cy="361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rgbClr val="00538B"/>
                </a:solidFill>
              </a:defRPr>
            </a:lvl1pPr>
          </a:lstStyle>
          <a:p>
            <a:pPr lvl="0"/>
            <a:r>
              <a:rPr lang="en-US" dirty="0"/>
              <a:t>Presenter Title, Department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40733" y="538610"/>
            <a:ext cx="6559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50" b="1" dirty="0" err="1">
                <a:solidFill>
                  <a:srgbClr val="768591"/>
                </a:solidFill>
                <a:latin typeface="Arial" charset="0"/>
                <a:ea typeface="Arial" charset="0"/>
                <a:cs typeface="Arial" charset="0"/>
              </a:rPr>
              <a:t>icf.com</a:t>
            </a:r>
            <a:endParaRPr lang="en-US" sz="1050" b="1" dirty="0">
              <a:solidFill>
                <a:srgbClr val="76859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74121" y="3771820"/>
            <a:ext cx="3358146" cy="1232583"/>
            <a:chOff x="646279" y="4481907"/>
            <a:chExt cx="4639700" cy="14791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104" y="4481907"/>
              <a:ext cx="1848875" cy="14791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46279" y="5004163"/>
              <a:ext cx="2790825" cy="91571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indent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US" sz="4500" b="0" dirty="0">
                  <a:solidFill>
                    <a:srgbClr val="768591"/>
                  </a:solidFill>
                </a:rPr>
                <a:t>we</a:t>
              </a:r>
              <a:r>
                <a:rPr lang="en-US" sz="3000" b="0" dirty="0">
                  <a:solidFill>
                    <a:srgbClr val="768591"/>
                  </a:solidFill>
                </a:rPr>
                <a:t> </a:t>
              </a:r>
              <a:r>
                <a:rPr lang="en-US" sz="4500" b="0" dirty="0">
                  <a:solidFill>
                    <a:srgbClr val="768591"/>
                  </a:solidFill>
                </a:rPr>
                <a:t>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2415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itle + 2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08745" y="1187302"/>
            <a:ext cx="5182151" cy="4702957"/>
          </a:xfrm>
          <a:prstGeom prst="rect">
            <a:avLst/>
          </a:prstGeom>
        </p:spPr>
        <p:txBody>
          <a:bodyPr numCol="2" spcCol="347472">
            <a:noAutofit/>
          </a:bodyPr>
          <a:lstStyle>
            <a:lvl1pPr>
              <a:defRPr b="1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3508744" cy="159488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056930" cy="6024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77589"/>
            <a:ext cx="2263406" cy="506399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508375" y="407582"/>
            <a:ext cx="5182521" cy="65969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75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18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F Presente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625837" y="954212"/>
            <a:ext cx="4065058" cy="2273830"/>
          </a:xfrm>
          <a:prstGeom prst="rect">
            <a:avLst/>
          </a:prstGeom>
        </p:spPr>
        <p:txBody>
          <a:bodyPr numCol="1" spcCol="347472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FontTx/>
              <a:buNone/>
              <a:defRPr sz="1250" b="0" baseline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26991"/>
            <a:ext cx="2263406" cy="535129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7685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2"/>
          </p:nvPr>
        </p:nvSpPr>
        <p:spPr>
          <a:xfrm>
            <a:off x="3199481" y="717379"/>
            <a:ext cx="1285876" cy="1518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5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99482" y="526991"/>
            <a:ext cx="1285875" cy="1905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625837" y="444500"/>
            <a:ext cx="4065058" cy="3589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None/>
              <a:defRPr sz="1500" baseline="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99481" y="2243136"/>
            <a:ext cx="1285876" cy="5366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199481" y="2787473"/>
            <a:ext cx="1285876" cy="5396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/>
              <a:t>Position</a:t>
            </a:r>
            <a:endParaRPr lang="en-US" dirty="0"/>
          </a:p>
        </p:txBody>
      </p:sp>
      <p:sp>
        <p:nvSpPr>
          <p:cNvPr id="21" name="Content Placeholder 4"/>
          <p:cNvSpPr>
            <a:spLocks noGrp="1"/>
          </p:cNvSpPr>
          <p:nvPr>
            <p:ph sz="quarter" idx="16"/>
          </p:nvPr>
        </p:nvSpPr>
        <p:spPr>
          <a:xfrm>
            <a:off x="4625837" y="3861872"/>
            <a:ext cx="4065058" cy="2378032"/>
          </a:xfrm>
          <a:prstGeom prst="rect">
            <a:avLst/>
          </a:prstGeom>
        </p:spPr>
        <p:txBody>
          <a:bodyPr numCol="1" spcCol="347472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FontTx/>
              <a:buNone/>
              <a:defRPr lang="en-US" sz="1250" b="0" kern="1200" baseline="0" dirty="0" smtClean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5"/>
          <p:cNvSpPr>
            <a:spLocks noGrp="1" noChangeAspect="1"/>
          </p:cNvSpPr>
          <p:nvPr>
            <p:ph type="pic" sz="quarter" idx="17"/>
          </p:nvPr>
        </p:nvSpPr>
        <p:spPr>
          <a:xfrm>
            <a:off x="3199481" y="3666452"/>
            <a:ext cx="1285876" cy="1518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50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199482" y="3476064"/>
            <a:ext cx="1285875" cy="1905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625837" y="3365500"/>
            <a:ext cx="4065058" cy="3589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None/>
              <a:defRPr lang="en-US" sz="15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marL="0" lvl="0" indent="0" algn="l" defTabSz="3429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125"/>
              </a:spcAft>
              <a:buClr>
                <a:schemeClr val="tx2"/>
              </a:buClr>
              <a:buFont typeface="Wingdings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99481" y="5192209"/>
            <a:ext cx="1285876" cy="53668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0" hasCustomPrompt="1"/>
          </p:nvPr>
        </p:nvSpPr>
        <p:spPr>
          <a:xfrm>
            <a:off x="3199481" y="5736546"/>
            <a:ext cx="1285876" cy="5396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50" b="0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/>
              <a:t>Position</a:t>
            </a:r>
            <a:endParaRPr lang="en-US" dirty="0"/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67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F Present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2"/>
          </p:nvPr>
        </p:nvSpPr>
        <p:spPr>
          <a:xfrm>
            <a:off x="2857500" y="526991"/>
            <a:ext cx="1285876" cy="1378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125" b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857500" y="2936113"/>
            <a:ext cx="1285876" cy="3468317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875" b="0"/>
            </a:lvl1pPr>
            <a:lvl2pPr algn="l" rtl="0" eaLnBrk="1" latinLnBrk="0" hangingPunct="1">
              <a:lnSpc>
                <a:spcPct val="100000"/>
              </a:lnSpc>
              <a:spcBef>
                <a:spcPts val="75"/>
              </a:spcBef>
              <a:spcAft>
                <a:spcPts val="125"/>
              </a:spcAft>
              <a:buClr>
                <a:srgbClr val="00A2E0"/>
              </a:buClr>
              <a:defRPr lang="en-US" sz="875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algn="l" rtl="0" eaLnBrk="1" latinLnBrk="0" hangingPunct="1">
              <a:lnSpc>
                <a:spcPct val="100000"/>
              </a:lnSpc>
              <a:spcBef>
                <a:spcPts val="75"/>
              </a:spcBef>
              <a:spcAft>
                <a:spcPts val="125"/>
              </a:spcAft>
              <a:buClr>
                <a:srgbClr val="00A2E0"/>
              </a:buClr>
              <a:defRPr lang="en-US" sz="875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Aft>
                <a:spcPts val="125"/>
              </a:spcAft>
              <a:defRPr sz="875" b="0"/>
            </a:lvl4pPr>
            <a:lvl5pPr>
              <a:lnSpc>
                <a:spcPct val="100000"/>
              </a:lnSpc>
              <a:spcAft>
                <a:spcPts val="125"/>
              </a:spcAft>
              <a:defRPr sz="87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526991"/>
            <a:ext cx="2105026" cy="188600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1" y="2596207"/>
            <a:ext cx="1285875" cy="3048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None/>
              <a:defRPr sz="1125" b="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57500" y="2050991"/>
            <a:ext cx="1285876" cy="5366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350" y="2596207"/>
            <a:ext cx="2105026" cy="3858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None/>
              <a:defRPr sz="1125" b="0" baseline="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Years of Experience title here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/>
          </p:nvPr>
        </p:nvSpPr>
        <p:spPr>
          <a:xfrm>
            <a:off x="4415518" y="526991"/>
            <a:ext cx="1285876" cy="1378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125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17"/>
          </p:nvPr>
        </p:nvSpPr>
        <p:spPr>
          <a:xfrm>
            <a:off x="4415517" y="2936113"/>
            <a:ext cx="1285876" cy="3468317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875" b="0"/>
            </a:lvl1pPr>
            <a:lvl2pPr algn="l" rtl="0" eaLnBrk="1" latinLnBrk="0" hangingPunct="1">
              <a:lnSpc>
                <a:spcPct val="100000"/>
              </a:lnSpc>
              <a:spcBef>
                <a:spcPts val="75"/>
              </a:spcBef>
              <a:spcAft>
                <a:spcPts val="125"/>
              </a:spcAft>
              <a:buClr>
                <a:srgbClr val="00A2E0"/>
              </a:buClr>
              <a:defRPr lang="en-US" sz="875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algn="l" rtl="0" eaLnBrk="1" latinLnBrk="0" hangingPunct="1">
              <a:lnSpc>
                <a:spcPct val="100000"/>
              </a:lnSpc>
              <a:spcBef>
                <a:spcPts val="75"/>
              </a:spcBef>
              <a:spcAft>
                <a:spcPts val="125"/>
              </a:spcAft>
              <a:buClr>
                <a:srgbClr val="00A2E0"/>
              </a:buClr>
              <a:defRPr lang="en-US" sz="875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Aft>
                <a:spcPts val="125"/>
              </a:spcAft>
              <a:defRPr sz="875" b="0"/>
            </a:lvl4pPr>
            <a:lvl5pPr>
              <a:lnSpc>
                <a:spcPct val="100000"/>
              </a:lnSpc>
              <a:spcAft>
                <a:spcPts val="125"/>
              </a:spcAft>
              <a:defRPr sz="87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415518" y="2596207"/>
            <a:ext cx="1285875" cy="3048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None/>
              <a:defRPr sz="1125" b="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15517" y="2050991"/>
            <a:ext cx="1285876" cy="5366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Picture Placeholder 5"/>
          <p:cNvSpPr>
            <a:spLocks noGrp="1" noChangeAspect="1"/>
          </p:cNvSpPr>
          <p:nvPr>
            <p:ph type="pic" sz="quarter" idx="20"/>
          </p:nvPr>
        </p:nvSpPr>
        <p:spPr>
          <a:xfrm>
            <a:off x="5973535" y="526991"/>
            <a:ext cx="1285876" cy="1378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125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Content Placeholder 4"/>
          <p:cNvSpPr>
            <a:spLocks noGrp="1"/>
          </p:cNvSpPr>
          <p:nvPr>
            <p:ph sz="quarter" idx="21"/>
          </p:nvPr>
        </p:nvSpPr>
        <p:spPr>
          <a:xfrm>
            <a:off x="5973535" y="2936113"/>
            <a:ext cx="1285876" cy="3468317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875" b="0"/>
            </a:lvl1pPr>
            <a:lvl2pPr algn="l" rtl="0" eaLnBrk="1" latinLnBrk="0" hangingPunct="1">
              <a:lnSpc>
                <a:spcPct val="100000"/>
              </a:lnSpc>
              <a:spcBef>
                <a:spcPts val="75"/>
              </a:spcBef>
              <a:spcAft>
                <a:spcPts val="125"/>
              </a:spcAft>
              <a:buClr>
                <a:srgbClr val="00A2E0"/>
              </a:buClr>
              <a:defRPr lang="en-US" sz="875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algn="l" rtl="0" eaLnBrk="1" latinLnBrk="0" hangingPunct="1">
              <a:lnSpc>
                <a:spcPct val="100000"/>
              </a:lnSpc>
              <a:spcBef>
                <a:spcPts val="75"/>
              </a:spcBef>
              <a:spcAft>
                <a:spcPts val="125"/>
              </a:spcAft>
              <a:buClr>
                <a:srgbClr val="00A2E0"/>
              </a:buClr>
              <a:defRPr lang="en-US" sz="875" b="0" kern="1200" baseline="0" dirty="0" smtClean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3pPr>
            <a:lvl4pPr>
              <a:lnSpc>
                <a:spcPct val="100000"/>
              </a:lnSpc>
              <a:spcAft>
                <a:spcPts val="125"/>
              </a:spcAft>
              <a:defRPr sz="875" b="0"/>
            </a:lvl4pPr>
            <a:lvl5pPr>
              <a:lnSpc>
                <a:spcPct val="100000"/>
              </a:lnSpc>
              <a:spcAft>
                <a:spcPts val="125"/>
              </a:spcAft>
              <a:defRPr sz="87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5973536" y="2596207"/>
            <a:ext cx="1285875" cy="3048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None/>
              <a:defRPr sz="1125" b="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973535" y="2050991"/>
            <a:ext cx="1285876" cy="5366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Picture Placeholder 5"/>
          <p:cNvSpPr>
            <a:spLocks noGrp="1" noChangeAspect="1"/>
          </p:cNvSpPr>
          <p:nvPr>
            <p:ph type="pic" sz="quarter" idx="24"/>
          </p:nvPr>
        </p:nvSpPr>
        <p:spPr>
          <a:xfrm>
            <a:off x="7531553" y="526991"/>
            <a:ext cx="1285876" cy="13780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125"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Content Placeholder 4"/>
          <p:cNvSpPr>
            <a:spLocks noGrp="1"/>
          </p:cNvSpPr>
          <p:nvPr>
            <p:ph sz="quarter" idx="25"/>
          </p:nvPr>
        </p:nvSpPr>
        <p:spPr>
          <a:xfrm>
            <a:off x="7531553" y="2936113"/>
            <a:ext cx="1285876" cy="3468317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875" b="0"/>
            </a:lvl1pPr>
            <a:lvl2pPr>
              <a:lnSpc>
                <a:spcPct val="100000"/>
              </a:lnSpc>
              <a:spcAft>
                <a:spcPts val="125"/>
              </a:spcAft>
              <a:buClr>
                <a:srgbClr val="00A2E0"/>
              </a:buClr>
              <a:defRPr sz="875" b="0"/>
            </a:lvl2pPr>
            <a:lvl3pPr>
              <a:lnSpc>
                <a:spcPct val="100000"/>
              </a:lnSpc>
              <a:spcAft>
                <a:spcPts val="125"/>
              </a:spcAft>
              <a:buClr>
                <a:srgbClr val="00A2E0"/>
              </a:buClr>
              <a:defRPr sz="875" b="0"/>
            </a:lvl3pPr>
            <a:lvl4pPr>
              <a:lnSpc>
                <a:spcPct val="100000"/>
              </a:lnSpc>
              <a:spcAft>
                <a:spcPts val="125"/>
              </a:spcAft>
              <a:defRPr sz="875" b="0"/>
            </a:lvl4pPr>
            <a:lvl5pPr>
              <a:lnSpc>
                <a:spcPct val="100000"/>
              </a:lnSpc>
              <a:spcAft>
                <a:spcPts val="125"/>
              </a:spcAft>
              <a:defRPr sz="87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7531554" y="2596207"/>
            <a:ext cx="1285875" cy="3048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Aft>
                <a:spcPts val="125"/>
              </a:spcAft>
              <a:buNone/>
              <a:defRPr sz="1125" b="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years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7531553" y="2050991"/>
            <a:ext cx="1285876" cy="5366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>
                <a:solidFill>
                  <a:schemeClr val="tx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439537"/>
            <a:ext cx="549273" cy="2120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439537"/>
            <a:ext cx="4017711" cy="2120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25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chemeClr val="accent6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0" rIns="5715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85750" y="2519278"/>
            <a:ext cx="425196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381001"/>
            <a:ext cx="4251960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5750" y="1331720"/>
            <a:ext cx="4251960" cy="90007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4690999" y="2519278"/>
            <a:ext cx="425196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90999" y="381001"/>
            <a:ext cx="4251960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690999" y="1331720"/>
            <a:ext cx="4251960" cy="9000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63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chemeClr val="accent4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9741" y="2490156"/>
            <a:ext cx="2760345" cy="3616331"/>
          </a:xfrm>
          <a:prstGeom prst="rect">
            <a:avLst/>
          </a:prstGeo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5" y="330866"/>
            <a:ext cx="2760345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33375" y="1295702"/>
            <a:ext cx="2760345" cy="76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3302831" y="2490156"/>
            <a:ext cx="2743867" cy="3616331"/>
          </a:xfrm>
          <a:prstGeom prst="rect">
            <a:avLst/>
          </a:prstGeo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308541" y="330866"/>
            <a:ext cx="2760345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3308541" y="1295702"/>
            <a:ext cx="2760345" cy="76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7" name="Content Placeholder 4"/>
          <p:cNvSpPr>
            <a:spLocks noGrp="1"/>
          </p:cNvSpPr>
          <p:nvPr>
            <p:ph sz="quarter" idx="21"/>
          </p:nvPr>
        </p:nvSpPr>
        <p:spPr>
          <a:xfrm>
            <a:off x="6289121" y="2490156"/>
            <a:ext cx="2573061" cy="3616331"/>
          </a:xfrm>
          <a:prstGeom prst="rect">
            <a:avLst/>
          </a:prstGeo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91825" y="330866"/>
            <a:ext cx="2760345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6291825" y="1295702"/>
            <a:ext cx="2760345" cy="7644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91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905000"/>
          </a:xfrm>
          <a:prstGeom prst="rect">
            <a:avLst/>
          </a:prstGeom>
          <a:solidFill>
            <a:schemeClr val="accent3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4924" y="2479670"/>
            <a:ext cx="8010876" cy="3616331"/>
          </a:xfrm>
          <a:prstGeom prst="rect">
            <a:avLst/>
          </a:prstGeo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1179" y="377658"/>
            <a:ext cx="8014621" cy="10701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9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9050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4924" y="2479670"/>
            <a:ext cx="8010876" cy="3616331"/>
          </a:xfrm>
          <a:prstGeom prst="rect">
            <a:avLst/>
          </a:prstGeom>
        </p:spPr>
        <p:txBody>
          <a:bodyPr lIns="0" tIns="0" rIns="0" b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1179" y="377658"/>
            <a:ext cx="8014621" cy="107014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46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up no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00538B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3713" y="2486995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2078181" y="2486995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Content Placeholder 4"/>
          <p:cNvSpPr>
            <a:spLocks noGrp="1"/>
          </p:cNvSpPr>
          <p:nvPr>
            <p:ph sz="quarter" idx="21"/>
          </p:nvPr>
        </p:nvSpPr>
        <p:spPr>
          <a:xfrm>
            <a:off x="3862649" y="2486995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Content Placeholder 4"/>
          <p:cNvSpPr>
            <a:spLocks noGrp="1"/>
          </p:cNvSpPr>
          <p:nvPr>
            <p:ph sz="quarter" idx="25"/>
          </p:nvPr>
        </p:nvSpPr>
        <p:spPr>
          <a:xfrm>
            <a:off x="5647118" y="2486995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6" name="Content Placeholder 4"/>
          <p:cNvSpPr>
            <a:spLocks noGrp="1"/>
          </p:cNvSpPr>
          <p:nvPr>
            <p:ph sz="quarter" idx="29"/>
          </p:nvPr>
        </p:nvSpPr>
        <p:spPr>
          <a:xfrm>
            <a:off x="7431586" y="2486995"/>
            <a:ext cx="1430596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94249" y="358171"/>
            <a:ext cx="1600199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4249" y="1323006"/>
            <a:ext cx="1600199" cy="9167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2078717" y="358171"/>
            <a:ext cx="1600199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2078717" y="1323006"/>
            <a:ext cx="1600199" cy="9167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3863186" y="358171"/>
            <a:ext cx="1600199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3863186" y="1323006"/>
            <a:ext cx="1600199" cy="9167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4" hasCustomPrompt="1"/>
          </p:nvPr>
        </p:nvSpPr>
        <p:spPr>
          <a:xfrm>
            <a:off x="5647654" y="358171"/>
            <a:ext cx="1600199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11"/>
          <p:cNvSpPr>
            <a:spLocks noGrp="1"/>
          </p:cNvSpPr>
          <p:nvPr>
            <p:ph type="body" sz="quarter" idx="35" hasCustomPrompt="1"/>
          </p:nvPr>
        </p:nvSpPr>
        <p:spPr>
          <a:xfrm>
            <a:off x="5647654" y="1323006"/>
            <a:ext cx="1600199" cy="9167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32121" y="358171"/>
            <a:ext cx="1430061" cy="8591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11"/>
          <p:cNvSpPr>
            <a:spLocks noGrp="1"/>
          </p:cNvSpPr>
          <p:nvPr>
            <p:ph type="body" sz="quarter" idx="37" hasCustomPrompt="1"/>
          </p:nvPr>
        </p:nvSpPr>
        <p:spPr>
          <a:xfrm>
            <a:off x="7432121" y="1323006"/>
            <a:ext cx="1430061" cy="9167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0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u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285751" y="285457"/>
            <a:ext cx="474445" cy="562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75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91101" y="2407100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85750" y="941649"/>
            <a:ext cx="1600200" cy="327116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5750" y="1303871"/>
            <a:ext cx="1600200" cy="946851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4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68079" y="285457"/>
            <a:ext cx="474445" cy="562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75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2075569" y="2407100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68078" y="941649"/>
            <a:ext cx="1600200" cy="327116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68078" y="1303871"/>
            <a:ext cx="1600200" cy="946851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854688" y="285457"/>
            <a:ext cx="474445" cy="562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75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7" name="Content Placeholder 4"/>
          <p:cNvSpPr>
            <a:spLocks noGrp="1"/>
          </p:cNvSpPr>
          <p:nvPr>
            <p:ph sz="quarter" idx="21"/>
          </p:nvPr>
        </p:nvSpPr>
        <p:spPr>
          <a:xfrm>
            <a:off x="3860038" y="2407100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3854686" y="941649"/>
            <a:ext cx="1600200" cy="327116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4686" y="1303871"/>
            <a:ext cx="1600200" cy="946851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5639156" y="285457"/>
            <a:ext cx="474445" cy="562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75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2" name="Content Placeholder 4"/>
          <p:cNvSpPr>
            <a:spLocks noGrp="1"/>
          </p:cNvSpPr>
          <p:nvPr>
            <p:ph sz="quarter" idx="25"/>
          </p:nvPr>
        </p:nvSpPr>
        <p:spPr>
          <a:xfrm>
            <a:off x="5644506" y="2407100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5639154" y="941649"/>
            <a:ext cx="1600200" cy="327116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5639154" y="1303871"/>
            <a:ext cx="1600200" cy="946851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7423624" y="285457"/>
            <a:ext cx="474445" cy="562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75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6" name="Content Placeholder 4"/>
          <p:cNvSpPr>
            <a:spLocks noGrp="1"/>
          </p:cNvSpPr>
          <p:nvPr>
            <p:ph sz="quarter" idx="29"/>
          </p:nvPr>
        </p:nvSpPr>
        <p:spPr>
          <a:xfrm>
            <a:off x="7428974" y="2407100"/>
            <a:ext cx="1600200" cy="3616331"/>
          </a:xfrm>
          <a:prstGeom prst="rect">
            <a:avLst/>
          </a:prstGeom>
        </p:spPr>
        <p:txBody>
          <a:bodyPr lIns="0" rIns="0" numCol="1" spcCol="347472">
            <a:noAutofit/>
          </a:bodyPr>
          <a:lstStyle>
            <a:lvl1pPr>
              <a:lnSpc>
                <a:spcPct val="100000"/>
              </a:lnSpc>
              <a:spcAft>
                <a:spcPts val="125"/>
              </a:spcAft>
              <a:defRPr sz="1125" b="0"/>
            </a:lvl1pPr>
            <a:lvl2pPr>
              <a:lnSpc>
                <a:spcPct val="100000"/>
              </a:lnSpc>
              <a:spcAft>
                <a:spcPts val="125"/>
              </a:spcAft>
              <a:defRPr sz="1125" b="0"/>
            </a:lvl2pPr>
            <a:lvl3pPr>
              <a:lnSpc>
                <a:spcPct val="100000"/>
              </a:lnSpc>
              <a:spcAft>
                <a:spcPts val="125"/>
              </a:spcAft>
              <a:defRPr sz="1125" b="0"/>
            </a:lvl3pPr>
            <a:lvl4pPr>
              <a:lnSpc>
                <a:spcPct val="100000"/>
              </a:lnSpc>
              <a:spcAft>
                <a:spcPts val="125"/>
              </a:spcAft>
              <a:defRPr sz="1125" b="0"/>
            </a:lvl4pPr>
            <a:lvl5pPr>
              <a:lnSpc>
                <a:spcPct val="100000"/>
              </a:lnSpc>
              <a:spcAft>
                <a:spcPts val="125"/>
              </a:spcAft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23623" y="941649"/>
            <a:ext cx="1600200" cy="327116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23623" y="1303871"/>
            <a:ext cx="1600200" cy="946851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25" b="0">
                <a:solidFill>
                  <a:schemeClr val="bg1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17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184" y="663222"/>
            <a:ext cx="8115300" cy="1329046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56286" y="4234642"/>
            <a:ext cx="2425616" cy="1784932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defRPr sz="1125" b="0"/>
            </a:lvl1pPr>
            <a:lvl2pPr>
              <a:defRPr sz="1125" b="0"/>
            </a:lvl2pPr>
            <a:lvl3pPr>
              <a:defRPr sz="1125" b="0"/>
            </a:lvl3pPr>
            <a:lvl4pPr>
              <a:defRPr sz="1125" b="0"/>
            </a:lvl4pPr>
            <a:lvl5pPr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56285" y="2279954"/>
            <a:ext cx="2397976" cy="471714"/>
          </a:xfrm>
          <a:prstGeom prst="rect">
            <a:avLst/>
          </a:prstGeom>
          <a:solidFill>
            <a:schemeClr val="accent2"/>
          </a:solidFill>
        </p:spPr>
        <p:txBody>
          <a:bodyPr lIns="182880" rIns="182880" anchor="ctr">
            <a:noAutofit/>
          </a:bodyPr>
          <a:lstStyle>
            <a:lvl1pPr marL="0" indent="0">
              <a:buNone/>
              <a:defRPr sz="17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Stat 1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56286" y="2796175"/>
            <a:ext cx="2397976" cy="755918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40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56286" y="3596600"/>
            <a:ext cx="2397976" cy="350357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1750" b="0" baseline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5"/>
          </p:nvPr>
        </p:nvSpPr>
        <p:spPr>
          <a:xfrm>
            <a:off x="3444023" y="4234642"/>
            <a:ext cx="2425616" cy="1784932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defRPr sz="1125" b="0"/>
            </a:lvl1pPr>
            <a:lvl2pPr>
              <a:defRPr sz="1125" b="0"/>
            </a:lvl2pPr>
            <a:lvl3pPr>
              <a:defRPr sz="1125" b="0"/>
            </a:lvl3pPr>
            <a:lvl4pPr>
              <a:defRPr sz="1125" b="0"/>
            </a:lvl4pPr>
            <a:lvl5pPr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444023" y="2279954"/>
            <a:ext cx="2397975" cy="471714"/>
          </a:xfrm>
          <a:prstGeom prst="rect">
            <a:avLst/>
          </a:prstGeom>
          <a:solidFill>
            <a:schemeClr val="accent6"/>
          </a:solidFill>
        </p:spPr>
        <p:txBody>
          <a:bodyPr lIns="182880" rIns="182880" anchor="ctr">
            <a:noAutofit/>
          </a:bodyPr>
          <a:lstStyle>
            <a:lvl1pPr marL="0" indent="0">
              <a:buNone/>
              <a:defRPr sz="17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Stat 2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444023" y="2796175"/>
            <a:ext cx="2397976" cy="755918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40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444022" y="3596600"/>
            <a:ext cx="2397976" cy="350357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1750" b="0" baseline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 dirty="0"/>
              <a:t>Number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9"/>
          </p:nvPr>
        </p:nvSpPr>
        <p:spPr>
          <a:xfrm>
            <a:off x="6266547" y="4248752"/>
            <a:ext cx="2425616" cy="1784932"/>
          </a:xfrm>
          <a:prstGeom prst="rect">
            <a:avLst/>
          </a:prstGeom>
        </p:spPr>
        <p:txBody>
          <a:bodyPr lIns="0" rIns="0">
            <a:noAutofit/>
          </a:bodyPr>
          <a:lstStyle>
            <a:lvl1pPr>
              <a:defRPr sz="1125" b="0"/>
            </a:lvl1pPr>
            <a:lvl2pPr>
              <a:defRPr sz="1125" b="0"/>
            </a:lvl2pPr>
            <a:lvl3pPr>
              <a:defRPr sz="1125" b="0"/>
            </a:lvl3pPr>
            <a:lvl4pPr>
              <a:defRPr sz="1125" b="0"/>
            </a:lvl4pPr>
            <a:lvl5pPr>
              <a:defRPr sz="1125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6266546" y="2294065"/>
            <a:ext cx="2425616" cy="471714"/>
          </a:xfrm>
          <a:prstGeom prst="rect">
            <a:avLst/>
          </a:prstGeom>
          <a:solidFill>
            <a:schemeClr val="accent3"/>
          </a:solidFill>
        </p:spPr>
        <p:txBody>
          <a:bodyPr lIns="182880" rIns="182880" anchor="ctr">
            <a:noAutofit/>
          </a:bodyPr>
          <a:lstStyle>
            <a:lvl1pPr marL="0" indent="0">
              <a:buNone/>
              <a:defRPr sz="17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Stat 3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6266547" y="2810286"/>
            <a:ext cx="2397976" cy="755918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40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266546" y="3610711"/>
            <a:ext cx="2397976" cy="350357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>
              <a:buNone/>
              <a:defRPr sz="1750" b="0" baseline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/>
              <a:t>Number</a:t>
            </a:r>
            <a:endParaRPr lang="en-US" dirty="0"/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04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65125"/>
            <a:ext cx="8115300" cy="1201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3953" y="1703296"/>
            <a:ext cx="8115300" cy="4265704"/>
          </a:xfrm>
          <a:prstGeom prst="rect">
            <a:avLst/>
          </a:prstGeom>
        </p:spPr>
        <p:txBody>
          <a:bodyPr/>
          <a:lstStyle>
            <a:lvl2pPr>
              <a:defRPr baseline="0">
                <a:latin typeface="+mj-lt"/>
              </a:defRPr>
            </a:lvl2pPr>
            <a:lvl3pPr>
              <a:defRPr baseline="0"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04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orblock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" y="0"/>
            <a:ext cx="2857499" cy="6858000"/>
          </a:xfrm>
          <a:prstGeom prst="rect">
            <a:avLst/>
          </a:prstGeom>
          <a:solidFill>
            <a:srgbClr val="00A2E0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371849" y="1778000"/>
            <a:ext cx="5252134" cy="4064000"/>
          </a:xfrm>
          <a:prstGeom prst="rect">
            <a:avLst/>
          </a:prstGeom>
        </p:spPr>
        <p:txBody>
          <a:bodyPr numCol="1" spcCol="347472">
            <a:noAutofit/>
          </a:bodyPr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19794"/>
            <a:ext cx="1866901" cy="5418412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371849" y="719794"/>
            <a:ext cx="5252134" cy="80420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750"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64397" y="1"/>
            <a:ext cx="4298876" cy="140503"/>
            <a:chOff x="7697975" y="1"/>
            <a:chExt cx="6878202" cy="168603"/>
          </a:xfrm>
        </p:grpSpPr>
        <p:sp>
          <p:nvSpPr>
            <p:cNvPr id="11" name="Rectangle 10"/>
            <p:cNvSpPr/>
            <p:nvPr/>
          </p:nvSpPr>
          <p:spPr>
            <a:xfrm rot="16200000">
              <a:off x="7706083" y="-8107"/>
              <a:ext cx="168601" cy="184818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8089937" y="-59288"/>
              <a:ext cx="168601" cy="287180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8405052" y="35042"/>
              <a:ext cx="168601" cy="98520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8675424" y="-43401"/>
              <a:ext cx="168276" cy="255081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9061047" y="3594"/>
              <a:ext cx="168601" cy="16141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9416817" y="-55473"/>
              <a:ext cx="168601" cy="27955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9773100" y="23284"/>
              <a:ext cx="168601" cy="12203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9998103" y="14152"/>
              <a:ext cx="168276" cy="139974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0" name="Rectangle 19"/>
            <p:cNvSpPr/>
            <p:nvPr/>
          </p:nvSpPr>
          <p:spPr>
            <a:xfrm rot="16200000">
              <a:off x="10210755" y="34879"/>
              <a:ext cx="168276" cy="9852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1" name="Rectangle 20"/>
            <p:cNvSpPr/>
            <p:nvPr/>
          </p:nvSpPr>
          <p:spPr>
            <a:xfrm rot="16200000">
              <a:off x="10498009" y="27697"/>
              <a:ext cx="168601" cy="1132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10882586" y="-88184"/>
              <a:ext cx="168601" cy="34497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3" name="Rectangle 22"/>
            <p:cNvSpPr/>
            <p:nvPr/>
          </p:nvSpPr>
          <p:spPr>
            <a:xfrm rot="16200000">
              <a:off x="11371480" y="-65278"/>
              <a:ext cx="168601" cy="29916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11643648" y="35042"/>
              <a:ext cx="168602" cy="98520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11808048" y="14655"/>
              <a:ext cx="168276" cy="13897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12147416" y="35042"/>
              <a:ext cx="168602" cy="98520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12485994" y="-48623"/>
              <a:ext cx="168602" cy="26585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12939130" y="-32867"/>
              <a:ext cx="168601" cy="23433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13319809" y="35042"/>
              <a:ext cx="168601" cy="9852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13574442" y="29732"/>
              <a:ext cx="168601" cy="109140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1" name="Rectangle 30"/>
            <p:cNvSpPr/>
            <p:nvPr/>
          </p:nvSpPr>
          <p:spPr>
            <a:xfrm rot="16200000">
              <a:off x="13934574" y="-32376"/>
              <a:ext cx="168601" cy="233357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2" name="Rectangle 31"/>
            <p:cNvSpPr/>
            <p:nvPr/>
          </p:nvSpPr>
          <p:spPr>
            <a:xfrm rot="16200000">
              <a:off x="14351225" y="-56349"/>
              <a:ext cx="168601" cy="281302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</p:grpSp>
      <p:sp>
        <p:nvSpPr>
          <p:cNvPr id="3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701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Title +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384842" y="1187303"/>
            <a:ext cx="3021344" cy="5298558"/>
          </a:xfrm>
          <a:prstGeom prst="rect">
            <a:avLst/>
          </a:prstGeom>
        </p:spPr>
        <p:txBody>
          <a:bodyPr numCol="1" spcCol="347472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3508744" cy="159488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87049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77588"/>
            <a:ext cx="2152651" cy="543613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384842" y="296588"/>
            <a:ext cx="3083919" cy="762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126206" indent="0">
              <a:buNone/>
              <a:defRPr/>
            </a:lvl2pPr>
            <a:lvl3pPr marL="300038" indent="0">
              <a:buNone/>
              <a:defRPr/>
            </a:lvl3pPr>
            <a:lvl4pPr marL="432198" indent="0">
              <a:buNone/>
              <a:defRPr/>
            </a:lvl4pPr>
            <a:lvl5pPr marL="55602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0"/>
            <a:ext cx="2288657" cy="6858000"/>
          </a:xfrm>
          <a:prstGeom prst="rect">
            <a:avLst/>
          </a:prstGeom>
          <a:solidFill>
            <a:srgbClr val="D8E0E3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556577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876" y="401527"/>
            <a:ext cx="8004245" cy="11317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856022-F242-4E3B-AD97-96F93FFE3F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28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A5344D-4150-4F35-87E1-D74575DE60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19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No b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40895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496343" y="731573"/>
            <a:ext cx="2797552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830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721663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Title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49" y="3774558"/>
            <a:ext cx="6102679" cy="2321442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" name="Group 8"/>
          <p:cNvGrpSpPr/>
          <p:nvPr/>
        </p:nvGrpSpPr>
        <p:grpSpPr>
          <a:xfrm rot="16200000">
            <a:off x="3997523" y="-600585"/>
            <a:ext cx="94966" cy="8090016"/>
            <a:chOff x="10871191" y="50800"/>
            <a:chExt cx="1320810" cy="6789336"/>
          </a:xfrm>
        </p:grpSpPr>
        <p:sp>
          <p:nvSpPr>
            <p:cNvPr id="10" name="Rectangle 9"/>
            <p:cNvSpPr/>
            <p:nvPr/>
          </p:nvSpPr>
          <p:spPr>
            <a:xfrm>
              <a:off x="10871200" y="50800"/>
              <a:ext cx="1320800" cy="8576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871200" y="205179"/>
              <a:ext cx="1320800" cy="133268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871199" y="395185"/>
              <a:ext cx="132080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73743" y="484251"/>
              <a:ext cx="1318258" cy="11837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871199" y="685010"/>
              <a:ext cx="1320802" cy="7490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71199" y="822697"/>
              <a:ext cx="1320802" cy="12972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71199" y="1024580"/>
              <a:ext cx="1320802" cy="5663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873743" y="1124757"/>
              <a:ext cx="1318258" cy="64956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73743" y="1233058"/>
              <a:ext cx="1318258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871197" y="1363027"/>
              <a:ext cx="1320799" cy="525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871197" y="1487717"/>
              <a:ext cx="1320802" cy="16008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871194" y="1725221"/>
              <a:ext cx="1320804" cy="13882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71194" y="1898077"/>
              <a:ext cx="1320807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73743" y="1964907"/>
              <a:ext cx="1318258" cy="6449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71194" y="2131854"/>
              <a:ext cx="1320807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71194" y="2250148"/>
              <a:ext cx="1320807" cy="12337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71195" y="2467741"/>
              <a:ext cx="1320806" cy="108746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871195" y="2675911"/>
              <a:ext cx="1320806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71195" y="2791611"/>
              <a:ext cx="1320806" cy="5064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71195" y="2929911"/>
              <a:ext cx="1320806" cy="108291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871195" y="3112136"/>
              <a:ext cx="1320806" cy="13054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871195" y="3353183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10871195" y="3482170"/>
              <a:ext cx="1320806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873735" y="3603376"/>
              <a:ext cx="1318263" cy="141984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10871195" y="3834539"/>
              <a:ext cx="1320806" cy="6917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871195" y="3948096"/>
              <a:ext cx="1320806" cy="933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871195" y="4121179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871194" y="4198524"/>
              <a:ext cx="1320807" cy="112454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871194" y="4345006"/>
              <a:ext cx="1320804" cy="14320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871194" y="4567954"/>
              <a:ext cx="1320807" cy="753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871193" y="4706046"/>
              <a:ext cx="1320808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871194" y="4789199"/>
              <a:ext cx="1320807" cy="65623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2" name="Rectangle 41"/>
            <p:cNvSpPr/>
            <p:nvPr/>
          </p:nvSpPr>
          <p:spPr>
            <a:xfrm flipV="1">
              <a:off x="10871191" y="4934568"/>
              <a:ext cx="1320804" cy="50823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873740" y="5014315"/>
              <a:ext cx="1318258" cy="152493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71191" y="5202387"/>
              <a:ext cx="1320810" cy="5998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871200" y="5521910"/>
              <a:ext cx="1320800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121081" y="5603971"/>
              <a:ext cx="1070918" cy="17075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871191" y="5837507"/>
              <a:ext cx="1320810" cy="8492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871191" y="5351430"/>
              <a:ext cx="1320807" cy="8525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948086" y="6009918"/>
              <a:ext cx="124391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11186984" y="6186816"/>
              <a:ext cx="1005015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35265" y="6316718"/>
              <a:ext cx="856736" cy="120742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458832" y="6485760"/>
              <a:ext cx="733168" cy="11165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598876" y="6635685"/>
              <a:ext cx="59312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664778" y="6794417"/>
              <a:ext cx="52722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0" y="1"/>
            <a:ext cx="9144000" cy="374754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56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33969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picture	</a:t>
            </a:r>
          </a:p>
        </p:txBody>
      </p:sp>
      <p:sp>
        <p:nvSpPr>
          <p:cNvPr id="5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8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Title Text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6200000">
            <a:off x="3997523" y="-568525"/>
            <a:ext cx="94966" cy="8090016"/>
            <a:chOff x="10871191" y="50800"/>
            <a:chExt cx="1320810" cy="6789336"/>
          </a:xfrm>
        </p:grpSpPr>
        <p:sp>
          <p:nvSpPr>
            <p:cNvPr id="10" name="Rectangle 9"/>
            <p:cNvSpPr/>
            <p:nvPr/>
          </p:nvSpPr>
          <p:spPr>
            <a:xfrm>
              <a:off x="10871200" y="50800"/>
              <a:ext cx="1320800" cy="8576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871200" y="205179"/>
              <a:ext cx="1320800" cy="133268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871199" y="395185"/>
              <a:ext cx="132080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73743" y="484251"/>
              <a:ext cx="1318258" cy="11837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871199" y="685010"/>
              <a:ext cx="1320802" cy="7490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71199" y="822697"/>
              <a:ext cx="1320802" cy="12972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71199" y="1024580"/>
              <a:ext cx="1320802" cy="5663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873743" y="1124757"/>
              <a:ext cx="1318258" cy="64956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73743" y="1233058"/>
              <a:ext cx="1318258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871197" y="1363027"/>
              <a:ext cx="1320799" cy="525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871197" y="1487717"/>
              <a:ext cx="1320802" cy="16008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871194" y="1725221"/>
              <a:ext cx="1320804" cy="13882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71194" y="1898077"/>
              <a:ext cx="1320807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73743" y="1964907"/>
              <a:ext cx="1318258" cy="6449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71194" y="2131854"/>
              <a:ext cx="1320807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71194" y="2250148"/>
              <a:ext cx="1320807" cy="12337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71195" y="2467741"/>
              <a:ext cx="1320806" cy="108746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871195" y="2675911"/>
              <a:ext cx="1320806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71195" y="2791611"/>
              <a:ext cx="1320806" cy="5064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71195" y="2929911"/>
              <a:ext cx="1320806" cy="108291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871195" y="3112136"/>
              <a:ext cx="1320806" cy="13054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871195" y="3353183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10871195" y="3482170"/>
              <a:ext cx="1320806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873735" y="3603376"/>
              <a:ext cx="1318263" cy="141984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10871195" y="3834539"/>
              <a:ext cx="1320806" cy="6917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871195" y="3948096"/>
              <a:ext cx="1320806" cy="933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871195" y="4121179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871194" y="4198524"/>
              <a:ext cx="1320807" cy="112454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871194" y="4345006"/>
              <a:ext cx="1320804" cy="14320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871194" y="4567954"/>
              <a:ext cx="1320807" cy="753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871193" y="4706046"/>
              <a:ext cx="1320808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871194" y="4789199"/>
              <a:ext cx="1320807" cy="65623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2" name="Rectangle 41"/>
            <p:cNvSpPr/>
            <p:nvPr/>
          </p:nvSpPr>
          <p:spPr>
            <a:xfrm flipV="1">
              <a:off x="10871191" y="4934568"/>
              <a:ext cx="1320804" cy="50823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873740" y="5014315"/>
              <a:ext cx="1318258" cy="152493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71191" y="5202387"/>
              <a:ext cx="1320810" cy="5998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871200" y="5521910"/>
              <a:ext cx="1320800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121081" y="5603971"/>
              <a:ext cx="1070918" cy="17075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871191" y="5837507"/>
              <a:ext cx="1320810" cy="8492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871191" y="5351430"/>
              <a:ext cx="1320807" cy="8525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948086" y="6009918"/>
              <a:ext cx="124391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11186984" y="6186816"/>
              <a:ext cx="1005015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35265" y="6316718"/>
              <a:ext cx="856736" cy="120742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458832" y="6485760"/>
              <a:ext cx="733168" cy="11165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598876" y="6635685"/>
              <a:ext cx="59312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664778" y="6794417"/>
              <a:ext cx="52722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0" y="1"/>
            <a:ext cx="9144000" cy="374754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56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Click to insert picture	</a:t>
            </a:r>
          </a:p>
        </p:txBody>
      </p:sp>
      <p:sp>
        <p:nvSpPr>
          <p:cNvPr id="61" name="Content Placeholder 4"/>
          <p:cNvSpPr>
            <a:spLocks noGrp="1"/>
          </p:cNvSpPr>
          <p:nvPr>
            <p:ph sz="quarter" idx="12"/>
          </p:nvPr>
        </p:nvSpPr>
        <p:spPr>
          <a:xfrm>
            <a:off x="3430680" y="4124929"/>
            <a:ext cx="5427570" cy="1907572"/>
          </a:xfrm>
          <a:prstGeom prst="rect">
            <a:avLst/>
          </a:prstGeom>
        </p:spPr>
        <p:txBody>
          <a:bodyPr numCol="2" spcCol="347472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514351" y="4124930"/>
            <a:ext cx="2613669" cy="1602176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31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lide">
    <p:bg>
      <p:bgPr>
        <a:solidFill>
          <a:srgbClr val="D8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571500" y="1584158"/>
            <a:ext cx="7938336" cy="258679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tabLst>
                <a:tab pos="1886149" algn="l"/>
              </a:tabLst>
              <a:defRPr sz="4000">
                <a:solidFill>
                  <a:srgbClr val="76859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456113"/>
            <a:ext cx="8032064" cy="993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250" b="0">
                <a:solidFill>
                  <a:srgbClr val="76859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20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eti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1454318" y="1301750"/>
            <a:ext cx="4421417" cy="210066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300541"/>
            <a:ext cx="8167924" cy="7137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aseline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Competitive Assessment Slide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463549" y="1301116"/>
            <a:ext cx="85725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342900" rtl="0" eaLnBrk="1" fontAlgn="auto" latinLnBrk="0" hangingPunct="1">
              <a:lnSpc>
                <a:spcPct val="114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Tx/>
              <a:buNone/>
              <a:tabLst/>
              <a:defRPr sz="675" b="0">
                <a:solidFill>
                  <a:srgbClr val="76859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454024" y="3561491"/>
            <a:ext cx="85725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75" b="0">
                <a:solidFill>
                  <a:srgbClr val="76859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91" y="6213758"/>
            <a:ext cx="429581" cy="462993"/>
          </a:xfrm>
          <a:prstGeom prst="rect">
            <a:avLst/>
          </a:prstGeom>
        </p:spPr>
      </p:pic>
      <p:sp>
        <p:nvSpPr>
          <p:cNvPr id="12" name="Content Placeholder 4"/>
          <p:cNvSpPr>
            <a:spLocks noGrp="1"/>
          </p:cNvSpPr>
          <p:nvPr>
            <p:ph sz="quarter" idx="20"/>
          </p:nvPr>
        </p:nvSpPr>
        <p:spPr>
          <a:xfrm>
            <a:off x="1454318" y="3561491"/>
            <a:ext cx="4421417" cy="222440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quarter" idx="21"/>
          </p:nvPr>
        </p:nvSpPr>
        <p:spPr>
          <a:xfrm>
            <a:off x="6009253" y="1301750"/>
            <a:ext cx="2615871" cy="4484144"/>
          </a:xfrm>
          <a:prstGeom prst="rect">
            <a:avLst/>
          </a:prstGeom>
          <a:solidFill>
            <a:srgbClr val="D8E0E3"/>
          </a:solidFill>
        </p:spPr>
        <p:txBody>
          <a:bodyPr lIns="182880" tIns="182880" rIns="182880" bIns="182880">
            <a:noAutofit/>
          </a:bodyPr>
          <a:lstStyle>
            <a:lvl1pPr marL="0" indent="0">
              <a:buNone/>
              <a:defRPr sz="1250" b="0">
                <a:latin typeface="+mn-lt"/>
              </a:defRPr>
            </a:lvl1pPr>
            <a:lvl2pPr>
              <a:defRPr sz="1250">
                <a:latin typeface="+mn-lt"/>
              </a:defRPr>
            </a:lvl2pPr>
            <a:lvl3pPr>
              <a:defRPr sz="1250">
                <a:latin typeface="+mn-lt"/>
              </a:defRPr>
            </a:lvl3pPr>
            <a:lvl4pPr>
              <a:defRPr sz="1250">
                <a:latin typeface="+mn-lt"/>
              </a:defRPr>
            </a:lvl4pPr>
            <a:lvl5pPr>
              <a:defRPr sz="12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07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65125"/>
            <a:ext cx="8115300" cy="120119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3953" y="1703296"/>
            <a:ext cx="8115300" cy="4265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750" b="0" baseline="0"/>
            </a:lvl1pPr>
            <a:lvl2pPr marL="126206" indent="0">
              <a:buNone/>
              <a:defRPr sz="1250" baseline="0">
                <a:latin typeface="+mj-lt"/>
              </a:defRPr>
            </a:lvl2pPr>
            <a:lvl3pPr marL="300038" indent="0">
              <a:buNone/>
              <a:defRPr sz="1250" baseline="0">
                <a:latin typeface="+mj-lt"/>
              </a:defRPr>
            </a:lvl3pPr>
            <a:lvl4pPr marL="432198" indent="0">
              <a:buNone/>
              <a:defRPr sz="1375"/>
            </a:lvl4pPr>
            <a:lvl5pPr marL="556023" indent="0">
              <a:buNone/>
              <a:defRPr sz="13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125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fil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31576"/>
            <a:ext cx="3897314" cy="1927412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>
            <a:noAutofit/>
          </a:bodyPr>
          <a:lstStyle>
            <a:lvl1pPr marL="0" indent="0">
              <a:buFontTx/>
              <a:buNone/>
              <a:defRPr sz="1125" b="1">
                <a:solidFill>
                  <a:srgbClr val="768591"/>
                </a:solidFill>
              </a:defRPr>
            </a:lvl1pPr>
            <a:lvl2pPr marL="297656" indent="-129779">
              <a:tabLst/>
              <a:defRPr sz="1125" b="0">
                <a:solidFill>
                  <a:srgbClr val="768591"/>
                </a:solidFill>
              </a:defRPr>
            </a:lvl2pPr>
            <a:lvl3pPr>
              <a:defRPr sz="1050" b="0">
                <a:solidFill>
                  <a:srgbClr val="000000"/>
                </a:solidFill>
              </a:defRPr>
            </a:lvl3pPr>
            <a:lvl4pPr>
              <a:defRPr sz="1050" b="0">
                <a:solidFill>
                  <a:srgbClr val="000000"/>
                </a:solidFill>
              </a:defRPr>
            </a:lvl4pPr>
            <a:lvl5pPr>
              <a:defRPr sz="10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8"/>
          </p:nvPr>
        </p:nvSpPr>
        <p:spPr>
          <a:xfrm>
            <a:off x="571500" y="1220840"/>
            <a:ext cx="3897314" cy="410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125" b="1">
                <a:solidFill>
                  <a:schemeClr val="bg1"/>
                </a:solidFill>
              </a:defRPr>
            </a:lvl1pPr>
            <a:lvl2pPr marL="297656" indent="-129779">
              <a:tabLst/>
              <a:defRPr sz="750" b="0">
                <a:solidFill>
                  <a:srgbClr val="000000"/>
                </a:solidFill>
              </a:defRPr>
            </a:lvl2pPr>
            <a:lvl3pPr>
              <a:defRPr sz="750" b="0">
                <a:solidFill>
                  <a:srgbClr val="000000"/>
                </a:solidFill>
              </a:defRPr>
            </a:lvl3pPr>
            <a:lvl4pPr>
              <a:defRPr sz="750" b="0">
                <a:solidFill>
                  <a:srgbClr val="000000"/>
                </a:solidFill>
              </a:defRPr>
            </a:lvl4pPr>
            <a:lvl5pPr>
              <a:defRPr sz="7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7321"/>
            <a:ext cx="8108576" cy="7137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aseline="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Profile Comparison Slide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33"/>
          </p:nvPr>
        </p:nvSpPr>
        <p:spPr>
          <a:xfrm>
            <a:off x="4663440" y="1631576"/>
            <a:ext cx="3902336" cy="1927412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>
            <a:noAutofit/>
          </a:bodyPr>
          <a:lstStyle>
            <a:lvl1pPr marL="0" indent="0">
              <a:buFontTx/>
              <a:buNone/>
              <a:defRPr sz="1125" b="1">
                <a:solidFill>
                  <a:srgbClr val="768591"/>
                </a:solidFill>
              </a:defRPr>
            </a:lvl1pPr>
            <a:lvl2pPr marL="297656" indent="-129779">
              <a:tabLst/>
              <a:defRPr sz="1125" b="0">
                <a:solidFill>
                  <a:srgbClr val="768591"/>
                </a:solidFill>
              </a:defRPr>
            </a:lvl2pPr>
            <a:lvl3pPr>
              <a:defRPr sz="1050" b="0">
                <a:solidFill>
                  <a:srgbClr val="000000"/>
                </a:solidFill>
              </a:defRPr>
            </a:lvl3pPr>
            <a:lvl4pPr>
              <a:defRPr sz="1050" b="0">
                <a:solidFill>
                  <a:srgbClr val="000000"/>
                </a:solidFill>
              </a:defRPr>
            </a:lvl4pPr>
            <a:lvl5pPr>
              <a:defRPr sz="10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34"/>
          </p:nvPr>
        </p:nvSpPr>
        <p:spPr>
          <a:xfrm>
            <a:off x="4663440" y="1220840"/>
            <a:ext cx="3902336" cy="410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125" b="1">
                <a:solidFill>
                  <a:schemeClr val="bg1"/>
                </a:solidFill>
              </a:defRPr>
            </a:lvl1pPr>
            <a:lvl2pPr marL="297656" indent="-129779">
              <a:tabLst/>
              <a:defRPr sz="750" b="0">
                <a:solidFill>
                  <a:srgbClr val="000000"/>
                </a:solidFill>
              </a:defRPr>
            </a:lvl2pPr>
            <a:lvl3pPr>
              <a:defRPr sz="750" b="0">
                <a:solidFill>
                  <a:srgbClr val="000000"/>
                </a:solidFill>
              </a:defRPr>
            </a:lvl3pPr>
            <a:lvl4pPr>
              <a:defRPr sz="750" b="0">
                <a:solidFill>
                  <a:srgbClr val="000000"/>
                </a:solidFill>
              </a:defRPr>
            </a:lvl4pPr>
            <a:lvl5pPr>
              <a:defRPr sz="7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35"/>
          </p:nvPr>
        </p:nvSpPr>
        <p:spPr>
          <a:xfrm>
            <a:off x="571500" y="4049336"/>
            <a:ext cx="3897314" cy="1927412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>
            <a:noAutofit/>
          </a:bodyPr>
          <a:lstStyle>
            <a:lvl1pPr marL="0" indent="0">
              <a:buFontTx/>
              <a:buNone/>
              <a:defRPr sz="1125" b="1">
                <a:solidFill>
                  <a:srgbClr val="768591"/>
                </a:solidFill>
              </a:defRPr>
            </a:lvl1pPr>
            <a:lvl2pPr marL="297656" indent="-129779">
              <a:tabLst/>
              <a:defRPr sz="1125" b="0">
                <a:solidFill>
                  <a:srgbClr val="768591"/>
                </a:solidFill>
              </a:defRPr>
            </a:lvl2pPr>
            <a:lvl3pPr>
              <a:defRPr sz="1050" b="0">
                <a:solidFill>
                  <a:srgbClr val="000000"/>
                </a:solidFill>
              </a:defRPr>
            </a:lvl3pPr>
            <a:lvl4pPr>
              <a:defRPr sz="1050" b="0">
                <a:solidFill>
                  <a:srgbClr val="000000"/>
                </a:solidFill>
              </a:defRPr>
            </a:lvl4pPr>
            <a:lvl5pPr>
              <a:defRPr sz="10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36"/>
          </p:nvPr>
        </p:nvSpPr>
        <p:spPr>
          <a:xfrm>
            <a:off x="571500" y="3638600"/>
            <a:ext cx="3897314" cy="410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125" b="1">
                <a:solidFill>
                  <a:schemeClr val="bg1"/>
                </a:solidFill>
              </a:defRPr>
            </a:lvl1pPr>
            <a:lvl2pPr marL="297656" indent="-129779">
              <a:tabLst/>
              <a:defRPr sz="750" b="0">
                <a:solidFill>
                  <a:srgbClr val="000000"/>
                </a:solidFill>
              </a:defRPr>
            </a:lvl2pPr>
            <a:lvl3pPr>
              <a:defRPr sz="750" b="0">
                <a:solidFill>
                  <a:srgbClr val="000000"/>
                </a:solidFill>
              </a:defRPr>
            </a:lvl3pPr>
            <a:lvl4pPr>
              <a:defRPr sz="750" b="0">
                <a:solidFill>
                  <a:srgbClr val="000000"/>
                </a:solidFill>
              </a:defRPr>
            </a:lvl4pPr>
            <a:lvl5pPr>
              <a:defRPr sz="7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37"/>
          </p:nvPr>
        </p:nvSpPr>
        <p:spPr>
          <a:xfrm>
            <a:off x="4663440" y="4049336"/>
            <a:ext cx="3902336" cy="1927412"/>
          </a:xfrm>
          <a:prstGeom prst="rect">
            <a:avLst/>
          </a:prstGeom>
          <a:solidFill>
            <a:schemeClr val="bg2"/>
          </a:solidFill>
        </p:spPr>
        <p:txBody>
          <a:bodyPr lIns="91440" tIns="91440" rIns="91440" bIns="91440">
            <a:noAutofit/>
          </a:bodyPr>
          <a:lstStyle>
            <a:lvl1pPr marL="0" indent="0">
              <a:buFontTx/>
              <a:buNone/>
              <a:defRPr sz="1125" b="1">
                <a:solidFill>
                  <a:srgbClr val="768591"/>
                </a:solidFill>
              </a:defRPr>
            </a:lvl1pPr>
            <a:lvl2pPr marL="297656" indent="-129779">
              <a:tabLst/>
              <a:defRPr sz="1125" b="0">
                <a:solidFill>
                  <a:srgbClr val="768591"/>
                </a:solidFill>
              </a:defRPr>
            </a:lvl2pPr>
            <a:lvl3pPr>
              <a:defRPr sz="1050" b="0">
                <a:solidFill>
                  <a:srgbClr val="000000"/>
                </a:solidFill>
              </a:defRPr>
            </a:lvl3pPr>
            <a:lvl4pPr>
              <a:defRPr sz="1050" b="0">
                <a:solidFill>
                  <a:srgbClr val="000000"/>
                </a:solidFill>
              </a:defRPr>
            </a:lvl4pPr>
            <a:lvl5pPr>
              <a:defRPr sz="10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Content Placeholder 2"/>
          <p:cNvSpPr>
            <a:spLocks noGrp="1"/>
          </p:cNvSpPr>
          <p:nvPr>
            <p:ph idx="38"/>
          </p:nvPr>
        </p:nvSpPr>
        <p:spPr>
          <a:xfrm>
            <a:off x="4663440" y="3638600"/>
            <a:ext cx="3902336" cy="410736"/>
          </a:xfrm>
          <a:prstGeom prst="rect">
            <a:avLst/>
          </a:prstGeom>
          <a:solidFill>
            <a:schemeClr val="accent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125" b="1">
                <a:solidFill>
                  <a:schemeClr val="bg1"/>
                </a:solidFill>
              </a:defRPr>
            </a:lvl1pPr>
            <a:lvl2pPr marL="297656" indent="-129779">
              <a:tabLst/>
              <a:defRPr sz="750" b="0">
                <a:solidFill>
                  <a:srgbClr val="000000"/>
                </a:solidFill>
              </a:defRPr>
            </a:lvl2pPr>
            <a:lvl3pPr>
              <a:defRPr sz="750" b="0">
                <a:solidFill>
                  <a:srgbClr val="000000"/>
                </a:solidFill>
              </a:defRPr>
            </a:lvl3pPr>
            <a:lvl4pPr>
              <a:defRPr sz="750" b="0">
                <a:solidFill>
                  <a:srgbClr val="000000"/>
                </a:solidFill>
              </a:defRPr>
            </a:lvl4pPr>
            <a:lvl5pPr>
              <a:defRPr sz="75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31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Thirds One Third Exhib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242" y="215946"/>
            <a:ext cx="8538883" cy="816670"/>
          </a:xfrm>
          <a:prstGeom prst="rect">
            <a:avLst/>
          </a:prstGeom>
        </p:spPr>
        <p:txBody>
          <a:bodyPr anchor="ctr"/>
          <a:lstStyle>
            <a:lvl1pPr>
              <a:defRPr sz="3000">
                <a:solidFill>
                  <a:srgbClr val="768591"/>
                </a:solidFill>
              </a:defRPr>
            </a:lvl1pPr>
          </a:lstStyle>
          <a:p>
            <a:r>
              <a:rPr lang="en-US" dirty="0"/>
              <a:t>Two Thirds-One Third Exhibit Slide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54026" y="1247523"/>
            <a:ext cx="5421313" cy="395625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>
              <a:buNone/>
              <a:defRPr sz="1750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exhibit title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069015" y="1247523"/>
            <a:ext cx="2927068" cy="395625"/>
          </a:xfrm>
          <a:prstGeom prst="rect">
            <a:avLst/>
          </a:prstGeom>
        </p:spPr>
        <p:txBody>
          <a:bodyPr lIns="91440" anchor="t">
            <a:noAutofit/>
          </a:bodyPr>
          <a:lstStyle>
            <a:lvl1pPr marL="0" indent="0">
              <a:buNone/>
              <a:defRPr sz="1750" cap="none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exhibit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454422" y="1858698"/>
            <a:ext cx="5421313" cy="42174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21"/>
          </p:nvPr>
        </p:nvSpPr>
        <p:spPr>
          <a:xfrm>
            <a:off x="6069015" y="1858698"/>
            <a:ext cx="2927068" cy="42174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05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899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5049982" y="2"/>
            <a:ext cx="4118956" cy="5899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"/>
            <a:ext cx="4112079" cy="58991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68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/Quo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374754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0992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80552" y="3335825"/>
            <a:ext cx="2899813" cy="1261863"/>
            <a:chOff x="646279" y="4426911"/>
            <a:chExt cx="4639700" cy="15142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7104" y="4426911"/>
              <a:ext cx="1848875" cy="14881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6279" y="5025428"/>
              <a:ext cx="2790825" cy="915718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0" indent="0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-US" sz="4500" b="0" dirty="0">
                  <a:solidFill>
                    <a:schemeClr val="bg1">
                      <a:alpha val="80000"/>
                    </a:schemeClr>
                  </a:solidFill>
                </a:rPr>
                <a:t>we</a:t>
              </a:r>
              <a:r>
                <a:rPr lang="en-US" sz="3000" b="0" dirty="0">
                  <a:solidFill>
                    <a:schemeClr val="bg1">
                      <a:alpha val="80000"/>
                    </a:schemeClr>
                  </a:solidFill>
                </a:rPr>
                <a:t> </a:t>
              </a:r>
              <a:r>
                <a:rPr lang="en-US" sz="4500" b="0" dirty="0">
                  <a:solidFill>
                    <a:schemeClr val="bg1">
                      <a:alpha val="80000"/>
                    </a:schemeClr>
                  </a:solidFill>
                </a:rPr>
                <a:t>are</a:t>
              </a:r>
            </a:p>
          </p:txBody>
        </p:sp>
      </p:grpSp>
      <p:sp>
        <p:nvSpPr>
          <p:cNvPr id="11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76294" y="2288761"/>
            <a:ext cx="7329456" cy="22871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Wingdings" charset="2"/>
              <a:buNone/>
              <a:tabLst/>
              <a:defRPr sz="2750" b="1" baseline="0">
                <a:solidFill>
                  <a:schemeClr val="bg1"/>
                </a:solidFill>
              </a:defRPr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44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Quote 1Dk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C3E68-E261-4FA5-AD11-B0B22BFAB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2316"/>
            <a:ext cx="9144000" cy="40933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00A2E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34" name="Group 33"/>
          <p:cNvGrpSpPr/>
          <p:nvPr/>
        </p:nvGrpSpPr>
        <p:grpSpPr>
          <a:xfrm>
            <a:off x="2926702" y="1"/>
            <a:ext cx="3967884" cy="672444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35" name="Rectangle 34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571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/Quote 1Dk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8" name="Picture 4" descr="C:\Users\Bert\Downloads\pexels-andrea-piacquadio-381274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186"/>
            <a:ext cx="9144000" cy="60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3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2926702" y="1"/>
            <a:ext cx="3967884" cy="672444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35" name="Rectangle 34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720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82" name="Picture 2" descr="Person Holding Smartphone While Sitti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381000"/>
            <a:ext cx="9144000" cy="5867400"/>
          </a:xfrm>
          <a:prstGeom prst="rect">
            <a:avLst/>
          </a:prstGeom>
          <a:solidFill>
            <a:srgbClr val="00AFAA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926702" y="1"/>
            <a:ext cx="3967884" cy="672444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11" name="Rectangle 10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76294" y="1039338"/>
            <a:ext cx="8186706" cy="4986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Wingdings" charset="2"/>
              <a:buNone/>
              <a:tabLst/>
              <a:defRPr sz="2750" b="1" baseline="0">
                <a:solidFill>
                  <a:schemeClr val="bg1"/>
                </a:solidFill>
              </a:defRPr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>
      <p:ext uri="{BB962C8B-B14F-4D97-AF65-F5344CB8AC3E}">
        <p14:creationId xmlns:p14="http://schemas.microsoft.com/office/powerpoint/2010/main" val="3373594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/Quot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468C3E68-E261-4FA5-AD11-B0B22BFAB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-2"/>
            <a:ext cx="9144000" cy="6854381"/>
          </a:xfrm>
          <a:prstGeom prst="rect">
            <a:avLst/>
          </a:prstGeom>
          <a:solidFill>
            <a:srgbClr val="00538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22" name="Group 21"/>
          <p:cNvGrpSpPr/>
          <p:nvPr/>
        </p:nvGrpSpPr>
        <p:grpSpPr>
          <a:xfrm>
            <a:off x="2926702" y="1"/>
            <a:ext cx="3967884" cy="672444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23" name="Rectangle 22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76294" y="1039338"/>
            <a:ext cx="7729506" cy="4986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Wingdings" charset="2"/>
              <a:buNone/>
              <a:tabLst/>
              <a:defRPr sz="2750" b="1" baseline="0">
                <a:solidFill>
                  <a:schemeClr val="bg1"/>
                </a:solidFill>
              </a:defRPr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>
      <p:ext uri="{BB962C8B-B14F-4D97-AF65-F5344CB8AC3E}">
        <p14:creationId xmlns:p14="http://schemas.microsoft.com/office/powerpoint/2010/main" val="3612571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ext/Quot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vil Protections and Remedies for Servicemembers &gt; JAG Reporter &gt; Article  View Post">
            <a:extLst>
              <a:ext uri="{FF2B5EF4-FFF2-40B4-BE49-F238E27FC236}">
                <a16:creationId xmlns:a16="http://schemas.microsoft.com/office/drawing/2014/main" id="{DF5ED49D-C6B3-03CE-B7B0-0D7C8036A3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675"/>
            <a:ext cx="9144000" cy="51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011" y="-16434"/>
            <a:ext cx="9144000" cy="6854381"/>
          </a:xfrm>
          <a:prstGeom prst="rect">
            <a:avLst/>
          </a:prstGeom>
          <a:solidFill>
            <a:schemeClr val="accent4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22" name="Group 21"/>
          <p:cNvGrpSpPr/>
          <p:nvPr/>
        </p:nvGrpSpPr>
        <p:grpSpPr>
          <a:xfrm>
            <a:off x="2926702" y="1"/>
            <a:ext cx="3967884" cy="672444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23" name="Rectangle 22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76294" y="1039338"/>
            <a:ext cx="7729506" cy="4986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Wingdings" charset="2"/>
              <a:buNone/>
              <a:tabLst/>
              <a:defRPr sz="2750" b="1" baseline="0">
                <a:solidFill>
                  <a:schemeClr val="bg1"/>
                </a:solidFill>
              </a:defRPr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>
      <p:ext uri="{BB962C8B-B14F-4D97-AF65-F5344CB8AC3E}">
        <p14:creationId xmlns:p14="http://schemas.microsoft.com/office/powerpoint/2010/main" val="1274408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/Quote 1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email">
            <a:alphaModFix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4925" y="0"/>
            <a:ext cx="8564636" cy="6477000"/>
          </a:xfrm>
          <a:prstGeom prst="rect">
            <a:avLst/>
          </a:prstGeom>
          <a:solidFill>
            <a:srgbClr val="EB095F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22" name="Group 21"/>
          <p:cNvGrpSpPr/>
          <p:nvPr/>
        </p:nvGrpSpPr>
        <p:grpSpPr>
          <a:xfrm>
            <a:off x="2926702" y="1"/>
            <a:ext cx="3967884" cy="672444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23" name="Rectangle 22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chemeClr val="bg1"/>
                </a:solidFill>
              </a:endParaRPr>
            </a:p>
          </p:txBody>
        </p:sp>
      </p:grpSp>
      <p:sp>
        <p:nvSpPr>
          <p:cNvPr id="33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76294" y="1039338"/>
            <a:ext cx="4285389" cy="4986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Wingdings" charset="2"/>
              <a:buNone/>
              <a:tabLst/>
              <a:defRPr sz="2750" b="1" baseline="0">
                <a:solidFill>
                  <a:schemeClr val="bg1"/>
                </a:solidFill>
              </a:defRPr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</p:spTree>
    <p:extLst>
      <p:ext uri="{BB962C8B-B14F-4D97-AF65-F5344CB8AC3E}">
        <p14:creationId xmlns:p14="http://schemas.microsoft.com/office/powerpoint/2010/main" val="233428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Full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65125"/>
            <a:ext cx="8115300" cy="12011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3953" y="1703296"/>
            <a:ext cx="8115300" cy="4265704"/>
          </a:xfrm>
          <a:prstGeom prst="rect">
            <a:avLst/>
          </a:prstGeom>
        </p:spPr>
        <p:txBody>
          <a:bodyPr numCol="2" spcCol="457200">
            <a:noAutofit/>
          </a:bodyPr>
          <a:lstStyle>
            <a:lvl1pPr marL="0" indent="0">
              <a:buNone/>
              <a:defRPr sz="1750" b="0" baseline="0"/>
            </a:lvl1pPr>
            <a:lvl2pPr marL="126206" indent="0">
              <a:buNone/>
              <a:defRPr sz="1250" baseline="0">
                <a:latin typeface="+mj-lt"/>
              </a:defRPr>
            </a:lvl2pPr>
            <a:lvl3pPr marL="300038" indent="0">
              <a:buNone/>
              <a:defRPr sz="1250" baseline="0">
                <a:latin typeface="+mj-lt"/>
              </a:defRPr>
            </a:lvl3pPr>
            <a:lvl4pPr marL="432198" indent="0">
              <a:buNone/>
              <a:defRPr sz="1375"/>
            </a:lvl4pPr>
            <a:lvl5pPr marL="556023" indent="0">
              <a:buNone/>
              <a:defRPr sz="137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50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876" y="401527"/>
            <a:ext cx="8004245" cy="11317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209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CD35F-BFDF-4939-B9DF-B6CEFF1B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76" y="401527"/>
            <a:ext cx="8004245" cy="11317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C08DB-2764-4723-AABD-5AF3DF375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A7F72-E0AB-4EB3-8D3E-645240E33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6238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243A-4B1F-514B-1927-B272555D5E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EE9B9-DBDD-64B2-54BE-09E6187C5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57FA2-E295-0008-14CF-04A90282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541DE-10D5-1B6E-307E-11DBB3EB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0B5AC-82C6-7C52-0C2E-BBC1B1EBD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94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B0268-355F-4D7E-8522-524EF342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4A74F-7574-2942-04AB-632DC07248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3642B-B375-F59E-C7E4-2B33BF13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8E464-A2D4-3449-3C57-FCABF204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0741C-506B-8F09-B1BA-E36F5FEF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6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45A7-8F33-47B4-8220-D7B57851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F9950-5EFC-21E5-9636-0A7E67E85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49C30-CF39-812A-C166-9D3F3178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9869B-BE3A-0B40-E370-BF3B0873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342B2-D576-B4C0-70FB-7B68793B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2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9244-E3BE-D827-3E5C-7F7C959F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FBC79-F958-B163-DEDD-AFB2F6D73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7EAE3-FB8B-48EA-1A16-0363A32BD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59507-6A82-5399-801A-9DCA3B469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FFDF4-CE54-262C-9B92-115EC7EC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1028B-9290-B24A-B2B3-F95053EC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90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6A38-4FCC-9C8C-3AB4-FC48B4FB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FED8B7-4608-05E5-752F-C1145868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81B94-4152-3B1D-C5E8-1541A54B1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85B2E-C58C-05C3-484F-06F0B880D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81A4E9-582D-5861-8BD8-FBD21CF69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4FBA69-B968-EE9C-035E-FB7741F59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00596-6555-A233-FE87-B4CA8C4B3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861D60-FC4E-9FD5-21DC-583C578D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55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85A0-AA6B-0665-E914-B72FDE51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CF030-05E5-4AE6-7CE3-78CFB9FD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AAF7C-80EC-FAD0-9894-489FD6B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A894B-EE08-9265-CE95-C84EA37C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065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36968D-8BA3-A299-CA64-7333B1BB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C6138-8063-87E4-A6ED-464BD045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8880D-C49B-F163-5877-18486D9E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34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CE51-0109-973A-0031-289C74BA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186E7-41F6-ED49-6654-F60BA87F9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B0864-E96C-1CFB-A9CF-7DF1B1904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3AA71-233E-29E8-06EC-7829D27D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EA410-D2C9-9315-5761-028EA7A7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BC406-AC5F-730A-B52C-AB78C866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7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2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53" y="401527"/>
            <a:ext cx="8004245" cy="11317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3953" y="1703296"/>
            <a:ext cx="8115697" cy="4228042"/>
          </a:xfrm>
          <a:prstGeom prst="rect">
            <a:avLst/>
          </a:prstGeom>
        </p:spPr>
        <p:txBody>
          <a:bodyPr numCol="2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880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6F306-E48F-5F00-128B-B3A727F7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7962E4-34B7-99F1-5045-049A93E03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E11B0-686B-1014-C363-A2012D416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A8677-1753-155E-CF4E-43862C60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D2D99-6ED3-2220-C34C-2E9084883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8E42E-5CF6-39FD-060D-ED51A822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7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5EA7F-B495-9798-9D06-DDB9FCED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F4EF2-4C80-B1AB-2099-C6E9DC029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7FC6E-05C5-90F9-C641-34B1466A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C4741-98B2-6B18-8C34-92748920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F445F-E4D2-D24F-74B4-8899BCAEF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1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B34F57-91F9-123B-C0BA-0FCD2A1B0E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034EE6-C08C-09D3-51C0-9FD8B0C85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1198B-B225-09F4-A1F3-9BA2D732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5CE5F-DE87-84F0-3C1F-D130ECB9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7BD55-1C52-5265-5FD0-2AA0D2CB7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7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2A7E-7436-B9A6-EB7A-6C4476815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EE23F-9189-EAFF-EAA6-6FD93A09BA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38505-335C-EC2F-40CD-66898108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7828-8576-F8FA-4BE6-3F329452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56B3F-1135-59C8-A02B-ECBEB961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39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7126-D71C-2C1D-689C-5E8E29EC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50B38-35C3-31B0-221C-E2186993A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2E43-E208-F7C8-68CC-CF24C3C2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AE32-3505-8FD0-89A1-A3E59F3E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6B275-9EB7-7927-3C1E-0FB5EB6B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05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B306B-0170-8CFC-A421-AC7DD334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9D564-1283-EDC4-6E86-6D33CDFEA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93F28-9FE3-556F-D65A-A8BE902E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EB3FD-0962-9560-BEB7-E3DCA31E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525AD-E6F3-438C-C2AB-EEDA03B4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20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11537-5EBC-4E60-707D-CB1795AB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86CF-348D-F108-2C50-80703A854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6701D-EC79-0E30-1997-E792CC4A4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247EC-627C-A023-D60D-77C9B562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F389E-16C1-02F7-3B98-546E05956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67F87-420D-3148-EE83-60C88E82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50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B685-2B2A-9590-3153-A1C34AB74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14F66-9BF4-3E82-D68B-8741AB239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311C1-FDCA-3BE0-8BF5-80A76F1D9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FAE66-0EDB-D9A2-023E-6AD979779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E138D-8A57-98E9-78BF-968CA07B2E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CF1AD3-DEE4-5B55-2164-FA2A4F97A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77E73E-B151-168B-49E7-E1DC64D93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25068E-F4C0-C1E7-A0E8-F65E0675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69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CD65-E85D-3273-1F13-5CEE9BD9C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9C5B4-40AB-0B88-A7D7-38DFCE09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D4C8F-CD2A-B0C3-4DBB-354176A4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24F70-3D42-2010-4529-7F069474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52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ABAF7-B3CF-8A5E-8FF3-577603B0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3C3E6-A826-95D0-B7E1-C8E6F6BF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EAF06-26E8-8386-0603-BC8DB1A5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8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2row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53" y="401527"/>
            <a:ext cx="8004245" cy="11317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513953" y="3947410"/>
            <a:ext cx="8115697" cy="1983928"/>
          </a:xfrm>
          <a:prstGeom prst="rect">
            <a:avLst/>
          </a:prstGeom>
        </p:spPr>
        <p:txBody>
          <a:bodyPr numCol="2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3953" y="1703295"/>
            <a:ext cx="8115697" cy="1981786"/>
          </a:xfrm>
          <a:prstGeom prst="rect">
            <a:avLst/>
          </a:prstGeom>
        </p:spPr>
        <p:txBody>
          <a:bodyPr numCol="2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347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F365F-B812-451E-B3D7-C8EA3A80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F395-4FEC-02EB-EAC9-141B0DF17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14E41-A330-6541-0086-6C65969C0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F0F4C-51D7-ED72-41F5-71E74518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9DEF0-1675-4760-73FB-4F507652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4AFD2-97CD-0BF4-7D4E-56C83493A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2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94F5B-CFE2-9033-0076-674233C4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D3E08-55BF-8A69-4911-ED4E93075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DE488-9EA2-466E-0F99-1CD301BC0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D1401-78FF-A931-2CB2-B1E48BA9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7D9EB-696F-FEEC-2085-9767CEBF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79413-1233-9A86-DA8B-1B890C7E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1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2145-98EF-907E-5A5D-3E24D33B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CA419-6AEA-89FC-5147-CB10B62A2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08311-1549-B719-406F-8F3065995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43E41-AF04-CB47-3457-0D3CC0EB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2C229-1812-0CC3-28B4-DAA86EBE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36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A26A0-5BAB-9A02-A0B0-D3192213A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91E28-852C-F73B-56C1-3C93ED320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455F5-F647-7F96-B75D-9F3177846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A543-D6FE-30B6-6EBA-8DFEFD5C3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D64EC-C9FB-16B3-05CF-165C7C3E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15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ext/Quot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4A17-E9A9-4392-ACCD-76BE9B94E99A}" type="slidenum">
              <a:rPr kumimoji="0" lang="en-US" sz="62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2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2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926702" y="1"/>
            <a:ext cx="3967884" cy="672444"/>
            <a:chOff x="439911" y="1886916"/>
            <a:chExt cx="4689091" cy="2096705"/>
          </a:xfrm>
          <a:solidFill>
            <a:schemeClr val="bg1">
              <a:alpha val="80000"/>
            </a:schemeClr>
          </a:solidFill>
        </p:grpSpPr>
        <p:sp>
          <p:nvSpPr>
            <p:cNvPr id="23" name="Rectangle 22"/>
            <p:cNvSpPr/>
            <p:nvPr/>
          </p:nvSpPr>
          <p:spPr>
            <a:xfrm rot="16200000">
              <a:off x="1712843" y="2809480"/>
              <a:ext cx="2081391" cy="244322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799772" y="2739121"/>
              <a:ext cx="2081394" cy="385039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6200000">
              <a:off x="-401062" y="2739180"/>
              <a:ext cx="2085414" cy="40346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6200000">
              <a:off x="2112483" y="2795214"/>
              <a:ext cx="2085407" cy="276865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6200000">
              <a:off x="2897089" y="2836259"/>
              <a:ext cx="2085412" cy="19477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3775666" y="2849376"/>
              <a:ext cx="2081394" cy="164528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6200000">
              <a:off x="4041119" y="2884452"/>
              <a:ext cx="2085419" cy="90347"/>
            </a:xfrm>
            <a:prstGeom prst="rect">
              <a:avLst/>
            </a:prstGeom>
            <a:grpFill/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4" name="Text Placeholder 2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576294" y="1039338"/>
            <a:ext cx="7729506" cy="49861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Tx/>
              <a:buSzTx/>
              <a:buFont typeface="Wingdings" charset="2"/>
              <a:buNone/>
              <a:tabLst/>
              <a:defRPr sz="2750" b="1" baseline="0">
                <a:solidFill>
                  <a:schemeClr val="bg1"/>
                </a:solidFill>
              </a:defRPr>
            </a:lvl1pPr>
            <a:lvl2pPr>
              <a:defRPr sz="1125"/>
            </a:lvl2pPr>
            <a:lvl3pPr>
              <a:defRPr sz="1125"/>
            </a:lvl3pPr>
            <a:lvl4pPr>
              <a:defRPr sz="1125"/>
            </a:lvl4pPr>
            <a:lvl5pPr>
              <a:defRPr sz="1125"/>
            </a:lvl5pPr>
          </a:lstStyle>
          <a:p>
            <a:pPr lvl="0"/>
            <a:r>
              <a:rPr lang="en-US" dirty="0"/>
              <a:t>Text or quote text with photo place holder </a:t>
            </a:r>
          </a:p>
        </p:txBody>
      </p:sp>
      <p:pic>
        <p:nvPicPr>
          <p:cNvPr id="2" name="Picture 1" descr="One Pill Can Kill - Toolbox | DEA.gov">
            <a:extLst>
              <a:ext uri="{FF2B5EF4-FFF2-40B4-BE49-F238E27FC236}">
                <a16:creationId xmlns:a16="http://schemas.microsoft.com/office/drawing/2014/main" id="{0BE9435E-6F86-C1E5-7495-C94C02939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2" y="1563227"/>
            <a:ext cx="3844971" cy="384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f in Crisis - NAMI New Orleans">
            <a:extLst>
              <a:ext uri="{FF2B5EF4-FFF2-40B4-BE49-F238E27FC236}">
                <a16:creationId xmlns:a16="http://schemas.microsoft.com/office/drawing/2014/main" id="{59B3520B-2456-E00F-95E4-F166B6945D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29" y="1563227"/>
            <a:ext cx="3844971" cy="384497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 userDrawn="1"/>
        </p:nvSpPr>
        <p:spPr>
          <a:xfrm>
            <a:off x="0" y="-2"/>
            <a:ext cx="9144000" cy="6854381"/>
          </a:xfrm>
          <a:prstGeom prst="rect">
            <a:avLst/>
          </a:prstGeom>
          <a:solidFill>
            <a:srgbClr val="00538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0454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52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013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4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122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3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Cont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53" y="401527"/>
            <a:ext cx="8004245" cy="11317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3954" y="1703296"/>
            <a:ext cx="3901164" cy="4228042"/>
          </a:xfrm>
          <a:prstGeom prst="rect">
            <a:avLst/>
          </a:prstGeom>
        </p:spPr>
        <p:txBody>
          <a:bodyPr numCol="1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21505" y="1703296"/>
            <a:ext cx="3908145" cy="42280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981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84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692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950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1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362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 Content Photo_No B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53" y="401527"/>
            <a:ext cx="8004245" cy="11317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513954" y="1703296"/>
            <a:ext cx="3901164" cy="4228042"/>
          </a:xfrm>
          <a:prstGeom prst="rect">
            <a:avLst/>
          </a:prstGeom>
        </p:spPr>
        <p:txBody>
          <a:bodyPr numCol="1" spcCol="4572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21505" y="1703296"/>
            <a:ext cx="3908145" cy="42280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200527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59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rot="16200000">
            <a:off x="4501750" y="-4501748"/>
            <a:ext cx="140502" cy="9144001"/>
            <a:chOff x="10871191" y="50800"/>
            <a:chExt cx="1320810" cy="6789336"/>
          </a:xfrm>
        </p:grpSpPr>
        <p:sp>
          <p:nvSpPr>
            <p:cNvPr id="10" name="Rectangle 9"/>
            <p:cNvSpPr/>
            <p:nvPr/>
          </p:nvSpPr>
          <p:spPr>
            <a:xfrm>
              <a:off x="10871200" y="50800"/>
              <a:ext cx="1320800" cy="8576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871200" y="205179"/>
              <a:ext cx="1320800" cy="133268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871199" y="395185"/>
              <a:ext cx="132080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73743" y="484251"/>
              <a:ext cx="1318258" cy="11837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871199" y="685010"/>
              <a:ext cx="1320802" cy="7490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71199" y="822697"/>
              <a:ext cx="1320802" cy="12972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71199" y="1024580"/>
              <a:ext cx="1320802" cy="5663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873743" y="1124757"/>
              <a:ext cx="1318258" cy="64956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73743" y="1233058"/>
              <a:ext cx="1318258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871197" y="1363027"/>
              <a:ext cx="1320799" cy="525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871197" y="1487717"/>
              <a:ext cx="1320802" cy="16008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871194" y="1725221"/>
              <a:ext cx="1320804" cy="13882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71194" y="1898077"/>
              <a:ext cx="1320807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73743" y="1964907"/>
              <a:ext cx="1318258" cy="6449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71194" y="2131854"/>
              <a:ext cx="1320807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71194" y="2250148"/>
              <a:ext cx="1320807" cy="12337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71195" y="2467741"/>
              <a:ext cx="1320806" cy="108746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871195" y="2675911"/>
              <a:ext cx="1320806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71195" y="2791611"/>
              <a:ext cx="1320806" cy="5064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71195" y="2929911"/>
              <a:ext cx="1320806" cy="108291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871195" y="3112136"/>
              <a:ext cx="1320806" cy="13054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871195" y="3353183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10871195" y="3482170"/>
              <a:ext cx="1320806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873735" y="3603376"/>
              <a:ext cx="1318263" cy="141984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10871195" y="3834539"/>
              <a:ext cx="1320806" cy="6917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871195" y="3948096"/>
              <a:ext cx="1320806" cy="933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871195" y="4121179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871194" y="4198524"/>
              <a:ext cx="1320807" cy="112454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871194" y="4345006"/>
              <a:ext cx="1320804" cy="14320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871194" y="4567954"/>
              <a:ext cx="1320807" cy="753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871193" y="4706046"/>
              <a:ext cx="1320808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871194" y="4789199"/>
              <a:ext cx="1320807" cy="65623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2" name="Rectangle 41"/>
            <p:cNvSpPr/>
            <p:nvPr/>
          </p:nvSpPr>
          <p:spPr>
            <a:xfrm flipV="1">
              <a:off x="10871191" y="4934568"/>
              <a:ext cx="1320804" cy="50823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873740" y="5014315"/>
              <a:ext cx="1318258" cy="152493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71191" y="5202387"/>
              <a:ext cx="1320810" cy="5998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871200" y="5521910"/>
              <a:ext cx="1320800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121081" y="5603971"/>
              <a:ext cx="1070918" cy="17075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871191" y="5837507"/>
              <a:ext cx="1320810" cy="8492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871191" y="5351430"/>
              <a:ext cx="1320807" cy="8525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948086" y="6009918"/>
              <a:ext cx="124391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11186984" y="6186816"/>
              <a:ext cx="1005015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35265" y="6316718"/>
              <a:ext cx="856736" cy="120742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458832" y="6485760"/>
              <a:ext cx="733168" cy="11165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598876" y="6635685"/>
              <a:ext cx="59312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664778" y="6794417"/>
              <a:ext cx="52722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004A17-E9A9-4392-ACCD-76BE9B94E9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8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19" r:id="rId13"/>
    <p:sldLayoutId id="2147484520" r:id="rId14"/>
    <p:sldLayoutId id="2147484521" r:id="rId15"/>
    <p:sldLayoutId id="2147484522" r:id="rId16"/>
    <p:sldLayoutId id="2147484523" r:id="rId17"/>
    <p:sldLayoutId id="2147484524" r:id="rId18"/>
    <p:sldLayoutId id="2147484525" r:id="rId19"/>
    <p:sldLayoutId id="2147484526" r:id="rId20"/>
    <p:sldLayoutId id="2147484527" r:id="rId21"/>
    <p:sldLayoutId id="2147484528" r:id="rId22"/>
    <p:sldLayoutId id="2147484529" r:id="rId23"/>
    <p:sldLayoutId id="2147484530" r:id="rId24"/>
    <p:sldLayoutId id="2147484531" r:id="rId25"/>
    <p:sldLayoutId id="2147484583" r:id="rId26"/>
    <p:sldLayoutId id="2147484532" r:id="rId27"/>
    <p:sldLayoutId id="2147484533" r:id="rId28"/>
    <p:sldLayoutId id="2147484534" r:id="rId29"/>
    <p:sldLayoutId id="2147484535" r:id="rId30"/>
    <p:sldLayoutId id="2147484536" r:id="rId31"/>
    <p:sldLayoutId id="2147484537" r:id="rId32"/>
    <p:sldLayoutId id="2147484538" r:id="rId33"/>
    <p:sldLayoutId id="2147484539" r:id="rId34"/>
    <p:sldLayoutId id="2147484540" r:id="rId35"/>
    <p:sldLayoutId id="2147484541" r:id="rId36"/>
    <p:sldLayoutId id="2147484542" r:id="rId37"/>
    <p:sldLayoutId id="2147484543" r:id="rId38"/>
    <p:sldLayoutId id="2147484544" r:id="rId39"/>
    <p:sldLayoutId id="2147484545" r:id="rId40"/>
    <p:sldLayoutId id="2147484546" r:id="rId41"/>
    <p:sldLayoutId id="2147484547" r:id="rId42"/>
    <p:sldLayoutId id="2147484548" r:id="rId43"/>
    <p:sldLayoutId id="2147484549" r:id="rId44"/>
    <p:sldLayoutId id="2147484554" r:id="rId45"/>
    <p:sldLayoutId id="2147484550" r:id="rId46"/>
    <p:sldLayoutId id="2147484551" r:id="rId47"/>
    <p:sldLayoutId id="2147484553" r:id="rId48"/>
    <p:sldLayoutId id="2147484552" r:id="rId49"/>
    <p:sldLayoutId id="2147484567" r:id="rId50"/>
    <p:sldLayoutId id="2147484580" r:id="rId51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76859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chemeClr val="tx2"/>
        </a:buClr>
        <a:buFont typeface="Wingdings" charset="2"/>
        <a:buChar char="§"/>
        <a:tabLst/>
        <a:defRPr sz="1750" b="1" kern="1200" baseline="0">
          <a:solidFill>
            <a:srgbClr val="768591"/>
          </a:solidFill>
          <a:latin typeface="+mn-lt"/>
          <a:ea typeface="+mn-ea"/>
          <a:cs typeface="+mn-cs"/>
        </a:defRPr>
      </a:lvl1pPr>
      <a:lvl2pPr marL="285750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rgbClr val="EB095F"/>
        </a:buClr>
        <a:buFont typeface="Wingdings" charset="2"/>
        <a:buChar char="§"/>
        <a:tabLst/>
        <a:defRPr sz="1250" kern="1200" baseline="0">
          <a:solidFill>
            <a:srgbClr val="768591"/>
          </a:solidFill>
          <a:latin typeface="Arial" charset="0"/>
          <a:ea typeface="+mn-ea"/>
          <a:cs typeface="+mn-cs"/>
        </a:defRPr>
      </a:lvl2pPr>
      <a:lvl3pPr marL="428625" indent="-142875" algn="l" defTabSz="344091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rgbClr val="EB095F"/>
        </a:buClr>
        <a:buFont typeface="Lucida Grande"/>
        <a:buChar char="–"/>
        <a:defRPr sz="1250" kern="1200" baseline="0">
          <a:solidFill>
            <a:srgbClr val="768591"/>
          </a:solidFill>
          <a:latin typeface="+mn-lt"/>
          <a:ea typeface="+mn-ea"/>
          <a:cs typeface="+mn-cs"/>
        </a:defRPr>
      </a:lvl3pPr>
      <a:lvl4pPr marL="571500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chemeClr val="tx2"/>
        </a:buClr>
        <a:buFont typeface="Arial"/>
        <a:buChar char="•"/>
        <a:tabLst/>
        <a:defRPr sz="1125" kern="1200">
          <a:solidFill>
            <a:srgbClr val="768591"/>
          </a:solidFill>
          <a:latin typeface="+mn-lt"/>
          <a:ea typeface="+mn-ea"/>
          <a:cs typeface="+mn-cs"/>
        </a:defRPr>
      </a:lvl4pPr>
      <a:lvl5pPr marL="714375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chemeClr val="tx2"/>
        </a:buClr>
        <a:buFont typeface="Arial" charset="0"/>
        <a:buChar char="•"/>
        <a:defRPr sz="1125" kern="1200" baseline="0">
          <a:solidFill>
            <a:srgbClr val="76859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88400A-168F-9FFE-8C61-B9C2BBF6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BB3B0-06F3-9397-8BCC-81AF22F45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1A34E-4E79-16BA-6864-34503A8A6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A7524C-D382-4AD3-B332-20C9A2A0C68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2B67F-08F8-DE60-1932-C2CE99993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C5723-E5A9-2191-636A-C5A7B2E55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B60026-BB4B-4CA3-9D17-607CFDD88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6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8" r:id="rId1"/>
    <p:sldLayoutId id="2147484599" r:id="rId2"/>
    <p:sldLayoutId id="2147484600" r:id="rId3"/>
    <p:sldLayoutId id="2147484601" r:id="rId4"/>
    <p:sldLayoutId id="2147484602" r:id="rId5"/>
    <p:sldLayoutId id="2147484603" r:id="rId6"/>
    <p:sldLayoutId id="2147484604" r:id="rId7"/>
    <p:sldLayoutId id="2147484605" r:id="rId8"/>
    <p:sldLayoutId id="2147484606" r:id="rId9"/>
    <p:sldLayoutId id="2147484607" r:id="rId10"/>
    <p:sldLayoutId id="21474846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8E639A-B1C1-D736-CD64-2A4206BE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4ED52-3FF7-326D-4E9C-E542DAB2D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5FD41-C68D-D93E-AD59-1A83D4B82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89722-7003-4623-8EE8-12FD63C913B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EDF39-0268-D84A-969D-1C69C3AEB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96229-7906-0416-5186-EB0DAB7003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C0812-275A-40CD-9833-626913CC7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9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 txBox="1">
            <a:spLocks/>
          </p:cNvSpPr>
          <p:nvPr/>
        </p:nvSpPr>
        <p:spPr>
          <a:xfrm>
            <a:off x="727706" y="6352802"/>
            <a:ext cx="2846336" cy="29882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5" b="0" i="0" u="none" strike="noStrike" kern="1200" cap="none" spc="0" normalizeH="0" baseline="0" noProof="0" dirty="0">
                <a:ln>
                  <a:noFill/>
                </a:ln>
                <a:solidFill>
                  <a:srgbClr val="76859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ICF proprietary and confidential. Do not copy, distribute, or disclose.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4748"/>
            <a:ext cx="484632" cy="429028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570876" y="401527"/>
            <a:ext cx="8004245" cy="11317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74121" y="1723417"/>
            <a:ext cx="8001000" cy="4372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16200000">
            <a:off x="4501750" y="-4501748"/>
            <a:ext cx="140502" cy="9144001"/>
            <a:chOff x="10871191" y="50800"/>
            <a:chExt cx="1320810" cy="6789336"/>
          </a:xfrm>
        </p:grpSpPr>
        <p:sp>
          <p:nvSpPr>
            <p:cNvPr id="10" name="Rectangle 9"/>
            <p:cNvSpPr/>
            <p:nvPr/>
          </p:nvSpPr>
          <p:spPr>
            <a:xfrm>
              <a:off x="10871200" y="50800"/>
              <a:ext cx="1320800" cy="8576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871200" y="205179"/>
              <a:ext cx="1320800" cy="133268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871199" y="395185"/>
              <a:ext cx="132080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873743" y="484251"/>
              <a:ext cx="1318258" cy="118372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871199" y="685010"/>
              <a:ext cx="1320802" cy="7490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871199" y="822697"/>
              <a:ext cx="1320802" cy="12972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871199" y="1024580"/>
              <a:ext cx="1320802" cy="5663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873743" y="1124757"/>
              <a:ext cx="1318258" cy="64956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873743" y="1233058"/>
              <a:ext cx="1318258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871197" y="1363027"/>
              <a:ext cx="1320799" cy="525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871197" y="1487717"/>
              <a:ext cx="1320802" cy="160087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871194" y="1725221"/>
              <a:ext cx="1320804" cy="13882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871194" y="1898077"/>
              <a:ext cx="1320807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873743" y="1964907"/>
              <a:ext cx="1318258" cy="6449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71194" y="2131854"/>
              <a:ext cx="1320807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71194" y="2250148"/>
              <a:ext cx="1320807" cy="12337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71195" y="2467741"/>
              <a:ext cx="1320806" cy="108746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871195" y="2675911"/>
              <a:ext cx="1320806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71195" y="2791611"/>
              <a:ext cx="1320806" cy="50647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71195" y="2929911"/>
              <a:ext cx="1320806" cy="108291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871195" y="3112136"/>
              <a:ext cx="1320806" cy="130540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871195" y="3353183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10871195" y="3482170"/>
              <a:ext cx="1320806" cy="45719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873735" y="3603376"/>
              <a:ext cx="1318263" cy="141984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10871195" y="3834539"/>
              <a:ext cx="1320806" cy="69170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871195" y="3948096"/>
              <a:ext cx="1320806" cy="93336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871195" y="4121179"/>
              <a:ext cx="1320806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871194" y="4198524"/>
              <a:ext cx="1320807" cy="112454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871194" y="4345006"/>
              <a:ext cx="1320804" cy="143201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871194" y="4567954"/>
              <a:ext cx="1320807" cy="7531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871193" y="4706046"/>
              <a:ext cx="1320808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871194" y="4789199"/>
              <a:ext cx="1320807" cy="65623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flipV="1">
              <a:off x="10871191" y="4934568"/>
              <a:ext cx="1320804" cy="50823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873740" y="5014315"/>
              <a:ext cx="1318258" cy="152493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0871191" y="5202387"/>
              <a:ext cx="1320810" cy="59980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871200" y="5521910"/>
              <a:ext cx="1320800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121081" y="5603971"/>
              <a:ext cx="1070918" cy="170753"/>
            </a:xfrm>
            <a:prstGeom prst="rect">
              <a:avLst/>
            </a:prstGeom>
            <a:solidFill>
              <a:schemeClr val="tx1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0871191" y="5837507"/>
              <a:ext cx="1320810" cy="84922"/>
            </a:xfrm>
            <a:prstGeom prst="rect">
              <a:avLst/>
            </a:prstGeom>
            <a:solidFill>
              <a:schemeClr val="accent4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871191" y="5351430"/>
              <a:ext cx="1320807" cy="8525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948086" y="6009918"/>
              <a:ext cx="124391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V="1">
              <a:off x="11186984" y="6186816"/>
              <a:ext cx="1005015" cy="45719"/>
            </a:xfrm>
            <a:prstGeom prst="rect">
              <a:avLst/>
            </a:prstGeom>
            <a:solidFill>
              <a:schemeClr val="accent5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35265" y="6316718"/>
              <a:ext cx="856736" cy="120742"/>
            </a:xfrm>
            <a:prstGeom prst="rect">
              <a:avLst/>
            </a:prstGeom>
            <a:solidFill>
              <a:schemeClr val="accent3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458832" y="6485760"/>
              <a:ext cx="733168" cy="111658"/>
            </a:xfrm>
            <a:prstGeom prst="rect">
              <a:avLst/>
            </a:prstGeom>
            <a:solidFill>
              <a:schemeClr val="tx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598876" y="6635685"/>
              <a:ext cx="593123" cy="120465"/>
            </a:xfrm>
            <a:prstGeom prst="rect">
              <a:avLst/>
            </a:prstGeom>
            <a:solidFill>
              <a:schemeClr val="accent2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664778" y="6794417"/>
              <a:ext cx="527222" cy="45719"/>
            </a:xfrm>
            <a:prstGeom prst="rect">
              <a:avLst/>
            </a:prstGeom>
            <a:solidFill>
              <a:schemeClr val="accent6"/>
            </a:solidFill>
            <a:ln w="12700" cmpd="sng"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025849" y="6352802"/>
            <a:ext cx="549273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04A17-E9A9-4392-ACCD-76BE9B94E99A}" type="slidenum">
              <a:rPr kumimoji="0" lang="en-US" sz="625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2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691374" y="6352802"/>
            <a:ext cx="4017711" cy="29882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25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768591"/>
          </a:solidFill>
          <a:latin typeface="+mj-lt"/>
          <a:ea typeface="+mj-ea"/>
          <a:cs typeface="+mj-cs"/>
        </a:defRPr>
      </a:lvl1pPr>
    </p:titleStyle>
    <p:bodyStyle>
      <a:lvl1pPr marL="142875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chemeClr val="tx2"/>
        </a:buClr>
        <a:buFont typeface="Wingdings" charset="2"/>
        <a:buChar char="§"/>
        <a:tabLst/>
        <a:defRPr sz="1750" b="1" kern="1200" baseline="0">
          <a:solidFill>
            <a:srgbClr val="768591"/>
          </a:solidFill>
          <a:latin typeface="+mn-lt"/>
          <a:ea typeface="+mn-ea"/>
          <a:cs typeface="+mn-cs"/>
        </a:defRPr>
      </a:lvl1pPr>
      <a:lvl2pPr marL="285750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rgbClr val="EB095F"/>
        </a:buClr>
        <a:buFont typeface="Wingdings" charset="2"/>
        <a:buChar char="§"/>
        <a:tabLst/>
        <a:defRPr sz="1250" kern="1200" baseline="0">
          <a:solidFill>
            <a:srgbClr val="768591"/>
          </a:solidFill>
          <a:latin typeface="Arial" charset="0"/>
          <a:ea typeface="+mn-ea"/>
          <a:cs typeface="+mn-cs"/>
        </a:defRPr>
      </a:lvl2pPr>
      <a:lvl3pPr marL="428625" indent="-142875" algn="l" defTabSz="344091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rgbClr val="EB095F"/>
        </a:buClr>
        <a:buFont typeface="Lucida Grande"/>
        <a:buChar char="–"/>
        <a:defRPr sz="1250" kern="1200" baseline="0">
          <a:solidFill>
            <a:srgbClr val="768591"/>
          </a:solidFill>
          <a:latin typeface="+mn-lt"/>
          <a:ea typeface="+mn-ea"/>
          <a:cs typeface="+mn-cs"/>
        </a:defRPr>
      </a:lvl3pPr>
      <a:lvl4pPr marL="571500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chemeClr val="tx2"/>
        </a:buClr>
        <a:buFont typeface="Arial"/>
        <a:buChar char="•"/>
        <a:tabLst/>
        <a:defRPr sz="1125" kern="1200">
          <a:solidFill>
            <a:srgbClr val="768591"/>
          </a:solidFill>
          <a:latin typeface="+mn-lt"/>
          <a:ea typeface="+mn-ea"/>
          <a:cs typeface="+mn-cs"/>
        </a:defRPr>
      </a:lvl4pPr>
      <a:lvl5pPr marL="714375" indent="-142875" algn="l" defTabSz="342900" rtl="0" eaLnBrk="1" latinLnBrk="0" hangingPunct="1">
        <a:lnSpc>
          <a:spcPct val="100000"/>
        </a:lnSpc>
        <a:spcBef>
          <a:spcPts val="125"/>
        </a:spcBef>
        <a:spcAft>
          <a:spcPts val="125"/>
        </a:spcAft>
        <a:buClr>
          <a:schemeClr val="tx2"/>
        </a:buClr>
        <a:buFont typeface="Arial" charset="0"/>
        <a:buChar char="•"/>
        <a:defRPr sz="1125" kern="1200" baseline="0">
          <a:solidFill>
            <a:srgbClr val="76859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6DC69-9869-4D4E-8DD4-B8066E763313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F9A0C-7A82-403E-BAF3-19B12A0BA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1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6" r:id="rId1"/>
    <p:sldLayoutId id="2147484557" r:id="rId2"/>
    <p:sldLayoutId id="2147484558" r:id="rId3"/>
    <p:sldLayoutId id="2147484559" r:id="rId4"/>
    <p:sldLayoutId id="2147484560" r:id="rId5"/>
    <p:sldLayoutId id="2147484561" r:id="rId6"/>
    <p:sldLayoutId id="2147484562" r:id="rId7"/>
    <p:sldLayoutId id="2147484563" r:id="rId8"/>
    <p:sldLayoutId id="2147484564" r:id="rId9"/>
    <p:sldLayoutId id="2147484565" r:id="rId10"/>
    <p:sldLayoutId id="21474845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Microsoft_Excel_97-2003_Worksheet.xls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Microsoft_Excel_97-2003_Worksheet1.xls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Microsoft_Excel_97-2003_Worksheet3.xls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10"/>
          <p:cNvSpPr>
            <a:spLocks noGrp="1" noChangeArrowheads="1"/>
          </p:cNvSpPr>
          <p:nvPr>
            <p:ph type="body" sz="quarter" idx="11"/>
          </p:nvPr>
        </p:nvSpPr>
        <p:spPr>
          <a:xfrm>
            <a:off x="767244" y="5714379"/>
            <a:ext cx="2280756" cy="562031"/>
          </a:xfrm>
          <a:noFill/>
        </p:spPr>
        <p:txBody>
          <a:bodyPr/>
          <a:lstStyle/>
          <a:p>
            <a:pPr defTabSz="912813" eaLnBrk="1" hangingPunct="1"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Arial" charset="0"/>
            </a:endParaRPr>
          </a:p>
          <a:p>
            <a:pPr defTabSz="912813" eaLnBrk="1" hangingPunct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March 28,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B5E20E-13A3-4B8E-A0B7-E470893261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76562" y="5562600"/>
            <a:ext cx="4552950" cy="279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Presented by: BERT ROTHENBACH, PhD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E8B297-FB8A-40BE-ADCD-61754CAA0B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71800" y="5886387"/>
            <a:ext cx="4800600" cy="3619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Rothenbach Research and Consulting, LLC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5174866-FBF0-4FA0-BC65-5206907CA6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7388" y="812983"/>
            <a:ext cx="5027612" cy="375901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dirty="0"/>
              <a:t>FLORIDA YOUTH SUBSTANCE ABUSE SURVEY</a:t>
            </a:r>
            <a:br>
              <a:rPr lang="en-US" sz="4800" dirty="0"/>
            </a:br>
            <a:r>
              <a:rPr lang="en-US" sz="4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55528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Cigarettes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by Grade Cohort</a:t>
            </a:r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152400" y="1600200"/>
          <a:ext cx="8582025" cy="474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515328" imgH="4714816" progId="Excel.Sheet.8">
                  <p:embed/>
                </p:oleObj>
              </mc:Choice>
              <mc:Fallback>
                <p:oleObj name="Worksheet" r:id="rId3" imgW="8515328" imgH="4714816" progId="Excel.Sheet.8">
                  <p:embed/>
                  <p:pic>
                    <p:nvPicPr>
                      <p:cNvPr id="1229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8582025" cy="474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10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704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381000" y="1612900"/>
          <a:ext cx="9175750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115568" imgH="4209946" progId="Excel.Sheet.8">
                  <p:embed/>
                </p:oleObj>
              </mc:Choice>
              <mc:Fallback>
                <p:oleObj name="Worksheet" r:id="rId3" imgW="9115568" imgH="4209946" progId="Excel.Sheet.8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1612900"/>
                        <a:ext cx="9175750" cy="427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52600" y="5833646"/>
            <a:ext cx="2514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Middle School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34000" y="5833646"/>
            <a:ext cx="2514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High School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5043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Any Vaping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11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2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381000" y="1612900"/>
          <a:ext cx="9175750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15568" imgH="4209946" progId="Excel.Sheet.8">
                  <p:embed/>
                </p:oleObj>
              </mc:Choice>
              <mc:Fallback>
                <p:oleObj name="Worksheet" r:id="rId2" imgW="9115568" imgH="4209946" progId="Excel.Sheet.8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1612900"/>
                        <a:ext cx="9175750" cy="427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52600" y="5833646"/>
            <a:ext cx="2514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Middle School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34000" y="5833646"/>
            <a:ext cx="2514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High School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5043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Nicotine Vaping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12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585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381000" y="1612900"/>
          <a:ext cx="9175750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15568" imgH="4209946" progId="Excel.Sheet.8">
                  <p:embed/>
                </p:oleObj>
              </mc:Choice>
              <mc:Fallback>
                <p:oleObj name="Worksheet" r:id="rId2" imgW="9115568" imgH="4209946" progId="Excel.Sheet.8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1612900"/>
                        <a:ext cx="9175750" cy="427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752600" y="5833646"/>
            <a:ext cx="2514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Middle School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334000" y="5833646"/>
            <a:ext cx="2514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High School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65043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Marijuana Vaping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13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215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Vaping and Cigarette Use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Prevalence, Middle School and High School</a:t>
            </a:r>
          </a:p>
        </p:txBody>
      </p:sp>
      <p:graphicFrame>
        <p:nvGraphicFramePr>
          <p:cNvPr id="80898" name="Object 6"/>
          <p:cNvGraphicFramePr>
            <a:graphicFrameLocks noChangeAspect="1"/>
          </p:cNvGraphicFramePr>
          <p:nvPr/>
        </p:nvGraphicFramePr>
        <p:xfrm>
          <a:off x="228600" y="1524000"/>
          <a:ext cx="8570913" cy="481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34283" imgH="4772045" progId="Excel.Sheet.8">
                  <p:embed/>
                </p:oleObj>
              </mc:Choice>
              <mc:Fallback>
                <p:oleObj name="Worksheet" r:id="rId2" imgW="8534283" imgH="4772045" progId="Excel.Sheet.8">
                  <p:embed/>
                  <p:pic>
                    <p:nvPicPr>
                      <p:cNvPr id="808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8570913" cy="481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14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20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 noChangeAspect="1"/>
          </p:cNvGraphicFramePr>
          <p:nvPr/>
        </p:nvGraphicFramePr>
        <p:xfrm>
          <a:off x="2193341" y="609600"/>
          <a:ext cx="6188659" cy="496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1000" y="3024662"/>
            <a:ext cx="19812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anose="020B0502020104020203" pitchFamily="34" charset="0"/>
              </a:rPr>
              <a:t>Vaping Nicotine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68814" y="3024662"/>
            <a:ext cx="19812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anose="020B0502020104020203" pitchFamily="34" charset="0"/>
              </a:rPr>
              <a:t>Vaping Marijuana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381000"/>
            <a:ext cx="868680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3429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500" b="1" dirty="0">
                <a:solidFill>
                  <a:srgbClr val="768591"/>
                </a:solidFill>
                <a:latin typeface="Gill Sans MT" panose="020B0502020104020203" pitchFamily="34" charset="0"/>
                <a:ea typeface="+mj-ea"/>
                <a:cs typeface="+mj-cs"/>
              </a:rPr>
              <a:t>Vaping Nicotine and Vaping Marijuana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000" b="1" dirty="0">
                <a:latin typeface="Gill Sans MT" panose="020B0502020104020203" pitchFamily="34" charset="0"/>
                <a:ea typeface="+mj-ea"/>
                <a:cs typeface="+mj-cs"/>
              </a:rPr>
              <a:t>Past-30-Day Prevalence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81000" y="5040021"/>
            <a:ext cx="8305800" cy="1089529"/>
          </a:xfrm>
          <a:prstGeom prst="rect">
            <a:avLst/>
          </a:prstGeom>
          <a:solidFill>
            <a:srgbClr val="D8E0E3"/>
          </a:solidFill>
          <a:ln w="317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algn="ctr" defTabSz="9128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B3BBCB"/>
              </a:buClr>
            </a:pPr>
            <a:r>
              <a:rPr lang="en-US" sz="26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51.3% of current nicotine vapers are vaping marijuana.</a:t>
            </a:r>
          </a:p>
          <a:p>
            <a:pPr algn="ctr" defTabSz="9128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B3BBCB"/>
              </a:buClr>
            </a:pPr>
            <a:r>
              <a:rPr lang="en-US" sz="26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66.1% of current marijuana vapers are vaping nicotine.</a:t>
            </a:r>
          </a:p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15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6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 noChangeAspect="1"/>
          </p:cNvGraphicFramePr>
          <p:nvPr/>
        </p:nvGraphicFramePr>
        <p:xfrm>
          <a:off x="1752600" y="685800"/>
          <a:ext cx="6188659" cy="496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81000" y="3014246"/>
            <a:ext cx="19812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Vaping Nicotine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553200" y="3014246"/>
            <a:ext cx="22860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Smoking Cigarettes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381000"/>
            <a:ext cx="8686800" cy="90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500" b="1" dirty="0">
                <a:solidFill>
                  <a:srgbClr val="768591"/>
                </a:solidFill>
                <a:latin typeface="Gill Sans MT" pitchFamily="34" charset="0"/>
              </a:rPr>
              <a:t>Vaping Nicotine and Smoking Cigarettes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199" y="5105400"/>
            <a:ext cx="8229601" cy="1009507"/>
          </a:xfrm>
          <a:prstGeom prst="rect">
            <a:avLst/>
          </a:prstGeom>
          <a:solidFill>
            <a:srgbClr val="D8E0E3"/>
          </a:solidFill>
          <a:ln w="317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2813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300" b="1" dirty="0">
              <a:solidFill>
                <a:srgbClr val="768591"/>
              </a:solidFill>
              <a:latin typeface="Gill Sans MT" pitchFamily="34" charset="0"/>
              <a:cs typeface="Times New Roman" pitchFamily="18" charset="0"/>
            </a:endParaRPr>
          </a:p>
          <a:p>
            <a:pPr algn="ctr" defTabSz="912813">
              <a:lnSpc>
                <a:spcPct val="50000"/>
              </a:lnSpc>
              <a:spcBef>
                <a:spcPts val="1200"/>
              </a:spcBef>
              <a:spcAft>
                <a:spcPts val="600"/>
              </a:spcAft>
              <a:buClr>
                <a:srgbClr val="B3BBCB"/>
              </a:buClr>
            </a:pPr>
            <a:r>
              <a:rPr lang="en-US" sz="2600" dirty="0">
                <a:solidFill>
                  <a:srgbClr val="768591"/>
                </a:solidFill>
                <a:latin typeface="Gill Sans MT" pitchFamily="34" charset="0"/>
                <a:cs typeface="Times New Roman" pitchFamily="18" charset="0"/>
              </a:rPr>
              <a:t>7.1% of current nicotine vapers also smoke cigarettes.</a:t>
            </a:r>
          </a:p>
          <a:p>
            <a:pPr algn="ctr" defTabSz="912813">
              <a:lnSpc>
                <a:spcPct val="50000"/>
              </a:lnSpc>
              <a:spcBef>
                <a:spcPts val="1200"/>
              </a:spcBef>
              <a:spcAft>
                <a:spcPts val="600"/>
              </a:spcAft>
              <a:buClr>
                <a:srgbClr val="B3BBCB"/>
              </a:buClr>
            </a:pPr>
            <a:r>
              <a:rPr lang="en-US" sz="2600" dirty="0">
                <a:solidFill>
                  <a:srgbClr val="768591"/>
                </a:solidFill>
                <a:latin typeface="Gill Sans MT" pitchFamily="34" charset="0"/>
                <a:cs typeface="Times New Roman" pitchFamily="18" charset="0"/>
              </a:rPr>
              <a:t>47.5% of current smokers also vape nicotine.</a:t>
            </a:r>
          </a:p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300" b="1" dirty="0">
              <a:solidFill>
                <a:srgbClr val="768591"/>
              </a:solidFill>
              <a:latin typeface="Gill Sans MT" pitchFamily="34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16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79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80747" y="457200"/>
            <a:ext cx="86868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800" b="1" dirty="0">
                <a:solidFill>
                  <a:srgbClr val="768591"/>
                </a:solidFill>
                <a:latin typeface="Gill Sans MT" pitchFamily="34" charset="0"/>
              </a:rPr>
              <a:t>Marijuana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by Grade Cohort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292100" y="1447800"/>
          <a:ext cx="8631238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372464" imgH="4362320" progId="Excel.Sheet.8">
                  <p:embed/>
                </p:oleObj>
              </mc:Choice>
              <mc:Fallback>
                <p:oleObj name="Worksheet" r:id="rId3" imgW="8372464" imgH="4362320" progId="Excel.Sheet.8">
                  <p:embed/>
                  <p:pic>
                    <p:nvPicPr>
                      <p:cNvPr id="1536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" y="1447800"/>
                        <a:ext cx="8631238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17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29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9603"/>
              </p:ext>
            </p:extLst>
          </p:nvPr>
        </p:nvGraphicFramePr>
        <p:xfrm>
          <a:off x="-381000" y="1989138"/>
          <a:ext cx="9234488" cy="401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72432" imgH="3952947" progId="Excel.Sheet.8">
                  <p:embed/>
                </p:oleObj>
              </mc:Choice>
              <mc:Fallback>
                <p:oleObj name="Worksheet" r:id="rId2" imgW="9172432" imgH="3952947" progId="Excel.Sheet.8">
                  <p:embed/>
                  <p:pic>
                    <p:nvPicPr>
                      <p:cNvPr id="51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1989138"/>
                        <a:ext cx="9234488" cy="401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18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468438" y="5715000"/>
            <a:ext cx="3008243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9097AE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Riding with a Drinking Driver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5043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Alcohol and Driving Trends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Among High School Students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202237" y="5715000"/>
            <a:ext cx="3048001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9097AE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Driving after Drinking</a:t>
            </a:r>
          </a:p>
        </p:txBody>
      </p:sp>
    </p:spTree>
    <p:extLst>
      <p:ext uri="{BB962C8B-B14F-4D97-AF65-F5344CB8AC3E}">
        <p14:creationId xmlns:p14="http://schemas.microsoft.com/office/powerpoint/2010/main" val="1321890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296885"/>
              </p:ext>
            </p:extLst>
          </p:nvPr>
        </p:nvGraphicFramePr>
        <p:xfrm>
          <a:off x="-268288" y="1600200"/>
          <a:ext cx="9164638" cy="471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05739" imgH="4648109" progId="Excel.Sheet.8">
                  <p:embed/>
                </p:oleObj>
              </mc:Choice>
              <mc:Fallback>
                <p:oleObj name="Worksheet" r:id="rId2" imgW="9105739" imgH="4648109" progId="Excel.Sheet.8">
                  <p:embed/>
                  <p:pic>
                    <p:nvPicPr>
                      <p:cNvPr id="51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68288" y="1600200"/>
                        <a:ext cx="9164638" cy="471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752600" y="5655687"/>
            <a:ext cx="2743200" cy="584775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Riding with a</a:t>
            </a:r>
          </a:p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Marijuana-Using Driver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5043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Marijuana and Driving Trends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Among High School Students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34000" y="5655687"/>
            <a:ext cx="2819400" cy="584775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Driving after</a:t>
            </a:r>
          </a:p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Using Marijuana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19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8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15E5F5-249A-0FC3-69AE-11116F7F275F}"/>
              </a:ext>
            </a:extLst>
          </p:cNvPr>
          <p:cNvSpPr/>
          <p:nvPr/>
        </p:nvSpPr>
        <p:spPr>
          <a:xfrm>
            <a:off x="3657600" y="1691967"/>
            <a:ext cx="3276600" cy="1567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B7DAD-0A12-0F3A-194D-CBEDAEE13576}"/>
              </a:ext>
            </a:extLst>
          </p:cNvPr>
          <p:cNvSpPr/>
          <p:nvPr/>
        </p:nvSpPr>
        <p:spPr>
          <a:xfrm>
            <a:off x="457200" y="609600"/>
            <a:ext cx="3200400" cy="3004298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6774" y="1371600"/>
            <a:ext cx="3051313" cy="15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5400" b="1" dirty="0">
                <a:solidFill>
                  <a:schemeClr val="accent1"/>
                </a:solidFill>
                <a:latin typeface="Gill Sans MT" pitchFamily="34" charset="0"/>
              </a:rPr>
              <a:t>FYS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400" b="1" dirty="0">
                <a:latin typeface="Gill Sans MT" pitchFamily="34" charset="0"/>
              </a:rPr>
              <a:t>Florida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400" b="1" dirty="0">
                <a:latin typeface="Gill Sans MT" pitchFamily="34" charset="0"/>
              </a:rPr>
              <a:t>Youth Survey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F23C175C-E7F7-5CAE-1F11-DBBA5CE61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119" y="1942815"/>
            <a:ext cx="3130467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00538B"/>
                </a:solidFill>
                <a:latin typeface="Gill Sans MT" pitchFamily="34" charset="0"/>
              </a:rPr>
              <a:t>FYSAS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Gill Sans MT" pitchFamily="34" charset="0"/>
              </a:rPr>
              <a:t>Florida Youth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Gill Sans MT" pitchFamily="34" charset="0"/>
              </a:rPr>
              <a:t>Substance Abuse Survey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D05DC9-5702-7E9C-94BC-3B4192B37017}"/>
              </a:ext>
            </a:extLst>
          </p:cNvPr>
          <p:cNvSpPr/>
          <p:nvPr/>
        </p:nvSpPr>
        <p:spPr>
          <a:xfrm>
            <a:off x="6934200" y="1691967"/>
            <a:ext cx="1676400" cy="1567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37398-A7A1-D69B-C699-19006925AD35}"/>
              </a:ext>
            </a:extLst>
          </p:cNvPr>
          <p:cNvSpPr/>
          <p:nvPr/>
        </p:nvSpPr>
        <p:spPr>
          <a:xfrm>
            <a:off x="457200" y="3613898"/>
            <a:ext cx="3203029" cy="2783925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0322CAB4-69B7-29F3-D8F8-DF550B58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62" y="3893248"/>
            <a:ext cx="2990879" cy="226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b="1" dirty="0">
                <a:solidFill>
                  <a:schemeClr val="accent1"/>
                </a:solidFill>
                <a:latin typeface="Gill Sans MT" pitchFamily="34" charset="0"/>
              </a:rPr>
              <a:t>Florida’s Student Health Behavior Survey System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900" b="1" dirty="0">
              <a:solidFill>
                <a:schemeClr val="accent1"/>
              </a:solidFill>
              <a:latin typeface="Gill Sans MT" pitchFamily="34" charset="0"/>
            </a:endParaRP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Project management</a:t>
            </a: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Sample design</a:t>
            </a: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Data collection tools</a:t>
            </a: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County coordinators</a:t>
            </a: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School recruitment</a:t>
            </a: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Logistical and tech support</a:t>
            </a: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Data processing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9A9C353-ACA4-5154-6985-53BA02E48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525" y="1998215"/>
            <a:ext cx="143923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DCF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MS and HS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Even years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Odd years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489D67-22DD-2AB9-4618-ED7806675038}"/>
              </a:ext>
            </a:extLst>
          </p:cNvPr>
          <p:cNvSpPr/>
          <p:nvPr/>
        </p:nvSpPr>
        <p:spPr>
          <a:xfrm>
            <a:off x="3657600" y="3259497"/>
            <a:ext cx="3276600" cy="16173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5C7041-2605-7858-DC81-7649A07FFAAB}"/>
              </a:ext>
            </a:extLst>
          </p:cNvPr>
          <p:cNvSpPr/>
          <p:nvPr/>
        </p:nvSpPr>
        <p:spPr>
          <a:xfrm>
            <a:off x="6937241" y="3255208"/>
            <a:ext cx="1673359" cy="1578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FDC546-E1D1-535D-0626-5FD88795E24F}"/>
              </a:ext>
            </a:extLst>
          </p:cNvPr>
          <p:cNvSpPr/>
          <p:nvPr/>
        </p:nvSpPr>
        <p:spPr>
          <a:xfrm>
            <a:off x="3657601" y="4833271"/>
            <a:ext cx="3276600" cy="15675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C10108-9466-113E-1C9E-230E9402393F}"/>
              </a:ext>
            </a:extLst>
          </p:cNvPr>
          <p:cNvSpPr/>
          <p:nvPr/>
        </p:nvSpPr>
        <p:spPr>
          <a:xfrm>
            <a:off x="3662701" y="612207"/>
            <a:ext cx="4947899" cy="1077154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9FBC8531-3422-E0F7-2CB2-C9F0573C0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199" y="712098"/>
            <a:ext cx="3896557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b="1" dirty="0">
                <a:solidFill>
                  <a:schemeClr val="accent1"/>
                </a:solidFill>
                <a:latin typeface="Gill Sans MT" pitchFamily="34" charset="0"/>
              </a:rPr>
              <a:t>Survey Questionnaires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500" b="1" dirty="0">
              <a:solidFill>
                <a:schemeClr val="accent1"/>
              </a:solidFill>
              <a:latin typeface="Gill Sans MT" pitchFamily="34" charset="0"/>
            </a:endParaRP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Questionnaire development</a:t>
            </a:r>
          </a:p>
          <a:p>
            <a:pPr marL="285750" indent="-28575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Data analysis and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07FC83-AFBD-87F4-4B78-0DE46931CA7F}"/>
              </a:ext>
            </a:extLst>
          </p:cNvPr>
          <p:cNvSpPr/>
          <p:nvPr/>
        </p:nvSpPr>
        <p:spPr>
          <a:xfrm>
            <a:off x="6934200" y="4828004"/>
            <a:ext cx="1673359" cy="15675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954217B-097C-EDB3-F4BA-4B658868F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229" y="3551084"/>
            <a:ext cx="2060713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00538B"/>
                </a:solidFill>
                <a:latin typeface="Gill Sans MT" pitchFamily="34" charset="0"/>
              </a:rPr>
              <a:t>FYTS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Gill Sans MT" pitchFamily="34" charset="0"/>
              </a:rPr>
              <a:t>Florida Youth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Gill Sans MT" pitchFamily="34" charset="0"/>
              </a:rPr>
              <a:t>Tobacco Survey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484B4F6-E0A7-CEC9-FA0D-3D3EE9A4D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0472" y="5094703"/>
            <a:ext cx="246776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00538B"/>
                </a:solidFill>
                <a:latin typeface="Gill Sans MT" pitchFamily="34" charset="0"/>
              </a:rPr>
              <a:t>FSYS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Gill Sans MT" pitchFamily="34" charset="0"/>
              </a:rPr>
              <a:t>Florida Specific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800" b="1" dirty="0">
                <a:latin typeface="Gill Sans MT" pitchFamily="34" charset="0"/>
              </a:rPr>
              <a:t>Youth Survey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7D425B78-4142-E5C9-A4BB-99B44B411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263" y="3565744"/>
            <a:ext cx="143923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DOH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MS and HS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Even years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Odd years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8110B49A-F629-98F2-5383-DBDABA0BC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524" y="5233202"/>
            <a:ext cx="1439231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DOE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HS only</a:t>
            </a:r>
          </a:p>
          <a:p>
            <a:pPr marL="91440" indent="-182880" eaLnBrk="0" hangingPunct="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Gill Sans MT" pitchFamily="34" charset="0"/>
              </a:rPr>
              <a:t>Odd years</a:t>
            </a:r>
          </a:p>
        </p:txBody>
      </p:sp>
    </p:spTree>
    <p:extLst>
      <p:ext uri="{BB962C8B-B14F-4D97-AF65-F5344CB8AC3E}">
        <p14:creationId xmlns:p14="http://schemas.microsoft.com/office/powerpoint/2010/main" val="239219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FE2989-92E7-FCCB-94A5-C2040B7A7EBC}"/>
              </a:ext>
            </a:extLst>
          </p:cNvPr>
          <p:cNvSpPr txBox="1">
            <a:spLocks/>
          </p:cNvSpPr>
          <p:nvPr/>
        </p:nvSpPr>
        <p:spPr>
          <a:xfrm>
            <a:off x="299110" y="398462"/>
            <a:ext cx="8540090" cy="1201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7685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>
                <a:solidFill>
                  <a:schemeClr val="bg1"/>
                </a:solidFill>
                <a:latin typeface="Gill Sans MT" panose="020B0502020104020203" pitchFamily="34" charset="0"/>
              </a:rPr>
              <a:t>Florida vs National Results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463BF0-F2B5-28A7-5913-7C614A96A019}"/>
              </a:ext>
            </a:extLst>
          </p:cNvPr>
          <p:cNvSpPr txBox="1">
            <a:spLocks/>
          </p:cNvSpPr>
          <p:nvPr/>
        </p:nvSpPr>
        <p:spPr>
          <a:xfrm>
            <a:off x="381000" y="2236696"/>
            <a:ext cx="8540089" cy="3935504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142875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chemeClr val="tx2"/>
              </a:buClr>
              <a:buFont typeface="Wingdings" charset="2"/>
              <a:buChar char="§"/>
              <a:tabLst/>
              <a:defRPr sz="1125" b="0" kern="1200" baseline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1pPr>
            <a:lvl2pPr marL="285750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rgbClr val="EB095F"/>
              </a:buClr>
              <a:buFont typeface="Wingdings" charset="2"/>
              <a:buChar char="§"/>
              <a:tabLst/>
              <a:defRPr sz="1125" b="0" kern="1200" baseline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marL="428625" indent="-142875" algn="l" defTabSz="344091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rgbClr val="EB095F"/>
              </a:buClr>
              <a:buFont typeface="Lucida Grande"/>
              <a:buChar char="–"/>
              <a:defRPr sz="1125" b="0" kern="1200" baseline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3pPr>
            <a:lvl4pPr marL="571500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chemeClr val="tx2"/>
              </a:buClr>
              <a:buFont typeface="Arial"/>
              <a:buChar char="•"/>
              <a:tabLst/>
              <a:defRPr sz="1125" b="0" kern="120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4pPr>
            <a:lvl5pPr marL="714375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chemeClr val="tx2"/>
              </a:buClr>
              <a:buFont typeface="Arial" charset="0"/>
              <a:buChar char="•"/>
              <a:defRPr sz="1125" b="0" kern="1200" baseline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Gill Sans MT" panose="020B0502020104020203" pitchFamily="34" charset="0"/>
              </a:rPr>
              <a:t>Monitoring the Future (MTF):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"/>
            </a:pPr>
            <a:r>
              <a:rPr lang="en-US" sz="2800" i="1" dirty="0">
                <a:latin typeface="Gill Sans MT" pitchFamily="34" charset="0"/>
              </a:rPr>
              <a:t>National school-based substance use survey, conducted in the spring every year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"/>
            </a:pPr>
            <a:r>
              <a:rPr lang="en-US" sz="2800" i="1" dirty="0">
                <a:latin typeface="Gill Sans MT" pitchFamily="34" charset="0"/>
              </a:rPr>
              <a:t>Schools and selected and recruited, classrooms selected within schools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"/>
            </a:pPr>
            <a:r>
              <a:rPr lang="en-US" sz="2800" i="1" dirty="0">
                <a:latin typeface="Gill Sans MT" pitchFamily="34" charset="0"/>
              </a:rPr>
              <a:t>Includes grades 8, 10, and 12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Gill Sans MT" panose="020B0502020104020203" pitchFamily="34" charset="0"/>
              </a:rPr>
              <a:t>National comparison for youth substance use in Florida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Gill Sans MT" panose="020B0502020104020203" pitchFamily="34" charset="0"/>
              </a:rPr>
              <a:t>Data quality check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dirty="0"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5D557CE-A558-5C95-2937-8C07C2B51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20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45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35226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Alcohol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for 8th, 10th, and 12th Graders</a:t>
            </a:r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593612"/>
              </p:ext>
            </p:extLst>
          </p:nvPr>
        </p:nvGraphicFramePr>
        <p:xfrm>
          <a:off x="344488" y="1600200"/>
          <a:ext cx="8761412" cy="473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515328" imgH="4514694" progId="Excel.Sheet.8">
                  <p:embed/>
                </p:oleObj>
              </mc:Choice>
              <mc:Fallback>
                <p:oleObj name="Worksheet" r:id="rId3" imgW="8515328" imgH="4514694" progId="Excel.Sheet.8">
                  <p:embed/>
                  <p:pic>
                    <p:nvPicPr>
                      <p:cNvPr id="819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1600200"/>
                        <a:ext cx="8761412" cy="473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21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43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35226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Alcohol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for 8th, 10th, and 12th Graders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22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2" name="Past-30-Day Alcohol">
            <a:hlinkClick r:id="" action="ppaction://media"/>
            <a:extLst>
              <a:ext uri="{FF2B5EF4-FFF2-40B4-BE49-F238E27FC236}">
                <a16:creationId xmlns:a16="http://schemas.microsoft.com/office/drawing/2014/main" id="{0AB41D70-1E4F-B131-E447-D6A3D84F1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35" y="1447800"/>
            <a:ext cx="8779465" cy="49384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819300-EDA6-155C-A2AE-70C4426D821C}"/>
              </a:ext>
            </a:extLst>
          </p:cNvPr>
          <p:cNvSpPr/>
          <p:nvPr/>
        </p:nvSpPr>
        <p:spPr>
          <a:xfrm>
            <a:off x="304800" y="5892362"/>
            <a:ext cx="1752600" cy="537774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8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Binge Drinking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Prevalence for 8th, 10th, and 12th Graders</a:t>
            </a:r>
          </a:p>
        </p:txBody>
      </p:sp>
      <p:graphicFrame>
        <p:nvGraphicFramePr>
          <p:cNvPr id="11266" name="Object 7"/>
          <p:cNvGraphicFramePr>
            <a:graphicFrameLocks noChangeAspect="1"/>
          </p:cNvGraphicFramePr>
          <p:nvPr/>
        </p:nvGraphicFramePr>
        <p:xfrm>
          <a:off x="228600" y="1600200"/>
          <a:ext cx="9034463" cy="484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572544" imgH="4619671" progId="Excel.Sheet.8">
                  <p:embed/>
                </p:oleObj>
              </mc:Choice>
              <mc:Fallback>
                <p:oleObj name="Worksheet" r:id="rId3" imgW="8572544" imgH="4619671" progId="Excel.Sheet.8">
                  <p:embed/>
                  <p:pic>
                    <p:nvPicPr>
                      <p:cNvPr id="1126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00200"/>
                        <a:ext cx="9034463" cy="484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23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78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Cigarettes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for 8th, 10th and 12th Graders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304800" y="1600200"/>
          <a:ext cx="8874125" cy="467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72544" imgH="4457817" progId="Excel.Sheet.8">
                  <p:embed/>
                </p:oleObj>
              </mc:Choice>
              <mc:Fallback>
                <p:oleObj name="Worksheet" r:id="rId2" imgW="8572544" imgH="4457817" progId="Excel.Sheet.8">
                  <p:embed/>
                  <p:pic>
                    <p:nvPicPr>
                      <p:cNvPr id="1433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600200"/>
                        <a:ext cx="8874125" cy="4675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24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60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51791" y="457200"/>
            <a:ext cx="868680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800" b="1" dirty="0">
                <a:solidFill>
                  <a:srgbClr val="768591"/>
                </a:solidFill>
                <a:latin typeface="Gill Sans MT" pitchFamily="34" charset="0"/>
              </a:rPr>
              <a:t>Marijuana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for 8th, 10th and 12th Graders</a:t>
            </a:r>
          </a:p>
        </p:txBody>
      </p:sp>
      <p:graphicFrame>
        <p:nvGraphicFramePr>
          <p:cNvPr id="17410" name="Object 7"/>
          <p:cNvGraphicFramePr>
            <a:graphicFrameLocks noChangeAspect="1"/>
          </p:cNvGraphicFramePr>
          <p:nvPr/>
        </p:nvGraphicFramePr>
        <p:xfrm>
          <a:off x="152400" y="1676400"/>
          <a:ext cx="8709025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15328" imgH="4676899" progId="Excel.Sheet.8">
                  <p:embed/>
                </p:oleObj>
              </mc:Choice>
              <mc:Fallback>
                <p:oleObj name="Worksheet" r:id="rId2" imgW="8515328" imgH="4676899" progId="Excel.Sheet.8">
                  <p:embed/>
                  <p:pic>
                    <p:nvPicPr>
                      <p:cNvPr id="174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8709025" cy="478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25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24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26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1026" name="Picture 2" descr="What is Delta-8 THC? | Poison Control">
            <a:extLst>
              <a:ext uri="{FF2B5EF4-FFF2-40B4-BE49-F238E27FC236}">
                <a16:creationId xmlns:a16="http://schemas.microsoft.com/office/drawing/2014/main" id="{6B267558-246A-EDCA-81A0-29D9A339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3" y="1828800"/>
            <a:ext cx="3555997" cy="266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6 Kratom Near Me – Best Kratom Brands That Deliver in 2023 | Portland  Monthly">
            <a:extLst>
              <a:ext uri="{FF2B5EF4-FFF2-40B4-BE49-F238E27FC236}">
                <a16:creationId xmlns:a16="http://schemas.microsoft.com/office/drawing/2014/main" id="{56D46799-81DF-AA6E-8683-6A40B9EB0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7388" r="11998" b="308"/>
          <a:stretch/>
        </p:blipFill>
        <p:spPr bwMode="auto">
          <a:xfrm>
            <a:off x="4709160" y="2019299"/>
            <a:ext cx="37490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A58CAB1-8A45-94D2-5B5A-1A7716DAD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Delta-8/10 THC and Kratom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New Items Added to the 2023 High School Questionnaire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8D53A417-BAE9-ED8B-9F56-9ECA4D6D6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970101"/>
            <a:ext cx="8458200" cy="1278299"/>
          </a:xfrm>
          <a:prstGeom prst="rect">
            <a:avLst/>
          </a:prstGeom>
          <a:solidFill>
            <a:srgbClr val="D8E0E3"/>
          </a:solidFill>
          <a:ln w="317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defTabSz="912813">
              <a:lnSpc>
                <a:spcPct val="80000"/>
              </a:lnSpc>
              <a:spcBef>
                <a:spcPts val="600"/>
              </a:spcBef>
              <a:spcAft>
                <a:spcPts val="1000"/>
              </a:spcAft>
              <a:buClr>
                <a:srgbClr val="B3BBCB"/>
              </a:buClr>
            </a:pPr>
            <a:r>
              <a:rPr lang="en-US" sz="19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New Florida law taking effect on October 1st will limit the amount of THC in hemp-derived products.</a:t>
            </a:r>
          </a:p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defTabSz="912813">
              <a:lnSpc>
                <a:spcPct val="80000"/>
              </a:lnSpc>
              <a:spcBef>
                <a:spcPts val="600"/>
              </a:spcBef>
              <a:spcAft>
                <a:spcPts val="1000"/>
              </a:spcAft>
              <a:buClr>
                <a:srgbClr val="B3BBCB"/>
              </a:buClr>
            </a:pPr>
            <a:r>
              <a:rPr lang="en-US" sz="19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Kratom sales to persons under age 21 made illegal in June 2023.</a:t>
            </a:r>
          </a:p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82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Delta-8/10 THC and Kratom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Lifetime Prevalence among High School Students</a:t>
            </a:r>
          </a:p>
        </p:txBody>
      </p:sp>
      <p:graphicFrame>
        <p:nvGraphicFramePr>
          <p:cNvPr id="80898" name="Object 6"/>
          <p:cNvGraphicFramePr>
            <a:graphicFrameLocks noChangeAspect="1"/>
          </p:cNvGraphicFramePr>
          <p:nvPr/>
        </p:nvGraphicFramePr>
        <p:xfrm>
          <a:off x="228600" y="1524000"/>
          <a:ext cx="8570913" cy="475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34283" imgH="4714816" progId="Excel.Sheet.8">
                  <p:embed/>
                </p:oleObj>
              </mc:Choice>
              <mc:Fallback>
                <p:oleObj name="Worksheet" r:id="rId2" imgW="8534283" imgH="4714816" progId="Excel.Sheet.8">
                  <p:embed/>
                  <p:pic>
                    <p:nvPicPr>
                      <p:cNvPr id="808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8570913" cy="475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27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59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Delta-8/10 THC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Comparisons for 12th Grade Students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28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5B5B284D-5335-8127-CBD9-7C3483B99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57400"/>
            <a:ext cx="8458200" cy="15655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defTabSz="912813">
              <a:lnSpc>
                <a:spcPct val="80000"/>
              </a:lnSpc>
              <a:spcBef>
                <a:spcPts val="1200"/>
              </a:spcBef>
              <a:spcAft>
                <a:spcPts val="1000"/>
              </a:spcAft>
              <a:buClr>
                <a:srgbClr val="B3BBCB"/>
              </a:buClr>
            </a:pPr>
            <a:r>
              <a:rPr lang="en-US" sz="24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CNN Headline, March 13, 2024:</a:t>
            </a:r>
            <a:r>
              <a:rPr lang="en-US" sz="19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 </a:t>
            </a:r>
          </a:p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defTabSz="9128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B3BBCB"/>
              </a:buClr>
            </a:pPr>
            <a:r>
              <a:rPr lang="en-US" sz="24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“A significant number of US 12</a:t>
            </a:r>
            <a:r>
              <a:rPr lang="en-US" sz="2400" baseline="300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th</a:t>
            </a:r>
            <a:r>
              <a:rPr lang="en-US" sz="24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 graders report using delta-8 products, study says, and it may be a public health concern”</a:t>
            </a:r>
          </a:p>
          <a:p>
            <a:pPr defTabSz="912813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4C90125A-51D5-AF65-5EF5-A1895D0F3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421327"/>
            <a:ext cx="8458200" cy="12700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17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defTabSz="912813">
              <a:lnSpc>
                <a:spcPct val="80000"/>
              </a:lnSpc>
              <a:spcBef>
                <a:spcPts val="1200"/>
              </a:spcBef>
              <a:spcAft>
                <a:spcPts val="1000"/>
              </a:spcAft>
              <a:buClr>
                <a:srgbClr val="B3BBCB"/>
              </a:buClr>
            </a:pPr>
            <a:r>
              <a:rPr lang="en-US" sz="24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MTF past-year prevalence of use among 12th graders: </a:t>
            </a:r>
            <a:r>
              <a:rPr lang="en-US" sz="2400" b="1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11%</a:t>
            </a:r>
          </a:p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defTabSz="91281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B3BBCB"/>
              </a:buClr>
            </a:pPr>
            <a:r>
              <a:rPr lang="en-US" sz="24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FYSAS lifetime prevalence of use among 12th graders: </a:t>
            </a:r>
            <a:r>
              <a:rPr lang="en-US" sz="2400" b="1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14.2%</a:t>
            </a:r>
          </a:p>
          <a:p>
            <a:pPr defTabSz="912813">
              <a:lnSpc>
                <a:spcPct val="80000"/>
              </a:lnSpc>
              <a:spcBef>
                <a:spcPts val="600"/>
              </a:spcBef>
              <a:spcAft>
                <a:spcPts val="100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Gill Sans MT" panose="020B05020201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5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 noChangeAspect="1"/>
          </p:cNvGraphicFramePr>
          <p:nvPr/>
        </p:nvGraphicFramePr>
        <p:xfrm>
          <a:off x="2193341" y="409388"/>
          <a:ext cx="6188659" cy="496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57200" y="2722021"/>
            <a:ext cx="19812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anose="020B0502020104020203" pitchFamily="34" charset="0"/>
              </a:rPr>
              <a:t>Marijuana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667500" y="2722021"/>
            <a:ext cx="19812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anose="020B0502020104020203" pitchFamily="34" charset="0"/>
              </a:rPr>
              <a:t>Delta-8/10 THC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3429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anose="020B0502020104020203" pitchFamily="34" charset="0"/>
                <a:ea typeface="+mj-ea"/>
                <a:cs typeface="+mj-cs"/>
              </a:rPr>
              <a:t>Marijuana and Delta-8/10 THC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000" b="1" dirty="0">
                <a:latin typeface="Gill Sans MT" panose="020B0502020104020203" pitchFamily="34" charset="0"/>
                <a:ea typeface="+mj-ea"/>
                <a:cs typeface="+mj-cs"/>
              </a:rPr>
              <a:t>Lifetime Prevalence Among High School Students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81000" y="4800600"/>
            <a:ext cx="8458200" cy="1359346"/>
          </a:xfrm>
          <a:prstGeom prst="rect">
            <a:avLst/>
          </a:prstGeom>
          <a:solidFill>
            <a:srgbClr val="D8E0E3"/>
          </a:solidFill>
          <a:ln w="317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  <a:p>
            <a:pPr defTabSz="912813">
              <a:lnSpc>
                <a:spcPct val="80000"/>
              </a:lnSpc>
              <a:spcBef>
                <a:spcPts val="600"/>
              </a:spcBef>
              <a:spcAft>
                <a:spcPts val="1000"/>
              </a:spcAft>
              <a:buClr>
                <a:srgbClr val="B3BBCB"/>
              </a:buClr>
            </a:pPr>
            <a:r>
              <a:rPr lang="en-US" sz="19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41.2% of HS students who have tried marijuana have also tried Delta-8/10 THC products.</a:t>
            </a:r>
          </a:p>
          <a:p>
            <a:pPr defTabSz="912813">
              <a:lnSpc>
                <a:spcPct val="80000"/>
              </a:lnSpc>
              <a:spcBef>
                <a:spcPts val="600"/>
              </a:spcBef>
              <a:buClr>
                <a:srgbClr val="B3BBCB"/>
              </a:buClr>
            </a:pPr>
            <a:r>
              <a:rPr lang="en-US" sz="1900" dirty="0">
                <a:solidFill>
                  <a:srgbClr val="768591"/>
                </a:solidFill>
                <a:latin typeface="Gill Sans MT" panose="020B0502020104020203" pitchFamily="34" charset="0"/>
                <a:cs typeface="Times New Roman" pitchFamily="18" charset="0"/>
              </a:rPr>
              <a:t>86.1% of HS students who have tried Delta-8/10 THC products have also tried marijuana.</a:t>
            </a:r>
          </a:p>
          <a:p>
            <a:pPr algn="ctr" defTabSz="91281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3BBCB"/>
              </a:buClr>
            </a:pPr>
            <a:endParaRPr lang="en-US" sz="200" b="1" dirty="0">
              <a:solidFill>
                <a:srgbClr val="76859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29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0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15E5F5-249A-0FC3-69AE-11116F7F275F}"/>
              </a:ext>
            </a:extLst>
          </p:cNvPr>
          <p:cNvSpPr/>
          <p:nvPr/>
        </p:nvSpPr>
        <p:spPr>
          <a:xfrm>
            <a:off x="3657600" y="609601"/>
            <a:ext cx="3276600" cy="190499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B7DAD-0A12-0F3A-194D-CBEDAEE13576}"/>
              </a:ext>
            </a:extLst>
          </p:cNvPr>
          <p:cNvSpPr/>
          <p:nvPr/>
        </p:nvSpPr>
        <p:spPr>
          <a:xfrm>
            <a:off x="457200" y="609600"/>
            <a:ext cx="3200400" cy="91643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6774" y="685800"/>
            <a:ext cx="3051313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5400" b="1" dirty="0">
                <a:solidFill>
                  <a:schemeClr val="accent1"/>
                </a:solidFill>
                <a:latin typeface="Gill Sans MT" pitchFamily="34" charset="0"/>
              </a:rPr>
              <a:t>FYS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F23C175C-E7F7-5CAE-1F11-DBBA5CE61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322034"/>
            <a:ext cx="171483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538B"/>
                </a:solidFill>
                <a:latin typeface="Gill Sans MT" pitchFamily="34" charset="0"/>
              </a:rPr>
              <a:t>FYSAS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D05DC9-5702-7E9C-94BC-3B4192B37017}"/>
              </a:ext>
            </a:extLst>
          </p:cNvPr>
          <p:cNvSpPr/>
          <p:nvPr/>
        </p:nvSpPr>
        <p:spPr>
          <a:xfrm>
            <a:off x="6934200" y="618519"/>
            <a:ext cx="1676400" cy="189608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37398-A7A1-D69B-C699-19006925AD35}"/>
              </a:ext>
            </a:extLst>
          </p:cNvPr>
          <p:cNvSpPr/>
          <p:nvPr/>
        </p:nvSpPr>
        <p:spPr>
          <a:xfrm>
            <a:off x="457200" y="1526031"/>
            <a:ext cx="3203029" cy="478965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50700C-04AF-A6AA-6352-50EE885B7E59}"/>
              </a:ext>
            </a:extLst>
          </p:cNvPr>
          <p:cNvSpPr/>
          <p:nvPr/>
        </p:nvSpPr>
        <p:spPr>
          <a:xfrm>
            <a:off x="3657600" y="2514600"/>
            <a:ext cx="3276600" cy="190499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80C38B-9EC4-BED7-3CB3-DB99B243159E}"/>
              </a:ext>
            </a:extLst>
          </p:cNvPr>
          <p:cNvSpPr/>
          <p:nvPr/>
        </p:nvSpPr>
        <p:spPr>
          <a:xfrm>
            <a:off x="3657600" y="4410681"/>
            <a:ext cx="3276600" cy="190499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9FDE88-19C2-52A7-DDCB-201264CCDAE9}"/>
              </a:ext>
            </a:extLst>
          </p:cNvPr>
          <p:cNvSpPr/>
          <p:nvPr/>
        </p:nvSpPr>
        <p:spPr>
          <a:xfrm>
            <a:off x="6934200" y="2514599"/>
            <a:ext cx="1676400" cy="189608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3A9553-8115-92CB-5FDA-44D0BDDA1B69}"/>
              </a:ext>
            </a:extLst>
          </p:cNvPr>
          <p:cNvSpPr/>
          <p:nvPr/>
        </p:nvSpPr>
        <p:spPr>
          <a:xfrm>
            <a:off x="6934200" y="4417803"/>
            <a:ext cx="1676400" cy="189608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08E9C77A-22EB-C4FE-4523-7C0F9FAD5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3614" y="3218115"/>
            <a:ext cx="1597571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538B"/>
                </a:solidFill>
                <a:latin typeface="Gill Sans MT" pitchFamily="34" charset="0"/>
              </a:rPr>
              <a:t>FYTS</a:t>
            </a:r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34171AB4-D5A7-BA0C-3D6D-9E0CAEE98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982" y="5132034"/>
            <a:ext cx="171483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0538B"/>
                </a:solidFill>
                <a:latin typeface="Gill Sans MT" pitchFamily="34" charset="0"/>
              </a:rPr>
              <a:t>FSYS</a:t>
            </a:r>
          </a:p>
        </p:txBody>
      </p:sp>
      <p:pic>
        <p:nvPicPr>
          <p:cNvPr id="1026" name="Picture 2" descr="A successful SpaceX Falcon Heavy launch gives NASA new options - The Verge">
            <a:extLst>
              <a:ext uri="{FF2B5EF4-FFF2-40B4-BE49-F238E27FC236}">
                <a16:creationId xmlns:a16="http://schemas.microsoft.com/office/drawing/2014/main" id="{3B0C149C-867A-68AB-2CCD-E2C57E25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87" y="2485200"/>
            <a:ext cx="2893219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iden Administration Must Designate Civilian Satellites Critical  Infrastructure | Scientific American">
            <a:extLst>
              <a:ext uri="{FF2B5EF4-FFF2-40B4-BE49-F238E27FC236}">
                <a16:creationId xmlns:a16="http://schemas.microsoft.com/office/drawing/2014/main" id="{C36C2550-FFB7-874E-8B9C-228D5596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734376"/>
            <a:ext cx="2286000" cy="165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future of satellites lies in the constellations">
            <a:extLst>
              <a:ext uri="{FF2B5EF4-FFF2-40B4-BE49-F238E27FC236}">
                <a16:creationId xmlns:a16="http://schemas.microsoft.com/office/drawing/2014/main" id="{C61786E7-8867-D14D-A976-F46457A0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64" y="2670081"/>
            <a:ext cx="2400300" cy="15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Are Satellites Used For? | Union of Concerned Scientists">
            <a:extLst>
              <a:ext uri="{FF2B5EF4-FFF2-40B4-BE49-F238E27FC236}">
                <a16:creationId xmlns:a16="http://schemas.microsoft.com/office/drawing/2014/main" id="{26B4FBAD-C3D0-B655-05FD-C864F699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31" y="4588797"/>
            <a:ext cx="2857500" cy="154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26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5D764D-7086-4F09-81DB-87A1441FA1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2209800"/>
            <a:ext cx="7696200" cy="2819400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 sz="1200" dirty="0"/>
          </a:p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Adverse childhood experiences, commonly known as ACEs, are traumatic events experienced during childhood that have been linked to a broad range of negative health and behavior outcomes, including impaired cognitive development, high-risk behavior such as substance use, difficulty forming positive social relationships, high rates of chronic disease, and employment and financial difficulties.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1147870"/>
            <a:ext cx="8686800" cy="6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768591"/>
              </a:buClr>
              <a:defRPr/>
            </a:pPr>
            <a:r>
              <a:rPr lang="en-US" sz="4300" b="1" dirty="0">
                <a:solidFill>
                  <a:schemeClr val="bg1"/>
                </a:solidFill>
                <a:latin typeface="Gill Sans MT" pitchFamily="34" charset="0"/>
              </a:rPr>
              <a:t>Adverse Childhood Experiences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30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296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8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768591"/>
                </a:solidFill>
                <a:latin typeface="Gill Sans MT" pitchFamily="34" charset="0"/>
              </a:rPr>
              <a:t>How Prevalent is Childhood Trauma?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ACEs Among High School Students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152400" y="1600200"/>
          <a:ext cx="8699500" cy="464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05723" imgH="4133759" progId="Excel.Sheet.8">
                  <p:embed/>
                </p:oleObj>
              </mc:Choice>
              <mc:Fallback>
                <p:oleObj name="Worksheet" r:id="rId2" imgW="7305723" imgH="4133759" progId="Excel.Sheet.8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8699500" cy="464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31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15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83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768591"/>
                </a:solidFill>
                <a:latin typeface="Gill Sans MT" pitchFamily="34" charset="0"/>
              </a:rPr>
              <a:t>Number of Adverse Childhood Experiences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High School Students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152400" y="1676400"/>
          <a:ext cx="8697913" cy="412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05723" imgH="3676637" progId="Excel.Sheet.8">
                  <p:embed/>
                </p:oleObj>
              </mc:Choice>
              <mc:Fallback>
                <p:oleObj name="Worksheet" r:id="rId2" imgW="7305723" imgH="3676637" progId="Excel.Sheet.8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8697913" cy="412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32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976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7">
            <a:extLst>
              <a:ext uri="{FF2B5EF4-FFF2-40B4-BE49-F238E27FC236}">
                <a16:creationId xmlns:a16="http://schemas.microsoft.com/office/drawing/2014/main" id="{4FAD28DD-C687-CFED-7885-FBE9AB08D1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600200"/>
          <a:ext cx="8697913" cy="412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05723" imgH="3676637" progId="Excel.Sheet.8">
                  <p:embed/>
                </p:oleObj>
              </mc:Choice>
              <mc:Fallback>
                <p:oleObj name="Worksheet" r:id="rId2" imgW="7305723" imgH="3676637" progId="Excel.Sheet.8">
                  <p:embed/>
                  <p:pic>
                    <p:nvPicPr>
                      <p:cNvPr id="3" name="Object 7">
                        <a:extLst>
                          <a:ext uri="{FF2B5EF4-FFF2-40B4-BE49-F238E27FC236}">
                            <a16:creationId xmlns:a16="http://schemas.microsoft.com/office/drawing/2014/main" id="{4FAD28DD-C687-CFED-7885-FBE9AB08D1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8697913" cy="41259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838200" y="1752600"/>
            <a:ext cx="2855495" cy="4343400"/>
          </a:xfrm>
          <a:prstGeom prst="rect">
            <a:avLst/>
          </a:prstGeom>
          <a:solidFill>
            <a:srgbClr val="69C14C">
              <a:alpha val="25000"/>
            </a:srgbClr>
          </a:solidFill>
          <a:ln w="222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93695" y="1752600"/>
            <a:ext cx="4993105" cy="4343400"/>
          </a:xfrm>
          <a:prstGeom prst="rect">
            <a:avLst/>
          </a:prstGeom>
          <a:solidFill>
            <a:srgbClr val="007178">
              <a:alpha val="25000"/>
            </a:srgbClr>
          </a:solidFill>
          <a:ln w="222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8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600" b="1" dirty="0">
                <a:solidFill>
                  <a:srgbClr val="768591"/>
                </a:solidFill>
                <a:latin typeface="Gill Sans MT" pitchFamily="34" charset="0"/>
              </a:rPr>
              <a:t>Low Trauma and High Trauma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High School Students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33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80872" y="1981200"/>
            <a:ext cx="27432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solidFill>
                  <a:srgbClr val="007178"/>
                </a:solidFill>
                <a:latin typeface="Gill Sans MT" pitchFamily="34" charset="0"/>
              </a:rPr>
              <a:t>Low Trauma</a:t>
            </a:r>
          </a:p>
          <a:p>
            <a:pPr algn="ctr" eaLnBrk="0" hangingPunct="0">
              <a:defRPr/>
            </a:pPr>
            <a:r>
              <a:rPr lang="en-US" sz="1800" b="1" dirty="0">
                <a:solidFill>
                  <a:srgbClr val="007178"/>
                </a:solidFill>
                <a:latin typeface="Gill Sans MT" pitchFamily="34" charset="0"/>
              </a:rPr>
              <a:t>Fewer than 4 ACEs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029200" y="1981200"/>
            <a:ext cx="2362200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solidFill>
                  <a:srgbClr val="00538B"/>
                </a:solidFill>
                <a:latin typeface="Gill Sans MT" pitchFamily="34" charset="0"/>
              </a:rPr>
              <a:t>High Trauma</a:t>
            </a:r>
          </a:p>
          <a:p>
            <a:pPr algn="ctr" eaLnBrk="0" hangingPunct="0">
              <a:defRPr/>
            </a:pPr>
            <a:r>
              <a:rPr lang="en-US" sz="1800" b="1" dirty="0">
                <a:solidFill>
                  <a:srgbClr val="00538B"/>
                </a:solidFill>
                <a:latin typeface="Gill Sans MT" pitchFamily="34" charset="0"/>
              </a:rPr>
              <a:t>4 or More ACEs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795272" y="2743200"/>
            <a:ext cx="914400" cy="40011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Gill Sans MT" pitchFamily="34" charset="0"/>
              </a:rPr>
              <a:t>81.6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753100" y="2743200"/>
            <a:ext cx="914400" cy="40011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Gill Sans MT" pitchFamily="34" charset="0"/>
              </a:rPr>
              <a:t>18.4%</a:t>
            </a:r>
          </a:p>
        </p:txBody>
      </p:sp>
    </p:spTree>
    <p:extLst>
      <p:ext uri="{BB962C8B-B14F-4D97-AF65-F5344CB8AC3E}">
        <p14:creationId xmlns:p14="http://schemas.microsoft.com/office/powerpoint/2010/main" val="2357344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84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300" b="1" dirty="0">
                <a:solidFill>
                  <a:srgbClr val="768591"/>
                </a:solidFill>
                <a:latin typeface="Gill Sans MT" pitchFamily="34" charset="0"/>
              </a:rPr>
              <a:t>Which Students Report High Trauma?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Percentage Reporting 4 or More ACEs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152400" y="1524000"/>
          <a:ext cx="8697913" cy="426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05723" imgH="3800573" progId="Excel.Sheet.8">
                  <p:embed/>
                </p:oleObj>
              </mc:Choice>
              <mc:Fallback>
                <p:oleObj name="Worksheet" r:id="rId2" imgW="7305723" imgH="3800573" progId="Excel.Sheet.8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8697913" cy="426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34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43000" y="5788223"/>
            <a:ext cx="2286000" cy="307777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768591"/>
                </a:solidFill>
                <a:latin typeface="Gill Sans MT" pitchFamily="34" charset="0"/>
              </a:rPr>
              <a:t>Race and Ethnicity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114800" y="5788223"/>
            <a:ext cx="1371600" cy="307777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768591"/>
                </a:solidFill>
                <a:latin typeface="Gill Sans MT" pitchFamily="34" charset="0"/>
              </a:rPr>
              <a:t>Gender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72200" y="5788223"/>
            <a:ext cx="2286000" cy="307777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1" dirty="0">
                <a:solidFill>
                  <a:srgbClr val="768591"/>
                </a:solidFill>
                <a:latin typeface="Gill Sans MT" pitchFamily="34" charset="0"/>
              </a:rPr>
              <a:t>Father’s Education</a:t>
            </a:r>
          </a:p>
        </p:txBody>
      </p:sp>
    </p:spTree>
    <p:extLst>
      <p:ext uri="{BB962C8B-B14F-4D97-AF65-F5344CB8AC3E}">
        <p14:creationId xmlns:p14="http://schemas.microsoft.com/office/powerpoint/2010/main" val="2187148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381000" y="1371600"/>
          <a:ext cx="9297988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39126" imgH="4848232" progId="Excel.Sheet.8">
                  <p:embed/>
                </p:oleObj>
              </mc:Choice>
              <mc:Fallback>
                <p:oleObj name="Worksheet" r:id="rId3" imgW="9239126" imgH="4848232" progId="Excel.Sheet.8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1371600"/>
                        <a:ext cx="9297988" cy="492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05000" y="5681246"/>
            <a:ext cx="2438399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Low SES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5043" y="304800"/>
            <a:ext cx="8686800" cy="9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itchFamily="34" charset="0"/>
              </a:rPr>
              <a:t>SES and Race/Ethnicity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Percentage Reporting 4 or More ACEs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35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410201" y="5681246"/>
            <a:ext cx="2438399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High SES</a:t>
            </a:r>
          </a:p>
        </p:txBody>
      </p:sp>
    </p:spTree>
    <p:extLst>
      <p:ext uri="{BB962C8B-B14F-4D97-AF65-F5344CB8AC3E}">
        <p14:creationId xmlns:p14="http://schemas.microsoft.com/office/powerpoint/2010/main" val="189689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381000" y="1371600"/>
          <a:ext cx="9297988" cy="485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39126" imgH="4781524" progId="Excel.Sheet.8">
                  <p:embed/>
                </p:oleObj>
              </mc:Choice>
              <mc:Fallback>
                <p:oleObj name="Worksheet" r:id="rId3" imgW="9239126" imgH="4781524" progId="Excel.Sheet.8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1371600"/>
                        <a:ext cx="9297988" cy="4852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486400" y="5681246"/>
            <a:ext cx="2133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High SES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5043" y="304800"/>
            <a:ext cx="8686800" cy="9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itchFamily="34" charset="0"/>
              </a:rPr>
              <a:t>SES and Gender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Percentage Reporting 4 or More ACEs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36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33600" y="5681246"/>
            <a:ext cx="2133600" cy="338554"/>
          </a:xfrm>
          <a:prstGeom prst="rect">
            <a:avLst/>
          </a:prstGeom>
          <a:solidFill>
            <a:srgbClr val="D8E0E3"/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rgbClr val="768591"/>
                </a:solidFill>
                <a:latin typeface="Gill Sans MT" pitchFamily="34" charset="0"/>
              </a:rPr>
              <a:t>Low SES</a:t>
            </a:r>
          </a:p>
        </p:txBody>
      </p:sp>
    </p:spTree>
    <p:extLst>
      <p:ext uri="{BB962C8B-B14F-4D97-AF65-F5344CB8AC3E}">
        <p14:creationId xmlns:p14="http://schemas.microsoft.com/office/powerpoint/2010/main" val="2690482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9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itchFamily="34" charset="0"/>
              </a:rPr>
              <a:t>ACEs and Race/Ethnicity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High School Students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272226"/>
              </p:ext>
            </p:extLst>
          </p:nvPr>
        </p:nvGraphicFramePr>
        <p:xfrm>
          <a:off x="182563" y="1676400"/>
          <a:ext cx="8697912" cy="472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05723" imgH="4209946" progId="Excel.Sheet.8">
                  <p:embed/>
                </p:oleObj>
              </mc:Choice>
              <mc:Fallback>
                <p:oleObj name="Worksheet" r:id="rId2" imgW="7305723" imgH="4209946" progId="Excel.Sheet.8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1676400"/>
                        <a:ext cx="8697912" cy="4725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37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80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9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itchFamily="34" charset="0"/>
              </a:rPr>
              <a:t>ACEs and Gender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High School Students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182563" y="1676400"/>
          <a:ext cx="8697912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05723" imgH="4086362" progId="Excel.Sheet.8">
                  <p:embed/>
                </p:oleObj>
              </mc:Choice>
              <mc:Fallback>
                <p:oleObj name="Worksheet" r:id="rId2" imgW="7305723" imgH="4086362" progId="Excel.Sheet.8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1676400"/>
                        <a:ext cx="8697912" cy="4587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38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97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9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itchFamily="34" charset="0"/>
              </a:rPr>
              <a:t>ACEs and Socioeconomic Status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High School Students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63500" y="1676400"/>
          <a:ext cx="8845550" cy="458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29632" imgH="4086362" progId="Excel.Sheet.8">
                  <p:embed/>
                </p:oleObj>
              </mc:Choice>
              <mc:Fallback>
                <p:oleObj name="Worksheet" r:id="rId2" imgW="7429632" imgH="4086362" progId="Excel.Sheet.8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" y="1676400"/>
                        <a:ext cx="8845550" cy="458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39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0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370C-863F-4B73-89DE-A91F787ED8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627062"/>
            <a:ext cx="8115300" cy="12017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Gill Sans MT" panose="020B0502020104020203" pitchFamily="34" charset="0"/>
              </a:rPr>
              <a:t>Background and Methods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B996C1-E6C0-4735-9A79-A963A67775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1500" y="2209800"/>
            <a:ext cx="8115300" cy="4468904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Gill Sans MT" panose="020B0502020104020203" pitchFamily="34" charset="0"/>
              </a:rPr>
              <a:t>The Florida Youth Survey (FYS) is a multi-survey data collection project: Three questionnaires in odd years, two in even years: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"/>
            </a:pPr>
            <a:r>
              <a:rPr lang="en-US" sz="2000" i="1" dirty="0">
                <a:latin typeface="Gill Sans MT" pitchFamily="34" charset="0"/>
              </a:rPr>
              <a:t>Florida Youth Substance Abuse Survey (FYSAS)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"/>
            </a:pPr>
            <a:r>
              <a:rPr lang="en-US" sz="2000" i="1" dirty="0">
                <a:latin typeface="Gill Sans MT" pitchFamily="34" charset="0"/>
              </a:rPr>
              <a:t>Florida Youth Tobacco Survey (FYTS)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"/>
            </a:pPr>
            <a:r>
              <a:rPr lang="en-US" sz="2000" i="1" dirty="0">
                <a:latin typeface="Gill Sans MT" pitchFamily="34" charset="0"/>
              </a:rPr>
              <a:t>Florida Specific Youth Survey (FSYS)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Gill Sans MT" panose="020B0502020104020203" pitchFamily="34" charset="0"/>
              </a:rPr>
              <a:t>Odd years are “state-level” samples. Not every county is selected to participate. Final samples usually include 8,000-10,000 respondents.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Gill Sans MT" panose="020B0502020104020203" pitchFamily="34" charset="0"/>
              </a:rPr>
              <a:t>Even years are “county-level” samples. Every county gets its own sample. Final samples usually include 50,000-60,000 respondents.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Gill Sans MT" panose="020B0502020104020203" pitchFamily="34" charset="0"/>
              </a:rPr>
              <a:t>About 2/3 administered online and 1/3 with booklets.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Gill Sans MT" panose="020B0502020104020203" pitchFamily="34" charset="0"/>
              </a:rPr>
              <a:t>Survey contractor, ICF, works with DCF, DOH, and DOE to plan and coordinate survey administration.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4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EE5B8-A6F1-87A9-6B69-0B7E0B9EC25A}"/>
              </a:ext>
            </a:extLst>
          </p:cNvPr>
          <p:cNvSpPr/>
          <p:nvPr/>
        </p:nvSpPr>
        <p:spPr>
          <a:xfrm>
            <a:off x="838200" y="2895600"/>
            <a:ext cx="5410200" cy="685800"/>
          </a:xfrm>
          <a:prstGeom prst="rect">
            <a:avLst/>
          </a:prstGeom>
          <a:solidFill>
            <a:schemeClr val="accent3">
              <a:alpha val="30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484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9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itchFamily="34" charset="0"/>
              </a:rPr>
              <a:t>ACEs and Substance Use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by ACE Score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40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graphicFrame>
        <p:nvGraphicFramePr>
          <p:cNvPr id="2" name="Object 7">
            <a:extLst>
              <a:ext uri="{FF2B5EF4-FFF2-40B4-BE49-F238E27FC236}">
                <a16:creationId xmlns:a16="http://schemas.microsoft.com/office/drawing/2014/main" id="{0CB3B0A6-F089-5364-D6ED-9B8BE597DC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10165"/>
              </p:ext>
            </p:extLst>
          </p:nvPr>
        </p:nvGraphicFramePr>
        <p:xfrm>
          <a:off x="152400" y="1524000"/>
          <a:ext cx="8572500" cy="48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05851" imgH="4800483" progId="Excel.Sheet.8">
                  <p:embed/>
                </p:oleObj>
              </mc:Choice>
              <mc:Fallback>
                <p:oleObj name="Worksheet" r:id="rId2" imgW="8505851" imgH="4800483" progId="Excel.Sheet.8">
                  <p:embed/>
                  <p:pic>
                    <p:nvPicPr>
                      <p:cNvPr id="1229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0"/>
                        <a:ext cx="8572500" cy="483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134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533400"/>
            <a:ext cx="8686800" cy="94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000" b="1" dirty="0">
                <a:solidFill>
                  <a:srgbClr val="768591"/>
                </a:solidFill>
                <a:latin typeface="Gill Sans MT" pitchFamily="34" charset="0"/>
              </a:rPr>
              <a:t>ACEs and Substance Use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Marijuana Use Rates By ACE Responses</a:t>
            </a:r>
          </a:p>
        </p:txBody>
      </p: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182563" y="1676400"/>
          <a:ext cx="8721725" cy="457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324677" imgH="4076531" progId="Excel.Sheet.8">
                  <p:embed/>
                </p:oleObj>
              </mc:Choice>
              <mc:Fallback>
                <p:oleObj name="Worksheet" r:id="rId2" imgW="7324677" imgH="4076531" progId="Excel.Sheet.8">
                  <p:embed/>
                  <p:pic>
                    <p:nvPicPr>
                      <p:cNvPr id="307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1676400"/>
                        <a:ext cx="8721725" cy="4578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41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403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91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800" b="1" dirty="0">
                <a:solidFill>
                  <a:srgbClr val="768591"/>
                </a:solidFill>
                <a:latin typeface="Gill Sans MT" pitchFamily="34" charset="0"/>
              </a:rPr>
              <a:t>ACEs and Symptoms of Depression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by ACE Score</a:t>
            </a:r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152400" y="1676400"/>
          <a:ext cx="8629650" cy="456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563066" imgH="4534004" progId="Excel.Sheet.8">
                  <p:embed/>
                </p:oleObj>
              </mc:Choice>
              <mc:Fallback>
                <p:oleObj name="Worksheet" r:id="rId2" imgW="8563066" imgH="4534004" progId="Excel.Sheet.8">
                  <p:embed/>
                  <p:pic>
                    <p:nvPicPr>
                      <p:cNvPr id="1229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76400"/>
                        <a:ext cx="8629650" cy="456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42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84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5E6000-0C8C-4E09-938C-B816E536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76199"/>
            <a:ext cx="4112079" cy="17526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90F25E-9227-DB28-1C12-FB1349B7A447}"/>
              </a:ext>
            </a:extLst>
          </p:cNvPr>
          <p:cNvSpPr txBox="1"/>
          <p:nvPr/>
        </p:nvSpPr>
        <p:spPr>
          <a:xfrm>
            <a:off x="459922" y="4267200"/>
            <a:ext cx="4112078" cy="8382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Bert Rothenbach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/>
              <a:t>bert@rothenbach-research.com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E7F90-5701-6EA3-D3F2-FBD6CD0FFA4C}"/>
              </a:ext>
            </a:extLst>
          </p:cNvPr>
          <p:cNvSpPr txBox="1"/>
          <p:nvPr/>
        </p:nvSpPr>
        <p:spPr>
          <a:xfrm>
            <a:off x="459922" y="1752600"/>
            <a:ext cx="4112078" cy="10668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u="sng" dirty="0"/>
              <a:t>FYSAS reports and data tables: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myflfamilies.com/services/</a:t>
            </a:r>
            <a:r>
              <a:rPr lang="en-US" sz="1600" dirty="0" err="1"/>
              <a:t>samh</a:t>
            </a:r>
            <a:r>
              <a:rPr lang="en-US" sz="1600" dirty="0"/>
              <a:t>/</a:t>
            </a:r>
            <a:r>
              <a:rPr lang="en-US" sz="1600" dirty="0" err="1"/>
              <a:t>florida</a:t>
            </a:r>
            <a:r>
              <a:rPr lang="en-US" sz="1600" dirty="0"/>
              <a:t>-youth-substance-abuse-survey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endParaRPr lang="en-US" sz="1800" dirty="0"/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77B0E-1A93-9558-00E0-8846CDF0901F}"/>
              </a:ext>
            </a:extLst>
          </p:cNvPr>
          <p:cNvSpPr txBox="1"/>
          <p:nvPr/>
        </p:nvSpPr>
        <p:spPr>
          <a:xfrm>
            <a:off x="459922" y="3009900"/>
            <a:ext cx="4112078" cy="10668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u="sng" dirty="0"/>
              <a:t>Online data browsing tool: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flhealthcharts.gov/</a:t>
            </a:r>
            <a:r>
              <a:rPr lang="en-US" sz="1600" dirty="0" err="1"/>
              <a:t>ChartsDashboards</a:t>
            </a:r>
            <a:r>
              <a:rPr lang="en-US" sz="1600" dirty="0"/>
              <a:t>/</a:t>
            </a:r>
            <a:r>
              <a:rPr lang="en-US" sz="1600" dirty="0" err="1"/>
              <a:t>rdPage.aspx?rdReport</a:t>
            </a:r>
            <a:r>
              <a:rPr lang="en-US" sz="1600" dirty="0"/>
              <a:t>=</a:t>
            </a:r>
            <a:r>
              <a:rPr lang="en-US" sz="1600" dirty="0" err="1"/>
              <a:t>SurveyData.Overview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4349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FE2989-92E7-FCCB-94A5-C2040B7A7EBC}"/>
              </a:ext>
            </a:extLst>
          </p:cNvPr>
          <p:cNvSpPr txBox="1">
            <a:spLocks/>
          </p:cNvSpPr>
          <p:nvPr/>
        </p:nvSpPr>
        <p:spPr>
          <a:xfrm>
            <a:off x="299110" y="398462"/>
            <a:ext cx="8540090" cy="1201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76859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dirty="0">
                <a:solidFill>
                  <a:schemeClr val="bg1"/>
                </a:solidFill>
                <a:latin typeface="Gill Sans MT" panose="020B0502020104020203" pitchFamily="34" charset="0"/>
              </a:rPr>
              <a:t>FYSAS Key Finding #1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463BF0-F2B5-28A7-5913-7C614A96A019}"/>
              </a:ext>
            </a:extLst>
          </p:cNvPr>
          <p:cNvSpPr txBox="1">
            <a:spLocks/>
          </p:cNvSpPr>
          <p:nvPr/>
        </p:nvSpPr>
        <p:spPr>
          <a:xfrm>
            <a:off x="381000" y="2236696"/>
            <a:ext cx="8540089" cy="3935504"/>
          </a:xfrm>
          <a:prstGeom prst="rect">
            <a:avLst/>
          </a:prstGeom>
        </p:spPr>
        <p:txBody>
          <a:bodyPr vert="horz" lIns="0" tIns="0" rIns="0" bIns="0" numCol="1" spcCol="347472" rtlCol="0">
            <a:noAutofit/>
          </a:bodyPr>
          <a:lstStyle>
            <a:lvl1pPr marL="142875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chemeClr val="tx2"/>
              </a:buClr>
              <a:buFont typeface="Wingdings" charset="2"/>
              <a:buChar char="§"/>
              <a:tabLst/>
              <a:defRPr sz="1125" b="0" kern="1200" baseline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1pPr>
            <a:lvl2pPr marL="285750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rgbClr val="EB095F"/>
              </a:buClr>
              <a:buFont typeface="Wingdings" charset="2"/>
              <a:buChar char="§"/>
              <a:tabLst/>
              <a:defRPr sz="1125" b="0" kern="1200" baseline="0">
                <a:solidFill>
                  <a:srgbClr val="768591"/>
                </a:solidFill>
                <a:latin typeface="Arial" charset="0"/>
                <a:ea typeface="+mn-ea"/>
                <a:cs typeface="+mn-cs"/>
              </a:defRPr>
            </a:lvl2pPr>
            <a:lvl3pPr marL="428625" indent="-142875" algn="l" defTabSz="344091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rgbClr val="EB095F"/>
              </a:buClr>
              <a:buFont typeface="Lucida Grande"/>
              <a:buChar char="–"/>
              <a:defRPr sz="1125" b="0" kern="1200" baseline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3pPr>
            <a:lvl4pPr marL="571500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chemeClr val="tx2"/>
              </a:buClr>
              <a:buFont typeface="Arial"/>
              <a:buChar char="•"/>
              <a:tabLst/>
              <a:defRPr sz="1125" b="0" kern="120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4pPr>
            <a:lvl5pPr marL="714375" indent="-142875" algn="l" defTabSz="342900" rtl="0" eaLnBrk="1" latinLnBrk="0" hangingPunct="1">
              <a:lnSpc>
                <a:spcPct val="100000"/>
              </a:lnSpc>
              <a:spcBef>
                <a:spcPts val="125"/>
              </a:spcBef>
              <a:spcAft>
                <a:spcPts val="125"/>
              </a:spcAft>
              <a:buClr>
                <a:schemeClr val="tx2"/>
              </a:buClr>
              <a:buFont typeface="Arial" charset="0"/>
              <a:buChar char="•"/>
              <a:defRPr sz="1125" b="0" kern="1200" baseline="0">
                <a:solidFill>
                  <a:srgbClr val="76859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Gill Sans MT" panose="020B0502020104020203" pitchFamily="34" charset="0"/>
              </a:rPr>
              <a:t>From 2002 to 2023, substance use among Florida MS and HS students has declined dramatically: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"/>
            </a:pPr>
            <a:r>
              <a:rPr lang="en-US" sz="2800" i="1" dirty="0">
                <a:latin typeface="Gill Sans MT" pitchFamily="34" charset="0"/>
              </a:rPr>
              <a:t>While this remarkable improvement in youth health behavior is understood by many in the prevention community ...</a:t>
            </a:r>
          </a:p>
          <a:p>
            <a:pPr marL="1066800" lvl="1" indent="-609600" defTabSz="912813">
              <a:lnSpc>
                <a:spcPct val="80000"/>
              </a:lnSpc>
              <a:spcBef>
                <a:spcPct val="200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"/>
            </a:pPr>
            <a:r>
              <a:rPr lang="en-US" sz="2800" i="1" dirty="0">
                <a:latin typeface="Gill Sans MT" pitchFamily="34" charset="0"/>
              </a:rPr>
              <a:t>Most Americans, including those working in public policy, believe youth substance abuse has increased.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latin typeface="Gill Sans MT" panose="020B0502020104020203" pitchFamily="34" charset="0"/>
              </a:rPr>
              <a:t>FYSAS data provide confirmation and quantification of this trend.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5D557CE-A558-5C95-2937-8C07C2B51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5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8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31913" y="3810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Past-30-Day Prevalence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High School | 2002 to 2023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6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7" name="FYSAS Past-30-Day 2">
            <a:hlinkClick r:id="" action="ppaction://media"/>
            <a:extLst>
              <a:ext uri="{FF2B5EF4-FFF2-40B4-BE49-F238E27FC236}">
                <a16:creationId xmlns:a16="http://schemas.microsoft.com/office/drawing/2014/main" id="{7B318090-565A-DD29-EE73-5D5F2F43DE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35" y="1447800"/>
            <a:ext cx="8779465" cy="49384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71FA2E-2EBD-2DCB-8244-2CBC86289116}"/>
              </a:ext>
            </a:extLst>
          </p:cNvPr>
          <p:cNvSpPr/>
          <p:nvPr/>
        </p:nvSpPr>
        <p:spPr>
          <a:xfrm>
            <a:off x="304800" y="5892362"/>
            <a:ext cx="1752600" cy="537774"/>
          </a:xfrm>
          <a:prstGeom prst="rect">
            <a:avLst/>
          </a:prstGeom>
          <a:solidFill>
            <a:schemeClr val="bg1"/>
          </a:solidFill>
          <a:ln w="12700" cmpd="sng"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7"/>
          <p:cNvGraphicFramePr>
            <a:graphicFrameLocks noChangeAspect="1"/>
          </p:cNvGraphicFramePr>
          <p:nvPr/>
        </p:nvGraphicFramePr>
        <p:xfrm>
          <a:off x="304800" y="1524000"/>
          <a:ext cx="8872538" cy="477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886656" imgH="4467297" progId="Excel.Sheet.8">
                  <p:embed/>
                </p:oleObj>
              </mc:Choice>
              <mc:Fallback>
                <p:oleObj name="Worksheet" r:id="rId3" imgW="7886656" imgH="4467297" progId="Excel.Sheet.8">
                  <p:embed/>
                  <p:pic>
                    <p:nvPicPr>
                      <p:cNvPr id="614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524000"/>
                        <a:ext cx="8872538" cy="477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Alcohol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Past-30-Day Prevalence by Grade Cohort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7</a:t>
            </a:fld>
            <a:endParaRPr lang="en-US" sz="1400" dirty="0">
              <a:latin typeface="Gill Sans MT" panose="020B0502020104020203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2CF378-A2AC-242E-ED35-422B7FF00024}"/>
              </a:ext>
            </a:extLst>
          </p:cNvPr>
          <p:cNvCxnSpPr>
            <a:cxnSpLocks/>
          </p:cNvCxnSpPr>
          <p:nvPr/>
        </p:nvCxnSpPr>
        <p:spPr>
          <a:xfrm>
            <a:off x="5979072" y="3273028"/>
            <a:ext cx="2707728" cy="8560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4359E8-1AC2-DA20-D7BA-D014F550F497}"/>
              </a:ext>
            </a:extLst>
          </p:cNvPr>
          <p:cNvCxnSpPr>
            <a:cxnSpLocks/>
          </p:cNvCxnSpPr>
          <p:nvPr/>
        </p:nvCxnSpPr>
        <p:spPr>
          <a:xfrm>
            <a:off x="1905000" y="2971800"/>
            <a:ext cx="4074072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DDC886-27A7-7AFF-939A-3DB5D207E1BF}"/>
              </a:ext>
            </a:extLst>
          </p:cNvPr>
          <p:cNvCxnSpPr>
            <a:cxnSpLocks/>
          </p:cNvCxnSpPr>
          <p:nvPr/>
        </p:nvCxnSpPr>
        <p:spPr>
          <a:xfrm>
            <a:off x="5979072" y="5181600"/>
            <a:ext cx="27077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0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58417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Binge Drinking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Prevalence by Grade Cohort</a:t>
            </a:r>
          </a:p>
        </p:txBody>
      </p:sp>
      <p:graphicFrame>
        <p:nvGraphicFramePr>
          <p:cNvPr id="9218" name="Object 7"/>
          <p:cNvGraphicFramePr>
            <a:graphicFrameLocks noChangeAspect="1"/>
          </p:cNvGraphicFramePr>
          <p:nvPr/>
        </p:nvGraphicFramePr>
        <p:xfrm>
          <a:off x="304800" y="1447800"/>
          <a:ext cx="8586788" cy="435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515328" imgH="4343361" progId="Excel.Sheet.8">
                  <p:embed/>
                </p:oleObj>
              </mc:Choice>
              <mc:Fallback>
                <p:oleObj name="Worksheet" r:id="rId3" imgW="8515328" imgH="4343361" progId="Excel.Sheet.8">
                  <p:embed/>
                  <p:pic>
                    <p:nvPicPr>
                      <p:cNvPr id="921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47800"/>
                        <a:ext cx="8586788" cy="435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7630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8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1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28600" y="457200"/>
            <a:ext cx="86868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4300" b="1" dirty="0">
                <a:solidFill>
                  <a:srgbClr val="768591"/>
                </a:solidFill>
                <a:latin typeface="Gill Sans MT" pitchFamily="34" charset="0"/>
              </a:rPr>
              <a:t>Blacking Out from Drinking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b="1" dirty="0">
                <a:latin typeface="Gill Sans MT" pitchFamily="34" charset="0"/>
              </a:rPr>
              <a:t>Lifetime Prevalence Among High School Students</a:t>
            </a:r>
          </a:p>
        </p:txBody>
      </p:sp>
      <p:graphicFrame>
        <p:nvGraphicFramePr>
          <p:cNvPr id="80898" name="Object 6"/>
          <p:cNvGraphicFramePr>
            <a:graphicFrameLocks noChangeAspect="1"/>
          </p:cNvGraphicFramePr>
          <p:nvPr/>
        </p:nvGraphicFramePr>
        <p:xfrm>
          <a:off x="228600" y="1808163"/>
          <a:ext cx="6119813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96117" imgH="4295612" progId="Excel.Sheet.8">
                  <p:embed/>
                </p:oleObj>
              </mc:Choice>
              <mc:Fallback>
                <p:oleObj name="Worksheet" r:id="rId3" imgW="6096117" imgH="4295612" progId="Excel.Sheet.8">
                  <p:embed/>
                  <p:pic>
                    <p:nvPicPr>
                      <p:cNvPr id="808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808163"/>
                        <a:ext cx="6119813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400800" y="2057400"/>
            <a:ext cx="2362200" cy="3581400"/>
          </a:xfrm>
          <a:prstGeom prst="rect">
            <a:avLst/>
          </a:prstGeom>
          <a:solidFill>
            <a:srgbClr val="768591">
              <a:alpha val="13725"/>
            </a:srgbClr>
          </a:solidFill>
          <a:ln w="19050">
            <a:solidFill>
              <a:srgbClr val="76859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000" dirty="0">
                <a:solidFill>
                  <a:srgbClr val="768591"/>
                </a:solidFill>
                <a:latin typeface="Gill Sans MT" pitchFamily="34" charset="0"/>
              </a:rPr>
              <a:t>On how many occasions (if any) in your lifetime have you woken up after a night of drinking alcoholic beverages and not been able to remember the things that you did or places that you went?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86800" y="6474023"/>
            <a:ext cx="45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0" hangingPunct="0">
              <a:spcBef>
                <a:spcPct val="50000"/>
              </a:spcBef>
            </a:pPr>
            <a:fld id="{1937AD27-5497-4998-B591-429E2BE0F183}" type="slidenum">
              <a:rPr lang="en-US" sz="1400">
                <a:latin typeface="Gill Sans MT" panose="020B0502020104020203" pitchFamily="34" charset="0"/>
              </a:rPr>
              <a:pPr defTabSz="912813" eaLnBrk="0" hangingPunct="0">
                <a:spcBef>
                  <a:spcPct val="50000"/>
                </a:spcBef>
              </a:pPr>
              <a:t>9</a:t>
            </a:fld>
            <a:endParaRPr lang="en-US" sz="1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5123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ICF 2017">
      <a:dk1>
        <a:srgbClr val="000000"/>
      </a:dk1>
      <a:lt1>
        <a:srgbClr val="FFFFFF"/>
      </a:lt1>
      <a:dk2>
        <a:srgbClr val="768A91"/>
      </a:dk2>
      <a:lt2>
        <a:srgbClr val="D8E0E3"/>
      </a:lt2>
      <a:accent1>
        <a:srgbClr val="00538B"/>
      </a:accent1>
      <a:accent2>
        <a:srgbClr val="00A2E0"/>
      </a:accent2>
      <a:accent3>
        <a:srgbClr val="00AFAA"/>
      </a:accent3>
      <a:accent4>
        <a:srgbClr val="69C14C"/>
      </a:accent4>
      <a:accent5>
        <a:srgbClr val="F6A941"/>
      </a:accent5>
      <a:accent6>
        <a:srgbClr val="E10859"/>
      </a:accent6>
      <a:hlink>
        <a:srgbClr val="00538B"/>
      </a:hlink>
      <a:folHlink>
        <a:srgbClr val="00A2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2E0"/>
        </a:solidFill>
        <a:ln w="12700" cmpd="sng"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0" indent="0" algn="ctr">
          <a:spcBef>
            <a:spcPts val="1200"/>
          </a:spcBef>
          <a:spcAft>
            <a:spcPts val="0"/>
          </a:spcAft>
          <a:buNone/>
          <a:defRPr sz="2200" dirty="0" smtClean="0">
            <a:solidFill>
              <a:srgbClr val="76859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732E389A-AEA8-4D68-B89C-FC84C5A0EB89}" vid="{DB42AFE1-E2EB-446F-BC77-372772A305D9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eme1">
  <a:themeElements>
    <a:clrScheme name="ICF 2017">
      <a:dk1>
        <a:srgbClr val="000000"/>
      </a:dk1>
      <a:lt1>
        <a:srgbClr val="FFFFFF"/>
      </a:lt1>
      <a:dk2>
        <a:srgbClr val="768A91"/>
      </a:dk2>
      <a:lt2>
        <a:srgbClr val="D8E0E3"/>
      </a:lt2>
      <a:accent1>
        <a:srgbClr val="00538B"/>
      </a:accent1>
      <a:accent2>
        <a:srgbClr val="00A2E0"/>
      </a:accent2>
      <a:accent3>
        <a:srgbClr val="00AFAA"/>
      </a:accent3>
      <a:accent4>
        <a:srgbClr val="69C14C"/>
      </a:accent4>
      <a:accent5>
        <a:srgbClr val="F6A941"/>
      </a:accent5>
      <a:accent6>
        <a:srgbClr val="E10859"/>
      </a:accent6>
      <a:hlink>
        <a:srgbClr val="00538B"/>
      </a:hlink>
      <a:folHlink>
        <a:srgbClr val="00A2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A2E0"/>
        </a:solidFill>
        <a:ln w="12700" cmpd="sng"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0" indent="0" algn="ctr">
          <a:spcBef>
            <a:spcPts val="1200"/>
          </a:spcBef>
          <a:spcAft>
            <a:spcPts val="0"/>
          </a:spcAft>
          <a:buNone/>
          <a:defRPr sz="2200" dirty="0" smtClean="0">
            <a:solidFill>
              <a:srgbClr val="76859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732E389A-AEA8-4D68-B89C-FC84C5A0EB89}" vid="{DB42AFE1-E2EB-446F-BC77-372772A305D9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ICFtheme</Template>
  <TotalTime>139805</TotalTime>
  <Words>1102</Words>
  <Application>Microsoft Office PowerPoint</Application>
  <PresentationFormat>On-screen Show (4:3)</PresentationFormat>
  <Paragraphs>267</Paragraphs>
  <Slides>43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Aptos</vt:lpstr>
      <vt:lpstr>Aptos Display</vt:lpstr>
      <vt:lpstr>Arial</vt:lpstr>
      <vt:lpstr>Calibri</vt:lpstr>
      <vt:lpstr>Calibri Light</vt:lpstr>
      <vt:lpstr>Gill Sans MT</vt:lpstr>
      <vt:lpstr>Lucida Grande</vt:lpstr>
      <vt:lpstr>Wingdings</vt:lpstr>
      <vt:lpstr>Theme1</vt:lpstr>
      <vt:lpstr>3_Custom Design</vt:lpstr>
      <vt:lpstr>2_Custom Design</vt:lpstr>
      <vt:lpstr>1_Theme1</vt:lpstr>
      <vt:lpstr>Custom Design</vt:lpstr>
      <vt:lpstr>Worksheet</vt:lpstr>
      <vt:lpstr>Microsoft Excel 97-2003 Worksheet</vt:lpstr>
      <vt:lpstr>FLORIDA YOUTH SUBSTANCE ABUSE SURVEY  </vt:lpstr>
      <vt:lpstr>PowerPoint Presentation</vt:lpstr>
      <vt:lpstr>PowerPoint Presentation</vt:lpstr>
      <vt:lpstr>Background and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Bert</dc:creator>
  <cp:lastModifiedBy>Bert Rothenbach</cp:lastModifiedBy>
  <cp:revision>2695</cp:revision>
  <cp:lastPrinted>2021-10-29T15:12:15Z</cp:lastPrinted>
  <dcterms:created xsi:type="dcterms:W3CDTF">1601-01-01T00:00:00Z</dcterms:created>
  <dcterms:modified xsi:type="dcterms:W3CDTF">2024-03-25T13:59:15Z</dcterms:modified>
</cp:coreProperties>
</file>