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27" r:id="rId2"/>
    <p:sldId id="4069" r:id="rId3"/>
    <p:sldId id="4086" r:id="rId4"/>
    <p:sldId id="4088" r:id="rId5"/>
    <p:sldId id="4076" r:id="rId6"/>
    <p:sldId id="4085" r:id="rId7"/>
    <p:sldId id="4087" r:id="rId8"/>
    <p:sldId id="4068" r:id="rId9"/>
    <p:sldId id="4089" r:id="rId10"/>
    <p:sldId id="4080" r:id="rId11"/>
    <p:sldId id="4084" r:id="rId12"/>
    <p:sldId id="4082" r:id="rId13"/>
    <p:sldId id="4072" r:id="rId14"/>
    <p:sldId id="4077" r:id="rId15"/>
    <p:sldId id="4071" r:id="rId16"/>
    <p:sldId id="4067" r:id="rId17"/>
    <p:sldId id="4100" r:id="rId18"/>
    <p:sldId id="1003" r:id="rId19"/>
    <p:sldId id="4054" r:id="rId20"/>
    <p:sldId id="1011" r:id="rId21"/>
    <p:sldId id="1012" r:id="rId22"/>
    <p:sldId id="1040" r:id="rId23"/>
    <p:sldId id="1041" r:id="rId24"/>
    <p:sldId id="4095" r:id="rId25"/>
    <p:sldId id="4096" r:id="rId26"/>
    <p:sldId id="4098" r:id="rId27"/>
    <p:sldId id="4081" r:id="rId28"/>
    <p:sldId id="4101" r:id="rId29"/>
    <p:sldId id="4102" r:id="rId30"/>
    <p:sldId id="4090" r:id="rId31"/>
    <p:sldId id="4103" r:id="rId32"/>
    <p:sldId id="4091" r:id="rId33"/>
    <p:sldId id="4097" r:id="rId34"/>
    <p:sldId id="4104" r:id="rId35"/>
    <p:sldId id="4105" r:id="rId36"/>
    <p:sldId id="4099" r:id="rId37"/>
    <p:sldId id="4092" r:id="rId38"/>
    <p:sldId id="4094" r:id="rId39"/>
    <p:sldId id="4093" r:id="rId40"/>
    <p:sldId id="4106" r:id="rId41"/>
    <p:sldId id="4107" r:id="rId42"/>
    <p:sldId id="4108" r:id="rId43"/>
    <p:sldId id="4109" r:id="rId44"/>
    <p:sldId id="4074" r:id="rId45"/>
    <p:sldId id="4075" r:id="rId46"/>
    <p:sldId id="407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90" d="100"/>
          <a:sy n="90" d="100"/>
        </p:scale>
        <p:origin x="129"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BC39A-7A88-4ED7-B0FF-19017C308B6C}"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2AC5F-0199-4FA8-B6A7-2D05F0D39F2E}" type="slidenum">
              <a:rPr lang="en-US" smtClean="0"/>
              <a:t>‹#›</a:t>
            </a:fld>
            <a:endParaRPr lang="en-US"/>
          </a:p>
        </p:txBody>
      </p:sp>
    </p:spTree>
    <p:extLst>
      <p:ext uri="{BB962C8B-B14F-4D97-AF65-F5344CB8AC3E}">
        <p14:creationId xmlns:p14="http://schemas.microsoft.com/office/powerpoint/2010/main" val="62752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64E2-1957-5FE0-D0D2-B4B03E8C9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D4CF2-B609-B3BC-157C-C3649296E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0E15D-D129-96CD-2C3B-BB3F43B27D3E}"/>
              </a:ext>
            </a:extLst>
          </p:cNvPr>
          <p:cNvSpPr>
            <a:spLocks noGrp="1"/>
          </p:cNvSpPr>
          <p:nvPr>
            <p:ph type="body" idx="1"/>
          </p:nvPr>
        </p:nvSpPr>
        <p:spPr/>
        <p:txBody>
          <a:bodyPr/>
          <a:lstStyle/>
          <a:p>
            <a:pPr algn="l" rtl="0" fontAlgn="base"/>
            <a:endParaRPr lang="en-US" b="0" i="0">
              <a:solidFill>
                <a:srgbClr val="444444"/>
              </a:solidFill>
              <a:effectLst/>
              <a:highlight>
                <a:srgbClr val="F5F5F5"/>
              </a:highlight>
              <a:latin typeface="Calibri" panose="020F0502020204030204" pitchFamily="34" charset="0"/>
            </a:endParaRPr>
          </a:p>
        </p:txBody>
      </p:sp>
      <p:sp>
        <p:nvSpPr>
          <p:cNvPr id="4" name="Slide Number Placeholder 3">
            <a:extLst>
              <a:ext uri="{FF2B5EF4-FFF2-40B4-BE49-F238E27FC236}">
                <a16:creationId xmlns:a16="http://schemas.microsoft.com/office/drawing/2014/main" id="{A45F729F-8F74-D0B6-06BD-D1486DB32D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0EE8-87AD-4C03-A766-C83E59C6AF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178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Calibri" panose="020F0502020204030204" pitchFamily="34" charset="0"/>
              </a:rPr>
              <a:t>Delta-8 THC (Δ8-THC) is a natural cannabinoid with psychotropic properties that is derived from industrial hemp as opposed to marijuana. The most commonly known cannabinoid, referred to as THC, can be broken down by molecular structure to Δ9-THC (marijuana) and Δ8-THC (hemp).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Wait a second, isn’t THC federally illegal and illegal in most states? Yeah, we get this question a lot. This question can be answered in just a few words; The 2018 Farm Bill. When this bill was signed into law in late 2018, it federally legalized all Hemp products which contain less than 0.3% Delta 9-THC (the illegal one). And with huge advances in Hemp science, scientists have figured out how to concentrate the Delta 8-THC content in Hemp while at the same time minimize the Delta 9-THC content to under the legal limit. This leaves us with a Hemp extract oil that is anywhere from 90%-98% pure Delta 8-THC, while keeping the Delta 9-THC percentage at essentially 0%. </a:t>
            </a:r>
            <a:r>
              <a:rPr lang="en-US" b="0" i="0">
                <a:solidFill>
                  <a:srgbClr val="444444"/>
                </a:solidFill>
                <a:effectLst/>
                <a:highlight>
                  <a:srgbClr val="F5F5F5"/>
                </a:highlight>
                <a:latin typeface="Calibri" panose="020F0502020204030204" pitchFamily="34" charset="0"/>
              </a:rPr>
              <a:t>​</a:t>
            </a:r>
          </a:p>
          <a:p>
            <a:pPr algn="l" rtl="0" fontAlgn="base"/>
            <a:endParaRPr lang="en-US" b="0" i="0">
              <a:solidFill>
                <a:srgbClr val="444444"/>
              </a:solidFill>
              <a:effectLst/>
              <a:highlight>
                <a:srgbClr val="F5F5F5"/>
              </a:highlight>
              <a:latin typeface="Calibri" panose="020F0502020204030204" pitchFamily="34" charset="0"/>
            </a:endParaRPr>
          </a:p>
          <a:p>
            <a:pPr algn="l" rtl="0" fontAlgn="base"/>
            <a:r>
              <a:rPr lang="en-US" b="0" i="0" u="none" strike="noStrike">
                <a:solidFill>
                  <a:srgbClr val="000000"/>
                </a:solidFill>
                <a:effectLst/>
                <a:highlight>
                  <a:srgbClr val="F5F5F5"/>
                </a:highlight>
                <a:latin typeface="Calibri" panose="020F0502020204030204" pitchFamily="34" charset="0"/>
              </a:rPr>
              <a:t>Delta-8 THC is synthesized from CBD/ hemp</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Legal because of </a:t>
            </a:r>
            <a:r>
              <a:rPr lang="en-US" b="1" i="0" u="none" strike="noStrike">
                <a:solidFill>
                  <a:srgbClr val="000000"/>
                </a:solidFill>
                <a:effectLst/>
                <a:highlight>
                  <a:srgbClr val="F5F5F5"/>
                </a:highlight>
                <a:latin typeface="Calibri" panose="020F0502020204030204" pitchFamily="34" charset="0"/>
              </a:rPr>
              <a:t>loophole in Farm Bill</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Sold in gas stations, convenience stores, smoke shops, CBD shops, health food stores, restaurants, online </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Produces intoxicating effects similar to delta-9-THC (active ingredient in marijuana)</a:t>
            </a:r>
            <a:r>
              <a:rPr lang="en-US" b="0" i="0">
                <a:solidFill>
                  <a:srgbClr val="444444"/>
                </a:solidFill>
                <a:effectLst/>
                <a:highlight>
                  <a:srgbClr val="F5F5F5"/>
                </a:highlight>
                <a:latin typeface="Calibri" panose="020F0502020204030204" pitchFamily="34" charset="0"/>
              </a:rPr>
              <a:t>​</a:t>
            </a:r>
          </a:p>
          <a:p>
            <a:pPr algn="l" rtl="0" fontAlgn="base"/>
            <a:r>
              <a:rPr lang="en-US" b="1" i="0" u="none" strike="noStrike">
                <a:solidFill>
                  <a:srgbClr val="FF0000"/>
                </a:solidFill>
                <a:effectLst/>
                <a:highlight>
                  <a:srgbClr val="F5F5F5"/>
                </a:highlight>
                <a:latin typeface="Calibri" panose="020F0502020204030204" pitchFamily="34" charset="0"/>
              </a:rPr>
              <a:t>No regulatory oversight</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Most hemp extracts sold as delta-8-THC are not pure and contain many other compounds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Types of Delta Products: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Edibles/ Candies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Vape Products/ Carts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Flower (Smokable)</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Oils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Capsules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Beverages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Chips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Cereals</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Inhalers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endParaRPr lang="en-US" b="0" i="0">
              <a:solidFill>
                <a:srgbClr val="444444"/>
              </a:solidFill>
              <a:effectLst/>
              <a:highlight>
                <a:srgbClr val="F5F5F5"/>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0EE8-87AD-4C03-A766-C83E59C6AF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65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Calibri" panose="020F0502020204030204" pitchFamily="34" charset="0"/>
              </a:rPr>
              <a:t>Vaping is the act of inhaling and exhaling the aerosol, often referred to as vapor, which is produced by an e-cigarette or similar device. The term is used because e-cigarettes do not produce tobacco smoke, but rather an aerosol, often mistaken for water vapor, that consists of fine particles.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E-cigarettes are battery-operated device that is typically designed to resemble a traditional cigarette and is used to inhale a usually nicotine containing vapor.</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Juul is an e-cigarette, or electronic cigarette, which means it vaporizes nicotine and is battery-charged. The e-cigarette produces a vapor instead of smoke, and is one alternative for adults who wish to stop smoking regular cigarettes.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The difference between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and vaping is very small, but there is a difference. Vape is a slang term for the vaporizer used in e-cigarettes, and vaping refers to using a vaporizer or e-cigarette to inhale a vapor that contains nicotine.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refers to using a Juul and is a method of vaping. </a:t>
            </a:r>
            <a:r>
              <a:rPr lang="en-US" b="0" i="0">
                <a:solidFill>
                  <a:srgbClr val="444444"/>
                </a:solidFill>
                <a:effectLst/>
                <a:highlight>
                  <a:srgbClr val="F5F5F5"/>
                </a:highlight>
                <a:latin typeface="Calibri" panose="020F050202020403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0EE8-87AD-4C03-A766-C83E59C6AF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130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D296F-FA4C-A467-8A5A-FF62D9B4C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576C1-EBA4-0016-5345-1C7825F9F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BDC2C-33D6-BFB3-7465-F5E9B722E782}"/>
              </a:ext>
            </a:extLst>
          </p:cNvPr>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Calibri" panose="020F0502020204030204" pitchFamily="34" charset="0"/>
              </a:rPr>
              <a:t>Vaping is the act of inhaling and exhaling the aerosol, often referred to as vapor, which is produced by an e-cigarette or similar device. The term is used because e-cigarettes do not produce tobacco smoke, but rather an aerosol, often mistaken for water vapor, that consists of fine particles.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E-cigarettes are battery-operated device that is typically designed to resemble a traditional cigarette and is used to inhale a usually nicotine containing vapor.</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Juul is an e-cigarette, or electronic cigarette, which means it vaporizes nicotine and is battery-charged. The e-cigarette produces a vapor instead of smoke, and is one alternative for adults who wish to stop smoking regular cigarettes.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The difference between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and vaping is very small, but there is a difference. Vape is a slang term for the vaporizer used in e-cigarettes, and vaping refers to using a vaporizer or e-cigarette to inhale a vapor that contains nicotine.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refers to using a Juul and is a method of vaping. </a:t>
            </a:r>
            <a:r>
              <a:rPr lang="en-US" b="0" i="0">
                <a:solidFill>
                  <a:srgbClr val="444444"/>
                </a:solidFill>
                <a:effectLst/>
                <a:highlight>
                  <a:srgbClr val="F5F5F5"/>
                </a:highlight>
                <a:latin typeface="Calibri" panose="020F0502020204030204" pitchFamily="34" charset="0"/>
              </a:rPr>
              <a:t>​</a:t>
            </a:r>
          </a:p>
        </p:txBody>
      </p:sp>
      <p:sp>
        <p:nvSpPr>
          <p:cNvPr id="4" name="Slide Number Placeholder 3">
            <a:extLst>
              <a:ext uri="{FF2B5EF4-FFF2-40B4-BE49-F238E27FC236}">
                <a16:creationId xmlns:a16="http://schemas.microsoft.com/office/drawing/2014/main" id="{7316151D-6B0C-63E9-A613-87A8C7E1A4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0EE8-87AD-4C03-A766-C83E59C6AF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56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98C22-6E91-B586-4B4D-DDEC4F713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601E7-1DF3-A482-0AE6-3F80F36A6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A3646-2E9B-E814-488D-2DE71C130EE2}"/>
              </a:ext>
            </a:extLst>
          </p:cNvPr>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Calibri" panose="020F0502020204030204" pitchFamily="34" charset="0"/>
              </a:rPr>
              <a:t>Vaping is the act of inhaling and exhaling the aerosol, often referred to as vapor, which is produced by an e-cigarette or similar device. The term is used because e-cigarettes do not produce tobacco smoke, but rather an aerosol, often mistaken for water vapor, that consists of fine particles.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E-cigarettes are battery-operated device that is typically designed to resemble a traditional cigarette and is used to inhale a usually nicotine containing vapor.</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Juul is an e-cigarette, or electronic cigarette, which means it vaporizes nicotine and is battery-charged. The e-cigarette produces a vapor instead of smoke, and is one alternative for adults who wish to stop smoking regular cigarettes.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The difference between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and vaping is very small, but there is a difference. Vape is a slang term for the vaporizer used in e-cigarettes, and vaping refers to using a vaporizer or e-cigarette to inhale a vapor that contains nicotine. </a:t>
            </a:r>
            <a:r>
              <a:rPr lang="en-US" b="0" i="0" u="none" strike="noStrike" err="1">
                <a:solidFill>
                  <a:srgbClr val="000000"/>
                </a:solidFill>
                <a:effectLst/>
                <a:highlight>
                  <a:srgbClr val="F5F5F5"/>
                </a:highlight>
                <a:latin typeface="Calibri" panose="020F0502020204030204" pitchFamily="34" charset="0"/>
              </a:rPr>
              <a:t>Juuling</a:t>
            </a:r>
            <a:r>
              <a:rPr lang="en-US" b="0" i="0" u="none" strike="noStrike">
                <a:solidFill>
                  <a:srgbClr val="000000"/>
                </a:solidFill>
                <a:effectLst/>
                <a:highlight>
                  <a:srgbClr val="F5F5F5"/>
                </a:highlight>
                <a:latin typeface="Calibri" panose="020F0502020204030204" pitchFamily="34" charset="0"/>
              </a:rPr>
              <a:t> refers to using a Juul and is a method of vaping. </a:t>
            </a:r>
            <a:r>
              <a:rPr lang="en-US" b="0" i="0">
                <a:solidFill>
                  <a:srgbClr val="444444"/>
                </a:solidFill>
                <a:effectLst/>
                <a:highlight>
                  <a:srgbClr val="F5F5F5"/>
                </a:highlight>
                <a:latin typeface="Calibri" panose="020F0502020204030204" pitchFamily="34" charset="0"/>
              </a:rPr>
              <a:t>​</a:t>
            </a:r>
          </a:p>
        </p:txBody>
      </p:sp>
      <p:sp>
        <p:nvSpPr>
          <p:cNvPr id="4" name="Slide Number Placeholder 3">
            <a:extLst>
              <a:ext uri="{FF2B5EF4-FFF2-40B4-BE49-F238E27FC236}">
                <a16:creationId xmlns:a16="http://schemas.microsoft.com/office/drawing/2014/main" id="{65CEA058-0159-FBBF-D60B-3D1882368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B0EE8-87AD-4C03-A766-C83E59C6AF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20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103E-1ED5-F3C8-A6B3-2159E5D890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8AB089-8E7A-953A-E328-BA64C411B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0D104-5653-E3DB-6ECD-DB8B52C35A5A}"/>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33208E8E-9441-C5AF-CFE1-964AAA10E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4B29B-A762-4FA1-A3D8-5246EEBF38B4}"/>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247439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92EE-9773-4F64-B590-D4D9CA688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DBF23-893E-A2AF-47C4-87BD172FA6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33AD1-6483-8DEB-FB9C-4D3505C12A40}"/>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582AE7B6-1EBA-5BB5-7DF0-E13FAF109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FDDA4-E638-C85D-8031-FE3E88E58315}"/>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276742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597535-052A-97A2-43C0-7D4AFD3AF4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7BDFD7-178B-E8BE-EDE9-62D426566F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C466B-7721-6B60-73EA-988890853B7C}"/>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4F501BB1-0AE4-AC8E-53AD-15740F704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79373-D38C-1CD4-08E1-D5167FFEF351}"/>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1903801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54515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F8B9-39A2-3978-6A85-452F2D0527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A094C-E480-2361-C5F4-BA778D51B0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88CC8-500D-3BAA-2C35-2D70EF16F3F1}"/>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F66807DC-E6F2-8E24-6855-FF16F241F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64F20-5CB9-F838-BF8D-DEB477AE9C74}"/>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73367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7811-A46F-58B1-3237-9E3174D3B3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510A7F-25A3-51A5-B66A-29D51CDE4D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0EF381-B7A8-ED78-516D-FED33280E8DE}"/>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F7AD4FD7-66E8-208D-9479-10D81E7E5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AC3A4-36C2-8F5A-DD7F-4712C3832D58}"/>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116037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DBF0-8F07-80C6-6963-AF50D9D8E6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E1E71-C557-4DB3-29FF-E47AEA6CFB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9BC22-9499-A518-051C-6182741448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A23268-F2AD-0B4E-E51C-33E99BB8ABA6}"/>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6" name="Footer Placeholder 5">
            <a:extLst>
              <a:ext uri="{FF2B5EF4-FFF2-40B4-BE49-F238E27FC236}">
                <a16:creationId xmlns:a16="http://schemas.microsoft.com/office/drawing/2014/main" id="{4EF11D95-CE53-8DBD-CC46-E8EE22410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5807F-F736-FADC-5425-EA417960861A}"/>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172702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A80C-9D75-1F36-CEFF-0ECB96F473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2A7A1-75A4-4D58-D37D-5AAB91A5B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C45BFF-1E20-DDA3-7677-C1E513C961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0188AF-F6C9-90D4-5FFB-59A55675A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2904CD-E3B6-CDFC-D06C-23EFB8C7D1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C6F20E-5AC6-54A4-589B-262C7CC95B99}"/>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8" name="Footer Placeholder 7">
            <a:extLst>
              <a:ext uri="{FF2B5EF4-FFF2-40B4-BE49-F238E27FC236}">
                <a16:creationId xmlns:a16="http://schemas.microsoft.com/office/drawing/2014/main" id="{70852F68-095C-40B9-BBD2-00DAFB4023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9D20C1-C013-A198-9C6B-B5FE80673D73}"/>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204131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7376-ABE4-0526-5BDE-075AE88F9A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03E91D-F7CF-F962-96E7-9C4B11CBF99A}"/>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4" name="Footer Placeholder 3">
            <a:extLst>
              <a:ext uri="{FF2B5EF4-FFF2-40B4-BE49-F238E27FC236}">
                <a16:creationId xmlns:a16="http://schemas.microsoft.com/office/drawing/2014/main" id="{FE2817F2-28E6-72DB-C643-C9A9642F8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05970-F0D0-CAD2-66A3-723736EEFC09}"/>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375482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44FFF-ACE1-3DCE-06B1-1C50700CE9DF}"/>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3" name="Footer Placeholder 2">
            <a:extLst>
              <a:ext uri="{FF2B5EF4-FFF2-40B4-BE49-F238E27FC236}">
                <a16:creationId xmlns:a16="http://schemas.microsoft.com/office/drawing/2014/main" id="{8B54F816-7E58-C1DA-2C29-406A9DAA0B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6E82B-7C1E-9E7A-8B71-67F3303D42BC}"/>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404998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ED10-FD09-829A-E9C5-BBBF759F7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C2912-8FF2-FDBC-D230-2875AE4A9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314DF-22D9-FC6C-6010-FD607D5D5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7C9D1-02C8-E96E-9529-0AB1997DA6CD}"/>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6" name="Footer Placeholder 5">
            <a:extLst>
              <a:ext uri="{FF2B5EF4-FFF2-40B4-BE49-F238E27FC236}">
                <a16:creationId xmlns:a16="http://schemas.microsoft.com/office/drawing/2014/main" id="{89FF48A7-F498-6ACF-FE78-310CEB276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30425-0A39-3596-A633-82CE66CA8B66}"/>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104812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A001-228A-FC73-0ECA-E62091274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85B3FC-6CEA-B6FD-6D40-B3347253A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D3B75F-8406-0595-3101-8FAD6E102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C03A1C-3788-DCFD-A182-DFF66B4788F7}"/>
              </a:ext>
            </a:extLst>
          </p:cNvPr>
          <p:cNvSpPr>
            <a:spLocks noGrp="1"/>
          </p:cNvSpPr>
          <p:nvPr>
            <p:ph type="dt" sz="half" idx="10"/>
          </p:nvPr>
        </p:nvSpPr>
        <p:spPr/>
        <p:txBody>
          <a:bodyPr/>
          <a:lstStyle/>
          <a:p>
            <a:fld id="{5406D50F-DE2B-4EB4-8061-43A06D1DCDBF}" type="datetimeFigureOut">
              <a:rPr lang="en-US" smtClean="0"/>
              <a:t>4/7/2025</a:t>
            </a:fld>
            <a:endParaRPr lang="en-US"/>
          </a:p>
        </p:txBody>
      </p:sp>
      <p:sp>
        <p:nvSpPr>
          <p:cNvPr id="6" name="Footer Placeholder 5">
            <a:extLst>
              <a:ext uri="{FF2B5EF4-FFF2-40B4-BE49-F238E27FC236}">
                <a16:creationId xmlns:a16="http://schemas.microsoft.com/office/drawing/2014/main" id="{0974796E-81B9-159D-B6EC-94C38E7B4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4FCC2-E0E5-DAE9-33FB-74F09436BD56}"/>
              </a:ext>
            </a:extLst>
          </p:cNvPr>
          <p:cNvSpPr>
            <a:spLocks noGrp="1"/>
          </p:cNvSpPr>
          <p:nvPr>
            <p:ph type="sldNum" sz="quarter" idx="12"/>
          </p:nvPr>
        </p:nvSpPr>
        <p:spPr/>
        <p:txBody>
          <a:bodyPr/>
          <a:lstStyle/>
          <a:p>
            <a:fld id="{488FA254-CA97-4797-B243-17F6CA475D22}" type="slidenum">
              <a:rPr lang="en-US" smtClean="0"/>
              <a:t>‹#›</a:t>
            </a:fld>
            <a:endParaRPr lang="en-US"/>
          </a:p>
        </p:txBody>
      </p:sp>
    </p:spTree>
    <p:extLst>
      <p:ext uri="{BB962C8B-B14F-4D97-AF65-F5344CB8AC3E}">
        <p14:creationId xmlns:p14="http://schemas.microsoft.com/office/powerpoint/2010/main" val="185664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E96BA-4752-40D2-1FD3-56EA1E8AB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39E80-CA8C-2D3A-39EA-5A1038B8C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F1C2A-57ED-D683-5BDE-4F424C5A3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06D50F-DE2B-4EB4-8061-43A06D1DCDBF}" type="datetimeFigureOut">
              <a:rPr lang="en-US" smtClean="0"/>
              <a:t>4/7/2025</a:t>
            </a:fld>
            <a:endParaRPr lang="en-US"/>
          </a:p>
        </p:txBody>
      </p:sp>
      <p:sp>
        <p:nvSpPr>
          <p:cNvPr id="5" name="Footer Placeholder 4">
            <a:extLst>
              <a:ext uri="{FF2B5EF4-FFF2-40B4-BE49-F238E27FC236}">
                <a16:creationId xmlns:a16="http://schemas.microsoft.com/office/drawing/2014/main" id="{D0581E63-4468-3890-05F7-54429AFF9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3FB8D6-4B8A-D534-1FBF-131939BA1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8FA254-CA97-4797-B243-17F6CA475D22}" type="slidenum">
              <a:rPr lang="en-US" smtClean="0"/>
              <a:t>‹#›</a:t>
            </a:fld>
            <a:endParaRPr lang="en-US"/>
          </a:p>
        </p:txBody>
      </p:sp>
    </p:spTree>
    <p:extLst>
      <p:ext uri="{BB962C8B-B14F-4D97-AF65-F5344CB8AC3E}">
        <p14:creationId xmlns:p14="http://schemas.microsoft.com/office/powerpoint/2010/main" val="1395878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annabislife.com/store-locator-jacksonville-f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0400-0499/0499/Sections/0499.0295.html" TargetMode="External"/><Relationship Id="rId2" Type="http://schemas.openxmlformats.org/officeDocument/2006/relationships/hyperlink" Target="https://www.flsenate.gov/Committees/billsummaries/2014/html/819" TargetMode="External"/><Relationship Id="rId1" Type="http://schemas.openxmlformats.org/officeDocument/2006/relationships/slideLayout" Target="../slideLayouts/slideLayout12.xml"/><Relationship Id="rId5" Type="http://schemas.openxmlformats.org/officeDocument/2006/relationships/hyperlink" Target="https://knowthefactsmmj.com/" TargetMode="External"/><Relationship Id="rId4" Type="http://schemas.openxmlformats.org/officeDocument/2006/relationships/hyperlink" Target="https://www.flsenate.gov/Committees/BillSummaries/2017A/html/168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ecretnature.com/products/cbd-disposable-vape?utm_source=Katalys&amp;offer_id=164&amp;publisher_id=1941&amp;transaction_id=102097a0f5e7be4bcd20f4769e3293" TargetMode="Externa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eightysixbrand.com/product-category/og-series/delta-8-inhalables/delta-8-cartridg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myfloridalegal.com/ND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floridastatecannabis.org/medical/statistics"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federalregister.gov/documents/2020/08/21/2020-17356/implementation-of-the-agriculture-improvement-act-of-2018" TargetMode="External"/><Relationship Id="rId2" Type="http://schemas.openxmlformats.org/officeDocument/2006/relationships/hyperlink" Target="https://www.projectcbd.org/sites/projectcbd/files/downloads/white-paper_hemp_2022-10-18.pdf" TargetMode="External"/><Relationship Id="rId1" Type="http://schemas.openxmlformats.org/officeDocument/2006/relationships/slideLayout" Target="../slideLayouts/slideLayout7.xml"/><Relationship Id="rId5" Type="http://schemas.openxmlformats.org/officeDocument/2006/relationships/hyperlink" Target="https://netorgft1969033.sharepoint.com/sites/CCAStaff/Shared%20Documents/Data%20&amp;amp;%20Research/Delta/Oleinik" TargetMode="External"/><Relationship Id="rId4" Type="http://schemas.openxmlformats.org/officeDocument/2006/relationships/hyperlink" Target="http://www.leg.state.fl.us/statutes/index.cfm?App_mode=Display_Statute&amp;Search_String=&amp;URL=0500-0599/0581/Sections/0581.217.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hillsboroughcounty.org/en/newsroom/2022/08/11/protect-children-and-pets-from-cannabis-poisoning" TargetMode="External"/><Relationship Id="rId2" Type="http://schemas.openxmlformats.org/officeDocument/2006/relationships/hyperlink" Target="https://www.fda.gov/consumers/consumer-updates/5-things-know-about-delta-8-tetrahydrocannabinol-delta-8-thc" TargetMode="External"/><Relationship Id="rId1" Type="http://schemas.openxmlformats.org/officeDocument/2006/relationships/slideLayout" Target="../slideLayouts/slideLayout7.xml"/><Relationship Id="rId5" Type="http://schemas.openxmlformats.org/officeDocument/2006/relationships/hyperlink" Target="https://cbdthinker.com/is-delta-8-thc-legal/" TargetMode="External"/><Relationship Id="rId4" Type="http://schemas.openxmlformats.org/officeDocument/2006/relationships/hyperlink" Target="https://netorgft1969033.sharepoint.com/sites/CCAStaff/Shared%20Documents/Data%20&amp;amp;%20Research/Delta/Oleinik"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ut.edu/campus-life/student-services/wellness-services/smoking-vaping-tobacco-and-thc-policy" TargetMode="External"/><Relationship Id="rId2" Type="http://schemas.openxmlformats.org/officeDocument/2006/relationships/hyperlink" Target="https://www.fda.gov/consumers/consumer-updates/5-things-know-about-delta-8-tetrahydrocannabinol-delta-8-thc" TargetMode="External"/><Relationship Id="rId1" Type="http://schemas.openxmlformats.org/officeDocument/2006/relationships/slideLayout" Target="../slideLayouts/slideLayout7.xml"/><Relationship Id="rId6" Type="http://schemas.openxmlformats.org/officeDocument/2006/relationships/hyperlink" Target="https://www.federalregister.gov/documents/2020/08/21/2020-17356/implementation-of-the-agriculture-improvement-act-of-2018" TargetMode="External"/><Relationship Id="rId5" Type="http://schemas.openxmlformats.org/officeDocument/2006/relationships/hyperlink" Target="https://www.federalregister.gov/documents/2020/08/21" TargetMode="External"/><Relationship Id="rId4" Type="http://schemas.openxmlformats.org/officeDocument/2006/relationships/hyperlink" Target="https://www.federalregister.gov/agencies/drug-enforcement-administr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01210" y="4198755"/>
            <a:ext cx="7737934" cy="594906"/>
          </a:xfrm>
          <a:prstGeom prst="rect">
            <a:avLst/>
          </a:prstGeom>
        </p:spPr>
        <p:txBody>
          <a:bodyPr lIns="0" tIns="0" rIns="0" bIns="0" rtlCol="0" anchor="t">
            <a:spAutoFit/>
          </a:bodyPr>
          <a:lstStyle/>
          <a:p>
            <a:pPr defTabSz="609630">
              <a:lnSpc>
                <a:spcPts val="4606"/>
              </a:lnSpc>
            </a:pPr>
            <a:r>
              <a:rPr lang="en-US" sz="4606">
                <a:solidFill>
                  <a:srgbClr val="1B4971"/>
                </a:solidFill>
                <a:latin typeface="Open Sans"/>
                <a:ea typeface="Open Sans"/>
                <a:cs typeface="Open Sans"/>
                <a:sym typeface="Open Sans"/>
              </a:rPr>
              <a:t>Challenges of Today</a:t>
            </a:r>
          </a:p>
        </p:txBody>
      </p:sp>
      <p:grpSp>
        <p:nvGrpSpPr>
          <p:cNvPr id="4" name="Group 4"/>
          <p:cNvGrpSpPr/>
          <p:nvPr/>
        </p:nvGrpSpPr>
        <p:grpSpPr>
          <a:xfrm>
            <a:off x="-169572" y="3010291"/>
            <a:ext cx="855372" cy="837419"/>
            <a:chOff x="0" y="0"/>
            <a:chExt cx="488784" cy="478525"/>
          </a:xfrm>
        </p:grpSpPr>
        <p:sp>
          <p:nvSpPr>
            <p:cNvPr id="5" name="Freeform 5"/>
            <p:cNvSpPr/>
            <p:nvPr/>
          </p:nvSpPr>
          <p:spPr>
            <a:xfrm>
              <a:off x="0" y="0"/>
              <a:ext cx="488784" cy="478525"/>
            </a:xfrm>
            <a:custGeom>
              <a:avLst/>
              <a:gdLst/>
              <a:ahLst/>
              <a:cxnLst/>
              <a:rect l="l" t="t" r="r" b="b"/>
              <a:pathLst>
                <a:path w="488784" h="478525">
                  <a:moveTo>
                    <a:pt x="0" y="0"/>
                  </a:moveTo>
                  <a:lnTo>
                    <a:pt x="488784" y="0"/>
                  </a:lnTo>
                  <a:lnTo>
                    <a:pt x="488784" y="478525"/>
                  </a:lnTo>
                  <a:lnTo>
                    <a:pt x="0" y="478525"/>
                  </a:lnTo>
                  <a:close/>
                </a:path>
              </a:pathLst>
            </a:custGeom>
            <a:solidFill>
              <a:srgbClr val="1B4971"/>
            </a:solidFill>
          </p:spPr>
          <p:txBody>
            <a:bodyPr/>
            <a:lstStyle/>
            <a:p>
              <a:pPr defTabSz="609630"/>
              <a:endParaRPr lang="en-US" sz="1200">
                <a:solidFill>
                  <a:prstClr val="black"/>
                </a:solidFill>
                <a:latin typeface="Calibri"/>
              </a:endParaRPr>
            </a:p>
          </p:txBody>
        </p:sp>
        <p:sp>
          <p:nvSpPr>
            <p:cNvPr id="6" name="TextBox 6"/>
            <p:cNvSpPr txBox="1"/>
            <p:nvPr/>
          </p:nvSpPr>
          <p:spPr>
            <a:xfrm>
              <a:off x="0" y="-28575"/>
              <a:ext cx="488784" cy="507100"/>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7" name="Group 7"/>
          <p:cNvGrpSpPr/>
          <p:nvPr/>
        </p:nvGrpSpPr>
        <p:grpSpPr>
          <a:xfrm>
            <a:off x="6908800" y="1498600"/>
            <a:ext cx="5205393" cy="520539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ABE52"/>
            </a:solidFill>
            <a:ln cap="sq">
              <a:noFill/>
              <a:prstDash val="solid"/>
              <a:miter/>
            </a:ln>
          </p:spPr>
          <p:txBody>
            <a:bodyPr/>
            <a:lstStyle/>
            <a:p>
              <a:pPr defTabSz="609630"/>
              <a:endParaRPr lang="en-US" sz="1200">
                <a:solidFill>
                  <a:prstClr val="black"/>
                </a:solidFill>
                <a:latin typeface="Calibri"/>
              </a:endParaRPr>
            </a:p>
          </p:txBody>
        </p:sp>
        <p:sp>
          <p:nvSpPr>
            <p:cNvPr id="9" name="TextBox 9"/>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0" name="Group 10"/>
          <p:cNvGrpSpPr/>
          <p:nvPr/>
        </p:nvGrpSpPr>
        <p:grpSpPr>
          <a:xfrm>
            <a:off x="7723013" y="4445000"/>
            <a:ext cx="2562852" cy="25628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12" name="TextBox 12"/>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3" name="Group 13"/>
          <p:cNvGrpSpPr/>
          <p:nvPr/>
        </p:nvGrpSpPr>
        <p:grpSpPr>
          <a:xfrm>
            <a:off x="6807200" y="4259016"/>
            <a:ext cx="2185658" cy="218565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272BA"/>
            </a:solidFill>
            <a:ln cap="sq">
              <a:noFill/>
              <a:prstDash val="solid"/>
              <a:miter/>
            </a:ln>
          </p:spPr>
          <p:txBody>
            <a:bodyPr/>
            <a:lstStyle/>
            <a:p>
              <a:pPr defTabSz="609630"/>
              <a:endParaRPr lang="en-US" sz="1200">
                <a:solidFill>
                  <a:prstClr val="black"/>
                </a:solidFill>
                <a:latin typeface="Calibri"/>
              </a:endParaRPr>
            </a:p>
          </p:txBody>
        </p:sp>
        <p:sp>
          <p:nvSpPr>
            <p:cNvPr id="15" name="TextBox 15"/>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6" name="Group 16"/>
          <p:cNvGrpSpPr/>
          <p:nvPr/>
        </p:nvGrpSpPr>
        <p:grpSpPr>
          <a:xfrm>
            <a:off x="7991032" y="3073400"/>
            <a:ext cx="2185658" cy="218565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D3293"/>
            </a:solidFill>
            <a:ln cap="sq">
              <a:noFill/>
              <a:prstDash val="solid"/>
              <a:miter/>
            </a:ln>
          </p:spPr>
          <p:txBody>
            <a:bodyPr/>
            <a:lstStyle/>
            <a:p>
              <a:pPr defTabSz="609630"/>
              <a:endParaRPr lang="en-US" sz="1200">
                <a:solidFill>
                  <a:prstClr val="black"/>
                </a:solidFill>
                <a:latin typeface="Calibri"/>
              </a:endParaRPr>
            </a:p>
          </p:txBody>
        </p:sp>
        <p:sp>
          <p:nvSpPr>
            <p:cNvPr id="18" name="TextBox 18"/>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9" name="Group 19"/>
          <p:cNvGrpSpPr/>
          <p:nvPr/>
        </p:nvGrpSpPr>
        <p:grpSpPr>
          <a:xfrm rot="-2700000">
            <a:off x="6345075" y="3420310"/>
            <a:ext cx="6701080" cy="31750"/>
            <a:chOff x="0" y="0"/>
            <a:chExt cx="2417547" cy="11454"/>
          </a:xfrm>
        </p:grpSpPr>
        <p:sp>
          <p:nvSpPr>
            <p:cNvPr id="20" name="Freeform 20"/>
            <p:cNvSpPr/>
            <p:nvPr/>
          </p:nvSpPr>
          <p:spPr>
            <a:xfrm>
              <a:off x="0" y="0"/>
              <a:ext cx="2417547" cy="11454"/>
            </a:xfrm>
            <a:custGeom>
              <a:avLst/>
              <a:gdLst/>
              <a:ahLst/>
              <a:cxnLst/>
              <a:rect l="l" t="t" r="r" b="b"/>
              <a:pathLst>
                <a:path w="2417547" h="11454">
                  <a:moveTo>
                    <a:pt x="0" y="0"/>
                  </a:moveTo>
                  <a:lnTo>
                    <a:pt x="2417547" y="0"/>
                  </a:lnTo>
                  <a:lnTo>
                    <a:pt x="2417547" y="11454"/>
                  </a:lnTo>
                  <a:lnTo>
                    <a:pt x="0" y="11454"/>
                  </a:lnTo>
                  <a:close/>
                </a:path>
              </a:pathLst>
            </a:custGeom>
            <a:solidFill>
              <a:srgbClr val="FFFFFF"/>
            </a:solidFill>
          </p:spPr>
          <p:txBody>
            <a:bodyPr/>
            <a:lstStyle/>
            <a:p>
              <a:pPr defTabSz="609630"/>
              <a:endParaRPr lang="en-US" sz="1200">
                <a:solidFill>
                  <a:prstClr val="black"/>
                </a:solidFill>
                <a:latin typeface="Calibri"/>
              </a:endParaRPr>
            </a:p>
          </p:txBody>
        </p:sp>
        <p:sp>
          <p:nvSpPr>
            <p:cNvPr id="21" name="TextBox 21"/>
            <p:cNvSpPr txBox="1"/>
            <p:nvPr/>
          </p:nvSpPr>
          <p:spPr>
            <a:xfrm>
              <a:off x="0" y="-28575"/>
              <a:ext cx="2417547" cy="40029"/>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22" name="Group 22"/>
          <p:cNvGrpSpPr/>
          <p:nvPr/>
        </p:nvGrpSpPr>
        <p:grpSpPr>
          <a:xfrm rot="-8100000">
            <a:off x="8166471" y="4646798"/>
            <a:ext cx="3320363" cy="47309"/>
            <a:chOff x="0" y="0"/>
            <a:chExt cx="1197887" cy="17068"/>
          </a:xfrm>
        </p:grpSpPr>
        <p:sp>
          <p:nvSpPr>
            <p:cNvPr id="23" name="Freeform 23"/>
            <p:cNvSpPr/>
            <p:nvPr/>
          </p:nvSpPr>
          <p:spPr>
            <a:xfrm>
              <a:off x="0" y="0"/>
              <a:ext cx="1197887" cy="17068"/>
            </a:xfrm>
            <a:custGeom>
              <a:avLst/>
              <a:gdLst/>
              <a:ahLst/>
              <a:cxnLst/>
              <a:rect l="l" t="t" r="r" b="b"/>
              <a:pathLst>
                <a:path w="1197887" h="17068">
                  <a:moveTo>
                    <a:pt x="0" y="0"/>
                  </a:moveTo>
                  <a:lnTo>
                    <a:pt x="1197887" y="0"/>
                  </a:lnTo>
                  <a:lnTo>
                    <a:pt x="1197887" y="17068"/>
                  </a:lnTo>
                  <a:lnTo>
                    <a:pt x="0" y="17068"/>
                  </a:lnTo>
                  <a:close/>
                </a:path>
              </a:pathLst>
            </a:custGeom>
            <a:solidFill>
              <a:srgbClr val="FFFFFF"/>
            </a:solidFill>
          </p:spPr>
          <p:txBody>
            <a:bodyPr/>
            <a:lstStyle/>
            <a:p>
              <a:pPr defTabSz="609630"/>
              <a:endParaRPr lang="en-US" sz="1200">
                <a:solidFill>
                  <a:prstClr val="black"/>
                </a:solidFill>
                <a:latin typeface="Calibri"/>
              </a:endParaRPr>
            </a:p>
          </p:txBody>
        </p:sp>
        <p:sp>
          <p:nvSpPr>
            <p:cNvPr id="24" name="TextBox 24"/>
            <p:cNvSpPr txBox="1"/>
            <p:nvPr/>
          </p:nvSpPr>
          <p:spPr>
            <a:xfrm>
              <a:off x="0" y="-28575"/>
              <a:ext cx="1197887"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25" name="Group 25"/>
          <p:cNvGrpSpPr/>
          <p:nvPr/>
        </p:nvGrpSpPr>
        <p:grpSpPr>
          <a:xfrm rot="-8100000">
            <a:off x="7090309" y="5320166"/>
            <a:ext cx="1650303" cy="47309"/>
            <a:chOff x="0" y="0"/>
            <a:chExt cx="595380" cy="17068"/>
          </a:xfrm>
        </p:grpSpPr>
        <p:sp>
          <p:nvSpPr>
            <p:cNvPr id="26" name="Freeform 26"/>
            <p:cNvSpPr/>
            <p:nvPr/>
          </p:nvSpPr>
          <p:spPr>
            <a:xfrm>
              <a:off x="0" y="0"/>
              <a:ext cx="595380" cy="17068"/>
            </a:xfrm>
            <a:custGeom>
              <a:avLst/>
              <a:gdLst/>
              <a:ahLst/>
              <a:cxnLst/>
              <a:rect l="l" t="t" r="r" b="b"/>
              <a:pathLst>
                <a:path w="595380" h="17068">
                  <a:moveTo>
                    <a:pt x="0" y="0"/>
                  </a:moveTo>
                  <a:lnTo>
                    <a:pt x="595380" y="0"/>
                  </a:lnTo>
                  <a:lnTo>
                    <a:pt x="595380" y="17068"/>
                  </a:lnTo>
                  <a:lnTo>
                    <a:pt x="0" y="17068"/>
                  </a:lnTo>
                  <a:close/>
                </a:path>
              </a:pathLst>
            </a:custGeom>
            <a:solidFill>
              <a:srgbClr val="FFFFFF"/>
            </a:solidFill>
          </p:spPr>
          <p:txBody>
            <a:bodyPr/>
            <a:lstStyle/>
            <a:p>
              <a:pPr defTabSz="609630"/>
              <a:endParaRPr lang="en-US" sz="1200">
                <a:solidFill>
                  <a:prstClr val="black"/>
                </a:solidFill>
                <a:latin typeface="Calibri"/>
              </a:endParaRPr>
            </a:p>
          </p:txBody>
        </p:sp>
        <p:sp>
          <p:nvSpPr>
            <p:cNvPr id="27" name="TextBox 27"/>
            <p:cNvSpPr txBox="1"/>
            <p:nvPr/>
          </p:nvSpPr>
          <p:spPr>
            <a:xfrm>
              <a:off x="0" y="-28575"/>
              <a:ext cx="595380"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
        <p:nvSpPr>
          <p:cNvPr id="28" name="Freeform 28"/>
          <p:cNvSpPr/>
          <p:nvPr/>
        </p:nvSpPr>
        <p:spPr>
          <a:xfrm>
            <a:off x="1225550" y="605811"/>
            <a:ext cx="3549650" cy="1202048"/>
          </a:xfrm>
          <a:custGeom>
            <a:avLst/>
            <a:gdLst/>
            <a:ahLst/>
            <a:cxnLst/>
            <a:rect l="l" t="t" r="r" b="b"/>
            <a:pathLst>
              <a:path w="3529820" h="1242557">
                <a:moveTo>
                  <a:pt x="0" y="0"/>
                </a:moveTo>
                <a:lnTo>
                  <a:pt x="3529820" y="0"/>
                </a:lnTo>
                <a:lnTo>
                  <a:pt x="3529820" y="1242557"/>
                </a:lnTo>
                <a:lnTo>
                  <a:pt x="0" y="1242557"/>
                </a:lnTo>
                <a:lnTo>
                  <a:pt x="0" y="0"/>
                </a:lnTo>
                <a:close/>
              </a:path>
            </a:pathLst>
          </a:custGeom>
          <a:blipFill>
            <a:blip r:embed="rId2"/>
            <a:stretch>
              <a:fillRect l="-6671"/>
            </a:stretch>
          </a:blipFill>
        </p:spPr>
        <p:txBody>
          <a:bodyPr/>
          <a:lstStyle/>
          <a:p>
            <a:pPr defTabSz="609630"/>
            <a:endParaRPr lang="en-US" sz="1200">
              <a:solidFill>
                <a:prstClr val="black"/>
              </a:solidFill>
              <a:latin typeface="Calibri"/>
            </a:endParaRPr>
          </a:p>
        </p:txBody>
      </p:sp>
      <p:sp>
        <p:nvSpPr>
          <p:cNvPr id="2" name="TextBox 2"/>
          <p:cNvSpPr txBox="1"/>
          <p:nvPr/>
        </p:nvSpPr>
        <p:spPr>
          <a:xfrm>
            <a:off x="1225550" y="2332154"/>
            <a:ext cx="8444387" cy="884858"/>
          </a:xfrm>
          <a:prstGeom prst="rect">
            <a:avLst/>
          </a:prstGeom>
        </p:spPr>
        <p:txBody>
          <a:bodyPr lIns="0" tIns="0" rIns="0" bIns="0" rtlCol="0" anchor="t">
            <a:spAutoFit/>
          </a:bodyPr>
          <a:lstStyle/>
          <a:p>
            <a:pPr defTabSz="609630">
              <a:lnSpc>
                <a:spcPts val="6907"/>
              </a:lnSpc>
            </a:pPr>
            <a:r>
              <a:rPr lang="en-US" sz="6907">
                <a:solidFill>
                  <a:srgbClr val="1B4971"/>
                </a:solidFill>
                <a:latin typeface="Lato Bold"/>
                <a:ea typeface="Lato Bold"/>
                <a:cs typeface="Lato Bold"/>
                <a:sym typeface="Lato Bold"/>
              </a:rPr>
              <a:t>Florida’s Marijuana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1341D-FFBA-9376-2576-1283C68DB77C}"/>
              </a:ext>
            </a:extLst>
          </p:cNvPr>
          <p:cNvSpPr txBox="1"/>
          <p:nvPr/>
        </p:nvSpPr>
        <p:spPr>
          <a:xfrm>
            <a:off x="1010920" y="1666915"/>
            <a:ext cx="10617200" cy="4687565"/>
          </a:xfrm>
          <a:prstGeom prst="rect">
            <a:avLst/>
          </a:prstGeom>
          <a:noFill/>
        </p:spPr>
        <p:txBody>
          <a:bodyPr wrap="square">
            <a:spAutoFit/>
          </a:bodyPr>
          <a:lstStyle/>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Synthesized from CBD/ hemp</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Legal because – </a:t>
            </a:r>
            <a:r>
              <a:rPr lang="en-US" sz="2133" b="1" i="1">
                <a:solidFill>
                  <a:srgbClr val="ED3293"/>
                </a:solidFill>
                <a:latin typeface="Acumin Pro" panose="020B0604020202020204" charset="0"/>
                <a:cs typeface="Acumin Pro" panose="020B0604020202020204" charset="0"/>
              </a:rPr>
              <a:t>loophole</a:t>
            </a:r>
            <a:r>
              <a:rPr lang="en-US" sz="2133" b="1">
                <a:solidFill>
                  <a:srgbClr val="1F497D"/>
                </a:solidFill>
                <a:latin typeface="Acumin Pro" panose="020B0604020202020204" charset="0"/>
                <a:cs typeface="Acumin Pro" panose="020B0604020202020204" charset="0"/>
              </a:rPr>
              <a:t> in Farm Bill</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Available at: gas stations, convenience stores, smoke shops, CBD shops, health food stores, restaurants, &amp; online </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b="1" i="1">
                <a:solidFill>
                  <a:srgbClr val="ED3293"/>
                </a:solidFill>
                <a:latin typeface="Acumin Pro" panose="020B0604020202020204" charset="0"/>
                <a:cs typeface="Acumin Pro" panose="020B0604020202020204" charset="0"/>
              </a:rPr>
              <a:t>Intoxicating effects</a:t>
            </a:r>
            <a:r>
              <a:rPr lang="en-US" sz="2133">
                <a:solidFill>
                  <a:srgbClr val="1F497D"/>
                </a:solidFill>
                <a:latin typeface="Acumin Pro" panose="020B0604020202020204" charset="0"/>
                <a:cs typeface="Acumin Pro" panose="020B0604020202020204" charset="0"/>
              </a:rPr>
              <a:t> similar to delta-9-THC (active ingredient in marijuana)</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b="1">
                <a:solidFill>
                  <a:srgbClr val="1F497D"/>
                </a:solidFill>
                <a:latin typeface="Acumin Pro" panose="020B0604020202020204" charset="0"/>
                <a:cs typeface="Acumin Pro" panose="020B0604020202020204" charset="0"/>
              </a:rPr>
              <a:t>No regulatory oversight</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b="1" i="1" u="sng">
                <a:solidFill>
                  <a:srgbClr val="ED3293"/>
                </a:solidFill>
                <a:latin typeface="Acumin Pro" panose="020B0604020202020204" charset="0"/>
                <a:cs typeface="Acumin Pro" panose="020B0604020202020204" charset="0"/>
              </a:rPr>
              <a:t>NOTE</a:t>
            </a:r>
            <a:r>
              <a:rPr lang="en-US" sz="2133">
                <a:solidFill>
                  <a:srgbClr val="1F497D"/>
                </a:solidFill>
                <a:latin typeface="Acumin Pro" panose="020B0604020202020204" charset="0"/>
                <a:cs typeface="Acumin Pro" panose="020B0604020202020204" charset="0"/>
              </a:rPr>
              <a:t>: Most products are not pure and contain many other compounds</a:t>
            </a:r>
          </a:p>
          <a:p>
            <a:pPr marL="1524076" lvl="4"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Other isomers: Delta 10 THC, THC-O</a:t>
            </a:r>
          </a:p>
          <a:p>
            <a:pPr defTabSz="609630"/>
            <a:endParaRPr lang="en-US" sz="2133">
              <a:solidFill>
                <a:srgbClr val="1F497D"/>
              </a:solidFill>
              <a:latin typeface="Acumin Pro" panose="020B0604020202020204" charset="0"/>
              <a:cs typeface="Acumin Pro" panose="020B0604020202020204" charset="0"/>
            </a:endParaRPr>
          </a:p>
        </p:txBody>
      </p:sp>
      <p:sp>
        <p:nvSpPr>
          <p:cNvPr id="4" name="TextBox 4">
            <a:extLst>
              <a:ext uri="{FF2B5EF4-FFF2-40B4-BE49-F238E27FC236}">
                <a16:creationId xmlns:a16="http://schemas.microsoft.com/office/drawing/2014/main" id="{F41DD3DD-D054-AFA8-F7D2-7CEFBD909447}"/>
              </a:ext>
            </a:extLst>
          </p:cNvPr>
          <p:cNvSpPr txBox="1"/>
          <p:nvPr/>
        </p:nvSpPr>
        <p:spPr>
          <a:xfrm>
            <a:off x="1010920" y="533401"/>
            <a:ext cx="9281667" cy="809837"/>
          </a:xfrm>
          <a:prstGeom prst="rect">
            <a:avLst/>
          </a:prstGeom>
        </p:spPr>
        <p:txBody>
          <a:bodyPr lIns="0" tIns="0" rIns="0" bIns="0" rtlCol="0" anchor="t">
            <a:spAutoFit/>
          </a:bodyPr>
          <a:lstStyle/>
          <a:p>
            <a:pPr defTabSz="609630">
              <a:lnSpc>
                <a:spcPts val="7000"/>
              </a:lnSpc>
            </a:pPr>
            <a:r>
              <a:rPr lang="en-US" sz="5000">
                <a:solidFill>
                  <a:srgbClr val="1B4971"/>
                </a:solidFill>
                <a:latin typeface="Lato Bold"/>
                <a:ea typeface="Lato Bold"/>
                <a:cs typeface="Lato Bold"/>
                <a:sym typeface="Lato Bold"/>
              </a:rPr>
              <a:t>Delta 8</a:t>
            </a:r>
          </a:p>
        </p:txBody>
      </p:sp>
      <p:sp>
        <p:nvSpPr>
          <p:cNvPr id="6" name="TextBox 5">
            <a:extLst>
              <a:ext uri="{FF2B5EF4-FFF2-40B4-BE49-F238E27FC236}">
                <a16:creationId xmlns:a16="http://schemas.microsoft.com/office/drawing/2014/main" id="{20E03010-622E-5B34-890D-50CB415CD9AD}"/>
              </a:ext>
            </a:extLst>
          </p:cNvPr>
          <p:cNvSpPr txBox="1"/>
          <p:nvPr/>
        </p:nvSpPr>
        <p:spPr>
          <a:xfrm>
            <a:off x="6362953" y="6189028"/>
            <a:ext cx="6096000" cy="461665"/>
          </a:xfrm>
          <a:prstGeom prst="rect">
            <a:avLst/>
          </a:prstGeom>
          <a:noFill/>
        </p:spPr>
        <p:txBody>
          <a:bodyPr wrap="square">
            <a:spAutoFit/>
          </a:bodyPr>
          <a:lstStyle/>
          <a:p>
            <a:pPr defTabSz="609630"/>
            <a:r>
              <a:rPr lang="en-US" sz="1200">
                <a:solidFill>
                  <a:srgbClr val="ED3293"/>
                </a:solidFill>
                <a:latin typeface="Acumin Pro" panose="020B0604020202020204" charset="0"/>
                <a:cs typeface="Acumin Pro" panose="020B0604020202020204" charset="0"/>
              </a:rPr>
              <a:t>https://cen.acs.org/biological-chemistry/natural-products/Delta-8-THC-craze-concerns/99/i31</a:t>
            </a:r>
            <a:endParaRPr lang="en-US" sz="1200">
              <a:solidFill>
                <a:srgbClr val="ED3293"/>
              </a:solidFill>
              <a:latin typeface="Calibri"/>
            </a:endParaRPr>
          </a:p>
        </p:txBody>
      </p:sp>
      <p:pic>
        <p:nvPicPr>
          <p:cNvPr id="8" name="Picture 7">
            <a:extLst>
              <a:ext uri="{FF2B5EF4-FFF2-40B4-BE49-F238E27FC236}">
                <a16:creationId xmlns:a16="http://schemas.microsoft.com/office/drawing/2014/main" id="{04EF5CB2-ED1A-E346-AA83-A8009A1ADCC8}"/>
              </a:ext>
            </a:extLst>
          </p:cNvPr>
          <p:cNvPicPr>
            <a:picLocks noChangeAspect="1"/>
          </p:cNvPicPr>
          <p:nvPr/>
        </p:nvPicPr>
        <p:blipFill>
          <a:blip r:embed="rId2"/>
          <a:stretch>
            <a:fillRect/>
          </a:stretch>
        </p:blipFill>
        <p:spPr>
          <a:xfrm>
            <a:off x="8839200" y="533400"/>
            <a:ext cx="2438741" cy="2197407"/>
          </a:xfrm>
          <a:prstGeom prst="rect">
            <a:avLst/>
          </a:prstGeom>
        </p:spPr>
      </p:pic>
    </p:spTree>
    <p:extLst>
      <p:ext uri="{BB962C8B-B14F-4D97-AF65-F5344CB8AC3E}">
        <p14:creationId xmlns:p14="http://schemas.microsoft.com/office/powerpoint/2010/main" val="672799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54FD82-EFE0-7D8D-9C6D-F8C4AFAAB1C1}"/>
              </a:ext>
            </a:extLst>
          </p:cNvPr>
          <p:cNvSpPr txBox="1">
            <a:spLocks/>
          </p:cNvSpPr>
          <p:nvPr/>
        </p:nvSpPr>
        <p:spPr>
          <a:xfrm>
            <a:off x="609600" y="1600200"/>
            <a:ext cx="112776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2933">
                <a:solidFill>
                  <a:srgbClr val="1F497D"/>
                </a:solidFill>
                <a:latin typeface="Acumin Pro" panose="020B0604020202020204" charset="0"/>
                <a:cs typeface="Acumin Pro" panose="020B0604020202020204" charset="0"/>
              </a:rPr>
              <a:t>Delta-8 THC products have </a:t>
            </a:r>
            <a:r>
              <a:rPr lang="en-US" sz="2933" i="1">
                <a:solidFill>
                  <a:srgbClr val="ED3293"/>
                </a:solidFill>
                <a:latin typeface="Acumin Pro" panose="020B0604020202020204" charset="0"/>
                <a:cs typeface="Acumin Pro" panose="020B0604020202020204" charset="0"/>
              </a:rPr>
              <a:t>not been evaluated or approved </a:t>
            </a:r>
            <a:r>
              <a:rPr lang="en-US" sz="2933">
                <a:solidFill>
                  <a:srgbClr val="1F497D"/>
                </a:solidFill>
                <a:latin typeface="Acumin Pro" panose="020B0604020202020204" charset="0"/>
                <a:cs typeface="Acumin Pro" panose="020B0604020202020204" charset="0"/>
              </a:rPr>
              <a:t>by the FDA for safe use </a:t>
            </a:r>
          </a:p>
          <a:p>
            <a:pPr marL="228611" indent="-228611" defTabSz="609630"/>
            <a:r>
              <a:rPr lang="en-US" sz="2933">
                <a:solidFill>
                  <a:srgbClr val="1F497D"/>
                </a:solidFill>
                <a:latin typeface="Acumin Pro" panose="020B0604020202020204" charset="0"/>
                <a:cs typeface="Acumin Pro" panose="020B0604020202020204" charset="0"/>
              </a:rPr>
              <a:t>The FDA has received 104 adverse event reports involving delta-8 THC-containing products. </a:t>
            </a:r>
          </a:p>
          <a:p>
            <a:pPr marL="228611" indent="-228611" defTabSz="609630"/>
            <a:r>
              <a:rPr lang="en-US" sz="2933">
                <a:solidFill>
                  <a:srgbClr val="1F497D"/>
                </a:solidFill>
                <a:latin typeface="Acumin Pro" panose="020B0604020202020204" charset="0"/>
                <a:cs typeface="Acumin Pro" panose="020B0604020202020204" charset="0"/>
              </a:rPr>
              <a:t>55% required intervention (e.g., evaluation by emergency medical services) or hospital admission</a:t>
            </a:r>
          </a:p>
          <a:p>
            <a:pPr marL="228611" indent="-228611" defTabSz="609630"/>
            <a:r>
              <a:rPr lang="en-US" sz="2933">
                <a:solidFill>
                  <a:srgbClr val="1F497D"/>
                </a:solidFill>
                <a:latin typeface="Acumin Pro" panose="020B0604020202020204" charset="0"/>
                <a:cs typeface="Acumin Pro" panose="020B0604020202020204" charset="0"/>
              </a:rPr>
              <a:t>Adverse events included, but were not limited to: </a:t>
            </a:r>
            <a:r>
              <a:rPr lang="en-US" sz="2933" b="1">
                <a:solidFill>
                  <a:srgbClr val="1F497D"/>
                </a:solidFill>
                <a:latin typeface="Acumin Pro" panose="020B0604020202020204" charset="0"/>
                <a:cs typeface="Acumin Pro" panose="020B0604020202020204" charset="0"/>
              </a:rPr>
              <a:t>hallucinations, vomiting, tremor, anxiety, dizziness, confusion, and loss of consciousness</a:t>
            </a:r>
            <a:endParaRPr lang="en-US" sz="2933">
              <a:solidFill>
                <a:srgbClr val="1F497D"/>
              </a:solidFill>
              <a:latin typeface="Acumin Pro" panose="020B0604020202020204" charset="0"/>
              <a:cs typeface="Acumin Pro" panose="020B0604020202020204" charset="0"/>
            </a:endParaRPr>
          </a:p>
          <a:p>
            <a:pPr marL="228611" indent="-228611" defTabSz="609630"/>
            <a:endParaRPr lang="en-US" sz="2933">
              <a:solidFill>
                <a:srgbClr val="1F497D"/>
              </a:solidFill>
              <a:latin typeface="Acumin Pro" panose="020B0604020202020204" charset="0"/>
              <a:cs typeface="Acumin Pro" panose="020B0604020202020204" charset="0"/>
            </a:endParaRPr>
          </a:p>
        </p:txBody>
      </p:sp>
      <p:sp>
        <p:nvSpPr>
          <p:cNvPr id="4" name="TextBox 3">
            <a:extLst>
              <a:ext uri="{FF2B5EF4-FFF2-40B4-BE49-F238E27FC236}">
                <a16:creationId xmlns:a16="http://schemas.microsoft.com/office/drawing/2014/main" id="{2A362B30-C961-FEFF-8D4A-7BE8A6CA013A}"/>
              </a:ext>
            </a:extLst>
          </p:cNvPr>
          <p:cNvSpPr txBox="1"/>
          <p:nvPr/>
        </p:nvSpPr>
        <p:spPr>
          <a:xfrm>
            <a:off x="3606800" y="6375400"/>
            <a:ext cx="8280400" cy="276999"/>
          </a:xfrm>
          <a:prstGeom prst="rect">
            <a:avLst/>
          </a:prstGeom>
          <a:noFill/>
        </p:spPr>
        <p:txBody>
          <a:bodyPr wrap="square">
            <a:spAutoFit/>
          </a:bodyPr>
          <a:lstStyle/>
          <a:p>
            <a:pPr defTabSz="609630"/>
            <a:r>
              <a:rPr lang="en-US" sz="1200">
                <a:solidFill>
                  <a:srgbClr val="ED3293"/>
                </a:solidFill>
                <a:latin typeface="Acumin Pro" panose="020B0604020202020204" charset="0"/>
                <a:cs typeface="Acumin Pro" panose="020B0604020202020204" charset="0"/>
              </a:rPr>
              <a:t>https://www.fda.gov/consumers/consumer-updates/5-things-know-about-delta-8-tetrahydrocannabinol-delta-8-thc</a:t>
            </a:r>
            <a:endParaRPr lang="en-US" sz="1200">
              <a:solidFill>
                <a:srgbClr val="ED3293"/>
              </a:solidFill>
              <a:latin typeface="Calibri"/>
            </a:endParaRPr>
          </a:p>
        </p:txBody>
      </p:sp>
      <p:sp>
        <p:nvSpPr>
          <p:cNvPr id="5" name="Title 2">
            <a:extLst>
              <a:ext uri="{FF2B5EF4-FFF2-40B4-BE49-F238E27FC236}">
                <a16:creationId xmlns:a16="http://schemas.microsoft.com/office/drawing/2014/main" id="{53D561D7-5FDF-6C03-DF4F-D3A819019D5E}"/>
              </a:ext>
            </a:extLst>
          </p:cNvPr>
          <p:cNvSpPr txBox="1">
            <a:spLocks/>
          </p:cNvSpPr>
          <p:nvPr/>
        </p:nvSpPr>
        <p:spPr>
          <a:xfrm>
            <a:off x="762000" y="584200"/>
            <a:ext cx="8636000" cy="863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a:solidFill>
                  <a:srgbClr val="1F497D"/>
                </a:solidFill>
                <a:latin typeface="Merriweather" panose="00000500000000000000" pitchFamily="2" charset="0"/>
              </a:rPr>
              <a:t>FDA Delta 8 Warning</a:t>
            </a:r>
          </a:p>
        </p:txBody>
      </p:sp>
    </p:spTree>
    <p:extLst>
      <p:ext uri="{BB962C8B-B14F-4D97-AF65-F5344CB8AC3E}">
        <p14:creationId xmlns:p14="http://schemas.microsoft.com/office/powerpoint/2010/main" val="388477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AI-generated content may be incorrect.">
            <a:extLst>
              <a:ext uri="{FF2B5EF4-FFF2-40B4-BE49-F238E27FC236}">
                <a16:creationId xmlns:a16="http://schemas.microsoft.com/office/drawing/2014/main" id="{99147DF0-45A0-892A-237E-A84C67C53686}"/>
              </a:ext>
            </a:extLst>
          </p:cNvPr>
          <p:cNvPicPr>
            <a:picLocks noChangeAspect="1"/>
          </p:cNvPicPr>
          <p:nvPr/>
        </p:nvPicPr>
        <p:blipFill>
          <a:blip r:embed="rId2"/>
          <a:srcRect t="30" b="4649"/>
          <a:stretch/>
        </p:blipFill>
        <p:spPr>
          <a:xfrm>
            <a:off x="13" y="1282"/>
            <a:ext cx="12191987" cy="6856718"/>
          </a:xfrm>
          <a:prstGeom prst="rect">
            <a:avLst/>
          </a:prstGeom>
        </p:spPr>
      </p:pic>
      <p:sp>
        <p:nvSpPr>
          <p:cNvPr id="4" name="Oval 3">
            <a:extLst>
              <a:ext uri="{FF2B5EF4-FFF2-40B4-BE49-F238E27FC236}">
                <a16:creationId xmlns:a16="http://schemas.microsoft.com/office/drawing/2014/main" id="{984213BD-CBFF-AE44-499F-98196087C727}"/>
              </a:ext>
            </a:extLst>
          </p:cNvPr>
          <p:cNvSpPr/>
          <p:nvPr/>
        </p:nvSpPr>
        <p:spPr>
          <a:xfrm>
            <a:off x="3606800" y="3429000"/>
            <a:ext cx="965200" cy="1320800"/>
          </a:xfrm>
          <a:prstGeom prst="ellipse">
            <a:avLst/>
          </a:prstGeom>
          <a:noFill/>
          <a:ln w="57150">
            <a:solidFill>
              <a:srgbClr val="ED3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579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9FBAEB-9C17-FE0D-EF5A-C847B3D78E32}"/>
              </a:ext>
            </a:extLst>
          </p:cNvPr>
          <p:cNvSpPr txBox="1"/>
          <p:nvPr/>
        </p:nvSpPr>
        <p:spPr>
          <a:xfrm>
            <a:off x="1320800" y="1600200"/>
            <a:ext cx="10160000" cy="4607095"/>
          </a:xfrm>
          <a:prstGeom prst="rect">
            <a:avLst/>
          </a:prstGeom>
          <a:noFill/>
        </p:spPr>
        <p:txBody>
          <a:bodyPr wrap="square">
            <a:spAutoFit/>
          </a:bodyPr>
          <a:lstStyle/>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Received </a:t>
            </a:r>
            <a:r>
              <a:rPr lang="en-US" sz="2667" b="1">
                <a:solidFill>
                  <a:srgbClr val="ED3293"/>
                </a:solidFill>
                <a:latin typeface="Acumin Pro" panose="020B0604020202020204" charset="0"/>
                <a:cs typeface="Acumin Pro" panose="020B0604020202020204" charset="0"/>
              </a:rPr>
              <a:t>2,362</a:t>
            </a:r>
            <a:r>
              <a:rPr lang="en-US" sz="2667">
                <a:solidFill>
                  <a:srgbClr val="1F497D"/>
                </a:solidFill>
                <a:latin typeface="Acumin Pro" panose="020B0604020202020204" charset="0"/>
                <a:cs typeface="Acumin Pro" panose="020B0604020202020204" charset="0"/>
              </a:rPr>
              <a:t> exposure cases of delta-8 THC products between 1/2021 and 2/2022.</a:t>
            </a:r>
          </a:p>
          <a:p>
            <a:pPr marL="495325" lvl="1" indent="-190510"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58% involved adults, </a:t>
            </a:r>
            <a:r>
              <a:rPr lang="en-US" sz="2667" b="1">
                <a:solidFill>
                  <a:srgbClr val="ED3293"/>
                </a:solidFill>
                <a:latin typeface="Acumin Pro" panose="020B0604020202020204" charset="0"/>
                <a:cs typeface="Acumin Pro" panose="020B0604020202020204" charset="0"/>
              </a:rPr>
              <a:t>41%</a:t>
            </a:r>
            <a:r>
              <a:rPr lang="en-US" sz="2667">
                <a:solidFill>
                  <a:srgbClr val="1F497D"/>
                </a:solidFill>
                <a:latin typeface="Acumin Pro" panose="020B0604020202020204" charset="0"/>
                <a:cs typeface="Acumin Pro" panose="020B0604020202020204" charset="0"/>
              </a:rPr>
              <a:t> involved pediatric patients (&lt; 18 years   old). </a:t>
            </a:r>
          </a:p>
          <a:p>
            <a:pPr marL="495325" lvl="1" indent="-190510"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40% involved unintentional exposure to delta-8 THC; 82% of these unintentional exposures affected pediatric patients.</a:t>
            </a:r>
          </a:p>
          <a:p>
            <a:pPr marL="495325" lvl="1" indent="-190510"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70% required healthcare facility evaluation (8% resulted in admission to   a critical care unit; 45% of patients requiring healthcare facility   evaluation were pediatric patients)</a:t>
            </a:r>
          </a:p>
          <a:p>
            <a:pPr marL="495325" lvl="1" indent="-190510"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One pediatric case was coded with a medical outcome of death.</a:t>
            </a:r>
          </a:p>
        </p:txBody>
      </p:sp>
      <p:sp>
        <p:nvSpPr>
          <p:cNvPr id="5" name="TextBox 4">
            <a:extLst>
              <a:ext uri="{FF2B5EF4-FFF2-40B4-BE49-F238E27FC236}">
                <a16:creationId xmlns:a16="http://schemas.microsoft.com/office/drawing/2014/main" id="{DA87A93C-3FFB-6B1D-E3F2-07A01F220925}"/>
              </a:ext>
            </a:extLst>
          </p:cNvPr>
          <p:cNvSpPr txBox="1"/>
          <p:nvPr/>
        </p:nvSpPr>
        <p:spPr>
          <a:xfrm>
            <a:off x="1574800" y="682189"/>
            <a:ext cx="9906000" cy="769441"/>
          </a:xfrm>
          <a:prstGeom prst="rect">
            <a:avLst/>
          </a:prstGeom>
          <a:noFill/>
        </p:spPr>
        <p:txBody>
          <a:bodyPr wrap="square">
            <a:spAutoFit/>
          </a:bodyPr>
          <a:lstStyle/>
          <a:p>
            <a:pPr defTabSz="609630"/>
            <a:r>
              <a:rPr lang="en-US" sz="4400" b="1">
                <a:solidFill>
                  <a:srgbClr val="1F497D"/>
                </a:solidFill>
                <a:latin typeface="Merriweather" panose="00000500000000000000" pitchFamily="2" charset="0"/>
                <a:cs typeface="Acumin Pro" panose="020B0604020202020204" charset="0"/>
              </a:rPr>
              <a:t>National Poison Control Centers </a:t>
            </a:r>
            <a:endParaRPr lang="en-US" sz="4400">
              <a:solidFill>
                <a:prstClr val="black"/>
              </a:solidFill>
              <a:latin typeface="Merriweather" panose="00000500000000000000" pitchFamily="2" charset="0"/>
            </a:endParaRPr>
          </a:p>
        </p:txBody>
      </p:sp>
    </p:spTree>
    <p:extLst>
      <p:ext uri="{BB962C8B-B14F-4D97-AF65-F5344CB8AC3E}">
        <p14:creationId xmlns:p14="http://schemas.microsoft.com/office/powerpoint/2010/main" val="207952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1584D-3FF3-3277-C944-6A42BC847C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A2C4E7-E8DD-93BB-5099-2D53E96E8AA2}"/>
              </a:ext>
            </a:extLst>
          </p:cNvPr>
          <p:cNvSpPr txBox="1"/>
          <p:nvPr/>
        </p:nvSpPr>
        <p:spPr>
          <a:xfrm>
            <a:off x="1320800" y="2108200"/>
            <a:ext cx="10160000" cy="2965364"/>
          </a:xfrm>
          <a:prstGeom prst="rect">
            <a:avLst/>
          </a:prstGeom>
          <a:noFill/>
        </p:spPr>
        <p:txBody>
          <a:bodyPr wrap="square">
            <a:spAutoFit/>
          </a:bodyPr>
          <a:lstStyle/>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Received </a:t>
            </a:r>
            <a:r>
              <a:rPr lang="en-US" sz="2667" b="1" u="sng">
                <a:solidFill>
                  <a:srgbClr val="ED3293"/>
                </a:solidFill>
                <a:latin typeface="Acumin Pro" panose="020B0604020202020204" charset="0"/>
                <a:cs typeface="Acumin Pro" panose="020B0604020202020204" charset="0"/>
              </a:rPr>
              <a:t>1,731</a:t>
            </a:r>
            <a:r>
              <a:rPr lang="en-US" sz="2667">
                <a:solidFill>
                  <a:srgbClr val="1F497D"/>
                </a:solidFill>
                <a:latin typeface="Acumin Pro" panose="020B0604020202020204" charset="0"/>
                <a:cs typeface="Acumin Pro" panose="020B0604020202020204" charset="0"/>
              </a:rPr>
              <a:t> calls related to hemp extract exposures in 2022</a:t>
            </a:r>
          </a:p>
          <a:p>
            <a:pPr defTabSz="609630" fontAlgn="base">
              <a:buFont typeface="Arial" panose="020B0604020202020204" pitchFamily="34" charset="0"/>
              <a:buChar char="•"/>
            </a:pPr>
            <a:endParaRPr lang="en-US" sz="2667">
              <a:solidFill>
                <a:srgbClr val="1F497D"/>
              </a:solidFill>
              <a:latin typeface="Acumin Pro" panose="020B0604020202020204" charset="0"/>
              <a:cs typeface="Acumin Pro" panose="020B0604020202020204" charset="0"/>
            </a:endParaRPr>
          </a:p>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Received </a:t>
            </a:r>
            <a:r>
              <a:rPr lang="en-US" sz="2667" b="1" u="sng">
                <a:solidFill>
                  <a:srgbClr val="ED3293"/>
                </a:solidFill>
                <a:latin typeface="Acumin Pro" panose="020B0604020202020204" charset="0"/>
                <a:cs typeface="Acumin Pro" panose="020B0604020202020204" charset="0"/>
              </a:rPr>
              <a:t>2,478</a:t>
            </a:r>
            <a:r>
              <a:rPr lang="en-US" sz="2667">
                <a:solidFill>
                  <a:srgbClr val="1F497D"/>
                </a:solidFill>
                <a:latin typeface="Acumin Pro" panose="020B0604020202020204" charset="0"/>
                <a:cs typeface="Acumin Pro" panose="020B0604020202020204" charset="0"/>
              </a:rPr>
              <a:t> calls in 2023</a:t>
            </a:r>
          </a:p>
          <a:p>
            <a:pPr marL="304815" lvl="1" defTabSz="609630" fontAlgn="base">
              <a:buFont typeface="Arial" panose="020B0604020202020204" pitchFamily="34" charset="0"/>
              <a:buChar char="•"/>
            </a:pPr>
            <a:r>
              <a:rPr lang="en-US" sz="2667" b="1">
                <a:solidFill>
                  <a:srgbClr val="ED3293"/>
                </a:solidFill>
                <a:latin typeface="Acumin Pro" panose="020B0604020202020204" charset="0"/>
                <a:cs typeface="Acumin Pro" panose="020B0604020202020204" charset="0"/>
              </a:rPr>
              <a:t>43%</a:t>
            </a:r>
            <a:r>
              <a:rPr lang="en-US" sz="2667">
                <a:solidFill>
                  <a:srgbClr val="1F497D"/>
                </a:solidFill>
                <a:latin typeface="Acumin Pro" panose="020B0604020202020204" charset="0"/>
                <a:cs typeface="Acumin Pro" panose="020B0604020202020204" charset="0"/>
              </a:rPr>
              <a:t> increase. </a:t>
            </a:r>
          </a:p>
          <a:p>
            <a:pPr defTabSz="609630" fontAlgn="base">
              <a:buFont typeface="Arial" panose="020B0604020202020204" pitchFamily="34" charset="0"/>
              <a:buChar char="•"/>
            </a:pPr>
            <a:endParaRPr lang="en-US" sz="2667">
              <a:solidFill>
                <a:srgbClr val="1F497D"/>
              </a:solidFill>
              <a:latin typeface="Acumin Pro" panose="020B0604020202020204" charset="0"/>
              <a:cs typeface="Acumin Pro" panose="020B0604020202020204" charset="0"/>
            </a:endParaRPr>
          </a:p>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Preliminary 2024 Poison Center data shows a significant </a:t>
            </a:r>
            <a:r>
              <a:rPr lang="en-US" sz="2667" b="1" i="1" u="sng">
                <a:solidFill>
                  <a:srgbClr val="ED3293"/>
                </a:solidFill>
                <a:latin typeface="Acumin Pro" panose="020B0604020202020204" charset="0"/>
                <a:cs typeface="Acumin Pro" panose="020B0604020202020204" charset="0"/>
              </a:rPr>
              <a:t>increase</a:t>
            </a:r>
            <a:r>
              <a:rPr lang="en-US" sz="2667">
                <a:solidFill>
                  <a:srgbClr val="1F497D"/>
                </a:solidFill>
                <a:latin typeface="Acumin Pro" panose="020B0604020202020204" charset="0"/>
                <a:cs typeface="Acumin Pro" panose="020B0604020202020204" charset="0"/>
              </a:rPr>
              <a:t> from 2023.</a:t>
            </a:r>
          </a:p>
        </p:txBody>
      </p:sp>
      <p:sp>
        <p:nvSpPr>
          <p:cNvPr id="5" name="TextBox 4">
            <a:extLst>
              <a:ext uri="{FF2B5EF4-FFF2-40B4-BE49-F238E27FC236}">
                <a16:creationId xmlns:a16="http://schemas.microsoft.com/office/drawing/2014/main" id="{77FCBBB2-890E-E72A-A029-66072FF863AF}"/>
              </a:ext>
            </a:extLst>
          </p:cNvPr>
          <p:cNvSpPr txBox="1"/>
          <p:nvPr/>
        </p:nvSpPr>
        <p:spPr>
          <a:xfrm>
            <a:off x="1143000" y="685800"/>
            <a:ext cx="9906000" cy="769441"/>
          </a:xfrm>
          <a:prstGeom prst="rect">
            <a:avLst/>
          </a:prstGeom>
          <a:noFill/>
        </p:spPr>
        <p:txBody>
          <a:bodyPr wrap="square">
            <a:spAutoFit/>
          </a:bodyPr>
          <a:lstStyle/>
          <a:p>
            <a:pPr defTabSz="609630"/>
            <a:r>
              <a:rPr lang="en-US" sz="4400" b="1">
                <a:solidFill>
                  <a:srgbClr val="1F497D"/>
                </a:solidFill>
                <a:latin typeface="Merriweather" panose="00000500000000000000" pitchFamily="2" charset="0"/>
                <a:cs typeface="Acumin Pro" panose="020B0604020202020204" charset="0"/>
              </a:rPr>
              <a:t>Florida Poison Control Centers </a:t>
            </a:r>
            <a:endParaRPr lang="en-US" sz="4400">
              <a:solidFill>
                <a:prstClr val="black"/>
              </a:solidFill>
              <a:latin typeface="Merriweather" panose="00000500000000000000" pitchFamily="2" charset="0"/>
            </a:endParaRPr>
          </a:p>
        </p:txBody>
      </p:sp>
    </p:spTree>
    <p:extLst>
      <p:ext uri="{BB962C8B-B14F-4D97-AF65-F5344CB8AC3E}">
        <p14:creationId xmlns:p14="http://schemas.microsoft.com/office/powerpoint/2010/main" val="55029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BE38E-C019-CFBC-BD48-DDD8C3EFDC7F}"/>
              </a:ext>
            </a:extLst>
          </p:cNvPr>
          <p:cNvSpPr txBox="1"/>
          <p:nvPr/>
        </p:nvSpPr>
        <p:spPr>
          <a:xfrm>
            <a:off x="1574800" y="2006600"/>
            <a:ext cx="8686800" cy="3416320"/>
          </a:xfrm>
          <a:prstGeom prst="rect">
            <a:avLst/>
          </a:prstGeom>
          <a:noFill/>
        </p:spPr>
        <p:txBody>
          <a:bodyPr wrap="square">
            <a:spAutoFit/>
          </a:bodyPr>
          <a:lstStyle/>
          <a:p>
            <a:pPr marL="381019" indent="-381019" defTabSz="609630">
              <a:buFont typeface="Arial" panose="020B0604020202020204" pitchFamily="34" charset="0"/>
              <a:buChar char="•"/>
            </a:pPr>
            <a:r>
              <a:rPr lang="en-US" sz="2400" u="sng">
                <a:solidFill>
                  <a:srgbClr val="1F497D"/>
                </a:solidFill>
                <a:latin typeface="Acumin Pro" panose="020B0604020202020204" charset="0"/>
                <a:cs typeface="Acumin Pro" panose="020B0604020202020204" charset="0"/>
              </a:rPr>
              <a:t>Delta-8 THC</a:t>
            </a:r>
            <a:r>
              <a:rPr lang="en-US" sz="2400">
                <a:solidFill>
                  <a:srgbClr val="1F497D"/>
                </a:solidFill>
                <a:latin typeface="Acumin Pro" panose="020B0604020202020204" charset="0"/>
                <a:cs typeface="Acumin Pro" panose="020B0604020202020204" charset="0"/>
              </a:rPr>
              <a:t> products have not been evaluated or approved by the FDA for safe use and may be marketed in ways that put public health at risk.</a:t>
            </a:r>
          </a:p>
          <a:p>
            <a:pPr marL="381019" indent="-381019" defTabSz="609630">
              <a:buFont typeface="Arial" panose="020B0604020202020204" pitchFamily="34" charset="0"/>
              <a:buChar char="•"/>
            </a:pPr>
            <a:endParaRPr lang="en-US" sz="2400">
              <a:solidFill>
                <a:srgbClr val="1F497D"/>
              </a:solidFill>
              <a:latin typeface="Acumin Pro" panose="020B0604020202020204" charset="0"/>
              <a:cs typeface="Acumin Pro" panose="020B0604020202020204" charset="0"/>
            </a:endParaRPr>
          </a:p>
          <a:p>
            <a:pPr marL="381019" indent="-381019" defTabSz="609630" fontAlgn="base">
              <a:buFont typeface="Arial" panose="020B0604020202020204" pitchFamily="34" charset="0"/>
              <a:buChar char="•"/>
            </a:pPr>
            <a:r>
              <a:rPr lang="en-US" sz="2400">
                <a:solidFill>
                  <a:srgbClr val="1F497D"/>
                </a:solidFill>
                <a:latin typeface="Acumin Pro" panose="020B0604020202020204" charset="0"/>
                <a:cs typeface="Acumin Pro" panose="020B0604020202020204" charset="0"/>
              </a:rPr>
              <a:t>Delta-8 THC has psychoactive and intoxicating effects.</a:t>
            </a:r>
          </a:p>
          <a:p>
            <a:pPr marL="381019" indent="-381019" defTabSz="609630" fontAlgn="base">
              <a:buFont typeface="Arial" panose="020B0604020202020204" pitchFamily="34" charset="0"/>
              <a:buChar char="•"/>
            </a:pPr>
            <a:endParaRPr lang="en-US" sz="2400">
              <a:solidFill>
                <a:srgbClr val="1F497D"/>
              </a:solidFill>
              <a:latin typeface="Acumin Pro" panose="020B0604020202020204" charset="0"/>
              <a:cs typeface="Acumin Pro" panose="020B0604020202020204" charset="0"/>
            </a:endParaRPr>
          </a:p>
          <a:p>
            <a:pPr marL="381019" indent="-381019" defTabSz="609630" fontAlgn="base">
              <a:buFont typeface="Arial" panose="020B0604020202020204" pitchFamily="34" charset="0"/>
              <a:buChar char="•"/>
            </a:pPr>
            <a:r>
              <a:rPr lang="en-US" sz="2400">
                <a:solidFill>
                  <a:srgbClr val="1F497D"/>
                </a:solidFill>
                <a:latin typeface="Acumin Pro" panose="020B0604020202020204" charset="0"/>
                <a:cs typeface="Acumin Pro" panose="020B0604020202020204" charset="0"/>
              </a:rPr>
              <a:t>Delta-8 THC products often involve use of potentially harmful chemicals.</a:t>
            </a:r>
          </a:p>
          <a:p>
            <a:pPr marL="381019" indent="-381019" defTabSz="609630">
              <a:buFont typeface="Arial" panose="020B0604020202020204" pitchFamily="34" charset="0"/>
              <a:buChar char="•"/>
            </a:pPr>
            <a:endParaRPr lang="en-US" sz="2400">
              <a:solidFill>
                <a:srgbClr val="1F497D"/>
              </a:solidFill>
              <a:latin typeface="Acumin Pro" panose="020B0604020202020204" charset="0"/>
              <a:cs typeface="Acumin Pro" panose="020B0604020202020204" charset="0"/>
            </a:endParaRPr>
          </a:p>
        </p:txBody>
      </p:sp>
      <p:sp>
        <p:nvSpPr>
          <p:cNvPr id="4" name="TextBox 3">
            <a:extLst>
              <a:ext uri="{FF2B5EF4-FFF2-40B4-BE49-F238E27FC236}">
                <a16:creationId xmlns:a16="http://schemas.microsoft.com/office/drawing/2014/main" id="{7741F8D8-322A-FE40-E3B1-557EB93BDA38}"/>
              </a:ext>
            </a:extLst>
          </p:cNvPr>
          <p:cNvSpPr txBox="1"/>
          <p:nvPr/>
        </p:nvSpPr>
        <p:spPr>
          <a:xfrm>
            <a:off x="1143000" y="685800"/>
            <a:ext cx="9906000" cy="769441"/>
          </a:xfrm>
          <a:prstGeom prst="rect">
            <a:avLst/>
          </a:prstGeom>
          <a:noFill/>
        </p:spPr>
        <p:txBody>
          <a:bodyPr wrap="square">
            <a:spAutoFit/>
          </a:bodyPr>
          <a:lstStyle/>
          <a:p>
            <a:pPr defTabSz="609630"/>
            <a:r>
              <a:rPr lang="en-US" sz="4400" b="1">
                <a:solidFill>
                  <a:srgbClr val="1F497D"/>
                </a:solidFill>
                <a:latin typeface="Merriweather" panose="00000500000000000000" pitchFamily="2" charset="0"/>
                <a:cs typeface="Acumin Pro" panose="020B0604020202020204" charset="0"/>
              </a:rPr>
              <a:t>What We Know…</a:t>
            </a:r>
            <a:endParaRPr lang="en-US" sz="4400">
              <a:solidFill>
                <a:prstClr val="black"/>
              </a:solidFill>
              <a:latin typeface="Merriweather" panose="00000500000000000000" pitchFamily="2" charset="0"/>
            </a:endParaRPr>
          </a:p>
        </p:txBody>
      </p:sp>
    </p:spTree>
    <p:extLst>
      <p:ext uri="{BB962C8B-B14F-4D97-AF65-F5344CB8AC3E}">
        <p14:creationId xmlns:p14="http://schemas.microsoft.com/office/powerpoint/2010/main" val="30499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58E581-6679-6B95-78E2-2FDDB65A0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28" y="533400"/>
            <a:ext cx="10733314"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8297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97F75-6093-E333-1D6E-A0394A87AB2A}"/>
              </a:ext>
            </a:extLst>
          </p:cNvPr>
          <p:cNvPicPr>
            <a:picLocks noChangeAspect="1"/>
          </p:cNvPicPr>
          <p:nvPr/>
        </p:nvPicPr>
        <p:blipFill>
          <a:blip r:embed="rId2"/>
          <a:stretch>
            <a:fillRect/>
          </a:stretch>
        </p:blipFill>
        <p:spPr>
          <a:xfrm>
            <a:off x="887501" y="1701800"/>
            <a:ext cx="4299179" cy="146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636455F-7B03-FFAF-8BEF-0BCB9C78C03D}"/>
              </a:ext>
            </a:extLst>
          </p:cNvPr>
          <p:cNvSpPr txBox="1"/>
          <p:nvPr/>
        </p:nvSpPr>
        <p:spPr>
          <a:xfrm>
            <a:off x="6350000" y="1701800"/>
            <a:ext cx="4649699" cy="2389950"/>
          </a:xfrm>
          <a:prstGeom prst="rect">
            <a:avLst/>
          </a:prstGeom>
          <a:noFill/>
        </p:spPr>
        <p:txBody>
          <a:bodyPr wrap="square">
            <a:spAutoFit/>
          </a:bodyPr>
          <a:lstStyle/>
          <a:p>
            <a:pPr defTabSz="609630"/>
            <a:r>
              <a:rPr lang="en-US" sz="2133">
                <a:solidFill>
                  <a:srgbClr val="000000"/>
                </a:solidFill>
                <a:latin typeface="Acumin Pro" panose="020B0604020202020204" charset="0"/>
                <a:cs typeface="Acumin Pro" panose="020B0604020202020204" charset="0"/>
              </a:rPr>
              <a:t>Shares same chemical formula, but has a different arrangement of atoms</a:t>
            </a:r>
          </a:p>
          <a:p>
            <a:pPr defTabSz="609630"/>
            <a:endParaRPr lang="en-US" sz="2133">
              <a:solidFill>
                <a:srgbClr val="000000"/>
              </a:solidFill>
              <a:latin typeface="Acumin Pro" panose="020B0604020202020204" charset="0"/>
              <a:cs typeface="Acumin Pro" panose="020B0604020202020204" charset="0"/>
            </a:endParaRPr>
          </a:p>
          <a:p>
            <a:pPr defTabSz="609630"/>
            <a:r>
              <a:rPr lang="en-US" sz="2133">
                <a:solidFill>
                  <a:srgbClr val="000000"/>
                </a:solidFill>
                <a:latin typeface="Acumin Pro" panose="020B0604020202020204" charset="0"/>
                <a:cs typeface="Acumin Pro" panose="020B0604020202020204" charset="0"/>
              </a:rPr>
              <a:t>Said to be a more potent &amp; longer lasting high</a:t>
            </a:r>
          </a:p>
          <a:p>
            <a:pPr defTabSz="609630"/>
            <a:endParaRPr lang="en-US" sz="2133">
              <a:solidFill>
                <a:srgbClr val="000000"/>
              </a:solidFill>
              <a:latin typeface="Acumin Pro" panose="020B0604020202020204" charset="0"/>
              <a:cs typeface="Acumin Pro" panose="020B0604020202020204" charset="0"/>
            </a:endParaRPr>
          </a:p>
          <a:p>
            <a:pPr defTabSz="609630"/>
            <a:endParaRPr lang="en-US" sz="2133">
              <a:solidFill>
                <a:prstClr val="black"/>
              </a:solidFill>
              <a:latin typeface="Acumin Pro" panose="020B0604020202020204" charset="0"/>
              <a:cs typeface="Acumin Pro" panose="020B0604020202020204" charset="0"/>
            </a:endParaRPr>
          </a:p>
        </p:txBody>
      </p:sp>
    </p:spTree>
    <p:extLst>
      <p:ext uri="{BB962C8B-B14F-4D97-AF65-F5344CB8AC3E}">
        <p14:creationId xmlns:p14="http://schemas.microsoft.com/office/powerpoint/2010/main" val="198117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F606ED-77D8-4BF5-2B4D-C333B16BFF4E}"/>
              </a:ext>
            </a:extLst>
          </p:cNvPr>
          <p:cNvSpPr txBox="1"/>
          <p:nvPr/>
        </p:nvSpPr>
        <p:spPr>
          <a:xfrm>
            <a:off x="1333500" y="2173657"/>
            <a:ext cx="9848850" cy="3273845"/>
          </a:xfrm>
          <a:prstGeom prst="rect">
            <a:avLst/>
          </a:prstGeom>
          <a:noFill/>
        </p:spPr>
        <p:txBody>
          <a:bodyPr wrap="square">
            <a:spAutoFit/>
          </a:bodyPr>
          <a:lstStyle/>
          <a:p>
            <a:pPr marL="515010" marR="336567" indent="-502945" defTabSz="609630">
              <a:lnSpc>
                <a:spcPct val="100800"/>
              </a:lnSpc>
              <a:spcBef>
                <a:spcPts val="1435"/>
              </a:spcBef>
              <a:buClr>
                <a:srgbClr val="758A91"/>
              </a:buClr>
              <a:buFont typeface="Wingdings"/>
              <a:buChar char=""/>
              <a:tabLst>
                <a:tab pos="515010" algn="l"/>
                <a:tab pos="515646" algn="l"/>
              </a:tabLst>
            </a:pPr>
            <a:r>
              <a:rPr lang="en-US" sz="2400">
                <a:solidFill>
                  <a:prstClr val="black"/>
                </a:solidFill>
                <a:latin typeface="Calibri"/>
                <a:cs typeface="Gill Sans MT"/>
              </a:rPr>
              <a:t>Participation</a:t>
            </a:r>
            <a:r>
              <a:rPr lang="en-US" sz="2400" spc="25">
                <a:solidFill>
                  <a:prstClr val="black"/>
                </a:solidFill>
                <a:latin typeface="Calibri"/>
                <a:cs typeface="Gill Sans MT"/>
              </a:rPr>
              <a:t> </a:t>
            </a:r>
            <a:r>
              <a:rPr lang="en-US" sz="2400">
                <a:solidFill>
                  <a:prstClr val="black"/>
                </a:solidFill>
                <a:latin typeface="Calibri"/>
                <a:cs typeface="Gill Sans MT"/>
              </a:rPr>
              <a:t>from</a:t>
            </a:r>
            <a:r>
              <a:rPr lang="en-US" sz="2400" spc="15">
                <a:solidFill>
                  <a:prstClr val="black"/>
                </a:solidFill>
                <a:latin typeface="Calibri"/>
                <a:cs typeface="Gill Sans MT"/>
              </a:rPr>
              <a:t> </a:t>
            </a:r>
            <a:r>
              <a:rPr lang="en-US" sz="2400">
                <a:solidFill>
                  <a:prstClr val="black"/>
                </a:solidFill>
                <a:latin typeface="Calibri"/>
                <a:cs typeface="Gill Sans MT"/>
              </a:rPr>
              <a:t>346 middle schools and 306 high schools</a:t>
            </a:r>
            <a:r>
              <a:rPr lang="en-US" sz="2400" spc="-10">
                <a:solidFill>
                  <a:prstClr val="black"/>
                </a:solidFill>
                <a:latin typeface="Calibri"/>
                <a:cs typeface="Gill Sans MT"/>
              </a:rPr>
              <a:t>.</a:t>
            </a:r>
            <a:endParaRPr lang="en-US" sz="2400">
              <a:solidFill>
                <a:prstClr val="black"/>
              </a:solidFill>
              <a:latin typeface="Calibri"/>
              <a:cs typeface="Gill Sans MT"/>
            </a:endParaRPr>
          </a:p>
          <a:p>
            <a:pPr marL="515010" indent="-502945" defTabSz="609630">
              <a:spcBef>
                <a:spcPts val="1455"/>
              </a:spcBef>
              <a:buClr>
                <a:srgbClr val="758A91"/>
              </a:buClr>
              <a:buFont typeface="Wingdings"/>
              <a:buChar char=""/>
              <a:tabLst>
                <a:tab pos="515010" algn="l"/>
                <a:tab pos="515646" algn="l"/>
              </a:tabLst>
            </a:pPr>
            <a:r>
              <a:rPr lang="en-US" sz="2400">
                <a:solidFill>
                  <a:prstClr val="black"/>
                </a:solidFill>
                <a:latin typeface="Calibri"/>
                <a:cs typeface="Gill Sans MT"/>
              </a:rPr>
              <a:t>Final</a:t>
            </a:r>
            <a:r>
              <a:rPr lang="en-US" sz="2400" spc="-5">
                <a:solidFill>
                  <a:prstClr val="black"/>
                </a:solidFill>
                <a:latin typeface="Calibri"/>
                <a:cs typeface="Gill Sans MT"/>
              </a:rPr>
              <a:t> </a:t>
            </a:r>
            <a:r>
              <a:rPr lang="en-US" sz="2400">
                <a:solidFill>
                  <a:prstClr val="black"/>
                </a:solidFill>
                <a:latin typeface="Calibri"/>
                <a:cs typeface="Gill Sans MT"/>
              </a:rPr>
              <a:t>sample size</a:t>
            </a:r>
            <a:r>
              <a:rPr lang="en-US" sz="2400" spc="-5">
                <a:solidFill>
                  <a:prstClr val="black"/>
                </a:solidFill>
                <a:latin typeface="Calibri"/>
                <a:cs typeface="Gill Sans MT"/>
              </a:rPr>
              <a:t> </a:t>
            </a:r>
            <a:r>
              <a:rPr lang="en-US" sz="2400">
                <a:solidFill>
                  <a:prstClr val="black"/>
                </a:solidFill>
                <a:latin typeface="Calibri"/>
                <a:cs typeface="Gill Sans MT"/>
              </a:rPr>
              <a:t>is 44,755</a:t>
            </a:r>
            <a:r>
              <a:rPr lang="en-US" sz="2400" spc="-5">
                <a:solidFill>
                  <a:prstClr val="black"/>
                </a:solidFill>
                <a:latin typeface="Calibri"/>
                <a:cs typeface="Gill Sans MT"/>
              </a:rPr>
              <a:t> </a:t>
            </a:r>
            <a:r>
              <a:rPr lang="en-US" sz="2400">
                <a:solidFill>
                  <a:prstClr val="black"/>
                </a:solidFill>
                <a:latin typeface="Calibri"/>
                <a:cs typeface="Gill Sans MT"/>
              </a:rPr>
              <a:t>across grades</a:t>
            </a:r>
            <a:r>
              <a:rPr lang="en-US" sz="2400" spc="-5">
                <a:solidFill>
                  <a:prstClr val="black"/>
                </a:solidFill>
                <a:latin typeface="Calibri"/>
                <a:cs typeface="Gill Sans MT"/>
              </a:rPr>
              <a:t> </a:t>
            </a:r>
            <a:r>
              <a:rPr lang="en-US" sz="2400">
                <a:solidFill>
                  <a:prstClr val="black"/>
                </a:solidFill>
                <a:latin typeface="Calibri"/>
                <a:cs typeface="Gill Sans MT"/>
              </a:rPr>
              <a:t>6 through </a:t>
            </a:r>
            <a:r>
              <a:rPr lang="en-US" sz="2400" spc="-25">
                <a:solidFill>
                  <a:prstClr val="black"/>
                </a:solidFill>
                <a:latin typeface="Calibri"/>
                <a:cs typeface="Gill Sans MT"/>
              </a:rPr>
              <a:t>12.</a:t>
            </a:r>
            <a:endParaRPr lang="en-US" sz="2400">
              <a:solidFill>
                <a:prstClr val="black"/>
              </a:solidFill>
              <a:latin typeface="Calibri"/>
              <a:cs typeface="Gill Sans MT"/>
            </a:endParaRPr>
          </a:p>
          <a:p>
            <a:pPr marL="515010" indent="-502945" defTabSz="609630">
              <a:spcBef>
                <a:spcPts val="1450"/>
              </a:spcBef>
              <a:buClr>
                <a:srgbClr val="758A91"/>
              </a:buClr>
              <a:buFont typeface="Wingdings"/>
              <a:buChar char=""/>
              <a:tabLst>
                <a:tab pos="515010" algn="l"/>
                <a:tab pos="515646" algn="l"/>
              </a:tabLst>
            </a:pPr>
            <a:r>
              <a:rPr lang="en-US" sz="2400">
                <a:solidFill>
                  <a:prstClr val="black"/>
                </a:solidFill>
                <a:latin typeface="Calibri"/>
                <a:cs typeface="Gill Sans MT"/>
              </a:rPr>
              <a:t>75.1% administered</a:t>
            </a:r>
            <a:r>
              <a:rPr lang="en-US" sz="2400" spc="25">
                <a:solidFill>
                  <a:prstClr val="black"/>
                </a:solidFill>
                <a:latin typeface="Calibri"/>
                <a:cs typeface="Gill Sans MT"/>
              </a:rPr>
              <a:t> </a:t>
            </a:r>
            <a:r>
              <a:rPr lang="en-US" sz="2400">
                <a:solidFill>
                  <a:prstClr val="black"/>
                </a:solidFill>
                <a:latin typeface="Calibri"/>
                <a:cs typeface="Gill Sans MT"/>
              </a:rPr>
              <a:t>online and</a:t>
            </a:r>
            <a:r>
              <a:rPr lang="en-US" sz="2400" spc="5">
                <a:solidFill>
                  <a:prstClr val="black"/>
                </a:solidFill>
                <a:latin typeface="Calibri"/>
                <a:cs typeface="Gill Sans MT"/>
              </a:rPr>
              <a:t> </a:t>
            </a:r>
            <a:r>
              <a:rPr lang="en-US" sz="2400">
                <a:solidFill>
                  <a:prstClr val="black"/>
                </a:solidFill>
                <a:latin typeface="Calibri"/>
                <a:cs typeface="Gill Sans MT"/>
              </a:rPr>
              <a:t>24.9% with</a:t>
            </a:r>
            <a:r>
              <a:rPr lang="en-US" sz="2400" spc="15">
                <a:solidFill>
                  <a:prstClr val="black"/>
                </a:solidFill>
                <a:latin typeface="Calibri"/>
                <a:cs typeface="Gill Sans MT"/>
              </a:rPr>
              <a:t> </a:t>
            </a:r>
            <a:r>
              <a:rPr lang="en-US" sz="2400" spc="-10">
                <a:solidFill>
                  <a:prstClr val="black"/>
                </a:solidFill>
                <a:latin typeface="Calibri"/>
                <a:cs typeface="Gill Sans MT"/>
              </a:rPr>
              <a:t>booklets.</a:t>
            </a:r>
          </a:p>
          <a:p>
            <a:pPr marL="515010" indent="-502945" defTabSz="609630">
              <a:spcBef>
                <a:spcPts val="1450"/>
              </a:spcBef>
              <a:buClr>
                <a:srgbClr val="758A91"/>
              </a:buClr>
              <a:buFont typeface="Wingdings"/>
              <a:buChar char=""/>
              <a:tabLst>
                <a:tab pos="515010" algn="l"/>
                <a:tab pos="515646" algn="l"/>
              </a:tabLst>
            </a:pPr>
            <a:r>
              <a:rPr lang="en-US" sz="2400" spc="-10">
                <a:solidFill>
                  <a:prstClr val="black"/>
                </a:solidFill>
                <a:latin typeface="Calibri"/>
                <a:cs typeface="Gill Sans MT"/>
              </a:rPr>
              <a:t>Regional Participation: </a:t>
            </a:r>
          </a:p>
          <a:p>
            <a:pPr marL="819825" lvl="1" indent="-502945" defTabSz="609630">
              <a:spcBef>
                <a:spcPts val="1450"/>
              </a:spcBef>
              <a:buClr>
                <a:srgbClr val="758A91"/>
              </a:buClr>
              <a:buFont typeface="Wingdings"/>
              <a:buChar char=""/>
              <a:tabLst>
                <a:tab pos="515010" algn="l"/>
                <a:tab pos="515646" algn="l"/>
              </a:tabLst>
            </a:pPr>
            <a:r>
              <a:rPr lang="en-US" sz="2400" spc="-10">
                <a:solidFill>
                  <a:prstClr val="black"/>
                </a:solidFill>
                <a:latin typeface="Calibri"/>
                <a:cs typeface="Gill Sans MT"/>
              </a:rPr>
              <a:t>Middle School: 7,152</a:t>
            </a:r>
          </a:p>
          <a:p>
            <a:pPr marL="819825" lvl="1" indent="-502945" defTabSz="609630">
              <a:spcBef>
                <a:spcPts val="1450"/>
              </a:spcBef>
              <a:buClr>
                <a:srgbClr val="758A91"/>
              </a:buClr>
              <a:buFont typeface="Wingdings"/>
              <a:buChar char=""/>
              <a:tabLst>
                <a:tab pos="515010" algn="l"/>
                <a:tab pos="515646" algn="l"/>
              </a:tabLst>
            </a:pPr>
            <a:r>
              <a:rPr lang="en-US" sz="2400" spc="-10">
                <a:solidFill>
                  <a:prstClr val="black"/>
                </a:solidFill>
                <a:latin typeface="Calibri"/>
                <a:cs typeface="Gill Sans MT"/>
              </a:rPr>
              <a:t>High School: 6,794</a:t>
            </a:r>
          </a:p>
        </p:txBody>
      </p:sp>
      <p:sp>
        <p:nvSpPr>
          <p:cNvPr id="4" name="TextBox 3">
            <a:extLst>
              <a:ext uri="{FF2B5EF4-FFF2-40B4-BE49-F238E27FC236}">
                <a16:creationId xmlns:a16="http://schemas.microsoft.com/office/drawing/2014/main" id="{77262FB0-8D60-0C4D-01F2-1D8E5ADB6E1F}"/>
              </a:ext>
            </a:extLst>
          </p:cNvPr>
          <p:cNvSpPr txBox="1"/>
          <p:nvPr/>
        </p:nvSpPr>
        <p:spPr>
          <a:xfrm>
            <a:off x="1266826" y="453394"/>
            <a:ext cx="9391649" cy="1077218"/>
          </a:xfrm>
          <a:prstGeom prst="rect">
            <a:avLst/>
          </a:prstGeom>
          <a:noFill/>
        </p:spPr>
        <p:txBody>
          <a:bodyPr wrap="square">
            <a:spAutoFit/>
          </a:bodyPr>
          <a:lstStyle/>
          <a:p>
            <a:pPr algn="ctr" defTabSz="609630"/>
            <a:r>
              <a:rPr lang="en-US" sz="3200" b="1">
                <a:solidFill>
                  <a:srgbClr val="1F497D"/>
                </a:solidFill>
                <a:latin typeface="Merriweather" panose="00000500000000000000" pitchFamily="2" charset="0"/>
              </a:rPr>
              <a:t>Florida Youth Substance Abuse Survey</a:t>
            </a:r>
          </a:p>
          <a:p>
            <a:pPr algn="ctr" defTabSz="609630"/>
            <a:r>
              <a:rPr lang="pl-PL" sz="3200">
                <a:solidFill>
                  <a:srgbClr val="1F497D"/>
                </a:solidFill>
                <a:latin typeface="Merriweather" panose="00000500000000000000" pitchFamily="2" charset="0"/>
              </a:rPr>
              <a:t>202</a:t>
            </a:r>
            <a:r>
              <a:rPr lang="en-US" sz="3200">
                <a:solidFill>
                  <a:srgbClr val="1F497D"/>
                </a:solidFill>
                <a:latin typeface="Merriweather" panose="00000500000000000000" pitchFamily="2" charset="0"/>
              </a:rPr>
              <a:t>4</a:t>
            </a:r>
            <a:r>
              <a:rPr lang="pl-PL" sz="3200">
                <a:solidFill>
                  <a:srgbClr val="1F497D"/>
                </a:solidFill>
                <a:latin typeface="Merriweather" panose="00000500000000000000" pitchFamily="2" charset="0"/>
              </a:rPr>
              <a:t> </a:t>
            </a:r>
            <a:endParaRPr lang="en-US" sz="3200">
              <a:solidFill>
                <a:srgbClr val="1F497D"/>
              </a:solidFill>
              <a:latin typeface="Merriweather" panose="00000500000000000000" pitchFamily="2" charset="0"/>
            </a:endParaRPr>
          </a:p>
        </p:txBody>
      </p:sp>
    </p:spTree>
    <p:extLst>
      <p:ext uri="{BB962C8B-B14F-4D97-AF65-F5344CB8AC3E}">
        <p14:creationId xmlns:p14="http://schemas.microsoft.com/office/powerpoint/2010/main" val="715151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0D84F-A9B8-D417-3124-E991269AAC89}"/>
              </a:ext>
            </a:extLst>
          </p:cNvPr>
          <p:cNvPicPr>
            <a:picLocks noChangeAspect="1"/>
          </p:cNvPicPr>
          <p:nvPr/>
        </p:nvPicPr>
        <p:blipFill>
          <a:blip r:embed="rId2">
            <a:duotone>
              <a:schemeClr val="accent1">
                <a:shade val="45000"/>
                <a:satMod val="135000"/>
              </a:schemeClr>
              <a:prstClr val="white"/>
            </a:duotone>
          </a:blip>
          <a:srcRect r="21178"/>
          <a:stretch/>
        </p:blipFill>
        <p:spPr>
          <a:xfrm>
            <a:off x="4174715" y="228600"/>
            <a:ext cx="8017285" cy="613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B2E36DDB-AA75-3F21-307F-B4D61AB92910}"/>
              </a:ext>
            </a:extLst>
          </p:cNvPr>
          <p:cNvSpPr txBox="1"/>
          <p:nvPr/>
        </p:nvSpPr>
        <p:spPr>
          <a:xfrm>
            <a:off x="304800" y="1803400"/>
            <a:ext cx="3254375" cy="1077218"/>
          </a:xfrm>
          <a:prstGeom prst="rect">
            <a:avLst/>
          </a:prstGeom>
          <a:noFill/>
        </p:spPr>
        <p:txBody>
          <a:bodyPr wrap="square">
            <a:spAutoFit/>
          </a:bodyPr>
          <a:lstStyle/>
          <a:p>
            <a:pPr algn="ctr" defTabSz="609630"/>
            <a:r>
              <a:rPr lang="en-US" sz="3200" b="1">
                <a:solidFill>
                  <a:srgbClr val="1F497D"/>
                </a:solidFill>
                <a:latin typeface="Merriweather" panose="00000500000000000000" pitchFamily="2" charset="0"/>
              </a:rPr>
              <a:t>Past 30 day Use</a:t>
            </a:r>
            <a:endParaRPr lang="en-US" sz="3200">
              <a:solidFill>
                <a:srgbClr val="1F497D"/>
              </a:solidFill>
              <a:latin typeface="Merriweather" panose="00000500000000000000" pitchFamily="2" charset="0"/>
            </a:endParaRPr>
          </a:p>
        </p:txBody>
      </p:sp>
      <p:sp>
        <p:nvSpPr>
          <p:cNvPr id="5" name="Oval 4">
            <a:extLst>
              <a:ext uri="{FF2B5EF4-FFF2-40B4-BE49-F238E27FC236}">
                <a16:creationId xmlns:a16="http://schemas.microsoft.com/office/drawing/2014/main" id="{3B29CB99-CE0A-E12D-AA22-ED8A25D88C54}"/>
              </a:ext>
            </a:extLst>
          </p:cNvPr>
          <p:cNvSpPr/>
          <p:nvPr/>
        </p:nvSpPr>
        <p:spPr>
          <a:xfrm>
            <a:off x="4622800" y="635000"/>
            <a:ext cx="5588000" cy="406400"/>
          </a:xfrm>
          <a:prstGeom prst="ellipse">
            <a:avLst/>
          </a:prstGeom>
          <a:noFill/>
          <a:ln w="38100">
            <a:solidFill>
              <a:srgbClr val="ED3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Oval 5">
            <a:extLst>
              <a:ext uri="{FF2B5EF4-FFF2-40B4-BE49-F238E27FC236}">
                <a16:creationId xmlns:a16="http://schemas.microsoft.com/office/drawing/2014/main" id="{A9F7912B-4067-6CF8-0877-DE2AF8A1BF59}"/>
              </a:ext>
            </a:extLst>
          </p:cNvPr>
          <p:cNvSpPr/>
          <p:nvPr/>
        </p:nvSpPr>
        <p:spPr>
          <a:xfrm>
            <a:off x="4724400" y="1346200"/>
            <a:ext cx="5588000" cy="406400"/>
          </a:xfrm>
          <a:prstGeom prst="ellipse">
            <a:avLst/>
          </a:prstGeom>
          <a:noFill/>
          <a:ln w="38100">
            <a:solidFill>
              <a:srgbClr val="ED3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2956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1C6364-C0FF-4316-507A-62AF5D5CEEDC}"/>
              </a:ext>
            </a:extLst>
          </p:cNvPr>
          <p:cNvSpPr txBox="1"/>
          <p:nvPr/>
        </p:nvSpPr>
        <p:spPr>
          <a:xfrm>
            <a:off x="812800" y="1961931"/>
            <a:ext cx="10820400" cy="3786229"/>
          </a:xfrm>
          <a:prstGeom prst="rect">
            <a:avLst/>
          </a:prstGeom>
          <a:noFill/>
        </p:spPr>
        <p:txBody>
          <a:bodyPr wrap="square">
            <a:spAutoFit/>
          </a:bodyPr>
          <a:lstStyle/>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For over a decade, laws regulating the </a:t>
            </a:r>
            <a:r>
              <a:rPr lang="en-US" sz="2667" i="1" u="sng">
                <a:solidFill>
                  <a:srgbClr val="ED3293"/>
                </a:solidFill>
                <a:latin typeface="Acumin Pro" panose="020B0604020202020204" charset="0"/>
                <a:cs typeface="Acumin Pro" panose="020B0604020202020204" charset="0"/>
              </a:rPr>
              <a:t>distribution</a:t>
            </a:r>
            <a:r>
              <a:rPr lang="en-US" sz="2667">
                <a:solidFill>
                  <a:srgbClr val="1F497D"/>
                </a:solidFill>
                <a:latin typeface="Acumin Pro" panose="020B0604020202020204" charset="0"/>
                <a:cs typeface="Acumin Pro" panose="020B0604020202020204" charset="0"/>
              </a:rPr>
              <a:t> and </a:t>
            </a:r>
            <a:r>
              <a:rPr lang="en-US" sz="2667" i="1" u="sng">
                <a:solidFill>
                  <a:srgbClr val="ED3293"/>
                </a:solidFill>
                <a:latin typeface="Acumin Pro" panose="020B0604020202020204" charset="0"/>
                <a:cs typeface="Acumin Pro" panose="020B0604020202020204" charset="0"/>
              </a:rPr>
              <a:t>use</a:t>
            </a:r>
            <a:r>
              <a:rPr lang="en-US" sz="2667">
                <a:solidFill>
                  <a:srgbClr val="1F497D"/>
                </a:solidFill>
                <a:latin typeface="Acumin Pro" panose="020B0604020202020204" charset="0"/>
                <a:cs typeface="Acumin Pro" panose="020B0604020202020204" charset="0"/>
              </a:rPr>
              <a:t> of marijuana have evolved (state &amp; federal levels)  </a:t>
            </a:r>
          </a:p>
          <a:p>
            <a:pPr defTabSz="609630" fontAlgn="base">
              <a:buFont typeface="Arial" panose="020B0604020202020204" pitchFamily="34" charset="0"/>
              <a:buChar char="•"/>
            </a:pPr>
            <a:endParaRPr lang="en-US" sz="2667">
              <a:solidFill>
                <a:srgbClr val="1F497D"/>
              </a:solidFill>
              <a:latin typeface="Acumin Pro" panose="020B0604020202020204" charset="0"/>
              <a:cs typeface="Acumin Pro" panose="020B0604020202020204" charset="0"/>
            </a:endParaRPr>
          </a:p>
          <a:p>
            <a:pPr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It has a </a:t>
            </a:r>
            <a:r>
              <a:rPr lang="en-US" sz="2667" i="1" u="sng">
                <a:solidFill>
                  <a:srgbClr val="ED3293"/>
                </a:solidFill>
                <a:latin typeface="Acumin Pro" panose="020B0604020202020204" charset="0"/>
                <a:cs typeface="Acumin Pro" panose="020B0604020202020204" charset="0"/>
              </a:rPr>
              <a:t>Schedule I</a:t>
            </a:r>
            <a:r>
              <a:rPr lang="en-US" sz="2667">
                <a:solidFill>
                  <a:srgbClr val="1F497D"/>
                </a:solidFill>
                <a:latin typeface="Acumin Pro" panose="020B0604020202020204" charset="0"/>
                <a:cs typeface="Acumin Pro" panose="020B0604020202020204" charset="0"/>
              </a:rPr>
              <a:t> classification (since 1970s) under the Controlled Substances Act (CSA)</a:t>
            </a:r>
          </a:p>
          <a:p>
            <a:pPr defTabSz="609630" fontAlgn="base">
              <a:buFont typeface="Arial" panose="020B0604020202020204" pitchFamily="34" charset="0"/>
              <a:buChar char="•"/>
            </a:pPr>
            <a:endParaRPr lang="en-US" sz="2667">
              <a:solidFill>
                <a:srgbClr val="1F497D"/>
              </a:solidFill>
              <a:latin typeface="Acumin Pro" panose="020B0604020202020204" charset="0"/>
              <a:cs typeface="Acumin Pro" panose="020B0604020202020204" charset="0"/>
            </a:endParaRPr>
          </a:p>
          <a:p>
            <a:pPr marL="304815" lvl="1"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Carries a high </a:t>
            </a:r>
            <a:r>
              <a:rPr lang="en-US" sz="2667" i="1" u="sng">
                <a:solidFill>
                  <a:srgbClr val="ED3293"/>
                </a:solidFill>
                <a:latin typeface="Acumin Pro" panose="020B0604020202020204" charset="0"/>
                <a:cs typeface="Acumin Pro" panose="020B0604020202020204" charset="0"/>
              </a:rPr>
              <a:t>risk of misuse</a:t>
            </a:r>
            <a:r>
              <a:rPr lang="en-US" sz="2667">
                <a:solidFill>
                  <a:srgbClr val="1F497D"/>
                </a:solidFill>
                <a:latin typeface="Acumin Pro" panose="020B0604020202020204" charset="0"/>
                <a:cs typeface="Acumin Pro" panose="020B0604020202020204" charset="0"/>
              </a:rPr>
              <a:t> </a:t>
            </a:r>
          </a:p>
          <a:p>
            <a:pPr marL="304815" lvl="1"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Lack of accepted </a:t>
            </a:r>
            <a:r>
              <a:rPr lang="en-US" sz="2667" i="1" u="sng">
                <a:solidFill>
                  <a:srgbClr val="ED3293"/>
                </a:solidFill>
                <a:latin typeface="Acumin Pro" panose="020B0604020202020204" charset="0"/>
                <a:cs typeface="Acumin Pro" panose="020B0604020202020204" charset="0"/>
              </a:rPr>
              <a:t>safety</a:t>
            </a:r>
            <a:r>
              <a:rPr lang="en-US" sz="2667">
                <a:solidFill>
                  <a:srgbClr val="1F497D"/>
                </a:solidFill>
                <a:latin typeface="Acumin Pro" panose="020B0604020202020204" charset="0"/>
                <a:cs typeface="Acumin Pro" panose="020B0604020202020204" charset="0"/>
              </a:rPr>
              <a:t> for use</a:t>
            </a:r>
          </a:p>
          <a:p>
            <a:pPr marL="304815" lvl="1" defTabSz="609630" fontAlgn="base">
              <a:buFont typeface="Arial" panose="020B0604020202020204" pitchFamily="34" charset="0"/>
              <a:buChar char="•"/>
            </a:pPr>
            <a:r>
              <a:rPr lang="en-US" sz="2667">
                <a:solidFill>
                  <a:srgbClr val="1F497D"/>
                </a:solidFill>
                <a:latin typeface="Acumin Pro" panose="020B0604020202020204" charset="0"/>
                <a:cs typeface="Acumin Pro" panose="020B0604020202020204" charset="0"/>
              </a:rPr>
              <a:t> It remains a </a:t>
            </a:r>
            <a:r>
              <a:rPr lang="en-US" sz="2667" i="1" u="sng">
                <a:solidFill>
                  <a:srgbClr val="ED3293"/>
                </a:solidFill>
                <a:latin typeface="Acumin Pro" panose="020B0604020202020204" charset="0"/>
                <a:cs typeface="Acumin Pro" panose="020B0604020202020204" charset="0"/>
              </a:rPr>
              <a:t>federal offense</a:t>
            </a:r>
          </a:p>
        </p:txBody>
      </p:sp>
      <p:sp>
        <p:nvSpPr>
          <p:cNvPr id="4" name="Title 2">
            <a:extLst>
              <a:ext uri="{FF2B5EF4-FFF2-40B4-BE49-F238E27FC236}">
                <a16:creationId xmlns:a16="http://schemas.microsoft.com/office/drawing/2014/main" id="{6CE9CF92-80EF-3A7D-9E47-0E34A9AA43AB}"/>
              </a:ext>
            </a:extLst>
          </p:cNvPr>
          <p:cNvSpPr txBox="1">
            <a:spLocks/>
          </p:cNvSpPr>
          <p:nvPr/>
        </p:nvSpPr>
        <p:spPr>
          <a:xfrm>
            <a:off x="1016000" y="257335"/>
            <a:ext cx="6125964" cy="13163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r>
              <a:rPr lang="en-US">
                <a:solidFill>
                  <a:srgbClr val="1F497D"/>
                </a:solidFill>
                <a:latin typeface="Merriweather" panose="00000500000000000000" pitchFamily="2" charset="0"/>
              </a:rPr>
              <a:t>Marijuana</a:t>
            </a:r>
          </a:p>
        </p:txBody>
      </p:sp>
      <p:pic>
        <p:nvPicPr>
          <p:cNvPr id="5" name="Picture 4" descr="pot leaf.png">
            <a:extLst>
              <a:ext uri="{FF2B5EF4-FFF2-40B4-BE49-F238E27FC236}">
                <a16:creationId xmlns:a16="http://schemas.microsoft.com/office/drawing/2014/main" id="{7626F44D-FE53-7ED4-1F0A-920EF94C1251}"/>
              </a:ext>
            </a:extLst>
          </p:cNvPr>
          <p:cNvPicPr>
            <a:picLocks noChangeAspect="1"/>
          </p:cNvPicPr>
          <p:nvPr/>
        </p:nvPicPr>
        <p:blipFill>
          <a:blip r:embed="rId2" cstate="print"/>
          <a:stretch>
            <a:fillRect/>
          </a:stretch>
        </p:blipFill>
        <p:spPr>
          <a:xfrm>
            <a:off x="8737600" y="3839368"/>
            <a:ext cx="2338113" cy="2499734"/>
          </a:xfrm>
          <a:prstGeom prst="rect">
            <a:avLst/>
          </a:prstGeom>
        </p:spPr>
      </p:pic>
    </p:spTree>
    <p:extLst>
      <p:ext uri="{BB962C8B-B14F-4D97-AF65-F5344CB8AC3E}">
        <p14:creationId xmlns:p14="http://schemas.microsoft.com/office/powerpoint/2010/main" val="2661039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6ADF94-451D-D6A9-05AC-AA7984636516}"/>
              </a:ext>
            </a:extLst>
          </p:cNvPr>
          <p:cNvGraphicFramePr>
            <a:graphicFrameLocks noGrp="1"/>
          </p:cNvGraphicFramePr>
          <p:nvPr/>
        </p:nvGraphicFramePr>
        <p:xfrm>
          <a:off x="558800" y="2216150"/>
          <a:ext cx="10871202" cy="2669540"/>
        </p:xfrm>
        <a:graphic>
          <a:graphicData uri="http://schemas.openxmlformats.org/drawingml/2006/table">
            <a:tbl>
              <a:tblPr firstRow="1" bandRow="1">
                <a:tableStyleId>{5C22544A-7EE6-4342-B048-85BDC9FD1C3A}</a:tableStyleId>
              </a:tblPr>
              <a:tblGrid>
                <a:gridCol w="1207911">
                  <a:extLst>
                    <a:ext uri="{9D8B030D-6E8A-4147-A177-3AD203B41FA5}">
                      <a16:colId xmlns:a16="http://schemas.microsoft.com/office/drawing/2014/main" val="1642353483"/>
                    </a:ext>
                  </a:extLst>
                </a:gridCol>
                <a:gridCol w="1207911">
                  <a:extLst>
                    <a:ext uri="{9D8B030D-6E8A-4147-A177-3AD203B41FA5}">
                      <a16:colId xmlns:a16="http://schemas.microsoft.com/office/drawing/2014/main" val="3807545570"/>
                    </a:ext>
                  </a:extLst>
                </a:gridCol>
                <a:gridCol w="1207911">
                  <a:extLst>
                    <a:ext uri="{9D8B030D-6E8A-4147-A177-3AD203B41FA5}">
                      <a16:colId xmlns:a16="http://schemas.microsoft.com/office/drawing/2014/main" val="606635242"/>
                    </a:ext>
                  </a:extLst>
                </a:gridCol>
                <a:gridCol w="1207911">
                  <a:extLst>
                    <a:ext uri="{9D8B030D-6E8A-4147-A177-3AD203B41FA5}">
                      <a16:colId xmlns:a16="http://schemas.microsoft.com/office/drawing/2014/main" val="2757538332"/>
                    </a:ext>
                  </a:extLst>
                </a:gridCol>
                <a:gridCol w="1207911">
                  <a:extLst>
                    <a:ext uri="{9D8B030D-6E8A-4147-A177-3AD203B41FA5}">
                      <a16:colId xmlns:a16="http://schemas.microsoft.com/office/drawing/2014/main" val="1261294145"/>
                    </a:ext>
                  </a:extLst>
                </a:gridCol>
                <a:gridCol w="1207911">
                  <a:extLst>
                    <a:ext uri="{9D8B030D-6E8A-4147-A177-3AD203B41FA5}">
                      <a16:colId xmlns:a16="http://schemas.microsoft.com/office/drawing/2014/main" val="1073357210"/>
                    </a:ext>
                  </a:extLst>
                </a:gridCol>
                <a:gridCol w="1207911">
                  <a:extLst>
                    <a:ext uri="{9D8B030D-6E8A-4147-A177-3AD203B41FA5}">
                      <a16:colId xmlns:a16="http://schemas.microsoft.com/office/drawing/2014/main" val="667178928"/>
                    </a:ext>
                  </a:extLst>
                </a:gridCol>
                <a:gridCol w="1207911">
                  <a:extLst>
                    <a:ext uri="{9D8B030D-6E8A-4147-A177-3AD203B41FA5}">
                      <a16:colId xmlns:a16="http://schemas.microsoft.com/office/drawing/2014/main" val="1813807215"/>
                    </a:ext>
                  </a:extLst>
                </a:gridCol>
                <a:gridCol w="1207911">
                  <a:extLst>
                    <a:ext uri="{9D8B030D-6E8A-4147-A177-3AD203B41FA5}">
                      <a16:colId xmlns:a16="http://schemas.microsoft.com/office/drawing/2014/main" val="3802919918"/>
                    </a:ext>
                  </a:extLst>
                </a:gridCol>
              </a:tblGrid>
              <a:tr h="37084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 </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Florida</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Region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Dixie</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Hamilton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Baker</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Citrus</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Putnam</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Duval</a:t>
                      </a:r>
                    </a:p>
                  </a:txBody>
                  <a:tcPr marL="7620" marR="7620" marT="7620" marB="0" anchor="ctr"/>
                </a:tc>
                <a:extLst>
                  <a:ext uri="{0D108BD9-81ED-4DB2-BD59-A6C34878D82A}">
                    <a16:rowId xmlns:a16="http://schemas.microsoft.com/office/drawing/2014/main" val="3170323366"/>
                  </a:ext>
                </a:extLst>
              </a:tr>
              <a:tr h="657860">
                <a:tc>
                  <a:txBody>
                    <a:bodyPr/>
                    <a:lstStyle/>
                    <a:p>
                      <a:pPr algn="l" fontAlgn="ctr"/>
                      <a:r>
                        <a:rPr lang="en-US" sz="2100" b="0" i="0" u="none" strike="noStrike" spc="-10">
                          <a:solidFill>
                            <a:srgbClr val="000000"/>
                          </a:solidFill>
                          <a:effectLst/>
                          <a:latin typeface="Acumin Pro" panose="020B0604020202020204" charset="0"/>
                          <a:cs typeface="Acumin Pro" panose="020B0604020202020204" charset="0"/>
                        </a:rPr>
                        <a:t>Delta</a:t>
                      </a:r>
                    </a:p>
                    <a:p>
                      <a:pPr algn="l" fontAlgn="ctr"/>
                      <a:r>
                        <a:rPr lang="en-US" sz="2100" b="0" i="0" u="none" strike="noStrike" spc="-10">
                          <a:solidFill>
                            <a:srgbClr val="000000"/>
                          </a:solidFill>
                          <a:effectLst/>
                          <a:latin typeface="Acumin Pro" panose="020B0604020202020204" charset="0"/>
                          <a:cs typeface="Acumin Pro" panose="020B0604020202020204" charset="0"/>
                        </a:rPr>
                        <a:t>Lifetime</a:t>
                      </a:r>
                      <a:endParaRPr lang="en-US" sz="2100" b="0" i="0" u="none" strike="noStrike">
                        <a:solidFill>
                          <a:srgbClr val="000000"/>
                        </a:solidFill>
                        <a:effectLst/>
                        <a:latin typeface="Acumin Pro" panose="020B0604020202020204" charset="0"/>
                        <a:cs typeface="Acumin Pro" panose="020B060402020202020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8.7%</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10.2%</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15.2%</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10.4%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10.7%</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15.8%</a:t>
                      </a:r>
                      <a:endPar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8.4%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7.8%</a:t>
                      </a:r>
                    </a:p>
                  </a:txBody>
                  <a:tcPr marL="7620" marR="7620" marT="7620" marB="0" anchor="ctr"/>
                </a:tc>
                <a:extLst>
                  <a:ext uri="{0D108BD9-81ED-4DB2-BD59-A6C34878D82A}">
                    <a16:rowId xmlns:a16="http://schemas.microsoft.com/office/drawing/2014/main" val="1814358043"/>
                  </a:ext>
                </a:extLst>
              </a:tr>
              <a:tr h="65786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Vaping Marijuana</a:t>
                      </a:r>
                    </a:p>
                  </a:txBody>
                  <a:tcPr marL="7620" marR="7620" marT="7620" marB="0" anchor="ctr"/>
                </a:tc>
                <a:tc>
                  <a:txBody>
                    <a:bodyPr/>
                    <a:lstStyle/>
                    <a:p>
                      <a:pPr algn="ctr" fontAlgn="ctr"/>
                      <a:r>
                        <a:rPr lang="en-US" sz="2100" b="0" i="0" u="none" strike="noStrike">
                          <a:solidFill>
                            <a:srgbClr val="000000"/>
                          </a:solidFill>
                          <a:effectLst/>
                          <a:latin typeface="Acumin Pro" panose="020B0604020202020204" charset="0"/>
                          <a:cs typeface="Acumin Pro" panose="020B0604020202020204" charset="0"/>
                        </a:rPr>
                        <a:t>5.5%</a:t>
                      </a:r>
                    </a:p>
                  </a:txBody>
                  <a:tcPr marL="7620" marR="7620" marT="7620" marB="0" anchor="ctr"/>
                </a:tc>
                <a:tc>
                  <a:txBody>
                    <a:bodyPr/>
                    <a:lstStyle/>
                    <a:p>
                      <a:pPr algn="ctr" fontAlgn="ctr"/>
                      <a:r>
                        <a:rPr lang="en-US" sz="2100" b="0" i="0" u="none" strike="noStrike">
                          <a:solidFill>
                            <a:srgbClr val="000000"/>
                          </a:solidFill>
                          <a:effectLst/>
                          <a:latin typeface="Acumin Pro" panose="020B0604020202020204" charset="0"/>
                          <a:cs typeface="Acumin Pro" panose="020B0604020202020204" charset="0"/>
                        </a:rPr>
                        <a:t>6.5%</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14%</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5.4%</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0" i="0" u="none" strike="noStrike">
                          <a:solidFill>
                            <a:schemeClr val="tx1"/>
                          </a:solidFill>
                          <a:effectLst/>
                          <a:latin typeface="Acumin Pro" panose="020B0604020202020204" charset="0"/>
                          <a:cs typeface="Acumin Pro" panose="020B0604020202020204" charset="0"/>
                        </a:rPr>
                        <a:t>6.8%</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9.6%</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5.4</a:t>
                      </a:r>
                      <a:r>
                        <a:rPr lang="en-US" sz="2100" b="0" i="0" u="none" strike="noStrike">
                          <a:solidFill>
                            <a:schemeClr val="tx1"/>
                          </a:solidFill>
                          <a:effectLst/>
                          <a:latin typeface="Acumin Pro" panose="020B0604020202020204" charset="0"/>
                          <a:cs typeface="Acumin Pro" panose="020B0604020202020204" charset="0"/>
                        </a:rPr>
                        <a:t>%</a:t>
                      </a:r>
                    </a:p>
                  </a:txBody>
                  <a:tcPr marL="7620" marR="7620" marT="7620" marB="0" anchor="ctr"/>
                </a:tc>
                <a:tc>
                  <a:txBody>
                    <a:bodyPr/>
                    <a:lstStyle/>
                    <a:p>
                      <a:pPr algn="ctr" fontAlgn="ctr"/>
                      <a:r>
                        <a:rPr lang="en-US" sz="2100" b="0" i="0" u="none" strike="noStrike">
                          <a:solidFill>
                            <a:schemeClr val="tx1"/>
                          </a:solidFill>
                          <a:effectLst/>
                          <a:latin typeface="Acumin Pro" panose="020B0604020202020204" charset="0"/>
                          <a:cs typeface="Acumin Pro" panose="020B0604020202020204" charset="0"/>
                        </a:rPr>
                        <a:t>5.9%</a:t>
                      </a:r>
                    </a:p>
                  </a:txBody>
                  <a:tcPr marL="7620" marR="7620" marT="7620" marB="0" anchor="ctr"/>
                </a:tc>
                <a:extLst>
                  <a:ext uri="{0D108BD9-81ED-4DB2-BD59-A6C34878D82A}">
                    <a16:rowId xmlns:a16="http://schemas.microsoft.com/office/drawing/2014/main" val="3345956633"/>
                  </a:ext>
                </a:extLst>
              </a:tr>
              <a:tr h="98298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Marijuana or Hashish</a:t>
                      </a:r>
                    </a:p>
                  </a:txBody>
                  <a:tcPr marL="7620" marR="7620" marT="7620" marB="0" anchor="ctr"/>
                </a:tc>
                <a:tc>
                  <a:txBody>
                    <a:bodyPr/>
                    <a:lstStyle/>
                    <a:p>
                      <a:pPr algn="ctr" fontAlgn="ctr"/>
                      <a:r>
                        <a:rPr lang="en-US" sz="2100" b="0" i="0" u="none" strike="noStrike">
                          <a:solidFill>
                            <a:srgbClr val="000000"/>
                          </a:solidFill>
                          <a:effectLst/>
                          <a:latin typeface="Acumin Pro" panose="020B0604020202020204" charset="0"/>
                          <a:cs typeface="Acumin Pro" panose="020B0604020202020204" charset="0"/>
                        </a:rPr>
                        <a:t>6.3%</a:t>
                      </a:r>
                    </a:p>
                  </a:txBody>
                  <a:tcPr marL="7620" marR="7620" marT="7620" marB="0" anchor="ctr"/>
                </a:tc>
                <a:tc>
                  <a:txBody>
                    <a:bodyPr/>
                    <a:lstStyle/>
                    <a:p>
                      <a:pPr algn="ctr" fontAlgn="ctr"/>
                      <a:r>
                        <a:rPr lang="en-US" sz="2100" b="0" i="0" u="none" strike="noStrike">
                          <a:solidFill>
                            <a:srgbClr val="000000"/>
                          </a:solidFill>
                          <a:effectLst/>
                          <a:latin typeface="Acumin Pro" panose="020B0604020202020204" charset="0"/>
                          <a:cs typeface="Acumin Pro" panose="020B0604020202020204" charset="0"/>
                        </a:rPr>
                        <a:t>8%</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13.1%</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2.9%</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0" i="0" u="none" strike="noStrike">
                          <a:solidFill>
                            <a:schemeClr val="tx1"/>
                          </a:solidFill>
                          <a:effectLst/>
                          <a:latin typeface="Acumin Pro" panose="020B0604020202020204" charset="0"/>
                          <a:cs typeface="Acumin Pro" panose="020B0604020202020204" charset="0"/>
                        </a:rPr>
                        <a:t>8%</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11%</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6%</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8.1%</a:t>
                      </a:r>
                    </a:p>
                  </a:txBody>
                  <a:tcPr marL="7620" marR="7620" marT="7620" marB="0" anchor="ctr"/>
                </a:tc>
                <a:extLst>
                  <a:ext uri="{0D108BD9-81ED-4DB2-BD59-A6C34878D82A}">
                    <a16:rowId xmlns:a16="http://schemas.microsoft.com/office/drawing/2014/main" val="3887532152"/>
                  </a:ext>
                </a:extLst>
              </a:tr>
            </a:tbl>
          </a:graphicData>
        </a:graphic>
      </p:graphicFrame>
      <p:sp>
        <p:nvSpPr>
          <p:cNvPr id="3" name="TextBox 2">
            <a:extLst>
              <a:ext uri="{FF2B5EF4-FFF2-40B4-BE49-F238E27FC236}">
                <a16:creationId xmlns:a16="http://schemas.microsoft.com/office/drawing/2014/main" id="{BC349821-7E1E-B204-8C3E-319B9A78F191}"/>
              </a:ext>
            </a:extLst>
          </p:cNvPr>
          <p:cNvSpPr txBox="1"/>
          <p:nvPr/>
        </p:nvSpPr>
        <p:spPr>
          <a:xfrm>
            <a:off x="1400176" y="990600"/>
            <a:ext cx="9391649" cy="584775"/>
          </a:xfrm>
          <a:prstGeom prst="rect">
            <a:avLst/>
          </a:prstGeom>
          <a:noFill/>
        </p:spPr>
        <p:txBody>
          <a:bodyPr wrap="square">
            <a:spAutoFit/>
          </a:bodyPr>
          <a:lstStyle/>
          <a:p>
            <a:pPr algn="ctr" defTabSz="609630"/>
            <a:r>
              <a:rPr lang="en-US" sz="3200" b="1">
                <a:solidFill>
                  <a:srgbClr val="1F497D"/>
                </a:solidFill>
                <a:latin typeface="Calibri"/>
              </a:rPr>
              <a:t>Past 30 Day Use – </a:t>
            </a:r>
            <a:r>
              <a:rPr lang="pl-PL" sz="3200">
                <a:solidFill>
                  <a:srgbClr val="1F497D"/>
                </a:solidFill>
                <a:latin typeface="Calibri"/>
              </a:rPr>
              <a:t>202</a:t>
            </a:r>
            <a:r>
              <a:rPr lang="en-US" sz="3200">
                <a:solidFill>
                  <a:srgbClr val="1F497D"/>
                </a:solidFill>
                <a:latin typeface="Calibri"/>
              </a:rPr>
              <a:t>4</a:t>
            </a:r>
            <a:r>
              <a:rPr lang="pl-PL" sz="3200">
                <a:solidFill>
                  <a:srgbClr val="1F497D"/>
                </a:solidFill>
                <a:latin typeface="Calibri"/>
              </a:rPr>
              <a:t> </a:t>
            </a:r>
            <a:endParaRPr lang="en-US" sz="3200">
              <a:solidFill>
                <a:srgbClr val="1F497D"/>
              </a:solidFill>
              <a:latin typeface="Calibri"/>
            </a:endParaRPr>
          </a:p>
        </p:txBody>
      </p:sp>
    </p:spTree>
    <p:extLst>
      <p:ext uri="{BB962C8B-B14F-4D97-AF65-F5344CB8AC3E}">
        <p14:creationId xmlns:p14="http://schemas.microsoft.com/office/powerpoint/2010/main" val="1930379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6ADF94-451D-D6A9-05AC-AA7984636516}"/>
              </a:ext>
            </a:extLst>
          </p:cNvPr>
          <p:cNvGraphicFramePr>
            <a:graphicFrameLocks noGrp="1"/>
          </p:cNvGraphicFramePr>
          <p:nvPr/>
        </p:nvGraphicFramePr>
        <p:xfrm>
          <a:off x="965200" y="2585720"/>
          <a:ext cx="10363200" cy="2011680"/>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1642353483"/>
                    </a:ext>
                  </a:extLst>
                </a:gridCol>
                <a:gridCol w="1078089">
                  <a:extLst>
                    <a:ext uri="{9D8B030D-6E8A-4147-A177-3AD203B41FA5}">
                      <a16:colId xmlns:a16="http://schemas.microsoft.com/office/drawing/2014/main" val="3807545570"/>
                    </a:ext>
                  </a:extLst>
                </a:gridCol>
                <a:gridCol w="1174045">
                  <a:extLst>
                    <a:ext uri="{9D8B030D-6E8A-4147-A177-3AD203B41FA5}">
                      <a16:colId xmlns:a16="http://schemas.microsoft.com/office/drawing/2014/main" val="606635242"/>
                    </a:ext>
                  </a:extLst>
                </a:gridCol>
                <a:gridCol w="1174045">
                  <a:extLst>
                    <a:ext uri="{9D8B030D-6E8A-4147-A177-3AD203B41FA5}">
                      <a16:colId xmlns:a16="http://schemas.microsoft.com/office/drawing/2014/main" val="1813807215"/>
                    </a:ext>
                  </a:extLst>
                </a:gridCol>
                <a:gridCol w="1174045">
                  <a:extLst>
                    <a:ext uri="{9D8B030D-6E8A-4147-A177-3AD203B41FA5}">
                      <a16:colId xmlns:a16="http://schemas.microsoft.com/office/drawing/2014/main" val="1069985083"/>
                    </a:ext>
                  </a:extLst>
                </a:gridCol>
                <a:gridCol w="1174045">
                  <a:extLst>
                    <a:ext uri="{9D8B030D-6E8A-4147-A177-3AD203B41FA5}">
                      <a16:colId xmlns:a16="http://schemas.microsoft.com/office/drawing/2014/main" val="1097404908"/>
                    </a:ext>
                  </a:extLst>
                </a:gridCol>
                <a:gridCol w="1174045">
                  <a:extLst>
                    <a:ext uri="{9D8B030D-6E8A-4147-A177-3AD203B41FA5}">
                      <a16:colId xmlns:a16="http://schemas.microsoft.com/office/drawing/2014/main" val="2247020312"/>
                    </a:ext>
                  </a:extLst>
                </a:gridCol>
                <a:gridCol w="1174045">
                  <a:extLst>
                    <a:ext uri="{9D8B030D-6E8A-4147-A177-3AD203B41FA5}">
                      <a16:colId xmlns:a16="http://schemas.microsoft.com/office/drawing/2014/main" val="1497683540"/>
                    </a:ext>
                  </a:extLst>
                </a:gridCol>
                <a:gridCol w="970843">
                  <a:extLst>
                    <a:ext uri="{9D8B030D-6E8A-4147-A177-3AD203B41FA5}">
                      <a16:colId xmlns:a16="http://schemas.microsoft.com/office/drawing/2014/main" val="2209011533"/>
                    </a:ext>
                  </a:extLst>
                </a:gridCol>
              </a:tblGrid>
              <a:tr h="37084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 </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Florida</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Region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Dixie</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Hamilton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Baker</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Citrus</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Putnam</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Duval</a:t>
                      </a:r>
                    </a:p>
                  </a:txBody>
                  <a:tcPr marL="7620" marR="7620" marT="7620" marB="0" anchor="ctr"/>
                </a:tc>
                <a:extLst>
                  <a:ext uri="{0D108BD9-81ED-4DB2-BD59-A6C34878D82A}">
                    <a16:rowId xmlns:a16="http://schemas.microsoft.com/office/drawing/2014/main" val="3170323366"/>
                  </a:ext>
                </a:extLst>
              </a:tr>
              <a:tr h="65786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Vaping Marijuana</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2.2%</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2.7%</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8.5%</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5.2%</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3.3%</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2.9%</a:t>
                      </a: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4.2%</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a:ln>
                            <a:noFill/>
                          </a:ln>
                          <a:solidFill>
                            <a:prstClr val="black"/>
                          </a:solidFill>
                          <a:effectLst/>
                          <a:uLnTx/>
                          <a:uFillTx/>
                          <a:latin typeface="Acumin Pro" panose="020B0604020202020204" charset="0"/>
                          <a:ea typeface="+mn-ea"/>
                          <a:cs typeface="Acumin Pro" panose="020B0604020202020204" charset="0"/>
                        </a:rPr>
                        <a:t>2.6%</a:t>
                      </a:r>
                    </a:p>
                  </a:txBody>
                  <a:tcPr marL="7620" marR="7620" marT="7620" marB="0" anchor="ctr"/>
                </a:tc>
                <a:extLst>
                  <a:ext uri="{0D108BD9-81ED-4DB2-BD59-A6C34878D82A}">
                    <a16:rowId xmlns:a16="http://schemas.microsoft.com/office/drawing/2014/main" val="3345956633"/>
                  </a:ext>
                </a:extLst>
              </a:tr>
              <a:tr h="98298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Marijuana or Hashish</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2.4%</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3.3%</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7%</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5.3%</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4.4%</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3.7%</a:t>
                      </a: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3.9%</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3.5%</a:t>
                      </a:r>
                    </a:p>
                  </a:txBody>
                  <a:tcPr marL="7620" marR="7620" marT="7620" marB="0" anchor="ctr"/>
                </a:tc>
                <a:extLst>
                  <a:ext uri="{0D108BD9-81ED-4DB2-BD59-A6C34878D82A}">
                    <a16:rowId xmlns:a16="http://schemas.microsoft.com/office/drawing/2014/main" val="3887532152"/>
                  </a:ext>
                </a:extLst>
              </a:tr>
            </a:tbl>
          </a:graphicData>
        </a:graphic>
      </p:graphicFrame>
      <p:sp>
        <p:nvSpPr>
          <p:cNvPr id="3" name="TextBox 2">
            <a:extLst>
              <a:ext uri="{FF2B5EF4-FFF2-40B4-BE49-F238E27FC236}">
                <a16:creationId xmlns:a16="http://schemas.microsoft.com/office/drawing/2014/main" id="{BC349821-7E1E-B204-8C3E-319B9A78F191}"/>
              </a:ext>
            </a:extLst>
          </p:cNvPr>
          <p:cNvSpPr txBox="1"/>
          <p:nvPr/>
        </p:nvSpPr>
        <p:spPr>
          <a:xfrm>
            <a:off x="1400176" y="990600"/>
            <a:ext cx="9391649" cy="584775"/>
          </a:xfrm>
          <a:prstGeom prst="rect">
            <a:avLst/>
          </a:prstGeom>
          <a:noFill/>
        </p:spPr>
        <p:txBody>
          <a:bodyPr wrap="square">
            <a:spAutoFit/>
          </a:bodyPr>
          <a:lstStyle/>
          <a:p>
            <a:pPr algn="ctr" defTabSz="914446">
              <a:defRPr/>
            </a:pPr>
            <a:r>
              <a:rPr lang="en-US" sz="3200" b="1">
                <a:solidFill>
                  <a:srgbClr val="1B4971"/>
                </a:solidFill>
                <a:latin typeface="Acumin Pro"/>
              </a:rPr>
              <a:t>Middle School Past 30 Day Use – </a:t>
            </a:r>
            <a:r>
              <a:rPr lang="pl-PL" sz="3200">
                <a:solidFill>
                  <a:srgbClr val="1B4971"/>
                </a:solidFill>
                <a:latin typeface="Acumin Pro"/>
              </a:rPr>
              <a:t>202</a:t>
            </a:r>
            <a:r>
              <a:rPr lang="en-US" sz="3200">
                <a:solidFill>
                  <a:srgbClr val="1B4971"/>
                </a:solidFill>
                <a:latin typeface="Acumin Pro"/>
              </a:rPr>
              <a:t>4</a:t>
            </a:r>
            <a:r>
              <a:rPr lang="pl-PL" sz="3200">
                <a:solidFill>
                  <a:srgbClr val="1B4971"/>
                </a:solidFill>
                <a:latin typeface="Acumin Pro"/>
              </a:rPr>
              <a:t> </a:t>
            </a:r>
            <a:endParaRPr lang="en-US" sz="3200">
              <a:solidFill>
                <a:srgbClr val="1B4971"/>
              </a:solidFill>
              <a:latin typeface="Acumin Pro"/>
            </a:endParaRPr>
          </a:p>
        </p:txBody>
      </p:sp>
    </p:spTree>
    <p:extLst>
      <p:ext uri="{BB962C8B-B14F-4D97-AF65-F5344CB8AC3E}">
        <p14:creationId xmlns:p14="http://schemas.microsoft.com/office/powerpoint/2010/main" val="238629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66F7-10BF-19F4-9B00-7F05B2C76CE4}"/>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F2562B7-A433-9BA5-4BB8-1D903F185159}"/>
              </a:ext>
            </a:extLst>
          </p:cNvPr>
          <p:cNvGraphicFramePr>
            <a:graphicFrameLocks noGrp="1"/>
          </p:cNvGraphicFramePr>
          <p:nvPr/>
        </p:nvGraphicFramePr>
        <p:xfrm>
          <a:off x="508000" y="2057400"/>
          <a:ext cx="10921998" cy="2669540"/>
        </p:xfrm>
        <a:graphic>
          <a:graphicData uri="http://schemas.openxmlformats.org/drawingml/2006/table">
            <a:tbl>
              <a:tblPr firstRow="1" bandRow="1">
                <a:tableStyleId>{5C22544A-7EE6-4342-B048-85BDC9FD1C3A}</a:tableStyleId>
              </a:tblPr>
              <a:tblGrid>
                <a:gridCol w="1213555">
                  <a:extLst>
                    <a:ext uri="{9D8B030D-6E8A-4147-A177-3AD203B41FA5}">
                      <a16:colId xmlns:a16="http://schemas.microsoft.com/office/drawing/2014/main" val="1642353483"/>
                    </a:ext>
                  </a:extLst>
                </a:gridCol>
                <a:gridCol w="1213555">
                  <a:extLst>
                    <a:ext uri="{9D8B030D-6E8A-4147-A177-3AD203B41FA5}">
                      <a16:colId xmlns:a16="http://schemas.microsoft.com/office/drawing/2014/main" val="3807545570"/>
                    </a:ext>
                  </a:extLst>
                </a:gridCol>
                <a:gridCol w="1213555">
                  <a:extLst>
                    <a:ext uri="{9D8B030D-6E8A-4147-A177-3AD203B41FA5}">
                      <a16:colId xmlns:a16="http://schemas.microsoft.com/office/drawing/2014/main" val="606635242"/>
                    </a:ext>
                  </a:extLst>
                </a:gridCol>
                <a:gridCol w="1213555">
                  <a:extLst>
                    <a:ext uri="{9D8B030D-6E8A-4147-A177-3AD203B41FA5}">
                      <a16:colId xmlns:a16="http://schemas.microsoft.com/office/drawing/2014/main" val="1813807215"/>
                    </a:ext>
                  </a:extLst>
                </a:gridCol>
                <a:gridCol w="1213555">
                  <a:extLst>
                    <a:ext uri="{9D8B030D-6E8A-4147-A177-3AD203B41FA5}">
                      <a16:colId xmlns:a16="http://schemas.microsoft.com/office/drawing/2014/main" val="1069985083"/>
                    </a:ext>
                  </a:extLst>
                </a:gridCol>
                <a:gridCol w="1213555">
                  <a:extLst>
                    <a:ext uri="{9D8B030D-6E8A-4147-A177-3AD203B41FA5}">
                      <a16:colId xmlns:a16="http://schemas.microsoft.com/office/drawing/2014/main" val="3651172218"/>
                    </a:ext>
                  </a:extLst>
                </a:gridCol>
                <a:gridCol w="1213555">
                  <a:extLst>
                    <a:ext uri="{9D8B030D-6E8A-4147-A177-3AD203B41FA5}">
                      <a16:colId xmlns:a16="http://schemas.microsoft.com/office/drawing/2014/main" val="3915544046"/>
                    </a:ext>
                  </a:extLst>
                </a:gridCol>
                <a:gridCol w="1213555">
                  <a:extLst>
                    <a:ext uri="{9D8B030D-6E8A-4147-A177-3AD203B41FA5}">
                      <a16:colId xmlns:a16="http://schemas.microsoft.com/office/drawing/2014/main" val="1497683540"/>
                    </a:ext>
                  </a:extLst>
                </a:gridCol>
                <a:gridCol w="1213555">
                  <a:extLst>
                    <a:ext uri="{9D8B030D-6E8A-4147-A177-3AD203B41FA5}">
                      <a16:colId xmlns:a16="http://schemas.microsoft.com/office/drawing/2014/main" val="2636609494"/>
                    </a:ext>
                  </a:extLst>
                </a:gridCol>
              </a:tblGrid>
              <a:tr h="37084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 </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Florida</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Region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Dixie</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Hamilton</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Baker</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Citrus</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Putnam</a:t>
                      </a:r>
                    </a:p>
                  </a:txBody>
                  <a:tcPr marL="7620" marR="7620" marT="7620" marB="0" anchor="ctr"/>
                </a:tc>
                <a:tc>
                  <a:txBody>
                    <a:bodyPr/>
                    <a:lstStyle/>
                    <a:p>
                      <a:pPr algn="ctr" fontAlgn="ctr"/>
                      <a:r>
                        <a:rPr lang="en-US" sz="2100" b="1" i="0" u="none" strike="noStrike">
                          <a:solidFill>
                            <a:schemeClr val="bg1"/>
                          </a:solidFill>
                          <a:effectLst/>
                          <a:latin typeface="Acumin Pro" panose="020B0604020202020204" charset="0"/>
                          <a:cs typeface="Acumin Pro" panose="020B0604020202020204" charset="0"/>
                        </a:rPr>
                        <a:t>Duval</a:t>
                      </a:r>
                    </a:p>
                  </a:txBody>
                  <a:tcPr marL="7620" marR="7620" marT="7620" marB="0" anchor="ctr"/>
                </a:tc>
                <a:extLst>
                  <a:ext uri="{0D108BD9-81ED-4DB2-BD59-A6C34878D82A}">
                    <a16:rowId xmlns:a16="http://schemas.microsoft.com/office/drawing/2014/main" val="3170323366"/>
                  </a:ext>
                </a:extLst>
              </a:tr>
              <a:tr h="65786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Delta Lifetime</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8.7%</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10.2%</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15.2%</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10.4%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10.7%</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15.8%</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8.4%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7.8%</a:t>
                      </a:r>
                    </a:p>
                  </a:txBody>
                  <a:tcPr marL="7620" marR="7620" marT="7620" marB="0" anchor="ctr"/>
                </a:tc>
                <a:extLst>
                  <a:ext uri="{0D108BD9-81ED-4DB2-BD59-A6C34878D82A}">
                    <a16:rowId xmlns:a16="http://schemas.microsoft.com/office/drawing/2014/main" val="1814358043"/>
                  </a:ext>
                </a:extLst>
              </a:tr>
              <a:tr h="65786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Vaping Marijuana</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7.8%</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9.4%</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18.2%</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5.6%</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9.5%</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14.6%</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6.4%</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0" i="0" u="none" strike="noStrike">
                          <a:solidFill>
                            <a:schemeClr val="tx1"/>
                          </a:solidFill>
                          <a:effectLst/>
                          <a:latin typeface="Acumin Pro" panose="020B0604020202020204" charset="0"/>
                          <a:cs typeface="Acumin Pro" panose="020B0604020202020204" charset="0"/>
                        </a:rPr>
                        <a:t>8.5%</a:t>
                      </a:r>
                    </a:p>
                  </a:txBody>
                  <a:tcPr marL="7620" marR="7620" marT="7620" marB="0" anchor="ctr"/>
                </a:tc>
                <a:extLst>
                  <a:ext uri="{0D108BD9-81ED-4DB2-BD59-A6C34878D82A}">
                    <a16:rowId xmlns:a16="http://schemas.microsoft.com/office/drawing/2014/main" val="3345956633"/>
                  </a:ext>
                </a:extLst>
              </a:tr>
              <a:tr h="982980">
                <a:tc>
                  <a:txBody>
                    <a:bodyPr/>
                    <a:lstStyle/>
                    <a:p>
                      <a:pPr algn="l" fontAlgn="ctr"/>
                      <a:r>
                        <a:rPr lang="en-US" sz="2100" b="0" i="0" u="none" strike="noStrike">
                          <a:solidFill>
                            <a:srgbClr val="000000"/>
                          </a:solidFill>
                          <a:effectLst/>
                          <a:latin typeface="Acumin Pro" panose="020B0604020202020204" charset="0"/>
                          <a:cs typeface="Acumin Pro" panose="020B0604020202020204" charset="0"/>
                        </a:rPr>
                        <a:t>Marijuana or Hashish</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9.1%</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11.6%</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1" i="0" u="none" strike="noStrike" kern="1200" cap="none" spc="0" normalizeH="0" baseline="0" noProof="0">
                          <a:ln>
                            <a:noFill/>
                          </a:ln>
                          <a:solidFill>
                            <a:srgbClr val="ED3293"/>
                          </a:solidFill>
                          <a:effectLst/>
                          <a:uLnTx/>
                          <a:uFillTx/>
                          <a:latin typeface="Acumin Pro" panose="020B0604020202020204" charset="0"/>
                          <a:ea typeface="+mn-ea"/>
                          <a:cs typeface="Acumin Pro" panose="020B0604020202020204" charset="0"/>
                        </a:rPr>
                        <a:t>17.8%</a:t>
                      </a:r>
                      <a:endParaRPr lang="en-US" sz="2100" b="1" i="0" u="none" strike="noStrike">
                        <a:solidFill>
                          <a:srgbClr val="ED3293"/>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1.1%</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0" i="0" u="none" strike="noStrike">
                          <a:solidFill>
                            <a:schemeClr val="tx1"/>
                          </a:solidFill>
                          <a:effectLst/>
                          <a:latin typeface="Acumin Pro" panose="020B0604020202020204" charset="0"/>
                          <a:cs typeface="Acumin Pro" panose="020B0604020202020204" charset="0"/>
                        </a:rPr>
                        <a:t>10.5%</a:t>
                      </a: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16.5%</a:t>
                      </a:r>
                    </a:p>
                  </a:txBody>
                  <a:tcPr marL="7620" marR="7620" marT="7620" marB="0" anchor="ctr"/>
                </a:tc>
                <a:tc>
                  <a:txBody>
                    <a:bodyPr/>
                    <a:lstStyle/>
                    <a:p>
                      <a:pPr algn="ctr" fontAlgn="ctr"/>
                      <a:r>
                        <a:rPr kumimoji="0" lang="en-US" sz="2100" b="0" i="0" u="none" strike="noStrike" kern="1200" cap="none" spc="0" normalizeH="0" baseline="0" noProof="0">
                          <a:ln>
                            <a:noFill/>
                          </a:ln>
                          <a:solidFill>
                            <a:prstClr val="black"/>
                          </a:solidFill>
                          <a:effectLst/>
                          <a:uLnTx/>
                          <a:uFillTx/>
                          <a:latin typeface="Acumin Pro" panose="020B0604020202020204" charset="0"/>
                          <a:ea typeface="+mn-ea"/>
                          <a:cs typeface="Acumin Pro" panose="020B0604020202020204" charset="0"/>
                        </a:rPr>
                        <a:t>7.8%</a:t>
                      </a:r>
                      <a:endParaRPr lang="en-US" sz="2100" b="0" i="0" u="none" strike="noStrike">
                        <a:solidFill>
                          <a:schemeClr val="tx1"/>
                        </a:solidFill>
                        <a:effectLst/>
                        <a:latin typeface="Acumin Pro" panose="020B0604020202020204" charset="0"/>
                        <a:cs typeface="Acumin Pro" panose="020B0604020202020204" charset="0"/>
                      </a:endParaRPr>
                    </a:p>
                  </a:txBody>
                  <a:tcPr marL="7620" marR="7620" marT="7620" marB="0" anchor="ctr"/>
                </a:tc>
                <a:tc>
                  <a:txBody>
                    <a:bodyPr/>
                    <a:lstStyle/>
                    <a:p>
                      <a:pPr algn="ctr" fontAlgn="ctr"/>
                      <a:r>
                        <a:rPr lang="en-US" sz="2100" b="1" i="0" u="none" strike="noStrike">
                          <a:solidFill>
                            <a:srgbClr val="ED3293"/>
                          </a:solidFill>
                          <a:effectLst/>
                          <a:latin typeface="Acumin Pro" panose="020B0604020202020204" charset="0"/>
                          <a:cs typeface="Acumin Pro" panose="020B0604020202020204" charset="0"/>
                        </a:rPr>
                        <a:t>11.8%</a:t>
                      </a:r>
                    </a:p>
                  </a:txBody>
                  <a:tcPr marL="7620" marR="7620" marT="7620" marB="0" anchor="ctr"/>
                </a:tc>
                <a:extLst>
                  <a:ext uri="{0D108BD9-81ED-4DB2-BD59-A6C34878D82A}">
                    <a16:rowId xmlns:a16="http://schemas.microsoft.com/office/drawing/2014/main" val="3887532152"/>
                  </a:ext>
                </a:extLst>
              </a:tr>
            </a:tbl>
          </a:graphicData>
        </a:graphic>
      </p:graphicFrame>
      <p:sp>
        <p:nvSpPr>
          <p:cNvPr id="3" name="TextBox 2">
            <a:extLst>
              <a:ext uri="{FF2B5EF4-FFF2-40B4-BE49-F238E27FC236}">
                <a16:creationId xmlns:a16="http://schemas.microsoft.com/office/drawing/2014/main" id="{ACF947F9-C1B2-C8FA-31D6-ED43F66251BB}"/>
              </a:ext>
            </a:extLst>
          </p:cNvPr>
          <p:cNvSpPr txBox="1"/>
          <p:nvPr/>
        </p:nvSpPr>
        <p:spPr>
          <a:xfrm>
            <a:off x="1270000" y="736600"/>
            <a:ext cx="9391649" cy="584775"/>
          </a:xfrm>
          <a:prstGeom prst="rect">
            <a:avLst/>
          </a:prstGeom>
          <a:noFill/>
        </p:spPr>
        <p:txBody>
          <a:bodyPr wrap="square">
            <a:spAutoFit/>
          </a:bodyPr>
          <a:lstStyle/>
          <a:p>
            <a:pPr algn="ctr" defTabSz="914446">
              <a:defRPr/>
            </a:pPr>
            <a:r>
              <a:rPr lang="en-US" sz="3200" b="1">
                <a:solidFill>
                  <a:srgbClr val="1B4971"/>
                </a:solidFill>
                <a:latin typeface="Acumin Pro"/>
              </a:rPr>
              <a:t>High School Past 30 Day Use – </a:t>
            </a:r>
            <a:r>
              <a:rPr lang="pl-PL" sz="3200">
                <a:solidFill>
                  <a:srgbClr val="1B4971"/>
                </a:solidFill>
                <a:latin typeface="Acumin Pro"/>
              </a:rPr>
              <a:t>202</a:t>
            </a:r>
            <a:r>
              <a:rPr lang="en-US" sz="3200">
                <a:solidFill>
                  <a:srgbClr val="1B4971"/>
                </a:solidFill>
                <a:latin typeface="Acumin Pro"/>
              </a:rPr>
              <a:t>4</a:t>
            </a:r>
            <a:r>
              <a:rPr lang="pl-PL" sz="3200">
                <a:solidFill>
                  <a:srgbClr val="1B4971"/>
                </a:solidFill>
                <a:latin typeface="Acumin Pro"/>
              </a:rPr>
              <a:t> </a:t>
            </a:r>
            <a:endParaRPr lang="en-US" sz="3200">
              <a:solidFill>
                <a:srgbClr val="1B4971"/>
              </a:solidFill>
              <a:latin typeface="Acumin Pro"/>
            </a:endParaRPr>
          </a:p>
        </p:txBody>
      </p:sp>
    </p:spTree>
    <p:extLst>
      <p:ext uri="{BB962C8B-B14F-4D97-AF65-F5344CB8AC3E}">
        <p14:creationId xmlns:p14="http://schemas.microsoft.com/office/powerpoint/2010/main" val="396693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FAF6-3BC4-3F4A-F994-91F763B3FAC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99C3D8-FDC2-CF37-77FE-D48D22AC66E2}"/>
              </a:ext>
            </a:extLst>
          </p:cNvPr>
          <p:cNvGrpSpPr/>
          <p:nvPr/>
        </p:nvGrpSpPr>
        <p:grpSpPr>
          <a:xfrm>
            <a:off x="-435414" y="230547"/>
            <a:ext cx="1509316" cy="1509316"/>
            <a:chOff x="0" y="0"/>
            <a:chExt cx="812800" cy="812800"/>
          </a:xfrm>
        </p:grpSpPr>
        <p:sp>
          <p:nvSpPr>
            <p:cNvPr id="4" name="Freeform 4">
              <a:extLst>
                <a:ext uri="{FF2B5EF4-FFF2-40B4-BE49-F238E27FC236}">
                  <a16:creationId xmlns:a16="http://schemas.microsoft.com/office/drawing/2014/main" id="{4F5C120D-8E32-C8BB-31D7-B21160EC8C34}"/>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defRPr/>
              </a:pPr>
              <a:endParaRPr lang="en-US" sz="1200">
                <a:solidFill>
                  <a:prstClr val="black"/>
                </a:solidFill>
                <a:latin typeface="Calibri"/>
              </a:endParaRPr>
            </a:p>
          </p:txBody>
        </p:sp>
        <p:sp>
          <p:nvSpPr>
            <p:cNvPr id="5" name="TextBox 5">
              <a:extLst>
                <a:ext uri="{FF2B5EF4-FFF2-40B4-BE49-F238E27FC236}">
                  <a16:creationId xmlns:a16="http://schemas.microsoft.com/office/drawing/2014/main" id="{8D0FD662-FEE8-82D2-91F2-3C1D237102FC}"/>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696CBFBD-50DB-11AC-7D25-33AF1CBDEDD0}"/>
              </a:ext>
            </a:extLst>
          </p:cNvPr>
          <p:cNvGrpSpPr/>
          <p:nvPr/>
        </p:nvGrpSpPr>
        <p:grpSpPr>
          <a:xfrm rot="-2700000">
            <a:off x="-703430" y="651512"/>
            <a:ext cx="2912763" cy="68576"/>
            <a:chOff x="0" y="0"/>
            <a:chExt cx="724949" cy="17068"/>
          </a:xfrm>
        </p:grpSpPr>
        <p:sp>
          <p:nvSpPr>
            <p:cNvPr id="7" name="Freeform 7">
              <a:extLst>
                <a:ext uri="{FF2B5EF4-FFF2-40B4-BE49-F238E27FC236}">
                  <a16:creationId xmlns:a16="http://schemas.microsoft.com/office/drawing/2014/main" id="{8A89E19A-C6F8-8B41-9319-85E67A431FF5}"/>
                </a:ext>
              </a:extLst>
            </p:cNvPr>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defRPr/>
              </a:pPr>
              <a:endParaRPr lang="en-US" sz="1200">
                <a:solidFill>
                  <a:prstClr val="black"/>
                </a:solidFill>
                <a:latin typeface="Calibri"/>
              </a:endParaRPr>
            </a:p>
          </p:txBody>
        </p:sp>
        <p:sp>
          <p:nvSpPr>
            <p:cNvPr id="8" name="TextBox 8">
              <a:extLst>
                <a:ext uri="{FF2B5EF4-FFF2-40B4-BE49-F238E27FC236}">
                  <a16:creationId xmlns:a16="http://schemas.microsoft.com/office/drawing/2014/main" id="{7B49CE60-625F-7BE2-460E-2440A3263B1D}"/>
                </a:ext>
              </a:extLst>
            </p:cNvPr>
            <p:cNvSpPr txBox="1"/>
            <p:nvPr/>
          </p:nvSpPr>
          <p:spPr>
            <a:xfrm>
              <a:off x="0" y="-28575"/>
              <a:ext cx="724949" cy="45643"/>
            </a:xfrm>
            <a:prstGeom prst="rect">
              <a:avLst/>
            </a:prstGeom>
          </p:spPr>
          <p:txBody>
            <a:bodyPr lIns="31860" tIns="31860" rIns="31860" bIns="31860" rtlCol="0" anchor="ctr"/>
            <a:lstStyle/>
            <a:p>
              <a:pPr algn="ctr" defTabSz="609630">
                <a:lnSpc>
                  <a:spcPts val="1229"/>
                </a:lnSpc>
                <a:defRPr/>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E65E50C5-E9E1-5393-AB03-9700974D941A}"/>
              </a:ext>
            </a:extLst>
          </p:cNvPr>
          <p:cNvGrpSpPr/>
          <p:nvPr/>
        </p:nvGrpSpPr>
        <p:grpSpPr>
          <a:xfrm>
            <a:off x="8641648" y="5132401"/>
            <a:ext cx="2521524" cy="2521524"/>
            <a:chOff x="0" y="0"/>
            <a:chExt cx="812800" cy="812800"/>
          </a:xfrm>
        </p:grpSpPr>
        <p:sp>
          <p:nvSpPr>
            <p:cNvPr id="10" name="Freeform 10">
              <a:extLst>
                <a:ext uri="{FF2B5EF4-FFF2-40B4-BE49-F238E27FC236}">
                  <a16:creationId xmlns:a16="http://schemas.microsoft.com/office/drawing/2014/main" id="{EEA2A047-F5CE-6679-ED4D-1CA09C9203C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D3293"/>
            </a:solidFill>
            <a:ln cap="sq">
              <a:noFill/>
              <a:prstDash val="solid"/>
              <a:miter/>
            </a:ln>
          </p:spPr>
          <p:txBody>
            <a:bodyPr/>
            <a:lstStyle/>
            <a:p>
              <a:pPr defTabSz="609630">
                <a:defRPr/>
              </a:pPr>
              <a:endParaRPr lang="en-US" sz="1200">
                <a:solidFill>
                  <a:prstClr val="black"/>
                </a:solidFill>
                <a:latin typeface="Calibri"/>
              </a:endParaRPr>
            </a:p>
          </p:txBody>
        </p:sp>
        <p:sp>
          <p:nvSpPr>
            <p:cNvPr id="11" name="TextBox 11">
              <a:extLst>
                <a:ext uri="{FF2B5EF4-FFF2-40B4-BE49-F238E27FC236}">
                  <a16:creationId xmlns:a16="http://schemas.microsoft.com/office/drawing/2014/main" id="{D0EC57CB-03D2-3714-CEF8-A1129234CFAE}"/>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12" name="Group 12">
            <a:extLst>
              <a:ext uri="{FF2B5EF4-FFF2-40B4-BE49-F238E27FC236}">
                <a16:creationId xmlns:a16="http://schemas.microsoft.com/office/drawing/2014/main" id="{7992B0CB-2AC5-ACA8-0F27-218709561B96}"/>
              </a:ext>
            </a:extLst>
          </p:cNvPr>
          <p:cNvGrpSpPr/>
          <p:nvPr/>
        </p:nvGrpSpPr>
        <p:grpSpPr>
          <a:xfrm>
            <a:off x="11009769" y="4756692"/>
            <a:ext cx="1441675" cy="1441675"/>
            <a:chOff x="0" y="0"/>
            <a:chExt cx="812800" cy="812800"/>
          </a:xfrm>
        </p:grpSpPr>
        <p:sp>
          <p:nvSpPr>
            <p:cNvPr id="13" name="Freeform 13">
              <a:extLst>
                <a:ext uri="{FF2B5EF4-FFF2-40B4-BE49-F238E27FC236}">
                  <a16:creationId xmlns:a16="http://schemas.microsoft.com/office/drawing/2014/main" id="{3FE456CA-B2A7-C413-4B5E-F676EB334ED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defRPr/>
              </a:pPr>
              <a:endParaRPr lang="en-US" sz="1200">
                <a:solidFill>
                  <a:prstClr val="black"/>
                </a:solidFill>
                <a:latin typeface="Calibri"/>
              </a:endParaRPr>
            </a:p>
          </p:txBody>
        </p:sp>
        <p:sp>
          <p:nvSpPr>
            <p:cNvPr id="14" name="TextBox 14">
              <a:extLst>
                <a:ext uri="{FF2B5EF4-FFF2-40B4-BE49-F238E27FC236}">
                  <a16:creationId xmlns:a16="http://schemas.microsoft.com/office/drawing/2014/main" id="{08BE0DCB-6CBA-0289-523A-7E0FC033CDED}"/>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15" name="Group 15">
            <a:extLst>
              <a:ext uri="{FF2B5EF4-FFF2-40B4-BE49-F238E27FC236}">
                <a16:creationId xmlns:a16="http://schemas.microsoft.com/office/drawing/2014/main" id="{6F553C39-D6F0-39BA-F1FC-9CBEE8514A28}"/>
              </a:ext>
            </a:extLst>
          </p:cNvPr>
          <p:cNvGrpSpPr/>
          <p:nvPr/>
        </p:nvGrpSpPr>
        <p:grpSpPr>
          <a:xfrm>
            <a:off x="10060152" y="5635918"/>
            <a:ext cx="1899234" cy="1899234"/>
            <a:chOff x="0" y="0"/>
            <a:chExt cx="812800" cy="812800"/>
          </a:xfrm>
        </p:grpSpPr>
        <p:sp>
          <p:nvSpPr>
            <p:cNvPr id="16" name="Freeform 16">
              <a:extLst>
                <a:ext uri="{FF2B5EF4-FFF2-40B4-BE49-F238E27FC236}">
                  <a16:creationId xmlns:a16="http://schemas.microsoft.com/office/drawing/2014/main" id="{8893F9FD-EA36-3414-00D2-B57550488F16}"/>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ABE52"/>
            </a:solidFill>
            <a:ln cap="sq">
              <a:noFill/>
              <a:prstDash val="solid"/>
              <a:miter/>
            </a:ln>
          </p:spPr>
          <p:txBody>
            <a:bodyPr/>
            <a:lstStyle/>
            <a:p>
              <a:pPr defTabSz="609630">
                <a:defRPr/>
              </a:pPr>
              <a:endParaRPr lang="en-US" sz="1200">
                <a:solidFill>
                  <a:prstClr val="black"/>
                </a:solidFill>
                <a:latin typeface="Calibri"/>
              </a:endParaRPr>
            </a:p>
          </p:txBody>
        </p:sp>
        <p:sp>
          <p:nvSpPr>
            <p:cNvPr id="17" name="TextBox 17">
              <a:extLst>
                <a:ext uri="{FF2B5EF4-FFF2-40B4-BE49-F238E27FC236}">
                  <a16:creationId xmlns:a16="http://schemas.microsoft.com/office/drawing/2014/main" id="{AA01E45F-61E8-8246-E70F-CC79799D26C3}"/>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18" name="Group 18">
            <a:extLst>
              <a:ext uri="{FF2B5EF4-FFF2-40B4-BE49-F238E27FC236}">
                <a16:creationId xmlns:a16="http://schemas.microsoft.com/office/drawing/2014/main" id="{8E1A5ADF-BB64-0167-E3C9-1DAF9AB7BCBC}"/>
              </a:ext>
            </a:extLst>
          </p:cNvPr>
          <p:cNvGrpSpPr/>
          <p:nvPr/>
        </p:nvGrpSpPr>
        <p:grpSpPr>
          <a:xfrm rot="-2700000">
            <a:off x="9883412" y="5852446"/>
            <a:ext cx="2979579" cy="70149"/>
            <a:chOff x="0" y="0"/>
            <a:chExt cx="724949" cy="17068"/>
          </a:xfrm>
        </p:grpSpPr>
        <p:sp>
          <p:nvSpPr>
            <p:cNvPr id="19" name="Freeform 19">
              <a:extLst>
                <a:ext uri="{FF2B5EF4-FFF2-40B4-BE49-F238E27FC236}">
                  <a16:creationId xmlns:a16="http://schemas.microsoft.com/office/drawing/2014/main" id="{ACCE1F19-F14B-369F-9480-B6EC6D655C49}"/>
                </a:ext>
              </a:extLst>
            </p:cNvPr>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20" name="TextBox 20">
              <a:extLst>
                <a:ext uri="{FF2B5EF4-FFF2-40B4-BE49-F238E27FC236}">
                  <a16:creationId xmlns:a16="http://schemas.microsoft.com/office/drawing/2014/main" id="{883B6BCF-576C-7170-8E30-E0C0AD1047D7}"/>
                </a:ext>
              </a:extLst>
            </p:cNvPr>
            <p:cNvSpPr txBox="1"/>
            <p:nvPr/>
          </p:nvSpPr>
          <p:spPr>
            <a:xfrm>
              <a:off x="0" y="-28575"/>
              <a:ext cx="724949" cy="45643"/>
            </a:xfrm>
            <a:prstGeom prst="rect">
              <a:avLst/>
            </a:prstGeom>
          </p:spPr>
          <p:txBody>
            <a:bodyPr lIns="31860" tIns="31860" rIns="31860" bIns="31860" rtlCol="0" anchor="ctr"/>
            <a:lstStyle/>
            <a:p>
              <a:pPr algn="ctr" defTabSz="609630">
                <a:lnSpc>
                  <a:spcPts val="1229"/>
                </a:lnSpc>
                <a:defRPr/>
              </a:pPr>
              <a:endParaRPr sz="1200">
                <a:solidFill>
                  <a:prstClr val="black"/>
                </a:solidFill>
                <a:latin typeface="Calibri"/>
              </a:endParaRPr>
            </a:p>
          </p:txBody>
        </p:sp>
      </p:grpSp>
      <p:sp>
        <p:nvSpPr>
          <p:cNvPr id="21" name="Freeform 21">
            <a:extLst>
              <a:ext uri="{FF2B5EF4-FFF2-40B4-BE49-F238E27FC236}">
                <a16:creationId xmlns:a16="http://schemas.microsoft.com/office/drawing/2014/main" id="{A1C8B386-5E66-A3F8-1ABF-FB22DAFB7F0C}"/>
              </a:ext>
            </a:extLst>
          </p:cNvPr>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22" name="TextBox 22">
            <a:extLst>
              <a:ext uri="{FF2B5EF4-FFF2-40B4-BE49-F238E27FC236}">
                <a16:creationId xmlns:a16="http://schemas.microsoft.com/office/drawing/2014/main" id="{CD5A5E1E-911E-CD44-B1E9-1C0607741323}"/>
              </a:ext>
            </a:extLst>
          </p:cNvPr>
          <p:cNvSpPr txBox="1"/>
          <p:nvPr/>
        </p:nvSpPr>
        <p:spPr>
          <a:xfrm>
            <a:off x="1455167" y="1778211"/>
            <a:ext cx="9281667" cy="1738040"/>
          </a:xfrm>
          <a:prstGeom prst="rect">
            <a:avLst/>
          </a:prstGeom>
        </p:spPr>
        <p:txBody>
          <a:bodyPr lIns="0" tIns="0" rIns="0" bIns="0" rtlCol="0" anchor="t">
            <a:spAutoFit/>
          </a:bodyPr>
          <a:lstStyle/>
          <a:p>
            <a:pPr defTabSz="609630">
              <a:lnSpc>
                <a:spcPts val="7000"/>
              </a:lnSpc>
              <a:defRPr/>
            </a:pPr>
            <a:r>
              <a:rPr lang="en-US" sz="5000">
                <a:solidFill>
                  <a:srgbClr val="1B4971"/>
                </a:solidFill>
                <a:latin typeface="Merriweather" panose="00000500000000000000" pitchFamily="2" charset="0"/>
                <a:ea typeface="Lato Bold"/>
                <a:cs typeface="Lato Bold"/>
                <a:sym typeface="Lato Bold"/>
              </a:rPr>
              <a:t>Trends – </a:t>
            </a:r>
            <a:r>
              <a:rPr lang="en-US" sz="5000" i="1">
                <a:solidFill>
                  <a:srgbClr val="ED3293"/>
                </a:solidFill>
                <a:latin typeface="Merriweather" panose="00000500000000000000" pitchFamily="2" charset="0"/>
                <a:ea typeface="Lato Bold"/>
                <a:cs typeface="Lato Bold"/>
                <a:sym typeface="Lato Bold"/>
              </a:rPr>
              <a:t>Store Sold</a:t>
            </a:r>
            <a:r>
              <a:rPr lang="en-US" sz="5000">
                <a:solidFill>
                  <a:srgbClr val="1B4971"/>
                </a:solidFill>
                <a:latin typeface="Merriweather" panose="00000500000000000000" pitchFamily="2" charset="0"/>
                <a:ea typeface="Lato Bold"/>
                <a:cs typeface="Lato Bold"/>
                <a:sym typeface="Lato Bold"/>
              </a:rPr>
              <a:t> Items of Concern</a:t>
            </a:r>
          </a:p>
        </p:txBody>
      </p:sp>
    </p:spTree>
    <p:extLst>
      <p:ext uri="{BB962C8B-B14F-4D97-AF65-F5344CB8AC3E}">
        <p14:creationId xmlns:p14="http://schemas.microsoft.com/office/powerpoint/2010/main" val="352580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1FA1BE-A57D-0D84-12C1-3766DEE320AE}"/>
              </a:ext>
            </a:extLst>
          </p:cNvPr>
          <p:cNvPicPr>
            <a:picLocks noChangeAspect="1"/>
          </p:cNvPicPr>
          <p:nvPr/>
        </p:nvPicPr>
        <p:blipFill>
          <a:blip r:embed="rId2"/>
          <a:stretch>
            <a:fillRect/>
          </a:stretch>
        </p:blipFill>
        <p:spPr>
          <a:xfrm>
            <a:off x="965200" y="0"/>
            <a:ext cx="10223055" cy="6858000"/>
          </a:xfrm>
          <a:prstGeom prst="rect">
            <a:avLst/>
          </a:prstGeom>
        </p:spPr>
      </p:pic>
    </p:spTree>
    <p:extLst>
      <p:ext uri="{BB962C8B-B14F-4D97-AF65-F5344CB8AC3E}">
        <p14:creationId xmlns:p14="http://schemas.microsoft.com/office/powerpoint/2010/main" val="2039430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53898-FE59-E437-DF01-ADA0B17E0E32}"/>
              </a:ext>
            </a:extLst>
          </p:cNvPr>
          <p:cNvPicPr>
            <a:picLocks noChangeAspect="1"/>
          </p:cNvPicPr>
          <p:nvPr/>
        </p:nvPicPr>
        <p:blipFill>
          <a:blip r:embed="rId2"/>
          <a:stretch>
            <a:fillRect/>
          </a:stretch>
        </p:blipFill>
        <p:spPr>
          <a:xfrm>
            <a:off x="457200" y="990600"/>
            <a:ext cx="11006517" cy="3889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B8F18978-74F4-AA02-1E1D-EDAF10EFC4B7}"/>
              </a:ext>
            </a:extLst>
          </p:cNvPr>
          <p:cNvSpPr/>
          <p:nvPr/>
        </p:nvSpPr>
        <p:spPr>
          <a:xfrm>
            <a:off x="457200" y="2260600"/>
            <a:ext cx="5638800" cy="508000"/>
          </a:xfrm>
          <a:prstGeom prst="ellipse">
            <a:avLst/>
          </a:prstGeom>
          <a:noFill/>
          <a:ln w="38100">
            <a:solidFill>
              <a:srgbClr val="ED3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142533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4BCBEBE-C0F8-893D-4F63-7CAFA54E2C09}"/>
              </a:ext>
            </a:extLst>
          </p:cNvPr>
          <p:cNvPicPr>
            <a:picLocks noChangeAspect="1"/>
          </p:cNvPicPr>
          <p:nvPr/>
        </p:nvPicPr>
        <p:blipFill>
          <a:blip r:embed="rId3"/>
          <a:stretch>
            <a:fillRect/>
          </a:stretch>
        </p:blipFill>
        <p:spPr>
          <a:xfrm>
            <a:off x="1066800" y="1723933"/>
            <a:ext cx="10687266" cy="3410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844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1765204-BDEA-19C3-7A6B-824FA7767C45}"/>
              </a:ext>
            </a:extLst>
          </p:cNvPr>
          <p:cNvSpPr txBox="1"/>
          <p:nvPr/>
        </p:nvSpPr>
        <p:spPr>
          <a:xfrm>
            <a:off x="1010920" y="533401"/>
            <a:ext cx="9281667" cy="809837"/>
          </a:xfrm>
          <a:prstGeom prst="rect">
            <a:avLst/>
          </a:prstGeom>
        </p:spPr>
        <p:txBody>
          <a:bodyPr lIns="0" tIns="0" rIns="0" bIns="0" rtlCol="0" anchor="t">
            <a:spAutoFit/>
          </a:bodyPr>
          <a:lstStyle/>
          <a:p>
            <a:pPr defTabSz="609630">
              <a:lnSpc>
                <a:spcPts val="7000"/>
              </a:lnSpc>
            </a:pPr>
            <a:r>
              <a:rPr lang="en-US" sz="5000">
                <a:solidFill>
                  <a:srgbClr val="1B4971"/>
                </a:solidFill>
                <a:latin typeface="Lato Bold"/>
                <a:ea typeface="Lato Bold"/>
                <a:cs typeface="Lato Bold"/>
                <a:sym typeface="Lato Bold"/>
              </a:rPr>
              <a:t>How is it Showing Up?</a:t>
            </a:r>
          </a:p>
        </p:txBody>
      </p:sp>
      <p:sp>
        <p:nvSpPr>
          <p:cNvPr id="4" name="TextBox 3">
            <a:extLst>
              <a:ext uri="{FF2B5EF4-FFF2-40B4-BE49-F238E27FC236}">
                <a16:creationId xmlns:a16="http://schemas.microsoft.com/office/drawing/2014/main" id="{4AAF4993-7F9D-E1EE-0CB3-7E233ECE485B}"/>
              </a:ext>
            </a:extLst>
          </p:cNvPr>
          <p:cNvSpPr txBox="1"/>
          <p:nvPr/>
        </p:nvSpPr>
        <p:spPr>
          <a:xfrm>
            <a:off x="1021080" y="2167116"/>
            <a:ext cx="6096000" cy="2554545"/>
          </a:xfrm>
          <a:prstGeom prst="rect">
            <a:avLst/>
          </a:prstGeom>
          <a:noFill/>
        </p:spPr>
        <p:txBody>
          <a:bodyPr wrap="square">
            <a:spAutoFit/>
          </a:bodyPr>
          <a:lstStyle/>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Edibles/ Candies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Vape Products/ Carts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Flower (Smokable)</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Oils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Capsules</a:t>
            </a:r>
          </a:p>
        </p:txBody>
      </p:sp>
      <p:sp>
        <p:nvSpPr>
          <p:cNvPr id="6" name="TextBox 5">
            <a:extLst>
              <a:ext uri="{FF2B5EF4-FFF2-40B4-BE49-F238E27FC236}">
                <a16:creationId xmlns:a16="http://schemas.microsoft.com/office/drawing/2014/main" id="{2AF02121-2841-C4A7-BD02-3718949ABB5E}"/>
              </a:ext>
            </a:extLst>
          </p:cNvPr>
          <p:cNvSpPr txBox="1"/>
          <p:nvPr/>
        </p:nvSpPr>
        <p:spPr>
          <a:xfrm>
            <a:off x="6756400" y="2192517"/>
            <a:ext cx="3048000" cy="2062103"/>
          </a:xfrm>
          <a:prstGeom prst="rect">
            <a:avLst/>
          </a:prstGeom>
          <a:noFill/>
        </p:spPr>
        <p:txBody>
          <a:bodyPr wrap="square">
            <a:spAutoFit/>
          </a:bodyPr>
          <a:lstStyle/>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Beverages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Chips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Cereals</a:t>
            </a:r>
          </a:p>
          <a:p>
            <a:pPr marL="457223" indent="-457223" defTabSz="609630">
              <a:buFont typeface="Arial" panose="020B0604020202020204" pitchFamily="34" charset="0"/>
              <a:buChar char="•"/>
            </a:pPr>
            <a:r>
              <a:rPr lang="en-US" sz="3200">
                <a:solidFill>
                  <a:srgbClr val="1F497D"/>
                </a:solidFill>
                <a:latin typeface="Acumin Pro" panose="020B0604020202020204" charset="0"/>
                <a:cs typeface="Acumin Pro" panose="020B0604020202020204" charset="0"/>
              </a:rPr>
              <a:t>Inhalers</a:t>
            </a:r>
          </a:p>
        </p:txBody>
      </p:sp>
    </p:spTree>
    <p:extLst>
      <p:ext uri="{BB962C8B-B14F-4D97-AF65-F5344CB8AC3E}">
        <p14:creationId xmlns:p14="http://schemas.microsoft.com/office/powerpoint/2010/main" val="1522809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5414" y="230547"/>
            <a:ext cx="1509316" cy="150931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5" name="Group 5"/>
          <p:cNvGrpSpPr/>
          <p:nvPr/>
        </p:nvGrpSpPr>
        <p:grpSpPr>
          <a:xfrm rot="-2700000">
            <a:off x="-703430" y="651512"/>
            <a:ext cx="2912763" cy="68576"/>
            <a:chOff x="0" y="0"/>
            <a:chExt cx="724949" cy="17068"/>
          </a:xfrm>
        </p:grpSpPr>
        <p:sp>
          <p:nvSpPr>
            <p:cNvPr id="6" name="Freeform 6"/>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endParaRPr lang="en-US" sz="1200">
                <a:solidFill>
                  <a:prstClr val="black"/>
                </a:solidFill>
                <a:latin typeface="Calibri"/>
              </a:endParaRPr>
            </a:p>
          </p:txBody>
        </p:sp>
        <p:sp>
          <p:nvSpPr>
            <p:cNvPr id="7" name="TextBox 7"/>
            <p:cNvSpPr txBox="1"/>
            <p:nvPr/>
          </p:nvSpPr>
          <p:spPr>
            <a:xfrm>
              <a:off x="0" y="-28575"/>
              <a:ext cx="724949"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
        <p:nvSpPr>
          <p:cNvPr id="8" name="Freeform 8"/>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164536" y="2491852"/>
            <a:ext cx="4811267" cy="1308050"/>
          </a:xfrm>
          <a:prstGeom prst="rect">
            <a:avLst/>
          </a:prstGeom>
        </p:spPr>
        <p:txBody>
          <a:bodyPr lIns="0" tIns="0" rIns="0" bIns="0" rtlCol="0" anchor="t">
            <a:spAutoFit/>
          </a:bodyPr>
          <a:lstStyle/>
          <a:p>
            <a:pPr defTabSz="609630">
              <a:lnSpc>
                <a:spcPts val="5100"/>
              </a:lnSpc>
            </a:pPr>
            <a:r>
              <a:rPr lang="en-US" sz="5000">
                <a:solidFill>
                  <a:srgbClr val="1B4971"/>
                </a:solidFill>
                <a:latin typeface="Lato Bold"/>
                <a:ea typeface="Lato Bold"/>
                <a:cs typeface="Lato Bold"/>
                <a:sym typeface="Lato Bold"/>
              </a:rPr>
              <a:t>DELTA 8/9/10/11​</a:t>
            </a:r>
          </a:p>
        </p:txBody>
      </p:sp>
      <p:grpSp>
        <p:nvGrpSpPr>
          <p:cNvPr id="14" name="Group 14"/>
          <p:cNvGrpSpPr/>
          <p:nvPr/>
        </p:nvGrpSpPr>
        <p:grpSpPr>
          <a:xfrm>
            <a:off x="7987554" y="2276932"/>
            <a:ext cx="3884091" cy="38840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a:ln w="12700"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16" name="Group 16"/>
          <p:cNvGrpSpPr/>
          <p:nvPr/>
        </p:nvGrpSpPr>
        <p:grpSpPr>
          <a:xfrm>
            <a:off x="5416550" y="2491852"/>
            <a:ext cx="3957794" cy="395779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a:stretch>
            </a:blipFill>
            <a:ln w="238125" cap="sq">
              <a:solidFill>
                <a:srgbClr val="ED3293"/>
              </a:solidFill>
              <a:prstDash val="solid"/>
              <a:miter/>
            </a:ln>
          </p:spPr>
          <p:txBody>
            <a:bodyPr/>
            <a:lstStyle/>
            <a:p>
              <a:pPr defTabSz="609630"/>
              <a:endParaRPr lang="en-US" sz="1200">
                <a:solidFill>
                  <a:prstClr val="black"/>
                </a:solidFill>
                <a:latin typeface="Calibri"/>
              </a:endParaRPr>
            </a:p>
          </p:txBody>
        </p:sp>
      </p:grpSp>
      <p:grpSp>
        <p:nvGrpSpPr>
          <p:cNvPr id="18" name="Group 18"/>
          <p:cNvGrpSpPr/>
          <p:nvPr/>
        </p:nvGrpSpPr>
        <p:grpSpPr>
          <a:xfrm>
            <a:off x="6535056" y="372973"/>
            <a:ext cx="3957794" cy="395779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a:stretch>
            </a:blipFill>
            <a:ln w="238125" cap="sq">
              <a:solidFill>
                <a:srgbClr val="2272BA"/>
              </a:solidFill>
              <a:prstDash val="solid"/>
              <a:miter/>
            </a:ln>
          </p:spPr>
          <p:txBody>
            <a:bodyPr/>
            <a:lstStyle/>
            <a:p>
              <a:pPr defTabSz="609630"/>
              <a:endParaRPr lang="en-US" sz="1200">
                <a:solidFill>
                  <a:prstClr val="black"/>
                </a:solidFill>
                <a:latin typeface="Calibri"/>
              </a:endParaRPr>
            </a:p>
          </p:txBody>
        </p:sp>
      </p:grpSp>
      <p:grpSp>
        <p:nvGrpSpPr>
          <p:cNvPr id="20" name="Group 20"/>
          <p:cNvGrpSpPr/>
          <p:nvPr/>
        </p:nvGrpSpPr>
        <p:grpSpPr>
          <a:xfrm>
            <a:off x="8113556" y="2351870"/>
            <a:ext cx="3957794" cy="395779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6"/>
              <a:stretch>
                <a:fillRect/>
              </a:stretch>
            </a:blipFill>
            <a:ln w="238125" cap="sq">
              <a:solidFill>
                <a:srgbClr val="AABE52"/>
              </a:solidFill>
              <a:prstDash val="solid"/>
              <a:miter/>
            </a:ln>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1727205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elta 8 THC Candy purchased in Hillsborough County.jpg">
            <a:extLst>
              <a:ext uri="{FF2B5EF4-FFF2-40B4-BE49-F238E27FC236}">
                <a16:creationId xmlns:a16="http://schemas.microsoft.com/office/drawing/2014/main" id="{8232939D-E691-E13D-2EFD-6209A418EC6A}"/>
              </a:ext>
            </a:extLst>
          </p:cNvPr>
          <p:cNvPicPr>
            <a:picLocks noChangeAspect="1"/>
          </p:cNvPicPr>
          <p:nvPr/>
        </p:nvPicPr>
        <p:blipFill>
          <a:blip r:embed="rId2" cstate="print"/>
          <a:stretch>
            <a:fillRect/>
          </a:stretch>
        </p:blipFill>
        <p:spPr>
          <a:xfrm>
            <a:off x="5008880" y="177800"/>
            <a:ext cx="7162800" cy="5468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EDE0877-A1C7-E135-B490-1C491046AE50}"/>
              </a:ext>
            </a:extLst>
          </p:cNvPr>
          <p:cNvSpPr txBox="1"/>
          <p:nvPr/>
        </p:nvSpPr>
        <p:spPr>
          <a:xfrm>
            <a:off x="914400" y="1905000"/>
            <a:ext cx="3562194" cy="769441"/>
          </a:xfrm>
          <a:prstGeom prst="rect">
            <a:avLst/>
          </a:prstGeom>
          <a:noFill/>
        </p:spPr>
        <p:txBody>
          <a:bodyPr wrap="none" rtlCol="0">
            <a:spAutoFit/>
          </a:bodyPr>
          <a:lstStyle/>
          <a:p>
            <a:pPr defTabSz="609630"/>
            <a:r>
              <a:rPr lang="en-US" sz="4400">
                <a:solidFill>
                  <a:srgbClr val="1F497D"/>
                </a:solidFill>
                <a:latin typeface="Merriweather" panose="00000500000000000000" pitchFamily="2" charset="0"/>
                <a:cs typeface="Acumin Pro" panose="020B0604020202020204" charset="0"/>
              </a:rPr>
              <a:t>Candy Form</a:t>
            </a:r>
          </a:p>
        </p:txBody>
      </p:sp>
    </p:spTree>
    <p:extLst>
      <p:ext uri="{BB962C8B-B14F-4D97-AF65-F5344CB8AC3E}">
        <p14:creationId xmlns:p14="http://schemas.microsoft.com/office/powerpoint/2010/main" val="4096778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B2237-B477-B46B-C5ED-11CD38099738}"/>
              </a:ext>
            </a:extLst>
          </p:cNvPr>
          <p:cNvSpPr txBox="1"/>
          <p:nvPr/>
        </p:nvSpPr>
        <p:spPr>
          <a:xfrm>
            <a:off x="558800" y="1600200"/>
            <a:ext cx="11455400" cy="4359335"/>
          </a:xfrm>
          <a:prstGeom prst="rect">
            <a:avLst/>
          </a:prstGeom>
          <a:noFill/>
        </p:spPr>
        <p:txBody>
          <a:bodyPr wrap="square">
            <a:spAutoFit/>
          </a:bodyPr>
          <a:lstStyle/>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June 26, 2014: </a:t>
            </a:r>
            <a:r>
              <a:rPr lang="en-US" sz="2133">
                <a:solidFill>
                  <a:srgbClr val="ED3293"/>
                </a:solidFill>
                <a:latin typeface="Acumin Pro" panose="020B0604020202020204" charset="0"/>
                <a:cs typeface="Acumin Pro" panose="020B0604020202020204" charset="0"/>
                <a:hlinkClick r:id="rId2">
                  <a:extLst>
                    <a:ext uri="{A12FA001-AC4F-418D-AE19-62706E023703}">
                      <ahyp:hlinkClr xmlns:ahyp="http://schemas.microsoft.com/office/drawing/2018/hyperlinkcolor" val="tx"/>
                    </a:ext>
                  </a:extLst>
                </a:hlinkClick>
              </a:rPr>
              <a:t>Compassionate Medical Cannabis Act</a:t>
            </a:r>
            <a:r>
              <a:rPr lang="en-US" sz="2133">
                <a:solidFill>
                  <a:srgbClr val="ED3293"/>
                </a:solidFill>
                <a:latin typeface="Acumin Pro" panose="020B0604020202020204" charset="0"/>
                <a:cs typeface="Acumin Pro" panose="020B0604020202020204" charset="0"/>
              </a:rPr>
              <a:t> </a:t>
            </a:r>
          </a:p>
          <a:p>
            <a:pPr marL="914446" lvl="2"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Permitted those suffering from muscle spasms, cancer, epilepsy, and chronic seizures to use low-THC cannabis products recommended by qualified physicians. In</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 2016: Expanded the </a:t>
            </a:r>
            <a:r>
              <a:rPr lang="en-US" sz="2133">
                <a:solidFill>
                  <a:srgbClr val="ED3293"/>
                </a:solidFill>
                <a:latin typeface="Acumin Pro" panose="020B0604020202020204" charset="0"/>
                <a:cs typeface="Acumin Pro" panose="020B0604020202020204" charset="0"/>
                <a:hlinkClick r:id="rId3">
                  <a:extLst>
                    <a:ext uri="{A12FA001-AC4F-418D-AE19-62706E023703}">
                      <ahyp:hlinkClr xmlns:ahyp="http://schemas.microsoft.com/office/drawing/2018/hyperlinkcolor" val="tx"/>
                    </a:ext>
                  </a:extLst>
                </a:hlinkClick>
              </a:rPr>
              <a:t>Right to Try Act</a:t>
            </a:r>
            <a:r>
              <a:rPr lang="en-US" sz="2133">
                <a:solidFill>
                  <a:srgbClr val="ED3293"/>
                </a:solidFill>
                <a:latin typeface="Acumin Pro" panose="020B0604020202020204" charset="0"/>
                <a:cs typeface="Acumin Pro" panose="020B0604020202020204" charset="0"/>
              </a:rPr>
              <a:t> </a:t>
            </a:r>
          </a:p>
          <a:p>
            <a:pPr marL="914446" lvl="2"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Permitted qualified doctors to prescribe full-strength marijuana to patients with terminal illnesses.</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2017: </a:t>
            </a:r>
            <a:r>
              <a:rPr lang="en-US" sz="2133">
                <a:solidFill>
                  <a:srgbClr val="ED3293"/>
                </a:solidFill>
                <a:latin typeface="Acumin Pro" panose="020B0604020202020204" charset="0"/>
                <a:cs typeface="Acumin Pro" panose="020B0604020202020204" charset="0"/>
                <a:hlinkClick r:id="rId4">
                  <a:extLst>
                    <a:ext uri="{A12FA001-AC4F-418D-AE19-62706E023703}">
                      <ahyp:hlinkClr xmlns:ahyp="http://schemas.microsoft.com/office/drawing/2018/hyperlinkcolor" val="tx"/>
                    </a:ext>
                  </a:extLst>
                </a:hlinkClick>
              </a:rPr>
              <a:t>Senate Bill 8A</a:t>
            </a:r>
            <a:r>
              <a:rPr lang="en-US" sz="2133">
                <a:solidFill>
                  <a:srgbClr val="ED3293"/>
                </a:solidFill>
                <a:latin typeface="Acumin Pro" panose="020B0604020202020204" charset="0"/>
                <a:cs typeface="Acumin Pro" panose="020B0604020202020204" charset="0"/>
              </a:rPr>
              <a:t> </a:t>
            </a:r>
          </a:p>
          <a:p>
            <a:pPr marL="914446" lvl="2" indent="-304815"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Expanded the qualifying conditions under the Florida medical marijuana program</a:t>
            </a:r>
          </a:p>
          <a:p>
            <a:pPr marL="304815" indent="-304815"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marL="304815" indent="-304815" defTabSz="609630">
              <a:buFont typeface="Arial" panose="020B0604020202020204" pitchFamily="34" charset="0"/>
              <a:buChar char="•"/>
            </a:pPr>
            <a:r>
              <a:rPr lang="en-US" sz="2133" b="1" i="1" u="sng">
                <a:solidFill>
                  <a:srgbClr val="ED3293"/>
                </a:solidFill>
                <a:latin typeface="Acumin Pro" panose="020B0604020202020204" charset="0"/>
                <a:cs typeface="Acumin Pro" panose="020B0604020202020204" charset="0"/>
              </a:rPr>
              <a:t>NOTE</a:t>
            </a:r>
            <a:r>
              <a:rPr lang="en-US" sz="2133">
                <a:solidFill>
                  <a:srgbClr val="1F497D"/>
                </a:solidFill>
                <a:latin typeface="Acumin Pro" panose="020B0604020202020204" charset="0"/>
                <a:cs typeface="Acumin Pro" panose="020B0604020202020204" charset="0"/>
              </a:rPr>
              <a:t>: Florida's medical marijuana program is administered by the state's Department of Health's Office of Medical Marijuana Use (</a:t>
            </a:r>
            <a:r>
              <a:rPr lang="en-US" sz="2133">
                <a:solidFill>
                  <a:srgbClr val="1F497D"/>
                </a:solidFill>
                <a:latin typeface="Acumin Pro" panose="020B0604020202020204" charset="0"/>
                <a:cs typeface="Acumin Pro" panose="020B0604020202020204" charset="0"/>
                <a:hlinkClick r:id="rId5">
                  <a:extLst>
                    <a:ext uri="{A12FA001-AC4F-418D-AE19-62706E023703}">
                      <ahyp:hlinkClr xmlns:ahyp="http://schemas.microsoft.com/office/drawing/2018/hyperlinkcolor" val="tx"/>
                    </a:ext>
                  </a:extLst>
                </a:hlinkClick>
              </a:rPr>
              <a:t>OMMU</a:t>
            </a:r>
            <a:r>
              <a:rPr lang="en-US" sz="2133">
                <a:solidFill>
                  <a:srgbClr val="1F497D"/>
                </a:solidFill>
                <a:latin typeface="Acumin Pro" panose="020B0604020202020204" charset="0"/>
                <a:cs typeface="Acumin Pro" panose="020B0604020202020204" charset="0"/>
              </a:rPr>
              <a:t>).</a:t>
            </a:r>
          </a:p>
        </p:txBody>
      </p:sp>
      <p:sp>
        <p:nvSpPr>
          <p:cNvPr id="4" name="Title 2">
            <a:extLst>
              <a:ext uri="{FF2B5EF4-FFF2-40B4-BE49-F238E27FC236}">
                <a16:creationId xmlns:a16="http://schemas.microsoft.com/office/drawing/2014/main" id="{AEAE1719-5827-4C01-00CB-9AD2C2FCBF76}"/>
              </a:ext>
            </a:extLst>
          </p:cNvPr>
          <p:cNvSpPr txBox="1">
            <a:spLocks/>
          </p:cNvSpPr>
          <p:nvPr/>
        </p:nvSpPr>
        <p:spPr>
          <a:xfrm>
            <a:off x="914400" y="0"/>
            <a:ext cx="6125964" cy="13163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r>
              <a:rPr lang="en-US">
                <a:solidFill>
                  <a:srgbClr val="1F497D"/>
                </a:solidFill>
                <a:latin typeface="Merriweather" panose="00000500000000000000" pitchFamily="2" charset="0"/>
              </a:rPr>
              <a:t>Medical Marijuana</a:t>
            </a:r>
          </a:p>
        </p:txBody>
      </p:sp>
    </p:spTree>
    <p:extLst>
      <p:ext uri="{BB962C8B-B14F-4D97-AF65-F5344CB8AC3E}">
        <p14:creationId xmlns:p14="http://schemas.microsoft.com/office/powerpoint/2010/main" val="113633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ag&#10;&#10;AI-generated content may be incorrect.">
            <a:extLst>
              <a:ext uri="{FF2B5EF4-FFF2-40B4-BE49-F238E27FC236}">
                <a16:creationId xmlns:a16="http://schemas.microsoft.com/office/drawing/2014/main" id="{6C5709C3-A0D7-F867-5ABA-E78CE1E45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1292327"/>
            <a:ext cx="2560320" cy="4267200"/>
          </a:xfrm>
          <a:prstGeom prst="rect">
            <a:avLst/>
          </a:prstGeom>
        </p:spPr>
      </p:pic>
      <p:pic>
        <p:nvPicPr>
          <p:cNvPr id="2" name="Content Placeholder 3" descr="Delta O gummies gas station Tampa.jpg">
            <a:extLst>
              <a:ext uri="{FF2B5EF4-FFF2-40B4-BE49-F238E27FC236}">
                <a16:creationId xmlns:a16="http://schemas.microsoft.com/office/drawing/2014/main" id="{4BE50582-4F67-5FC9-5B65-3F75BF492694}"/>
              </a:ext>
            </a:extLst>
          </p:cNvPr>
          <p:cNvPicPr>
            <a:picLocks noChangeAspect="1"/>
          </p:cNvPicPr>
          <p:nvPr/>
        </p:nvPicPr>
        <p:blipFill>
          <a:blip r:embed="rId3" cstate="print"/>
          <a:stretch>
            <a:fillRect/>
          </a:stretch>
        </p:blipFill>
        <p:spPr>
          <a:xfrm rot="5400000">
            <a:off x="2927911" y="2145767"/>
            <a:ext cx="3413759" cy="2560320"/>
          </a:xfrm>
          <a:prstGeom prst="rect">
            <a:avLst/>
          </a:prstGeom>
        </p:spPr>
      </p:pic>
      <p:pic>
        <p:nvPicPr>
          <p:cNvPr id="9" name="Picture 8">
            <a:extLst>
              <a:ext uri="{FF2B5EF4-FFF2-40B4-BE49-F238E27FC236}">
                <a16:creationId xmlns:a16="http://schemas.microsoft.com/office/drawing/2014/main" id="{4C02A693-F95E-A202-0A50-AD901F55D7BD}"/>
              </a:ext>
            </a:extLst>
          </p:cNvPr>
          <p:cNvPicPr>
            <a:picLocks noChangeAspect="1"/>
          </p:cNvPicPr>
          <p:nvPr/>
        </p:nvPicPr>
        <p:blipFill>
          <a:blip r:embed="rId4"/>
          <a:stretch>
            <a:fillRect/>
          </a:stretch>
        </p:blipFill>
        <p:spPr>
          <a:xfrm>
            <a:off x="6235726" y="2005576"/>
            <a:ext cx="2560320" cy="2840701"/>
          </a:xfrm>
          <a:prstGeom prst="rect">
            <a:avLst/>
          </a:prstGeom>
        </p:spPr>
      </p:pic>
      <p:pic>
        <p:nvPicPr>
          <p:cNvPr id="6" name="Picture 5" descr="A blue bag with a picture of a tree and a drink&#10;&#10;AI-generated content may be incorrect.">
            <a:extLst>
              <a:ext uri="{FF2B5EF4-FFF2-40B4-BE49-F238E27FC236}">
                <a16:creationId xmlns:a16="http://schemas.microsoft.com/office/drawing/2014/main" id="{D776D93D-E196-99EE-DFC7-B130B3BC1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662" y="2187371"/>
            <a:ext cx="2560320" cy="2477111"/>
          </a:xfrm>
          <a:prstGeom prst="rect">
            <a:avLst/>
          </a:prstGeom>
        </p:spPr>
      </p:pic>
      <p:sp>
        <p:nvSpPr>
          <p:cNvPr id="10" name="TextBox 9">
            <a:extLst>
              <a:ext uri="{FF2B5EF4-FFF2-40B4-BE49-F238E27FC236}">
                <a16:creationId xmlns:a16="http://schemas.microsoft.com/office/drawing/2014/main" id="{BF0B99DA-E3BF-3DB0-7E95-1E3D8D242FC4}"/>
              </a:ext>
            </a:extLst>
          </p:cNvPr>
          <p:cNvSpPr txBox="1"/>
          <p:nvPr/>
        </p:nvSpPr>
        <p:spPr>
          <a:xfrm>
            <a:off x="4650031" y="431800"/>
            <a:ext cx="2858475" cy="769441"/>
          </a:xfrm>
          <a:prstGeom prst="rect">
            <a:avLst/>
          </a:prstGeom>
          <a:noFill/>
        </p:spPr>
        <p:txBody>
          <a:bodyPr wrap="none" rtlCol="0">
            <a:spAutoFit/>
          </a:bodyPr>
          <a:lstStyle/>
          <a:p>
            <a:pPr defTabSz="609630"/>
            <a:r>
              <a:rPr lang="en-US" sz="4400">
                <a:solidFill>
                  <a:srgbClr val="1F497D"/>
                </a:solidFill>
                <a:latin typeface="Merriweather" panose="00000500000000000000" pitchFamily="2" charset="0"/>
                <a:cs typeface="Acumin Pro" panose="020B0604020202020204" charset="0"/>
              </a:rPr>
              <a:t>Gummies</a:t>
            </a:r>
          </a:p>
        </p:txBody>
      </p:sp>
    </p:spTree>
    <p:extLst>
      <p:ext uri="{BB962C8B-B14F-4D97-AF65-F5344CB8AC3E}">
        <p14:creationId xmlns:p14="http://schemas.microsoft.com/office/powerpoint/2010/main" val="208757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5414" y="230547"/>
            <a:ext cx="1509316" cy="150931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5" name="Group 5"/>
          <p:cNvGrpSpPr/>
          <p:nvPr/>
        </p:nvGrpSpPr>
        <p:grpSpPr>
          <a:xfrm rot="-2700000">
            <a:off x="-703430" y="651512"/>
            <a:ext cx="2912763" cy="68576"/>
            <a:chOff x="0" y="0"/>
            <a:chExt cx="724949" cy="17068"/>
          </a:xfrm>
        </p:grpSpPr>
        <p:sp>
          <p:nvSpPr>
            <p:cNvPr id="6" name="Freeform 6"/>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endParaRPr lang="en-US" sz="1200">
                <a:solidFill>
                  <a:prstClr val="black"/>
                </a:solidFill>
                <a:latin typeface="Calibri"/>
              </a:endParaRPr>
            </a:p>
          </p:txBody>
        </p:sp>
        <p:sp>
          <p:nvSpPr>
            <p:cNvPr id="7" name="TextBox 7"/>
            <p:cNvSpPr txBox="1"/>
            <p:nvPr/>
          </p:nvSpPr>
          <p:spPr>
            <a:xfrm>
              <a:off x="0" y="-28575"/>
              <a:ext cx="724949"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
        <p:nvSpPr>
          <p:cNvPr id="8" name="Freeform 8"/>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284733" y="1172016"/>
            <a:ext cx="4811267" cy="654025"/>
          </a:xfrm>
          <a:prstGeom prst="rect">
            <a:avLst/>
          </a:prstGeom>
        </p:spPr>
        <p:txBody>
          <a:bodyPr lIns="0" tIns="0" rIns="0" bIns="0" rtlCol="0" anchor="t">
            <a:spAutoFit/>
          </a:bodyPr>
          <a:lstStyle/>
          <a:p>
            <a:pPr defTabSz="609630">
              <a:lnSpc>
                <a:spcPts val="5100"/>
              </a:lnSpc>
            </a:pPr>
            <a:r>
              <a:rPr lang="en-US" sz="5000">
                <a:solidFill>
                  <a:srgbClr val="1B4971"/>
                </a:solidFill>
                <a:latin typeface="Lato Bold"/>
                <a:ea typeface="Lato Bold"/>
                <a:cs typeface="Lato Bold"/>
                <a:sym typeface="Lato Bold"/>
              </a:rPr>
              <a:t>VAPING</a:t>
            </a:r>
          </a:p>
        </p:txBody>
      </p:sp>
      <p:grpSp>
        <p:nvGrpSpPr>
          <p:cNvPr id="12" name="Group 12"/>
          <p:cNvGrpSpPr/>
          <p:nvPr/>
        </p:nvGrpSpPr>
        <p:grpSpPr>
          <a:xfrm>
            <a:off x="418298" y="2491852"/>
            <a:ext cx="3957794" cy="395779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a:stretch>
            </a:blipFill>
            <a:ln w="238125" cap="sq">
              <a:solidFill>
                <a:srgbClr val="ED3293"/>
              </a:solidFill>
              <a:prstDash val="solid"/>
              <a:miter/>
            </a:ln>
          </p:spPr>
          <p:txBody>
            <a:bodyPr/>
            <a:lstStyle/>
            <a:p>
              <a:pPr defTabSz="609630"/>
              <a:endParaRPr lang="en-US" sz="1200">
                <a:solidFill>
                  <a:prstClr val="black"/>
                </a:solidFill>
                <a:latin typeface="Calibri"/>
              </a:endParaRPr>
            </a:p>
          </p:txBody>
        </p:sp>
      </p:grpSp>
      <p:grpSp>
        <p:nvGrpSpPr>
          <p:cNvPr id="14" name="Group 14"/>
          <p:cNvGrpSpPr/>
          <p:nvPr/>
        </p:nvGrpSpPr>
        <p:grpSpPr>
          <a:xfrm>
            <a:off x="4117104" y="1089466"/>
            <a:ext cx="3957794" cy="395779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a:stretch>
            </a:blipFill>
            <a:ln w="238125" cap="sq">
              <a:solidFill>
                <a:srgbClr val="2272BA"/>
              </a:solidFill>
              <a:prstDash val="solid"/>
              <a:miter/>
            </a:ln>
          </p:spPr>
          <p:txBody>
            <a:bodyPr/>
            <a:lstStyle/>
            <a:p>
              <a:pPr defTabSz="609630"/>
              <a:endParaRPr lang="en-US" sz="1200">
                <a:solidFill>
                  <a:prstClr val="black"/>
                </a:solidFill>
                <a:latin typeface="Calibri"/>
              </a:endParaRPr>
            </a:p>
          </p:txBody>
        </p:sp>
      </p:grpSp>
      <p:grpSp>
        <p:nvGrpSpPr>
          <p:cNvPr id="16" name="Group 16"/>
          <p:cNvGrpSpPr/>
          <p:nvPr/>
        </p:nvGrpSpPr>
        <p:grpSpPr>
          <a:xfrm>
            <a:off x="7913852" y="2491852"/>
            <a:ext cx="3957794" cy="395779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6"/>
              <a:stretch>
                <a:fillRect b="-473"/>
              </a:stretch>
            </a:blipFill>
            <a:ln w="238125" cap="sq">
              <a:solidFill>
                <a:srgbClr val="AABE52"/>
              </a:solidFill>
              <a:prstDash val="solid"/>
              <a:miter/>
            </a:ln>
          </p:spPr>
          <p:txBody>
            <a:bodyPr/>
            <a:lstStyle/>
            <a:p>
              <a:pPr defTabSz="609630"/>
              <a:endParaRPr lang="en-US" sz="1200">
                <a:solidFill>
                  <a:prstClr val="black"/>
                </a:solidFill>
                <a:latin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Kratom and nicotine vapes dixie county.jpg">
            <a:extLst>
              <a:ext uri="{FF2B5EF4-FFF2-40B4-BE49-F238E27FC236}">
                <a16:creationId xmlns:a16="http://schemas.microsoft.com/office/drawing/2014/main" id="{80C0950A-5F05-DDED-A6CF-F1CBF7DB4B5D}"/>
              </a:ext>
            </a:extLst>
          </p:cNvPr>
          <p:cNvPicPr>
            <a:picLocks noChangeAspect="1"/>
          </p:cNvPicPr>
          <p:nvPr/>
        </p:nvPicPr>
        <p:blipFill>
          <a:blip r:embed="rId2"/>
          <a:srcRect t="11374" b="13640"/>
          <a:stretch/>
        </p:blipFill>
        <p:spPr>
          <a:xfrm>
            <a:off x="13" y="1282"/>
            <a:ext cx="12191987" cy="6856718"/>
          </a:xfrm>
          <a:prstGeom prst="rect">
            <a:avLst/>
          </a:prstGeom>
        </p:spPr>
      </p:pic>
    </p:spTree>
    <p:extLst>
      <p:ext uri="{BB962C8B-B14F-4D97-AF65-F5344CB8AC3E}">
        <p14:creationId xmlns:p14="http://schemas.microsoft.com/office/powerpoint/2010/main" val="2368640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655A7F65-3F69-60D0-383A-A03B97226438}"/>
              </a:ext>
            </a:extLst>
          </p:cNvPr>
          <p:cNvPicPr>
            <a:picLocks noChangeAspect="1"/>
          </p:cNvPicPr>
          <p:nvPr/>
        </p:nvPicPr>
        <p:blipFill>
          <a:blip r:embed="rId3"/>
          <a:stretch>
            <a:fillRect/>
          </a:stretch>
        </p:blipFill>
        <p:spPr>
          <a:xfrm>
            <a:off x="510636" y="1123527"/>
            <a:ext cx="3465111" cy="4604800"/>
          </a:xfrm>
          <a:prstGeom prst="rect">
            <a:avLst/>
          </a:prstGeom>
          <a:solidFill>
            <a:srgbClr val="FFFFFF">
              <a:shade val="85000"/>
            </a:srgbClr>
          </a:solidFill>
        </p:spPr>
      </p:pic>
      <p:pic>
        <p:nvPicPr>
          <p:cNvPr id="3" name="Picture 2">
            <a:hlinkClick r:id="rId4"/>
            <a:extLst>
              <a:ext uri="{FF2B5EF4-FFF2-40B4-BE49-F238E27FC236}">
                <a16:creationId xmlns:a16="http://schemas.microsoft.com/office/drawing/2014/main" id="{B586D6B0-151D-6B8E-9097-12B39702CB39}"/>
              </a:ext>
            </a:extLst>
          </p:cNvPr>
          <p:cNvPicPr>
            <a:picLocks noChangeAspect="1"/>
          </p:cNvPicPr>
          <p:nvPr/>
        </p:nvPicPr>
        <p:blipFill>
          <a:blip r:embed="rId5"/>
          <a:stretch>
            <a:fillRect/>
          </a:stretch>
        </p:blipFill>
        <p:spPr>
          <a:xfrm>
            <a:off x="4310676" y="2727301"/>
            <a:ext cx="3537345" cy="1397251"/>
          </a:xfrm>
          <a:prstGeom prst="rect">
            <a:avLst/>
          </a:prstGeom>
          <a:solidFill>
            <a:srgbClr val="FFFFFF">
              <a:shade val="85000"/>
            </a:srgbClr>
          </a:solidFill>
        </p:spPr>
      </p:pic>
      <p:pic>
        <p:nvPicPr>
          <p:cNvPr id="3074" name="Picture 2">
            <a:extLst>
              <a:ext uri="{FF2B5EF4-FFF2-40B4-BE49-F238E27FC236}">
                <a16:creationId xmlns:a16="http://schemas.microsoft.com/office/drawing/2014/main" id="{9147F314-322D-9EB4-7966-520D1C5A669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62336" y="1667368"/>
            <a:ext cx="3517120" cy="3517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9">
            <a:extLst>
              <a:ext uri="{FF2B5EF4-FFF2-40B4-BE49-F238E27FC236}">
                <a16:creationId xmlns:a16="http://schemas.microsoft.com/office/drawing/2014/main" id="{59450A0B-22AF-420C-7228-5870099C20EE}"/>
              </a:ext>
            </a:extLst>
          </p:cNvPr>
          <p:cNvSpPr txBox="1"/>
          <p:nvPr/>
        </p:nvSpPr>
        <p:spPr>
          <a:xfrm>
            <a:off x="3352800" y="465227"/>
            <a:ext cx="6118486" cy="654025"/>
          </a:xfrm>
          <a:prstGeom prst="rect">
            <a:avLst/>
          </a:prstGeom>
        </p:spPr>
        <p:txBody>
          <a:bodyPr wrap="square" lIns="0" tIns="0" rIns="0" bIns="0" rtlCol="0" anchor="t">
            <a:spAutoFit/>
          </a:bodyPr>
          <a:lstStyle/>
          <a:p>
            <a:pPr defTabSz="609630">
              <a:lnSpc>
                <a:spcPts val="5100"/>
              </a:lnSpc>
              <a:defRPr/>
            </a:pPr>
            <a:r>
              <a:rPr lang="en-US" sz="5000">
                <a:solidFill>
                  <a:srgbClr val="1B4971"/>
                </a:solidFill>
                <a:latin typeface="Lato Bold"/>
                <a:ea typeface="Lato Bold"/>
                <a:cs typeface="Lato Bold"/>
                <a:sym typeface="Lato Bold"/>
              </a:rPr>
              <a:t>Vape Pens &amp; Oils</a:t>
            </a:r>
          </a:p>
        </p:txBody>
      </p:sp>
    </p:spTree>
    <p:extLst>
      <p:ext uri="{BB962C8B-B14F-4D97-AF65-F5344CB8AC3E}">
        <p14:creationId xmlns:p14="http://schemas.microsoft.com/office/powerpoint/2010/main" val="445224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91CCB-47F3-87BC-BEEB-4F6CEA64819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64977C4-9BCF-E725-CBAA-928EB7FDE6CA}"/>
              </a:ext>
            </a:extLst>
          </p:cNvPr>
          <p:cNvGrpSpPr/>
          <p:nvPr/>
        </p:nvGrpSpPr>
        <p:grpSpPr>
          <a:xfrm>
            <a:off x="-435414" y="230547"/>
            <a:ext cx="1509316" cy="1509316"/>
            <a:chOff x="0" y="0"/>
            <a:chExt cx="812800" cy="812800"/>
          </a:xfrm>
        </p:grpSpPr>
        <p:sp>
          <p:nvSpPr>
            <p:cNvPr id="3" name="Freeform 3">
              <a:extLst>
                <a:ext uri="{FF2B5EF4-FFF2-40B4-BE49-F238E27FC236}">
                  <a16:creationId xmlns:a16="http://schemas.microsoft.com/office/drawing/2014/main" id="{CBC8400A-40A8-498E-2A57-30081ED6605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EABBAC46-5E51-323F-4C97-7FD340897299}"/>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ECB7556A-F998-312C-7A03-76DD49EE41F5}"/>
              </a:ext>
            </a:extLst>
          </p:cNvPr>
          <p:cNvGrpSpPr/>
          <p:nvPr/>
        </p:nvGrpSpPr>
        <p:grpSpPr>
          <a:xfrm rot="-2700000">
            <a:off x="-703430" y="651512"/>
            <a:ext cx="2912763" cy="68576"/>
            <a:chOff x="0" y="0"/>
            <a:chExt cx="724949" cy="17068"/>
          </a:xfrm>
        </p:grpSpPr>
        <p:sp>
          <p:nvSpPr>
            <p:cNvPr id="6" name="Freeform 6">
              <a:extLst>
                <a:ext uri="{FF2B5EF4-FFF2-40B4-BE49-F238E27FC236}">
                  <a16:creationId xmlns:a16="http://schemas.microsoft.com/office/drawing/2014/main" id="{B4B2294E-6212-65FE-CC69-28CB69BB22F6}"/>
                </a:ext>
              </a:extLst>
            </p:cNvPr>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defRPr/>
              </a:pPr>
              <a:endParaRPr lang="en-US" sz="1200">
                <a:solidFill>
                  <a:prstClr val="black"/>
                </a:solidFill>
                <a:latin typeface="Calibri"/>
              </a:endParaRPr>
            </a:p>
          </p:txBody>
        </p:sp>
        <p:sp>
          <p:nvSpPr>
            <p:cNvPr id="7" name="TextBox 7">
              <a:extLst>
                <a:ext uri="{FF2B5EF4-FFF2-40B4-BE49-F238E27FC236}">
                  <a16:creationId xmlns:a16="http://schemas.microsoft.com/office/drawing/2014/main" id="{391C3744-C98F-D7DC-8B5D-029DB1BC9E12}"/>
                </a:ext>
              </a:extLst>
            </p:cNvPr>
            <p:cNvSpPr txBox="1"/>
            <p:nvPr/>
          </p:nvSpPr>
          <p:spPr>
            <a:xfrm>
              <a:off x="0" y="-28575"/>
              <a:ext cx="724949" cy="45643"/>
            </a:xfrm>
            <a:prstGeom prst="rect">
              <a:avLst/>
            </a:prstGeom>
          </p:spPr>
          <p:txBody>
            <a:bodyPr lIns="31860" tIns="31860" rIns="31860" bIns="31860" rtlCol="0" anchor="ctr"/>
            <a:lstStyle/>
            <a:p>
              <a:pPr algn="ctr" defTabSz="609630">
                <a:lnSpc>
                  <a:spcPts val="1229"/>
                </a:lnSpc>
                <a:defRPr/>
              </a:pPr>
              <a:endParaRPr sz="1200">
                <a:solidFill>
                  <a:prstClr val="black"/>
                </a:solidFill>
                <a:latin typeface="Calibri"/>
              </a:endParaRPr>
            </a:p>
          </p:txBody>
        </p:sp>
      </p:grpSp>
      <p:sp>
        <p:nvSpPr>
          <p:cNvPr id="8" name="Freeform 8">
            <a:extLst>
              <a:ext uri="{FF2B5EF4-FFF2-40B4-BE49-F238E27FC236}">
                <a16:creationId xmlns:a16="http://schemas.microsoft.com/office/drawing/2014/main" id="{3DD4C409-8A7F-7892-E0AC-F1B0EE5E4784}"/>
              </a:ext>
            </a:extLst>
          </p:cNvPr>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9" name="TextBox 9">
            <a:extLst>
              <a:ext uri="{FF2B5EF4-FFF2-40B4-BE49-F238E27FC236}">
                <a16:creationId xmlns:a16="http://schemas.microsoft.com/office/drawing/2014/main" id="{CAB73BEE-0E6A-B607-6D2C-C0BE63615043}"/>
              </a:ext>
            </a:extLst>
          </p:cNvPr>
          <p:cNvSpPr txBox="1"/>
          <p:nvPr/>
        </p:nvSpPr>
        <p:spPr>
          <a:xfrm>
            <a:off x="1284733" y="1172016"/>
            <a:ext cx="4811267" cy="654025"/>
          </a:xfrm>
          <a:prstGeom prst="rect">
            <a:avLst/>
          </a:prstGeom>
        </p:spPr>
        <p:txBody>
          <a:bodyPr lIns="0" tIns="0" rIns="0" bIns="0" rtlCol="0" anchor="t">
            <a:spAutoFit/>
          </a:bodyPr>
          <a:lstStyle/>
          <a:p>
            <a:pPr defTabSz="609630">
              <a:lnSpc>
                <a:spcPts val="5100"/>
              </a:lnSpc>
              <a:defRPr/>
            </a:pPr>
            <a:r>
              <a:rPr lang="en-US" sz="5000">
                <a:solidFill>
                  <a:srgbClr val="1B4971"/>
                </a:solidFill>
                <a:latin typeface="Lato Bold"/>
                <a:ea typeface="Lato Bold"/>
                <a:cs typeface="Lato Bold"/>
                <a:sym typeface="Lato Bold"/>
              </a:rPr>
              <a:t>VAPING</a:t>
            </a:r>
          </a:p>
        </p:txBody>
      </p:sp>
      <p:sp>
        <p:nvSpPr>
          <p:cNvPr id="11" name="TextBox 10">
            <a:extLst>
              <a:ext uri="{FF2B5EF4-FFF2-40B4-BE49-F238E27FC236}">
                <a16:creationId xmlns:a16="http://schemas.microsoft.com/office/drawing/2014/main" id="{DD9C0D50-2A11-705B-1FCC-BEBFCA1C549F}"/>
              </a:ext>
            </a:extLst>
          </p:cNvPr>
          <p:cNvSpPr txBox="1"/>
          <p:nvPr/>
        </p:nvSpPr>
        <p:spPr>
          <a:xfrm>
            <a:off x="2794000" y="2174990"/>
            <a:ext cx="6316980" cy="2862322"/>
          </a:xfrm>
          <a:prstGeom prst="rect">
            <a:avLst/>
          </a:prstGeom>
          <a:noFill/>
        </p:spPr>
        <p:txBody>
          <a:bodyPr wrap="square">
            <a:spAutoFit/>
          </a:bodyPr>
          <a:lstStyle/>
          <a:p>
            <a:pPr algn="ctr" defTabSz="609630"/>
            <a:r>
              <a:rPr lang="en-US" sz="3600" b="1">
                <a:solidFill>
                  <a:srgbClr val="26282A"/>
                </a:solidFill>
                <a:latin typeface="Calibri"/>
                <a:ea typeface="Times New Roman" panose="02020603050405020304" pitchFamily="18" charset="0"/>
                <a:cs typeface="Aptos" panose="020B0004020202020204" pitchFamily="34" charset="0"/>
              </a:rPr>
              <a:t>Florida Attorney General’s Office Launches Nicotine Dispensing Device Directory, Gives Retailers Until March 1 to Remove Listed Products</a:t>
            </a:r>
            <a:endParaRPr lang="en-US" sz="3600" b="1">
              <a:solidFill>
                <a:prstClr val="black"/>
              </a:solidFill>
              <a:latin typeface="Calibri"/>
              <a:ea typeface="Aptos" panose="020B0004020202020204" pitchFamily="34" charset="0"/>
              <a:cs typeface="Aptos" panose="020B0004020202020204" pitchFamily="34" charset="0"/>
            </a:endParaRPr>
          </a:p>
        </p:txBody>
      </p:sp>
      <p:sp>
        <p:nvSpPr>
          <p:cNvPr id="19" name="TextBox 18">
            <a:extLst>
              <a:ext uri="{FF2B5EF4-FFF2-40B4-BE49-F238E27FC236}">
                <a16:creationId xmlns:a16="http://schemas.microsoft.com/office/drawing/2014/main" id="{E52F2F87-49C0-75A5-6DD6-457AFAC7B0AC}"/>
              </a:ext>
            </a:extLst>
          </p:cNvPr>
          <p:cNvSpPr txBox="1"/>
          <p:nvPr/>
        </p:nvSpPr>
        <p:spPr>
          <a:xfrm>
            <a:off x="3505200" y="5350379"/>
            <a:ext cx="6316980" cy="461665"/>
          </a:xfrm>
          <a:prstGeom prst="rect">
            <a:avLst/>
          </a:prstGeom>
          <a:noFill/>
        </p:spPr>
        <p:txBody>
          <a:bodyPr wrap="square">
            <a:spAutoFit/>
          </a:bodyPr>
          <a:lstStyle/>
          <a:p>
            <a:pPr defTabSz="609630"/>
            <a:r>
              <a:rPr lang="en-US" sz="2400">
                <a:solidFill>
                  <a:srgbClr val="ED3293"/>
                </a:solidFill>
                <a:latin typeface="Calibri"/>
                <a:hlinkClick r:id="rId4">
                  <a:extLst>
                    <a:ext uri="{A12FA001-AC4F-418D-AE19-62706E023703}">
                      <ahyp:hlinkClr xmlns:ahyp="http://schemas.microsoft.com/office/drawing/2018/hyperlinkcolor" val="tx"/>
                    </a:ext>
                  </a:extLst>
                </a:hlinkClick>
              </a:rPr>
              <a:t>Nicotine Dispensing Devices | My Florida Legal</a:t>
            </a:r>
            <a:endParaRPr lang="en-US" sz="2400">
              <a:solidFill>
                <a:srgbClr val="ED3293"/>
              </a:solidFill>
              <a:latin typeface="Calibri"/>
            </a:endParaRPr>
          </a:p>
        </p:txBody>
      </p:sp>
    </p:spTree>
    <p:extLst>
      <p:ext uri="{BB962C8B-B14F-4D97-AF65-F5344CB8AC3E}">
        <p14:creationId xmlns:p14="http://schemas.microsoft.com/office/powerpoint/2010/main" val="3796085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5AF9-CD9D-86E2-2AFC-CF766C1C093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54E8BB-536E-DCC7-90EC-06B1C5B61CFD}"/>
              </a:ext>
            </a:extLst>
          </p:cNvPr>
          <p:cNvGrpSpPr/>
          <p:nvPr/>
        </p:nvGrpSpPr>
        <p:grpSpPr>
          <a:xfrm>
            <a:off x="-435414" y="230547"/>
            <a:ext cx="1509316" cy="1509316"/>
            <a:chOff x="0" y="0"/>
            <a:chExt cx="812800" cy="812800"/>
          </a:xfrm>
        </p:grpSpPr>
        <p:sp>
          <p:nvSpPr>
            <p:cNvPr id="3" name="Freeform 3">
              <a:extLst>
                <a:ext uri="{FF2B5EF4-FFF2-40B4-BE49-F238E27FC236}">
                  <a16:creationId xmlns:a16="http://schemas.microsoft.com/office/drawing/2014/main" id="{B1654B54-CDD0-A67F-CDED-1C8F1CC9C852}"/>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4334B634-E407-3954-97A5-75A3AD9E63B1}"/>
                </a:ext>
              </a:extLst>
            </p:cNvPr>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defRPr/>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9D318998-D093-1D6B-8F57-45B1F8C0169E}"/>
              </a:ext>
            </a:extLst>
          </p:cNvPr>
          <p:cNvGrpSpPr/>
          <p:nvPr/>
        </p:nvGrpSpPr>
        <p:grpSpPr>
          <a:xfrm rot="-2700000">
            <a:off x="-703430" y="651512"/>
            <a:ext cx="2912763" cy="68576"/>
            <a:chOff x="0" y="0"/>
            <a:chExt cx="724949" cy="17068"/>
          </a:xfrm>
        </p:grpSpPr>
        <p:sp>
          <p:nvSpPr>
            <p:cNvPr id="6" name="Freeform 6">
              <a:extLst>
                <a:ext uri="{FF2B5EF4-FFF2-40B4-BE49-F238E27FC236}">
                  <a16:creationId xmlns:a16="http://schemas.microsoft.com/office/drawing/2014/main" id="{745B482D-75CB-AECE-565F-72B769DC485E}"/>
                </a:ext>
              </a:extLst>
            </p:cNvPr>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defRPr/>
              </a:pPr>
              <a:endParaRPr lang="en-US" sz="1200">
                <a:solidFill>
                  <a:prstClr val="black"/>
                </a:solidFill>
                <a:latin typeface="Calibri"/>
              </a:endParaRPr>
            </a:p>
          </p:txBody>
        </p:sp>
        <p:sp>
          <p:nvSpPr>
            <p:cNvPr id="7" name="TextBox 7">
              <a:extLst>
                <a:ext uri="{FF2B5EF4-FFF2-40B4-BE49-F238E27FC236}">
                  <a16:creationId xmlns:a16="http://schemas.microsoft.com/office/drawing/2014/main" id="{132C3E87-679F-3AF8-7656-9AAE42F68E24}"/>
                </a:ext>
              </a:extLst>
            </p:cNvPr>
            <p:cNvSpPr txBox="1"/>
            <p:nvPr/>
          </p:nvSpPr>
          <p:spPr>
            <a:xfrm>
              <a:off x="0" y="-28575"/>
              <a:ext cx="724949" cy="45643"/>
            </a:xfrm>
            <a:prstGeom prst="rect">
              <a:avLst/>
            </a:prstGeom>
          </p:spPr>
          <p:txBody>
            <a:bodyPr lIns="31860" tIns="31860" rIns="31860" bIns="31860" rtlCol="0" anchor="ctr"/>
            <a:lstStyle/>
            <a:p>
              <a:pPr algn="ctr" defTabSz="609630">
                <a:lnSpc>
                  <a:spcPts val="1229"/>
                </a:lnSpc>
                <a:defRPr/>
              </a:pPr>
              <a:endParaRPr sz="1200">
                <a:solidFill>
                  <a:prstClr val="black"/>
                </a:solidFill>
                <a:latin typeface="Calibri"/>
              </a:endParaRPr>
            </a:p>
          </p:txBody>
        </p:sp>
      </p:grpSp>
      <p:sp>
        <p:nvSpPr>
          <p:cNvPr id="8" name="Freeform 8">
            <a:extLst>
              <a:ext uri="{FF2B5EF4-FFF2-40B4-BE49-F238E27FC236}">
                <a16:creationId xmlns:a16="http://schemas.microsoft.com/office/drawing/2014/main" id="{8A5FF18A-A74B-3BF8-67AE-4FC020B4F10C}"/>
              </a:ext>
            </a:extLst>
          </p:cNvPr>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9" name="TextBox 9">
            <a:extLst>
              <a:ext uri="{FF2B5EF4-FFF2-40B4-BE49-F238E27FC236}">
                <a16:creationId xmlns:a16="http://schemas.microsoft.com/office/drawing/2014/main" id="{996CE0C5-7B69-B865-2B94-8ABC963A7117}"/>
              </a:ext>
            </a:extLst>
          </p:cNvPr>
          <p:cNvSpPr txBox="1"/>
          <p:nvPr/>
        </p:nvSpPr>
        <p:spPr>
          <a:xfrm>
            <a:off x="1284733" y="1172016"/>
            <a:ext cx="4811267" cy="654025"/>
          </a:xfrm>
          <a:prstGeom prst="rect">
            <a:avLst/>
          </a:prstGeom>
        </p:spPr>
        <p:txBody>
          <a:bodyPr lIns="0" tIns="0" rIns="0" bIns="0" rtlCol="0" anchor="t">
            <a:spAutoFit/>
          </a:bodyPr>
          <a:lstStyle/>
          <a:p>
            <a:pPr defTabSz="609630">
              <a:lnSpc>
                <a:spcPts val="5100"/>
              </a:lnSpc>
              <a:defRPr/>
            </a:pPr>
            <a:r>
              <a:rPr lang="en-US" sz="5000">
                <a:solidFill>
                  <a:srgbClr val="1B4971"/>
                </a:solidFill>
                <a:latin typeface="Lato Bold"/>
                <a:ea typeface="Lato Bold"/>
                <a:cs typeface="Lato Bold"/>
                <a:sym typeface="Lato Bold"/>
              </a:rPr>
              <a:t>VAPING</a:t>
            </a:r>
          </a:p>
        </p:txBody>
      </p:sp>
      <p:sp>
        <p:nvSpPr>
          <p:cNvPr id="11" name="TextBox 10">
            <a:extLst>
              <a:ext uri="{FF2B5EF4-FFF2-40B4-BE49-F238E27FC236}">
                <a16:creationId xmlns:a16="http://schemas.microsoft.com/office/drawing/2014/main" id="{181A7F63-100C-5BB5-F3FD-C1FC9EE969D4}"/>
              </a:ext>
            </a:extLst>
          </p:cNvPr>
          <p:cNvSpPr txBox="1"/>
          <p:nvPr/>
        </p:nvSpPr>
        <p:spPr>
          <a:xfrm>
            <a:off x="1397000" y="2089004"/>
            <a:ext cx="10236200" cy="3786229"/>
          </a:xfrm>
          <a:prstGeom prst="rect">
            <a:avLst/>
          </a:prstGeom>
          <a:noFill/>
        </p:spPr>
        <p:txBody>
          <a:bodyPr wrap="square">
            <a:spAutoFit/>
          </a:bodyPr>
          <a:lstStyle/>
          <a:p>
            <a:pPr marL="228611" indent="-228611" defTabSz="609630">
              <a:buSzPts val="1000"/>
              <a:buFont typeface="Symbol" panose="05050102010706020507" pitchFamily="18" charset="2"/>
              <a:buChar char=""/>
              <a:tabLst>
                <a:tab pos="304815" algn="l"/>
              </a:tabLst>
            </a:pPr>
            <a:r>
              <a:rPr lang="en-US" sz="2667">
                <a:solidFill>
                  <a:srgbClr val="26282A"/>
                </a:solidFill>
                <a:latin typeface="Calibri"/>
                <a:ea typeface="Times New Roman" panose="02020603050405020304" pitchFamily="18" charset="0"/>
                <a:cs typeface="Aptos" panose="020B0004020202020204" pitchFamily="34" charset="0"/>
              </a:rPr>
              <a:t>Is designed to be </a:t>
            </a:r>
            <a:r>
              <a:rPr lang="en-US" sz="2667" i="1" u="sng">
                <a:solidFill>
                  <a:srgbClr val="ED3293"/>
                </a:solidFill>
                <a:latin typeface="Calibri"/>
                <a:ea typeface="Times New Roman" panose="02020603050405020304" pitchFamily="18" charset="0"/>
                <a:cs typeface="Aptos" panose="020B0004020202020204" pitchFamily="34" charset="0"/>
              </a:rPr>
              <a:t>attractive to minors</a:t>
            </a:r>
            <a:r>
              <a:rPr lang="en-US" sz="2667">
                <a:solidFill>
                  <a:srgbClr val="26282A"/>
                </a:solidFill>
                <a:latin typeface="Calibri"/>
                <a:ea typeface="Times New Roman" panose="02020603050405020304" pitchFamily="18" charset="0"/>
                <a:cs typeface="Aptos" panose="020B0004020202020204" pitchFamily="34" charset="0"/>
              </a:rPr>
              <a:t>, such as through the use of bright colors or cartoon characters;</a:t>
            </a:r>
            <a:endParaRPr lang="en-US" sz="2667">
              <a:solidFill>
                <a:srgbClr val="26282A"/>
              </a:solidFill>
              <a:latin typeface="Calibri"/>
              <a:ea typeface="Aptos" panose="020B0004020202020204" pitchFamily="34" charset="0"/>
              <a:cs typeface="Aptos" panose="020B0004020202020204" pitchFamily="34" charset="0"/>
            </a:endParaRPr>
          </a:p>
          <a:p>
            <a:pPr marL="228611" indent="-228611" defTabSz="609630">
              <a:buSzPts val="1000"/>
              <a:buFont typeface="Symbol" panose="05050102010706020507" pitchFamily="18" charset="2"/>
              <a:buChar char=""/>
              <a:tabLst>
                <a:tab pos="304815" algn="l"/>
              </a:tabLst>
            </a:pPr>
            <a:r>
              <a:rPr lang="en-US" sz="2667">
                <a:solidFill>
                  <a:srgbClr val="26282A"/>
                </a:solidFill>
                <a:latin typeface="Calibri"/>
                <a:ea typeface="Times New Roman" panose="02020603050405020304" pitchFamily="18" charset="0"/>
                <a:cs typeface="Aptos" panose="020B0004020202020204" pitchFamily="34" charset="0"/>
              </a:rPr>
              <a:t>Is designed so that it is </a:t>
            </a:r>
            <a:r>
              <a:rPr lang="en-US" sz="2667" i="1" u="sng">
                <a:solidFill>
                  <a:srgbClr val="ED3293"/>
                </a:solidFill>
                <a:latin typeface="Calibri"/>
                <a:ea typeface="Times New Roman" panose="02020603050405020304" pitchFamily="18" charset="0"/>
                <a:cs typeface="Aptos" panose="020B0004020202020204" pitchFamily="34" charset="0"/>
              </a:rPr>
              <a:t>easy</a:t>
            </a:r>
            <a:r>
              <a:rPr lang="en-US" sz="2667">
                <a:solidFill>
                  <a:srgbClr val="26282A"/>
                </a:solidFill>
                <a:latin typeface="Calibri"/>
                <a:ea typeface="Times New Roman" panose="02020603050405020304" pitchFamily="18" charset="0"/>
                <a:cs typeface="Aptos" panose="020B0004020202020204" pitchFamily="34" charset="0"/>
              </a:rPr>
              <a:t> for minors to </a:t>
            </a:r>
            <a:r>
              <a:rPr lang="en-US" sz="2667" i="1" u="sng">
                <a:solidFill>
                  <a:srgbClr val="ED3293"/>
                </a:solidFill>
                <a:latin typeface="Calibri"/>
                <a:ea typeface="Times New Roman" panose="02020603050405020304" pitchFamily="18" charset="0"/>
                <a:cs typeface="Aptos" panose="020B0004020202020204" pitchFamily="34" charset="0"/>
              </a:rPr>
              <a:t>use</a:t>
            </a:r>
            <a:r>
              <a:rPr lang="en-US" sz="2667">
                <a:solidFill>
                  <a:srgbClr val="26282A"/>
                </a:solidFill>
                <a:latin typeface="Calibri"/>
                <a:ea typeface="Times New Roman" panose="02020603050405020304" pitchFamily="18" charset="0"/>
                <a:cs typeface="Aptos" panose="020B0004020202020204" pitchFamily="34" charset="0"/>
              </a:rPr>
              <a:t> and to </a:t>
            </a:r>
            <a:r>
              <a:rPr lang="en-US" sz="2667" i="1" u="sng">
                <a:solidFill>
                  <a:srgbClr val="ED3293"/>
                </a:solidFill>
                <a:latin typeface="Calibri"/>
                <a:ea typeface="Times New Roman" panose="02020603050405020304" pitchFamily="18" charset="0"/>
                <a:cs typeface="Aptos" panose="020B0004020202020204" pitchFamily="34" charset="0"/>
              </a:rPr>
              <a:t>conceal</a:t>
            </a:r>
            <a:r>
              <a:rPr lang="en-US" sz="2667">
                <a:solidFill>
                  <a:srgbClr val="26282A"/>
                </a:solidFill>
                <a:latin typeface="Calibri"/>
                <a:ea typeface="Times New Roman" panose="02020603050405020304" pitchFamily="18" charset="0"/>
                <a:cs typeface="Aptos" panose="020B0004020202020204" pitchFamily="34" charset="0"/>
              </a:rPr>
              <a:t>;</a:t>
            </a:r>
            <a:endParaRPr lang="en-US" sz="2667">
              <a:solidFill>
                <a:srgbClr val="26282A"/>
              </a:solidFill>
              <a:latin typeface="Calibri"/>
              <a:ea typeface="Aptos" panose="020B0004020202020204" pitchFamily="34" charset="0"/>
              <a:cs typeface="Aptos" panose="020B0004020202020204" pitchFamily="34" charset="0"/>
            </a:endParaRPr>
          </a:p>
          <a:p>
            <a:pPr marL="228611" indent="-228611" defTabSz="609630">
              <a:buSzPts val="1000"/>
              <a:buFont typeface="Symbol" panose="05050102010706020507" pitchFamily="18" charset="2"/>
              <a:buChar char=""/>
              <a:tabLst>
                <a:tab pos="304815" algn="l"/>
              </a:tabLst>
            </a:pPr>
            <a:r>
              <a:rPr lang="en-US" sz="2667">
                <a:solidFill>
                  <a:srgbClr val="26282A"/>
                </a:solidFill>
                <a:latin typeface="Calibri"/>
                <a:ea typeface="Times New Roman" panose="02020603050405020304" pitchFamily="18" charset="0"/>
                <a:cs typeface="Aptos" panose="020B0004020202020204" pitchFamily="34" charset="0"/>
              </a:rPr>
              <a:t>Uses or resembles the </a:t>
            </a:r>
            <a:r>
              <a:rPr lang="en-US" sz="2667" i="1" u="sng">
                <a:solidFill>
                  <a:srgbClr val="ED3293"/>
                </a:solidFill>
                <a:latin typeface="Calibri"/>
                <a:ea typeface="Times New Roman" panose="02020603050405020304" pitchFamily="18" charset="0"/>
                <a:cs typeface="Aptos" panose="020B0004020202020204" pitchFamily="34" charset="0"/>
              </a:rPr>
              <a:t>trade dress of a branded </a:t>
            </a:r>
            <a:r>
              <a:rPr lang="en-US" sz="2667">
                <a:solidFill>
                  <a:srgbClr val="26282A"/>
                </a:solidFill>
                <a:latin typeface="Calibri"/>
                <a:ea typeface="Times New Roman" panose="02020603050405020304" pitchFamily="18" charset="0"/>
                <a:cs typeface="Aptos" panose="020B0004020202020204" pitchFamily="34" charset="0"/>
              </a:rPr>
              <a:t>food product, consumer food product, or logo of a food product;</a:t>
            </a:r>
            <a:endParaRPr lang="en-US" sz="2667">
              <a:solidFill>
                <a:srgbClr val="26282A"/>
              </a:solidFill>
              <a:latin typeface="Calibri"/>
              <a:ea typeface="Aptos" panose="020B0004020202020204" pitchFamily="34" charset="0"/>
              <a:cs typeface="Aptos" panose="020B0004020202020204" pitchFamily="34" charset="0"/>
            </a:endParaRPr>
          </a:p>
          <a:p>
            <a:pPr marL="228611" indent="-228611" defTabSz="609630">
              <a:buSzPts val="1000"/>
              <a:buFont typeface="Symbol" panose="05050102010706020507" pitchFamily="18" charset="2"/>
              <a:buChar char=""/>
              <a:tabLst>
                <a:tab pos="304815" algn="l"/>
              </a:tabLst>
            </a:pPr>
            <a:r>
              <a:rPr lang="en-US" sz="2667">
                <a:solidFill>
                  <a:srgbClr val="26282A"/>
                </a:solidFill>
                <a:latin typeface="Calibri"/>
                <a:ea typeface="Times New Roman" panose="02020603050405020304" pitchFamily="18" charset="0"/>
                <a:cs typeface="Aptos" panose="020B0004020202020204" pitchFamily="34" charset="0"/>
              </a:rPr>
              <a:t>Is </a:t>
            </a:r>
            <a:r>
              <a:rPr lang="en-US" sz="2667" i="1" u="sng">
                <a:solidFill>
                  <a:srgbClr val="ED3293"/>
                </a:solidFill>
                <a:latin typeface="Calibri"/>
                <a:ea typeface="Times New Roman" panose="02020603050405020304" pitchFamily="18" charset="0"/>
                <a:cs typeface="Aptos" panose="020B0004020202020204" pitchFamily="34" charset="0"/>
              </a:rPr>
              <a:t>marketed</a:t>
            </a:r>
            <a:r>
              <a:rPr lang="en-US" sz="2667">
                <a:solidFill>
                  <a:srgbClr val="26282A"/>
                </a:solidFill>
                <a:latin typeface="Calibri"/>
                <a:ea typeface="Times New Roman" panose="02020603050405020304" pitchFamily="18" charset="0"/>
                <a:cs typeface="Aptos" panose="020B0004020202020204" pitchFamily="34" charset="0"/>
              </a:rPr>
              <a:t> in a manner that uniquely appeals to minors; or</a:t>
            </a:r>
            <a:endParaRPr lang="en-US" sz="2667">
              <a:solidFill>
                <a:srgbClr val="26282A"/>
              </a:solidFill>
              <a:latin typeface="Calibri"/>
              <a:ea typeface="Aptos" panose="020B0004020202020204" pitchFamily="34" charset="0"/>
              <a:cs typeface="Aptos" panose="020B0004020202020204" pitchFamily="34" charset="0"/>
            </a:endParaRPr>
          </a:p>
          <a:p>
            <a:pPr marL="228611" indent="-228611" defTabSz="609630">
              <a:buSzPts val="1000"/>
              <a:buFont typeface="Symbol" panose="05050102010706020507" pitchFamily="18" charset="2"/>
              <a:buChar char=""/>
              <a:tabLst>
                <a:tab pos="304815" algn="l"/>
              </a:tabLst>
            </a:pPr>
            <a:r>
              <a:rPr lang="en-US" sz="2667">
                <a:solidFill>
                  <a:srgbClr val="26282A"/>
                </a:solidFill>
                <a:latin typeface="Calibri"/>
                <a:ea typeface="Times New Roman" panose="02020603050405020304" pitchFamily="18" charset="0"/>
                <a:cs typeface="Aptos" panose="020B0004020202020204" pitchFamily="34" charset="0"/>
              </a:rPr>
              <a:t>Uses actual </a:t>
            </a:r>
            <a:r>
              <a:rPr lang="en-US" sz="2667" i="1" u="sng">
                <a:solidFill>
                  <a:srgbClr val="ED3293"/>
                </a:solidFill>
                <a:latin typeface="Calibri"/>
                <a:ea typeface="Times New Roman" panose="02020603050405020304" pitchFamily="18" charset="0"/>
                <a:cs typeface="Aptos" panose="020B0004020202020204" pitchFamily="34" charset="0"/>
              </a:rPr>
              <a:t>copyrights</a:t>
            </a:r>
            <a:r>
              <a:rPr lang="en-US" sz="2667">
                <a:solidFill>
                  <a:srgbClr val="26282A"/>
                </a:solidFill>
                <a:latin typeface="Calibri"/>
                <a:ea typeface="Times New Roman" panose="02020603050405020304" pitchFamily="18" charset="0"/>
                <a:cs typeface="Aptos" panose="020B0004020202020204" pitchFamily="34" charset="0"/>
              </a:rPr>
              <a:t>, service marks, or trademarks or fake copyrights, service marks, or trademarks that resemble consumer or food products popular with minors, including the names of candy or cereal products.</a:t>
            </a:r>
            <a:endParaRPr lang="en-US" sz="2667">
              <a:solidFill>
                <a:srgbClr val="26282A"/>
              </a:solidFill>
              <a:latin typeface="Calibri"/>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58399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831B043F-79CD-C108-E825-7565638BE9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1421871"/>
            <a:ext cx="3517119" cy="40081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6E4A4672-F143-950D-9108-98CDD75DE1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099423"/>
            <a:ext cx="3537345" cy="26530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ywaze cookies 4000 mg.png">
            <a:extLst>
              <a:ext uri="{FF2B5EF4-FFF2-40B4-BE49-F238E27FC236}">
                <a16:creationId xmlns:a16="http://schemas.microsoft.com/office/drawing/2014/main" id="{BBFCAE86-30CB-AD15-FE08-2FFA17EB2B1F}"/>
              </a:ext>
            </a:extLst>
          </p:cNvPr>
          <p:cNvPicPr>
            <a:picLocks noChangeAspect="1"/>
          </p:cNvPicPr>
          <p:nvPr/>
        </p:nvPicPr>
        <p:blipFill>
          <a:blip r:embed="rId4"/>
          <a:stretch>
            <a:fillRect/>
          </a:stretch>
        </p:blipFill>
        <p:spPr>
          <a:xfrm>
            <a:off x="8162336" y="1860810"/>
            <a:ext cx="3517120" cy="3130237"/>
          </a:xfrm>
          <a:prstGeom prst="rect">
            <a:avLst/>
          </a:prstGeom>
        </p:spPr>
      </p:pic>
      <p:sp>
        <p:nvSpPr>
          <p:cNvPr id="3" name="TextBox 9">
            <a:extLst>
              <a:ext uri="{FF2B5EF4-FFF2-40B4-BE49-F238E27FC236}">
                <a16:creationId xmlns:a16="http://schemas.microsoft.com/office/drawing/2014/main" id="{8C3CAE15-BC6D-CC29-2457-A64779399633}"/>
              </a:ext>
            </a:extLst>
          </p:cNvPr>
          <p:cNvSpPr txBox="1"/>
          <p:nvPr/>
        </p:nvSpPr>
        <p:spPr>
          <a:xfrm>
            <a:off x="4011911" y="431800"/>
            <a:ext cx="4811267" cy="654025"/>
          </a:xfrm>
          <a:prstGeom prst="rect">
            <a:avLst/>
          </a:prstGeom>
        </p:spPr>
        <p:txBody>
          <a:bodyPr lIns="0" tIns="0" rIns="0" bIns="0" rtlCol="0" anchor="t">
            <a:spAutoFit/>
          </a:bodyPr>
          <a:lstStyle/>
          <a:p>
            <a:pPr defTabSz="609630">
              <a:lnSpc>
                <a:spcPts val="5100"/>
              </a:lnSpc>
              <a:defRPr/>
            </a:pPr>
            <a:r>
              <a:rPr lang="en-US" sz="5000">
                <a:solidFill>
                  <a:srgbClr val="1B4971"/>
                </a:solidFill>
                <a:latin typeface="Lato Bold"/>
                <a:ea typeface="Lato Bold"/>
                <a:cs typeface="Lato Bold"/>
                <a:sym typeface="Lato Bold"/>
              </a:rPr>
              <a:t>Other Snacks</a:t>
            </a:r>
          </a:p>
        </p:txBody>
      </p:sp>
    </p:spTree>
    <p:extLst>
      <p:ext uri="{BB962C8B-B14F-4D97-AF65-F5344CB8AC3E}">
        <p14:creationId xmlns:p14="http://schemas.microsoft.com/office/powerpoint/2010/main" val="3744611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21D8B-586E-A09F-F5EE-FBD624364BA7}"/>
              </a:ext>
            </a:extLst>
          </p:cNvPr>
          <p:cNvPicPr>
            <a:picLocks noChangeAspect="1"/>
          </p:cNvPicPr>
          <p:nvPr/>
        </p:nvPicPr>
        <p:blipFill>
          <a:blip r:embed="rId2"/>
          <a:stretch>
            <a:fillRect/>
          </a:stretch>
        </p:blipFill>
        <p:spPr>
          <a:xfrm>
            <a:off x="914400" y="1549400"/>
            <a:ext cx="10244727" cy="4819861"/>
          </a:xfrm>
          <a:prstGeom prst="rect">
            <a:avLst/>
          </a:prstGeom>
        </p:spPr>
      </p:pic>
      <p:sp>
        <p:nvSpPr>
          <p:cNvPr id="4" name="TextBox 3">
            <a:extLst>
              <a:ext uri="{FF2B5EF4-FFF2-40B4-BE49-F238E27FC236}">
                <a16:creationId xmlns:a16="http://schemas.microsoft.com/office/drawing/2014/main" id="{3AD09070-7D13-EADB-82E8-E48BB1586FD2}"/>
              </a:ext>
            </a:extLst>
          </p:cNvPr>
          <p:cNvSpPr txBox="1"/>
          <p:nvPr/>
        </p:nvSpPr>
        <p:spPr>
          <a:xfrm>
            <a:off x="4216400" y="488739"/>
            <a:ext cx="3416320" cy="769441"/>
          </a:xfrm>
          <a:prstGeom prst="rect">
            <a:avLst/>
          </a:prstGeom>
          <a:noFill/>
        </p:spPr>
        <p:txBody>
          <a:bodyPr wrap="none" rtlCol="0">
            <a:spAutoFit/>
          </a:bodyPr>
          <a:lstStyle/>
          <a:p>
            <a:pPr defTabSz="609630"/>
            <a:r>
              <a:rPr lang="en-US" sz="4400">
                <a:solidFill>
                  <a:srgbClr val="1F497D"/>
                </a:solidFill>
                <a:latin typeface="Merriweather" panose="00000500000000000000" pitchFamily="2" charset="0"/>
                <a:cs typeface="Acumin Pro" panose="020B0604020202020204" charset="0"/>
              </a:rPr>
              <a:t>Drink Form</a:t>
            </a:r>
          </a:p>
        </p:txBody>
      </p:sp>
    </p:spTree>
    <p:extLst>
      <p:ext uri="{BB962C8B-B14F-4D97-AF65-F5344CB8AC3E}">
        <p14:creationId xmlns:p14="http://schemas.microsoft.com/office/powerpoint/2010/main" val="2919645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76666-4A83-A5F1-CEB0-14761F57B02A}"/>
              </a:ext>
            </a:extLst>
          </p:cNvPr>
          <p:cNvPicPr>
            <a:picLocks noChangeAspect="1"/>
          </p:cNvPicPr>
          <p:nvPr/>
        </p:nvPicPr>
        <p:blipFill>
          <a:blip r:embed="rId2"/>
          <a:stretch>
            <a:fillRect/>
          </a:stretch>
        </p:blipFill>
        <p:spPr>
          <a:xfrm>
            <a:off x="8229600" y="1701801"/>
            <a:ext cx="3556000" cy="3807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DF27A07-68BC-BE7C-03F4-455C4F0EE38C}"/>
              </a:ext>
            </a:extLst>
          </p:cNvPr>
          <p:cNvPicPr>
            <a:picLocks noChangeAspect="1"/>
          </p:cNvPicPr>
          <p:nvPr/>
        </p:nvPicPr>
        <p:blipFill>
          <a:blip r:embed="rId3"/>
          <a:stretch>
            <a:fillRect/>
          </a:stretch>
        </p:blipFill>
        <p:spPr>
          <a:xfrm>
            <a:off x="609177" y="54030"/>
            <a:ext cx="3035723" cy="319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A1D1DD5-F40E-01BF-DAA8-C278B469F094}"/>
              </a:ext>
            </a:extLst>
          </p:cNvPr>
          <p:cNvPicPr>
            <a:picLocks noChangeAspect="1"/>
          </p:cNvPicPr>
          <p:nvPr/>
        </p:nvPicPr>
        <p:blipFill>
          <a:blip r:embed="rId4"/>
          <a:stretch>
            <a:fillRect/>
          </a:stretch>
        </p:blipFill>
        <p:spPr>
          <a:xfrm>
            <a:off x="3881121" y="1148903"/>
            <a:ext cx="3860800" cy="4199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588FD098-CA9B-399D-2A8A-C8CDA6449647}"/>
              </a:ext>
            </a:extLst>
          </p:cNvPr>
          <p:cNvSpPr txBox="1"/>
          <p:nvPr/>
        </p:nvSpPr>
        <p:spPr>
          <a:xfrm>
            <a:off x="3098800" y="431800"/>
            <a:ext cx="1051185" cy="420564"/>
          </a:xfrm>
          <a:prstGeom prst="rect">
            <a:avLst/>
          </a:prstGeom>
          <a:noFill/>
        </p:spPr>
        <p:txBody>
          <a:bodyPr wrap="none" rtlCol="0">
            <a:spAutoFit/>
          </a:bodyPr>
          <a:lstStyle/>
          <a:p>
            <a:pPr defTabSz="609630"/>
            <a:r>
              <a:rPr lang="en-US" sz="2133">
                <a:solidFill>
                  <a:srgbClr val="1F497D"/>
                </a:solidFill>
                <a:latin typeface="Acumin Pro" panose="020B0604020202020204" charset="0"/>
                <a:cs typeface="Acumin Pro" panose="020B0604020202020204" charset="0"/>
              </a:rPr>
              <a:t>Delta 8</a:t>
            </a:r>
          </a:p>
        </p:txBody>
      </p:sp>
      <p:sp>
        <p:nvSpPr>
          <p:cNvPr id="9" name="TextBox 8">
            <a:extLst>
              <a:ext uri="{FF2B5EF4-FFF2-40B4-BE49-F238E27FC236}">
                <a16:creationId xmlns:a16="http://schemas.microsoft.com/office/drawing/2014/main" id="{561700F5-720E-62A4-A1FD-B8CC607A750A}"/>
              </a:ext>
            </a:extLst>
          </p:cNvPr>
          <p:cNvSpPr txBox="1"/>
          <p:nvPr/>
        </p:nvSpPr>
        <p:spPr>
          <a:xfrm>
            <a:off x="6350000" y="990600"/>
            <a:ext cx="1552028" cy="420564"/>
          </a:xfrm>
          <a:prstGeom prst="rect">
            <a:avLst/>
          </a:prstGeom>
          <a:noFill/>
        </p:spPr>
        <p:txBody>
          <a:bodyPr wrap="none" rtlCol="0">
            <a:spAutoFit/>
          </a:bodyPr>
          <a:lstStyle/>
          <a:p>
            <a:pPr defTabSz="609630"/>
            <a:r>
              <a:rPr lang="en-US" sz="2133">
                <a:solidFill>
                  <a:srgbClr val="1F497D"/>
                </a:solidFill>
                <a:latin typeface="Acumin Pro" panose="020B0604020202020204" charset="0"/>
                <a:cs typeface="Acumin Pro" panose="020B0604020202020204" charset="0"/>
              </a:rPr>
              <a:t>Delta 9 Mix</a:t>
            </a:r>
          </a:p>
        </p:txBody>
      </p:sp>
    </p:spTree>
    <p:extLst>
      <p:ext uri="{BB962C8B-B14F-4D97-AF65-F5344CB8AC3E}">
        <p14:creationId xmlns:p14="http://schemas.microsoft.com/office/powerpoint/2010/main" val="1007136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9FD1DF2-8341-1471-C6BB-9B12785799ED}"/>
              </a:ext>
            </a:extLst>
          </p:cNvPr>
          <p:cNvPicPr>
            <a:picLocks noChangeAspect="1"/>
          </p:cNvPicPr>
          <p:nvPr/>
        </p:nvPicPr>
        <p:blipFill>
          <a:blip r:embed="rId2">
            <a:extLst>
              <a:ext uri="{28A0092B-C50C-407E-A947-70E740481C1C}">
                <a14:useLocalDpi xmlns:a14="http://schemas.microsoft.com/office/drawing/2010/main" val="0"/>
              </a:ext>
            </a:extLst>
          </a:blip>
          <a:srcRect l="6928" r="13375" b="-1"/>
          <a:stretch/>
        </p:blipFill>
        <p:spPr>
          <a:xfrm>
            <a:off x="321731" y="557189"/>
            <a:ext cx="5668684" cy="5743618"/>
          </a:xfrm>
          <a:prstGeom prst="rect">
            <a:avLst/>
          </a:prstGeom>
        </p:spPr>
      </p:pic>
      <p:pic>
        <p:nvPicPr>
          <p:cNvPr id="3" name="Picture 2" descr="A store with a variety of drinks&#10;&#10;AI-generated content may be incorrect.">
            <a:extLst>
              <a:ext uri="{FF2B5EF4-FFF2-40B4-BE49-F238E27FC236}">
                <a16:creationId xmlns:a16="http://schemas.microsoft.com/office/drawing/2014/main" id="{FD60C342-FB33-6CB8-CD81-E9393B1DF740}"/>
              </a:ext>
            </a:extLst>
          </p:cNvPr>
          <p:cNvPicPr>
            <a:picLocks noChangeAspect="1"/>
          </p:cNvPicPr>
          <p:nvPr/>
        </p:nvPicPr>
        <p:blipFill>
          <a:blip r:embed="rId3">
            <a:extLst>
              <a:ext uri="{28A0092B-C50C-407E-A947-70E740481C1C}">
                <a14:useLocalDpi xmlns:a14="http://schemas.microsoft.com/office/drawing/2010/main" val="0"/>
              </a:ext>
            </a:extLst>
          </a:blip>
          <a:srcRect l="18375" r="26049" b="1"/>
          <a:stretch/>
        </p:blipFill>
        <p:spPr>
          <a:xfrm>
            <a:off x="6195375" y="557189"/>
            <a:ext cx="5674893" cy="5743618"/>
          </a:xfrm>
          <a:prstGeom prst="rect">
            <a:avLst/>
          </a:prstGeom>
        </p:spPr>
      </p:pic>
    </p:spTree>
    <p:extLst>
      <p:ext uri="{BB962C8B-B14F-4D97-AF65-F5344CB8AC3E}">
        <p14:creationId xmlns:p14="http://schemas.microsoft.com/office/powerpoint/2010/main" val="19191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66FEED83-CC8D-7391-7F53-482A1DAEF176}"/>
              </a:ext>
            </a:extLst>
          </p:cNvPr>
          <p:cNvPicPr>
            <a:picLocks noChangeAspect="1"/>
          </p:cNvPicPr>
          <p:nvPr/>
        </p:nvPicPr>
        <p:blipFill>
          <a:blip r:embed="rId3"/>
          <a:stretch>
            <a:fillRect/>
          </a:stretch>
        </p:blipFill>
        <p:spPr>
          <a:xfrm>
            <a:off x="1" y="685800"/>
            <a:ext cx="12165191" cy="6172201"/>
          </a:xfrm>
          <a:prstGeom prst="rect">
            <a:avLst/>
          </a:prstGeom>
        </p:spPr>
      </p:pic>
      <p:sp>
        <p:nvSpPr>
          <p:cNvPr id="4" name="Title 2">
            <a:extLst>
              <a:ext uri="{FF2B5EF4-FFF2-40B4-BE49-F238E27FC236}">
                <a16:creationId xmlns:a16="http://schemas.microsoft.com/office/drawing/2014/main" id="{7DD39797-F92C-8374-E30F-7410DCAF7649}"/>
              </a:ext>
            </a:extLst>
          </p:cNvPr>
          <p:cNvSpPr txBox="1">
            <a:spLocks/>
          </p:cNvSpPr>
          <p:nvPr/>
        </p:nvSpPr>
        <p:spPr>
          <a:xfrm>
            <a:off x="812800" y="-202049"/>
            <a:ext cx="11379200" cy="887849"/>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r>
              <a:rPr lang="en-US">
                <a:solidFill>
                  <a:srgbClr val="1F497D"/>
                </a:solidFill>
                <a:latin typeface="Merriweather" panose="00000500000000000000" pitchFamily="2" charset="0"/>
              </a:rPr>
              <a:t>Registered With Medical Marijuana Card - Florida</a:t>
            </a:r>
          </a:p>
        </p:txBody>
      </p:sp>
    </p:spTree>
    <p:extLst>
      <p:ext uri="{BB962C8B-B14F-4D97-AF65-F5344CB8AC3E}">
        <p14:creationId xmlns:p14="http://schemas.microsoft.com/office/powerpoint/2010/main" val="1321533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59A80F-33E9-6BC4-003C-2E3173ADACDC}"/>
              </a:ext>
            </a:extLst>
          </p:cNvPr>
          <p:cNvSpPr txBox="1"/>
          <p:nvPr/>
        </p:nvSpPr>
        <p:spPr>
          <a:xfrm>
            <a:off x="1778000" y="2269708"/>
            <a:ext cx="9144000" cy="3251724"/>
          </a:xfrm>
          <a:prstGeom prst="rect">
            <a:avLst/>
          </a:prstGeom>
          <a:noFill/>
        </p:spPr>
        <p:txBody>
          <a:bodyPr wrap="square">
            <a:spAutoFit/>
          </a:bodyPr>
          <a:lstStyle/>
          <a:p>
            <a:pPr marL="381019" indent="-381019" defTabSz="609630">
              <a:buFont typeface="Arial" panose="020B0604020202020204" pitchFamily="34" charset="0"/>
              <a:buChar char="•"/>
            </a:pPr>
            <a:r>
              <a:rPr lang="en-US" sz="2933" b="1">
                <a:solidFill>
                  <a:srgbClr val="1F497D"/>
                </a:solidFill>
                <a:latin typeface="Acumin Pro" panose="020B0604020202020204" charset="0"/>
                <a:cs typeface="Acumin Pro" panose="020B0604020202020204" charset="0"/>
              </a:rPr>
              <a:t>Psychological Effects</a:t>
            </a:r>
            <a:r>
              <a:rPr lang="en-US" sz="2933">
                <a:solidFill>
                  <a:srgbClr val="1F497D"/>
                </a:solidFill>
                <a:latin typeface="Acumin Pro" panose="020B0604020202020204" charset="0"/>
                <a:cs typeface="Acumin Pro" panose="020B0604020202020204" charset="0"/>
              </a:rPr>
              <a:t>: anxiety, paranoia, </a:t>
            </a:r>
            <a:r>
              <a:rPr lang="en-US" sz="2933" err="1">
                <a:solidFill>
                  <a:srgbClr val="1F497D"/>
                </a:solidFill>
                <a:latin typeface="Acumin Pro" panose="020B0604020202020204" charset="0"/>
                <a:cs typeface="Acumin Pro" panose="020B0604020202020204" charset="0"/>
              </a:rPr>
              <a:t>etc</a:t>
            </a:r>
            <a:r>
              <a:rPr lang="en-US" sz="2933">
                <a:solidFill>
                  <a:srgbClr val="1F497D"/>
                </a:solidFill>
                <a:latin typeface="Acumin Pro" panose="020B0604020202020204" charset="0"/>
                <a:cs typeface="Acumin Pro" panose="020B0604020202020204" charset="0"/>
              </a:rPr>
              <a:t>…</a:t>
            </a:r>
          </a:p>
          <a:p>
            <a:pPr marL="381019" indent="-381019" defTabSz="609630">
              <a:buFont typeface="Arial" panose="020B0604020202020204" pitchFamily="34" charset="0"/>
              <a:buChar char="•"/>
            </a:pPr>
            <a:endParaRPr lang="en-US" sz="2933">
              <a:solidFill>
                <a:srgbClr val="1F497D"/>
              </a:solidFill>
              <a:latin typeface="Acumin Pro" panose="020B0604020202020204" charset="0"/>
              <a:cs typeface="Acumin Pro" panose="020B0604020202020204" charset="0"/>
            </a:endParaRPr>
          </a:p>
          <a:p>
            <a:pPr marL="381019" indent="-381019" defTabSz="609630">
              <a:buFont typeface="Arial" panose="020B0604020202020204" pitchFamily="34" charset="0"/>
              <a:buChar char="•"/>
            </a:pPr>
            <a:r>
              <a:rPr lang="en-US" sz="2933" b="1">
                <a:solidFill>
                  <a:srgbClr val="1F497D"/>
                </a:solidFill>
                <a:latin typeface="Acumin Pro" panose="020B0604020202020204" charset="0"/>
                <a:cs typeface="Acumin Pro" panose="020B0604020202020204" charset="0"/>
              </a:rPr>
              <a:t>Physical Health Risk</a:t>
            </a:r>
          </a:p>
          <a:p>
            <a:pPr marL="381019" indent="-381019" defTabSz="609630">
              <a:buFont typeface="Arial" panose="020B0604020202020204" pitchFamily="34" charset="0"/>
              <a:buChar char="•"/>
            </a:pPr>
            <a:endParaRPr lang="en-US" sz="2933" b="1">
              <a:solidFill>
                <a:srgbClr val="1F497D"/>
              </a:solidFill>
              <a:latin typeface="Acumin Pro" panose="020B0604020202020204" charset="0"/>
              <a:cs typeface="Acumin Pro" panose="020B0604020202020204" charset="0"/>
            </a:endParaRPr>
          </a:p>
          <a:p>
            <a:pPr marL="381019" indent="-381019" defTabSz="609630">
              <a:buFont typeface="Arial" panose="020B0604020202020204" pitchFamily="34" charset="0"/>
              <a:buChar char="•"/>
            </a:pPr>
            <a:r>
              <a:rPr lang="en-US" sz="2933" b="1">
                <a:solidFill>
                  <a:srgbClr val="1F497D"/>
                </a:solidFill>
                <a:latin typeface="Acumin Pro" panose="020B0604020202020204" charset="0"/>
                <a:cs typeface="Acumin Pro" panose="020B0604020202020204" charset="0"/>
              </a:rPr>
              <a:t>Cognitive Development</a:t>
            </a:r>
          </a:p>
          <a:p>
            <a:pPr marL="381019" indent="-381019" defTabSz="609630">
              <a:buFont typeface="Arial" panose="020B0604020202020204" pitchFamily="34" charset="0"/>
              <a:buChar char="•"/>
            </a:pPr>
            <a:endParaRPr lang="en-US" sz="2933" b="1">
              <a:solidFill>
                <a:srgbClr val="1F497D"/>
              </a:solidFill>
              <a:latin typeface="Acumin Pro" panose="020B0604020202020204" charset="0"/>
              <a:cs typeface="Acumin Pro" panose="020B0604020202020204" charset="0"/>
            </a:endParaRPr>
          </a:p>
          <a:p>
            <a:pPr marL="381019" indent="-381019" defTabSz="609630">
              <a:buFont typeface="Arial" panose="020B0604020202020204" pitchFamily="34" charset="0"/>
              <a:buChar char="•"/>
            </a:pPr>
            <a:r>
              <a:rPr lang="en-US" sz="2933" b="1">
                <a:solidFill>
                  <a:srgbClr val="1F497D"/>
                </a:solidFill>
                <a:latin typeface="Acumin Pro" panose="020B0604020202020204" charset="0"/>
                <a:cs typeface="Acumin Pro" panose="020B0604020202020204" charset="0"/>
              </a:rPr>
              <a:t>And A lot Still Unknown</a:t>
            </a:r>
          </a:p>
        </p:txBody>
      </p:sp>
      <p:sp>
        <p:nvSpPr>
          <p:cNvPr id="4" name="TextBox 3">
            <a:extLst>
              <a:ext uri="{FF2B5EF4-FFF2-40B4-BE49-F238E27FC236}">
                <a16:creationId xmlns:a16="http://schemas.microsoft.com/office/drawing/2014/main" id="{84B51477-E12B-DBF1-C2E5-7F5EB89633FD}"/>
              </a:ext>
            </a:extLst>
          </p:cNvPr>
          <p:cNvSpPr txBox="1"/>
          <p:nvPr/>
        </p:nvSpPr>
        <p:spPr>
          <a:xfrm>
            <a:off x="1016000" y="533400"/>
            <a:ext cx="10160000" cy="1446550"/>
          </a:xfrm>
          <a:prstGeom prst="rect">
            <a:avLst/>
          </a:prstGeom>
          <a:noFill/>
        </p:spPr>
        <p:txBody>
          <a:bodyPr wrap="square">
            <a:spAutoFit/>
          </a:bodyPr>
          <a:lstStyle/>
          <a:p>
            <a:pPr defTabSz="609630"/>
            <a:r>
              <a:rPr lang="en-US" sz="4400">
                <a:solidFill>
                  <a:srgbClr val="1F497D"/>
                </a:solidFill>
                <a:latin typeface="Merriweather" panose="00000500000000000000" pitchFamily="2" charset="0"/>
                <a:ea typeface="Times New Roman" panose="02020603050405020304" pitchFamily="18" charset="0"/>
              </a:rPr>
              <a:t>Why Does this Matter, Especially with Youth?</a:t>
            </a:r>
            <a:endParaRPr lang="en-US" sz="4400">
              <a:solidFill>
                <a:srgbClr val="1F497D"/>
              </a:solidFill>
              <a:latin typeface="Merriweather" panose="00000500000000000000" pitchFamily="2" charset="0"/>
            </a:endParaRPr>
          </a:p>
        </p:txBody>
      </p:sp>
    </p:spTree>
    <p:extLst>
      <p:ext uri="{BB962C8B-B14F-4D97-AF65-F5344CB8AC3E}">
        <p14:creationId xmlns:p14="http://schemas.microsoft.com/office/powerpoint/2010/main" val="4045471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EEBB70-AEC5-4067-8D5B-360D96208EEF}"/>
              </a:ext>
            </a:extLst>
          </p:cNvPr>
          <p:cNvSpPr txBox="1"/>
          <p:nvPr/>
        </p:nvSpPr>
        <p:spPr>
          <a:xfrm>
            <a:off x="1828800" y="2260600"/>
            <a:ext cx="8229600" cy="2718180"/>
          </a:xfrm>
          <a:prstGeom prst="rect">
            <a:avLst/>
          </a:prstGeom>
          <a:noFill/>
        </p:spPr>
        <p:txBody>
          <a:bodyPr wrap="square">
            <a:spAutoFit/>
          </a:bodyPr>
          <a:lstStyle/>
          <a:p>
            <a:pPr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The bill aims to limit the amount of THC in THC-infused beverages and require retailers to have liquor licenses to sell them.</a:t>
            </a:r>
          </a:p>
          <a:p>
            <a:pPr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It aims to restrict the packaging of hemp products to make them less appealing to children.</a:t>
            </a:r>
          </a:p>
          <a:p>
            <a:pPr defTabSz="609630">
              <a:buFont typeface="Arial" panose="020B0604020202020204" pitchFamily="34" charset="0"/>
              <a:buChar char="•"/>
            </a:pPr>
            <a:endParaRPr lang="en-US" sz="2133">
              <a:solidFill>
                <a:srgbClr val="1F497D"/>
              </a:solidFill>
              <a:latin typeface="Acumin Pro" panose="020B0604020202020204" charset="0"/>
              <a:cs typeface="Acumin Pro" panose="020B0604020202020204" charset="0"/>
            </a:endParaRPr>
          </a:p>
          <a:p>
            <a:pPr defTabSz="609630">
              <a:buFont typeface="Arial" panose="020B0604020202020204" pitchFamily="34" charset="0"/>
              <a:buChar char="•"/>
            </a:pPr>
            <a:r>
              <a:rPr lang="en-US" sz="2133">
                <a:solidFill>
                  <a:srgbClr val="1F497D"/>
                </a:solidFill>
                <a:latin typeface="Acumin Pro" panose="020B0604020202020204" charset="0"/>
                <a:cs typeface="Acumin Pro" panose="020B0604020202020204" charset="0"/>
              </a:rPr>
              <a:t>It also caps the amount of THC allowed in the drinks, which are often marketed as being healthier than booze.</a:t>
            </a:r>
          </a:p>
        </p:txBody>
      </p:sp>
      <p:sp>
        <p:nvSpPr>
          <p:cNvPr id="5" name="TextBox 4">
            <a:extLst>
              <a:ext uri="{FF2B5EF4-FFF2-40B4-BE49-F238E27FC236}">
                <a16:creationId xmlns:a16="http://schemas.microsoft.com/office/drawing/2014/main" id="{874DDD7E-D324-1D2E-A0DF-D06DBA91F4CA}"/>
              </a:ext>
            </a:extLst>
          </p:cNvPr>
          <p:cNvSpPr txBox="1"/>
          <p:nvPr/>
        </p:nvSpPr>
        <p:spPr>
          <a:xfrm>
            <a:off x="1473200" y="685800"/>
            <a:ext cx="6096000" cy="769441"/>
          </a:xfrm>
          <a:prstGeom prst="rect">
            <a:avLst/>
          </a:prstGeom>
          <a:noFill/>
        </p:spPr>
        <p:txBody>
          <a:bodyPr wrap="square">
            <a:spAutoFit/>
          </a:bodyPr>
          <a:lstStyle/>
          <a:p>
            <a:pPr defTabSz="609630"/>
            <a:r>
              <a:rPr lang="en-US" sz="4400">
                <a:solidFill>
                  <a:srgbClr val="1F497D"/>
                </a:solidFill>
                <a:latin typeface="Merriweather" panose="00000500000000000000" pitchFamily="2" charset="0"/>
                <a:ea typeface="Times New Roman" panose="02020603050405020304" pitchFamily="18" charset="0"/>
              </a:rPr>
              <a:t>Hemp bill SB 438 </a:t>
            </a:r>
            <a:endParaRPr lang="en-US" sz="4400">
              <a:solidFill>
                <a:srgbClr val="1F497D"/>
              </a:solidFill>
              <a:latin typeface="Merriweather" panose="00000500000000000000" pitchFamily="2" charset="0"/>
            </a:endParaRPr>
          </a:p>
        </p:txBody>
      </p:sp>
    </p:spTree>
    <p:extLst>
      <p:ext uri="{BB962C8B-B14F-4D97-AF65-F5344CB8AC3E}">
        <p14:creationId xmlns:p14="http://schemas.microsoft.com/office/powerpoint/2010/main" val="2258263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35414" y="230547"/>
            <a:ext cx="1509316" cy="150931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6" name="Group 6"/>
          <p:cNvGrpSpPr/>
          <p:nvPr/>
        </p:nvGrpSpPr>
        <p:grpSpPr>
          <a:xfrm rot="-2700000">
            <a:off x="-703430" y="651512"/>
            <a:ext cx="2912763" cy="68576"/>
            <a:chOff x="0" y="0"/>
            <a:chExt cx="724949" cy="17068"/>
          </a:xfrm>
        </p:grpSpPr>
        <p:sp>
          <p:nvSpPr>
            <p:cNvPr id="7" name="Freeform 7"/>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AABE52"/>
            </a:solidFill>
          </p:spPr>
          <p:txBody>
            <a:bodyPr/>
            <a:lstStyle/>
            <a:p>
              <a:pPr defTabSz="609630"/>
              <a:endParaRPr lang="en-US" sz="1200">
                <a:solidFill>
                  <a:prstClr val="black"/>
                </a:solidFill>
                <a:latin typeface="Calibri"/>
              </a:endParaRPr>
            </a:p>
          </p:txBody>
        </p:sp>
        <p:sp>
          <p:nvSpPr>
            <p:cNvPr id="8" name="TextBox 8"/>
            <p:cNvSpPr txBox="1"/>
            <p:nvPr/>
          </p:nvSpPr>
          <p:spPr>
            <a:xfrm>
              <a:off x="0" y="-28575"/>
              <a:ext cx="724949"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9" name="Group 9"/>
          <p:cNvGrpSpPr/>
          <p:nvPr/>
        </p:nvGrpSpPr>
        <p:grpSpPr>
          <a:xfrm>
            <a:off x="8641648" y="5132401"/>
            <a:ext cx="2521524" cy="25215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D3293"/>
            </a:solidFill>
            <a:ln cap="sq">
              <a:noFill/>
              <a:prstDash val="solid"/>
              <a:miter/>
            </a:ln>
          </p:spPr>
          <p:txBody>
            <a:bodyPr/>
            <a:lstStyle/>
            <a:p>
              <a:pPr defTabSz="609630"/>
              <a:endParaRPr lang="en-US" sz="1200">
                <a:solidFill>
                  <a:prstClr val="black"/>
                </a:solidFill>
                <a:latin typeface="Calibri"/>
              </a:endParaRPr>
            </a:p>
          </p:txBody>
        </p:sp>
        <p:sp>
          <p:nvSpPr>
            <p:cNvPr id="11" name="TextBox 11"/>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2" name="Group 12"/>
          <p:cNvGrpSpPr/>
          <p:nvPr/>
        </p:nvGrpSpPr>
        <p:grpSpPr>
          <a:xfrm>
            <a:off x="11009769" y="4756692"/>
            <a:ext cx="1441675" cy="14416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5" name="Group 15"/>
          <p:cNvGrpSpPr/>
          <p:nvPr/>
        </p:nvGrpSpPr>
        <p:grpSpPr>
          <a:xfrm>
            <a:off x="10060152" y="5635918"/>
            <a:ext cx="1899234" cy="18992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ABE52"/>
            </a:solidFill>
            <a:ln cap="sq">
              <a:noFill/>
              <a:prstDash val="solid"/>
              <a:miter/>
            </a:ln>
          </p:spPr>
          <p:txBody>
            <a:bodyPr/>
            <a:lstStyle/>
            <a:p>
              <a:pPr defTabSz="609630"/>
              <a:endParaRPr lang="en-US" sz="1200">
                <a:solidFill>
                  <a:prstClr val="black"/>
                </a:solidFill>
                <a:latin typeface="Calibri"/>
              </a:endParaRPr>
            </a:p>
          </p:txBody>
        </p:sp>
        <p:sp>
          <p:nvSpPr>
            <p:cNvPr id="17" name="TextBox 17"/>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8" name="Group 18"/>
          <p:cNvGrpSpPr/>
          <p:nvPr/>
        </p:nvGrpSpPr>
        <p:grpSpPr>
          <a:xfrm rot="-2700000">
            <a:off x="9883412" y="5852446"/>
            <a:ext cx="2979579" cy="70149"/>
            <a:chOff x="0" y="0"/>
            <a:chExt cx="724949" cy="17068"/>
          </a:xfrm>
        </p:grpSpPr>
        <p:sp>
          <p:nvSpPr>
            <p:cNvPr id="19" name="Freeform 19"/>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FFFFFF"/>
            </a:solidFill>
          </p:spPr>
          <p:txBody>
            <a:bodyPr/>
            <a:lstStyle/>
            <a:p>
              <a:pPr defTabSz="609630"/>
              <a:endParaRPr lang="en-US" sz="1200">
                <a:solidFill>
                  <a:prstClr val="black"/>
                </a:solidFill>
                <a:latin typeface="Calibri"/>
              </a:endParaRPr>
            </a:p>
          </p:txBody>
        </p:sp>
        <p:sp>
          <p:nvSpPr>
            <p:cNvPr id="20" name="TextBox 20"/>
            <p:cNvSpPr txBox="1"/>
            <p:nvPr/>
          </p:nvSpPr>
          <p:spPr>
            <a:xfrm>
              <a:off x="0" y="-28575"/>
              <a:ext cx="724949"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
        <p:nvSpPr>
          <p:cNvPr id="21" name="Freeform 21"/>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2" name="TextBox 22"/>
          <p:cNvSpPr txBox="1"/>
          <p:nvPr/>
        </p:nvSpPr>
        <p:spPr>
          <a:xfrm>
            <a:off x="1455167" y="2946401"/>
            <a:ext cx="9281667" cy="809837"/>
          </a:xfrm>
          <a:prstGeom prst="rect">
            <a:avLst/>
          </a:prstGeom>
        </p:spPr>
        <p:txBody>
          <a:bodyPr lIns="0" tIns="0" rIns="0" bIns="0" rtlCol="0" anchor="t">
            <a:spAutoFit/>
          </a:bodyPr>
          <a:lstStyle/>
          <a:p>
            <a:pPr defTabSz="609630">
              <a:lnSpc>
                <a:spcPts val="7000"/>
              </a:lnSpc>
            </a:pPr>
            <a:r>
              <a:rPr lang="en-US" sz="5000">
                <a:solidFill>
                  <a:srgbClr val="1B4971"/>
                </a:solidFill>
                <a:latin typeface="Lato Bold"/>
                <a:ea typeface="Lato Bold"/>
                <a:cs typeface="Lato Bold"/>
                <a:sym typeface="Lato Bold"/>
              </a:rPr>
              <a:t>QUESTIONS?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25550" y="2332154"/>
            <a:ext cx="8444387" cy="884858"/>
          </a:xfrm>
          <a:prstGeom prst="rect">
            <a:avLst/>
          </a:prstGeom>
        </p:spPr>
        <p:txBody>
          <a:bodyPr lIns="0" tIns="0" rIns="0" bIns="0" rtlCol="0" anchor="t">
            <a:spAutoFit/>
          </a:bodyPr>
          <a:lstStyle/>
          <a:p>
            <a:pPr defTabSz="609630">
              <a:lnSpc>
                <a:spcPts val="6907"/>
              </a:lnSpc>
            </a:pPr>
            <a:r>
              <a:rPr lang="en-US" sz="6907">
                <a:solidFill>
                  <a:srgbClr val="1B4971"/>
                </a:solidFill>
                <a:latin typeface="Lato Bold"/>
                <a:ea typeface="Lato Bold"/>
                <a:cs typeface="Lato Bold"/>
                <a:sym typeface="Lato Bold"/>
              </a:rPr>
              <a:t>THANK YOU!</a:t>
            </a:r>
          </a:p>
        </p:txBody>
      </p:sp>
      <p:grpSp>
        <p:nvGrpSpPr>
          <p:cNvPr id="3" name="Group 3"/>
          <p:cNvGrpSpPr/>
          <p:nvPr/>
        </p:nvGrpSpPr>
        <p:grpSpPr>
          <a:xfrm>
            <a:off x="-169572" y="2301779"/>
            <a:ext cx="855372" cy="837419"/>
            <a:chOff x="0" y="0"/>
            <a:chExt cx="488784" cy="478525"/>
          </a:xfrm>
        </p:grpSpPr>
        <p:sp>
          <p:nvSpPr>
            <p:cNvPr id="4" name="Freeform 4"/>
            <p:cNvSpPr/>
            <p:nvPr/>
          </p:nvSpPr>
          <p:spPr>
            <a:xfrm>
              <a:off x="0" y="0"/>
              <a:ext cx="488784" cy="478525"/>
            </a:xfrm>
            <a:custGeom>
              <a:avLst/>
              <a:gdLst/>
              <a:ahLst/>
              <a:cxnLst/>
              <a:rect l="l" t="t" r="r" b="b"/>
              <a:pathLst>
                <a:path w="488784" h="478525">
                  <a:moveTo>
                    <a:pt x="0" y="0"/>
                  </a:moveTo>
                  <a:lnTo>
                    <a:pt x="488784" y="0"/>
                  </a:lnTo>
                  <a:lnTo>
                    <a:pt x="488784" y="478525"/>
                  </a:lnTo>
                  <a:lnTo>
                    <a:pt x="0" y="478525"/>
                  </a:lnTo>
                  <a:close/>
                </a:path>
              </a:pathLst>
            </a:custGeom>
            <a:solidFill>
              <a:srgbClr val="1B4971"/>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488784" cy="507100"/>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6" name="Group 6"/>
          <p:cNvGrpSpPr/>
          <p:nvPr/>
        </p:nvGrpSpPr>
        <p:grpSpPr>
          <a:xfrm>
            <a:off x="9568062" y="1953132"/>
            <a:ext cx="5205393" cy="520539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ABE52"/>
            </a:solidFill>
            <a:ln cap="sq">
              <a:noFill/>
              <a:prstDash val="solid"/>
              <a:miter/>
            </a:ln>
          </p:spPr>
          <p:txBody>
            <a:bodyPr/>
            <a:lstStyle/>
            <a:p>
              <a:pPr defTabSz="609630"/>
              <a:endParaRPr lang="en-US" sz="1200">
                <a:solidFill>
                  <a:prstClr val="black"/>
                </a:solidFill>
                <a:latin typeface="Calibri"/>
              </a:endParaRPr>
            </a:p>
          </p:txBody>
        </p:sp>
        <p:sp>
          <p:nvSpPr>
            <p:cNvPr id="8" name="TextBox 8"/>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9" name="Group 9"/>
          <p:cNvGrpSpPr/>
          <p:nvPr/>
        </p:nvGrpSpPr>
        <p:grpSpPr>
          <a:xfrm>
            <a:off x="9306158" y="5754483"/>
            <a:ext cx="2562852" cy="25628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B4971"/>
            </a:solidFill>
            <a:ln cap="sq">
              <a:noFill/>
              <a:prstDash val="solid"/>
              <a:miter/>
            </a:ln>
          </p:spPr>
          <p:txBody>
            <a:bodyPr/>
            <a:lstStyle/>
            <a:p>
              <a:pPr defTabSz="609630"/>
              <a:endParaRPr lang="en-US" sz="1200">
                <a:solidFill>
                  <a:prstClr val="black"/>
                </a:solidFill>
                <a:latin typeface="Calibri"/>
              </a:endParaRPr>
            </a:p>
          </p:txBody>
        </p:sp>
        <p:sp>
          <p:nvSpPr>
            <p:cNvPr id="11" name="TextBox 11"/>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2" name="Group 12"/>
          <p:cNvGrpSpPr/>
          <p:nvPr/>
        </p:nvGrpSpPr>
        <p:grpSpPr>
          <a:xfrm>
            <a:off x="7883317" y="5741444"/>
            <a:ext cx="2185658" cy="218565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272BA"/>
            </a:solidFill>
            <a:ln cap="sq">
              <a:no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5" name="Group 15"/>
          <p:cNvGrpSpPr/>
          <p:nvPr/>
        </p:nvGrpSpPr>
        <p:grpSpPr>
          <a:xfrm>
            <a:off x="9067149" y="4555828"/>
            <a:ext cx="2185658" cy="21856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D3293"/>
            </a:solidFill>
            <a:ln cap="sq">
              <a:noFill/>
              <a:prstDash val="solid"/>
              <a:miter/>
            </a:ln>
          </p:spPr>
          <p:txBody>
            <a:bodyPr/>
            <a:lstStyle/>
            <a:p>
              <a:pPr defTabSz="609630"/>
              <a:endParaRPr lang="en-US" sz="1200">
                <a:solidFill>
                  <a:prstClr val="black"/>
                </a:solidFill>
                <a:latin typeface="Calibri"/>
              </a:endParaRPr>
            </a:p>
          </p:txBody>
        </p:sp>
        <p:sp>
          <p:nvSpPr>
            <p:cNvPr id="17" name="TextBox 17"/>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8" name="Group 18"/>
          <p:cNvGrpSpPr/>
          <p:nvPr/>
        </p:nvGrpSpPr>
        <p:grpSpPr>
          <a:xfrm rot="-2700000">
            <a:off x="7432257" y="5020414"/>
            <a:ext cx="6701080" cy="31750"/>
            <a:chOff x="0" y="0"/>
            <a:chExt cx="2417547" cy="11454"/>
          </a:xfrm>
        </p:grpSpPr>
        <p:sp>
          <p:nvSpPr>
            <p:cNvPr id="19" name="Freeform 19"/>
            <p:cNvSpPr/>
            <p:nvPr/>
          </p:nvSpPr>
          <p:spPr>
            <a:xfrm>
              <a:off x="0" y="0"/>
              <a:ext cx="2417547" cy="11454"/>
            </a:xfrm>
            <a:custGeom>
              <a:avLst/>
              <a:gdLst/>
              <a:ahLst/>
              <a:cxnLst/>
              <a:rect l="l" t="t" r="r" b="b"/>
              <a:pathLst>
                <a:path w="2417547" h="11454">
                  <a:moveTo>
                    <a:pt x="0" y="0"/>
                  </a:moveTo>
                  <a:lnTo>
                    <a:pt x="2417547" y="0"/>
                  </a:lnTo>
                  <a:lnTo>
                    <a:pt x="2417547" y="11454"/>
                  </a:lnTo>
                  <a:lnTo>
                    <a:pt x="0" y="11454"/>
                  </a:lnTo>
                  <a:close/>
                </a:path>
              </a:pathLst>
            </a:custGeom>
            <a:solidFill>
              <a:srgbClr val="FFFFFF"/>
            </a:solidFill>
          </p:spPr>
          <p:txBody>
            <a:bodyPr/>
            <a:lstStyle/>
            <a:p>
              <a:pPr defTabSz="609630"/>
              <a:endParaRPr lang="en-US" sz="1200">
                <a:solidFill>
                  <a:prstClr val="black"/>
                </a:solidFill>
                <a:latin typeface="Calibri"/>
              </a:endParaRPr>
            </a:p>
          </p:txBody>
        </p:sp>
        <p:sp>
          <p:nvSpPr>
            <p:cNvPr id="20" name="TextBox 20"/>
            <p:cNvSpPr txBox="1"/>
            <p:nvPr/>
          </p:nvSpPr>
          <p:spPr>
            <a:xfrm>
              <a:off x="0" y="-28575"/>
              <a:ext cx="2417547" cy="40029"/>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21" name="Group 21"/>
          <p:cNvGrpSpPr/>
          <p:nvPr/>
        </p:nvGrpSpPr>
        <p:grpSpPr>
          <a:xfrm rot="-8100000">
            <a:off x="9945661" y="4804322"/>
            <a:ext cx="3320363" cy="47309"/>
            <a:chOff x="0" y="0"/>
            <a:chExt cx="1197887" cy="17068"/>
          </a:xfrm>
        </p:grpSpPr>
        <p:sp>
          <p:nvSpPr>
            <p:cNvPr id="22" name="Freeform 22"/>
            <p:cNvSpPr/>
            <p:nvPr/>
          </p:nvSpPr>
          <p:spPr>
            <a:xfrm>
              <a:off x="0" y="0"/>
              <a:ext cx="1197887" cy="17068"/>
            </a:xfrm>
            <a:custGeom>
              <a:avLst/>
              <a:gdLst/>
              <a:ahLst/>
              <a:cxnLst/>
              <a:rect l="l" t="t" r="r" b="b"/>
              <a:pathLst>
                <a:path w="1197887" h="17068">
                  <a:moveTo>
                    <a:pt x="0" y="0"/>
                  </a:moveTo>
                  <a:lnTo>
                    <a:pt x="1197887" y="0"/>
                  </a:lnTo>
                  <a:lnTo>
                    <a:pt x="1197887" y="17068"/>
                  </a:lnTo>
                  <a:lnTo>
                    <a:pt x="0" y="17068"/>
                  </a:lnTo>
                  <a:close/>
                </a:path>
              </a:pathLst>
            </a:custGeom>
            <a:solidFill>
              <a:srgbClr val="FFFFFF"/>
            </a:solidFill>
          </p:spPr>
          <p:txBody>
            <a:bodyPr/>
            <a:lstStyle/>
            <a:p>
              <a:pPr defTabSz="609630"/>
              <a:endParaRPr lang="en-US" sz="1200">
                <a:solidFill>
                  <a:prstClr val="black"/>
                </a:solidFill>
                <a:latin typeface="Calibri"/>
              </a:endParaRPr>
            </a:p>
          </p:txBody>
        </p:sp>
        <p:sp>
          <p:nvSpPr>
            <p:cNvPr id="23" name="TextBox 23"/>
            <p:cNvSpPr txBox="1"/>
            <p:nvPr/>
          </p:nvSpPr>
          <p:spPr>
            <a:xfrm>
              <a:off x="0" y="-28575"/>
              <a:ext cx="1197887"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grpSp>
        <p:nvGrpSpPr>
          <p:cNvPr id="24" name="Group 24"/>
          <p:cNvGrpSpPr/>
          <p:nvPr/>
        </p:nvGrpSpPr>
        <p:grpSpPr>
          <a:xfrm rot="-8100000">
            <a:off x="8166425" y="6802594"/>
            <a:ext cx="1650303" cy="47309"/>
            <a:chOff x="0" y="0"/>
            <a:chExt cx="595380" cy="17068"/>
          </a:xfrm>
        </p:grpSpPr>
        <p:sp>
          <p:nvSpPr>
            <p:cNvPr id="25" name="Freeform 25"/>
            <p:cNvSpPr/>
            <p:nvPr/>
          </p:nvSpPr>
          <p:spPr>
            <a:xfrm>
              <a:off x="0" y="0"/>
              <a:ext cx="595380" cy="17068"/>
            </a:xfrm>
            <a:custGeom>
              <a:avLst/>
              <a:gdLst/>
              <a:ahLst/>
              <a:cxnLst/>
              <a:rect l="l" t="t" r="r" b="b"/>
              <a:pathLst>
                <a:path w="595380" h="17068">
                  <a:moveTo>
                    <a:pt x="0" y="0"/>
                  </a:moveTo>
                  <a:lnTo>
                    <a:pt x="595380" y="0"/>
                  </a:lnTo>
                  <a:lnTo>
                    <a:pt x="595380" y="17068"/>
                  </a:lnTo>
                  <a:lnTo>
                    <a:pt x="0" y="17068"/>
                  </a:lnTo>
                  <a:close/>
                </a:path>
              </a:pathLst>
            </a:custGeom>
            <a:solidFill>
              <a:srgbClr val="FFFFFF"/>
            </a:solidFill>
          </p:spPr>
          <p:txBody>
            <a:bodyPr/>
            <a:lstStyle/>
            <a:p>
              <a:pPr defTabSz="609630"/>
              <a:endParaRPr lang="en-US" sz="1200">
                <a:solidFill>
                  <a:prstClr val="black"/>
                </a:solidFill>
                <a:latin typeface="Calibri"/>
              </a:endParaRPr>
            </a:p>
          </p:txBody>
        </p:sp>
        <p:sp>
          <p:nvSpPr>
            <p:cNvPr id="26" name="TextBox 26"/>
            <p:cNvSpPr txBox="1"/>
            <p:nvPr/>
          </p:nvSpPr>
          <p:spPr>
            <a:xfrm>
              <a:off x="0" y="-28575"/>
              <a:ext cx="595380"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
        <p:nvSpPr>
          <p:cNvPr id="27" name="Freeform 27"/>
          <p:cNvSpPr/>
          <p:nvPr/>
        </p:nvSpPr>
        <p:spPr>
          <a:xfrm>
            <a:off x="1225550" y="605812"/>
            <a:ext cx="2353213" cy="828371"/>
          </a:xfrm>
          <a:custGeom>
            <a:avLst/>
            <a:gdLst/>
            <a:ahLst/>
            <a:cxnLst/>
            <a:rect l="l" t="t" r="r" b="b"/>
            <a:pathLst>
              <a:path w="3529820" h="1242557">
                <a:moveTo>
                  <a:pt x="0" y="0"/>
                </a:moveTo>
                <a:lnTo>
                  <a:pt x="3529820" y="0"/>
                </a:lnTo>
                <a:lnTo>
                  <a:pt x="3529820" y="1242557"/>
                </a:lnTo>
                <a:lnTo>
                  <a:pt x="0" y="1242557"/>
                </a:lnTo>
                <a:lnTo>
                  <a:pt x="0" y="0"/>
                </a:lnTo>
                <a:close/>
              </a:path>
            </a:pathLst>
          </a:custGeom>
          <a:blipFill>
            <a:blip r:embed="rId2"/>
            <a:stretch>
              <a:fillRect l="-6671"/>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AB718-949B-6024-BE37-C2A84FE06569}"/>
              </a:ext>
            </a:extLst>
          </p:cNvPr>
          <p:cNvSpPr txBox="1"/>
          <p:nvPr/>
        </p:nvSpPr>
        <p:spPr>
          <a:xfrm>
            <a:off x="355600" y="1193800"/>
            <a:ext cx="11836400" cy="4898264"/>
          </a:xfrm>
          <a:prstGeom prst="rect">
            <a:avLst/>
          </a:prstGeom>
          <a:noFill/>
        </p:spPr>
        <p:txBody>
          <a:bodyPr wrap="square">
            <a:spAutoFit/>
          </a:bodyPr>
          <a:lstStyle/>
          <a:p>
            <a:pPr defTabSz="609630"/>
            <a:r>
              <a:rPr lang="en-US" sz="1867" err="1">
                <a:solidFill>
                  <a:prstClr val="black"/>
                </a:solidFill>
                <a:latin typeface="Acumin Pro" panose="020B0604020202020204" charset="0"/>
                <a:cs typeface="Acumin Pro" panose="020B0604020202020204" charset="0"/>
              </a:rPr>
              <a:t>Babalonis</a:t>
            </a:r>
            <a:r>
              <a:rPr lang="en-US" sz="1867">
                <a:solidFill>
                  <a:prstClr val="black"/>
                </a:solidFill>
                <a:latin typeface="Acumin Pro" panose="020B0604020202020204" charset="0"/>
                <a:cs typeface="Acumin Pro" panose="020B0604020202020204" charset="0"/>
              </a:rPr>
              <a:t>, S., Raup-</a:t>
            </a:r>
            <a:r>
              <a:rPr lang="en-US" sz="1867" err="1">
                <a:solidFill>
                  <a:prstClr val="black"/>
                </a:solidFill>
                <a:latin typeface="Acumin Pro" panose="020B0604020202020204" charset="0"/>
                <a:cs typeface="Acumin Pro" panose="020B0604020202020204" charset="0"/>
              </a:rPr>
              <a:t>Konsavage</a:t>
            </a:r>
            <a:r>
              <a:rPr lang="en-US" sz="1867">
                <a:solidFill>
                  <a:prstClr val="black"/>
                </a:solidFill>
                <a:latin typeface="Acumin Pro" panose="020B0604020202020204" charset="0"/>
                <a:cs typeface="Acumin Pro" panose="020B0604020202020204" charset="0"/>
              </a:rPr>
              <a:t>, W. M., </a:t>
            </a:r>
            <a:r>
              <a:rPr lang="en-US" sz="1867" err="1">
                <a:solidFill>
                  <a:prstClr val="black"/>
                </a:solidFill>
                <a:latin typeface="Acumin Pro" panose="020B0604020202020204" charset="0"/>
                <a:cs typeface="Acumin Pro" panose="020B0604020202020204" charset="0"/>
              </a:rPr>
              <a:t>Akpunonu</a:t>
            </a:r>
            <a:r>
              <a:rPr lang="en-US" sz="1867">
                <a:solidFill>
                  <a:prstClr val="black"/>
                </a:solidFill>
                <a:latin typeface="Acumin Pro" panose="020B0604020202020204" charset="0"/>
                <a:cs typeface="Acumin Pro" panose="020B0604020202020204" charset="0"/>
              </a:rPr>
              <a:t>, P. D., Balla, A., &amp; Vrana, K. E. (2021). 8-THC: Legal status, widespread availability, and safety concerns. Cannabis Cannabinoid Research, 6(5),</a:t>
            </a:r>
          </a:p>
          <a:p>
            <a:pPr defTabSz="609630"/>
            <a:r>
              <a:rPr lang="en-US" sz="1867">
                <a:solidFill>
                  <a:prstClr val="black"/>
                </a:solidFill>
                <a:latin typeface="Acumin Pro" panose="020B0604020202020204" charset="0"/>
                <a:cs typeface="Acumin Pro" panose="020B0604020202020204" charset="0"/>
              </a:rPr>
              <a:t>362-365. </a:t>
            </a:r>
            <a:r>
              <a:rPr lang="en-US" sz="1867" err="1">
                <a:solidFill>
                  <a:prstClr val="black"/>
                </a:solidFill>
                <a:latin typeface="Acumin Pro" panose="020B0604020202020204" charset="0"/>
                <a:cs typeface="Acumin Pro" panose="020B0604020202020204" charset="0"/>
              </a:rPr>
              <a:t>doi</a:t>
            </a:r>
            <a:r>
              <a:rPr lang="en-US" sz="1867">
                <a:solidFill>
                  <a:prstClr val="black"/>
                </a:solidFill>
                <a:latin typeface="Acumin Pro" panose="020B0604020202020204" charset="0"/>
                <a:cs typeface="Acumin Pro" panose="020B0604020202020204" charset="0"/>
              </a:rPr>
              <a:t>: 10.1089/can.2021.0097 </a:t>
            </a:r>
          </a:p>
          <a:p>
            <a:pPr defTabSz="609630">
              <a:lnSpc>
                <a:spcPct val="107000"/>
              </a:lnSpc>
              <a:spcAft>
                <a:spcPts val="533"/>
              </a:spcAft>
            </a:pPr>
            <a:endParaRPr lang="en-US" sz="1867">
              <a:solidFill>
                <a:prstClr val="black"/>
              </a:solidFill>
              <a:latin typeface="Acumin Pro" panose="020B0604020202020204" charset="0"/>
              <a:ea typeface="Calibri" panose="020F0502020204030204" pitchFamily="34" charset="0"/>
              <a:cs typeface="Acumin Pro" panose="020B0604020202020204" charset="0"/>
            </a:endParaRPr>
          </a:p>
          <a:p>
            <a:pPr defTabSz="609630">
              <a:lnSpc>
                <a:spcPct val="107000"/>
              </a:lnSpc>
              <a:spcAft>
                <a:spcPts val="533"/>
              </a:spcAft>
            </a:pPr>
            <a:r>
              <a:rPr lang="en-US" sz="1867">
                <a:solidFill>
                  <a:prstClr val="black"/>
                </a:solidFill>
                <a:latin typeface="Acumin Pro" panose="020B0604020202020204" charset="0"/>
                <a:ea typeface="Calibri" panose="020F0502020204030204" pitchFamily="34" charset="0"/>
                <a:cs typeface="Acumin Pro" panose="020B0604020202020204" charset="0"/>
              </a:rPr>
              <a:t>Devitt, Tiffany. California Cannabis Industry Association. White Paper: PANDORA’S BOX The Dangers of a National, Unregulated, Hemp-Derived Intoxicating Cannabinoid Market. October 2022 </a:t>
            </a:r>
            <a:r>
              <a:rPr lang="en-US" sz="1867" u="sng">
                <a:solidFill>
                  <a:srgbClr val="0563C1"/>
                </a:solidFill>
                <a:latin typeface="Acumin Pro" panose="020B0604020202020204" charset="0"/>
                <a:ea typeface="Calibri" panose="020F0502020204030204" pitchFamily="34" charset="0"/>
                <a:cs typeface="Acumin Pro" panose="020B0604020202020204" charset="0"/>
                <a:hlinkClick r:id="rId2"/>
              </a:rPr>
              <a:t>https://www.projectcbd.org/sites/projectcbd/files/downloads/white-paper_hemp_2022-10-18.pdf</a:t>
            </a:r>
            <a:endParaRPr lang="en-US" sz="1867">
              <a:solidFill>
                <a:prstClr val="black"/>
              </a:solidFill>
              <a:latin typeface="Acumin Pro" panose="020B0604020202020204" charset="0"/>
              <a:ea typeface="Calibri" panose="020F0502020204030204" pitchFamily="34" charset="0"/>
              <a:cs typeface="Acumin Pro" panose="020B0604020202020204" charset="0"/>
            </a:endParaRP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cs typeface="Acumin Pro" panose="020B0604020202020204" charset="0"/>
              </a:rPr>
              <a:t>Federal Register. </a:t>
            </a:r>
            <a:r>
              <a:rPr lang="en-US" sz="1867">
                <a:solidFill>
                  <a:prstClr val="black"/>
                </a:solidFill>
                <a:latin typeface="Acumin Pro" panose="020B0604020202020204" charset="0"/>
                <a:cs typeface="Acumin Pro" panose="020B0604020202020204" charset="0"/>
                <a:hlinkClick r:id="rId3"/>
              </a:rPr>
              <a:t>https://www.federalregister.gov/documents/2020/08/21/2020-17356/implementation-of-the-agriculture-improvement-act-of-2018</a:t>
            </a:r>
            <a:r>
              <a:rPr lang="en-US" sz="1867">
                <a:solidFill>
                  <a:prstClr val="black"/>
                </a:solidFill>
                <a:latin typeface="Acumin Pro" panose="020B0604020202020204" charset="0"/>
                <a:cs typeface="Acumin Pro" panose="020B0604020202020204" charset="0"/>
              </a:rPr>
              <a:t>  </a:t>
            </a: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Florida State Statute 581.217 State Hemp Program. 2019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4"/>
              </a:rPr>
              <a:t>http://www.leg.state.fl.us/statutes/index.cfm?App_mode=Display_Statute&amp;Search_String=&amp;URL=0500-0599/0581/Sections/0581.217.html</a:t>
            </a:r>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endPar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5"/>
            </a:endParaRP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p:txBody>
      </p:sp>
    </p:spTree>
    <p:extLst>
      <p:ext uri="{BB962C8B-B14F-4D97-AF65-F5344CB8AC3E}">
        <p14:creationId xmlns:p14="http://schemas.microsoft.com/office/powerpoint/2010/main" val="3478347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D85167-818B-46E9-CC32-4708896344F2}"/>
              </a:ext>
            </a:extLst>
          </p:cNvPr>
          <p:cNvSpPr txBox="1"/>
          <p:nvPr/>
        </p:nvSpPr>
        <p:spPr>
          <a:xfrm>
            <a:off x="558800" y="658440"/>
            <a:ext cx="11074400" cy="5264133"/>
          </a:xfrm>
          <a:prstGeom prst="rect">
            <a:avLst/>
          </a:prstGeom>
          <a:noFill/>
        </p:spPr>
        <p:txBody>
          <a:bodyPr wrap="square">
            <a:spAutoFit/>
          </a:bodyPr>
          <a:lstStyle/>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FDA. 5 Things to Know about Delta-8 Tetrahydrocannabinol – Delta-8 THC. Updated May 2022.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2"/>
              </a:rPr>
              <a:t>https://www.fda.gov/consumers/consumer-updates/5-things-know-about-delta-8-tetrahydrocannabinol-delta-8-thc</a:t>
            </a:r>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Florida Poison Information Network, Delta-8 Exposures - Query Builder 2023</a:t>
            </a:r>
            <a:r>
              <a:rPr lang="en-US" sz="1867">
                <a:solidFill>
                  <a:prstClr val="black"/>
                </a:solidFill>
                <a:latin typeface="Acumin Pro" panose="020B0604020202020204" charset="0"/>
                <a:ea typeface="Calibri" panose="020F0502020204030204" pitchFamily="34" charset="0"/>
                <a:cs typeface="Acumin Pro" panose="020B0604020202020204" charset="0"/>
              </a:rPr>
              <a:t> </a:t>
            </a: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Hillsborough County. Protect Children and Pets from Cannabis Poisoning. August 2022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3"/>
              </a:rPr>
              <a:t>https://www.hillsboroughcounty.org/en/newsroom/2022/08/11/protect-children-and-pets-from-cannabis-poisoning</a:t>
            </a:r>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cs typeface="Acumin Pro" panose="020B0604020202020204" charset="0"/>
              </a:rPr>
              <a:t>National Institute on Drug Abuse, Cannabis (Marijuana) Drug Facts. nida.nih.gov Drug Enforcement Administration. (2020, August 21). Implementation of the Agriculture Improvement Act of 2018: A rule by the Drug Enforcement Administration on 8/21/2020. </a:t>
            </a: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4"/>
              </a:rPr>
              <a:t>Oleinik</a:t>
            </a:r>
            <a:r>
              <a:rPr lang="en-US" sz="1867" u="sng">
                <a:solidFill>
                  <a:prstClr val="black"/>
                </a:solidFill>
                <a:latin typeface="Acumin Pro" panose="020B0604020202020204" charset="0"/>
                <a:ea typeface="Times New Roman" panose="02020603050405020304" pitchFamily="18" charset="0"/>
                <a:cs typeface="Acumin Pro" panose="020B0604020202020204" charset="0"/>
              </a:rPr>
              <a:t>,</a:t>
            </a:r>
            <a:r>
              <a:rPr lang="en-US" sz="1867">
                <a:solidFill>
                  <a:prstClr val="black"/>
                </a:solidFill>
                <a:latin typeface="Acumin Pro" panose="020B0604020202020204" charset="0"/>
                <a:ea typeface="Times New Roman" panose="02020603050405020304" pitchFamily="18" charset="0"/>
                <a:cs typeface="Acumin Pro" panose="020B0604020202020204" charset="0"/>
              </a:rPr>
              <a:t> Gleb. Is Delta 8 THC Legal in Your State? Laws and Map. </a:t>
            </a:r>
            <a:r>
              <a:rPr lang="en-US" sz="1867" i="1">
                <a:solidFill>
                  <a:prstClr val="black"/>
                </a:solidFill>
                <a:latin typeface="Acumin Pro" panose="020B0604020202020204" charset="0"/>
                <a:ea typeface="Times New Roman" panose="02020603050405020304" pitchFamily="18" charset="0"/>
                <a:cs typeface="Acumin Pro" panose="020B0604020202020204" charset="0"/>
              </a:rPr>
              <a:t>CBD Thinker</a:t>
            </a:r>
            <a:r>
              <a:rPr lang="en-US" sz="1867">
                <a:solidFill>
                  <a:prstClr val="black"/>
                </a:solidFill>
                <a:latin typeface="Acumin Pro" panose="020B0604020202020204" charset="0"/>
                <a:ea typeface="Times New Roman" panose="02020603050405020304" pitchFamily="18" charset="0"/>
                <a:cs typeface="Acumin Pro" panose="020B0604020202020204" charset="0"/>
              </a:rPr>
              <a:t>. January 2023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5"/>
              </a:rPr>
              <a:t>https://cbdthinker.com/is-delta-8-thc-legal/</a:t>
            </a:r>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p:txBody>
      </p:sp>
    </p:spTree>
    <p:extLst>
      <p:ext uri="{BB962C8B-B14F-4D97-AF65-F5344CB8AC3E}">
        <p14:creationId xmlns:p14="http://schemas.microsoft.com/office/powerpoint/2010/main" val="2449295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80D2D-30EB-64F9-8F11-C922290D189A}"/>
              </a:ext>
            </a:extLst>
          </p:cNvPr>
          <p:cNvSpPr txBox="1"/>
          <p:nvPr/>
        </p:nvSpPr>
        <p:spPr>
          <a:xfrm>
            <a:off x="558800" y="1244600"/>
            <a:ext cx="11379200" cy="4512069"/>
          </a:xfrm>
          <a:prstGeom prst="rect">
            <a:avLst/>
          </a:prstGeom>
          <a:noFill/>
        </p:spPr>
        <p:txBody>
          <a:bodyPr wrap="square">
            <a:spAutoFit/>
          </a:bodyPr>
          <a:lstStyle/>
          <a:p>
            <a:pPr defTabSz="609630"/>
            <a:endParaRPr lang="en-US" sz="1867">
              <a:solidFill>
                <a:prstClr val="black"/>
              </a:solidFill>
              <a:latin typeface="Acumin Pro" panose="020B0604020202020204" charset="0"/>
              <a:cs typeface="Acumin Pro" panose="020B0604020202020204" charset="0"/>
            </a:endParaRPr>
          </a:p>
          <a:p>
            <a:pPr defTabSz="609630"/>
            <a:endParaRPr lang="en-US" sz="1867">
              <a:solidFill>
                <a:prstClr val="black"/>
              </a:solidFill>
              <a:latin typeface="Acumin Pro" panose="020B0604020202020204" charset="0"/>
              <a:cs typeface="Acumin Pro" panose="020B0604020202020204" charset="0"/>
            </a:endParaRPr>
          </a:p>
          <a:p>
            <a:pPr defTabSz="609630"/>
            <a:r>
              <a:rPr lang="en-US" sz="1867">
                <a:solidFill>
                  <a:prstClr val="black"/>
                </a:solidFill>
                <a:latin typeface="Acumin Pro" panose="020B0604020202020204" charset="0"/>
                <a:cs typeface="Acumin Pro" panose="020B0604020202020204" charset="0"/>
              </a:rPr>
              <a:t>U.S. Food and Drug Administration. (2022, May 5). 5 things to know about delta-8 tetrahydrocannabinol -</a:t>
            </a:r>
          </a:p>
          <a:p>
            <a:pPr defTabSz="609630"/>
            <a:r>
              <a:rPr lang="en-US" sz="1867">
                <a:solidFill>
                  <a:prstClr val="black"/>
                </a:solidFill>
                <a:latin typeface="Acumin Pro" panose="020B0604020202020204" charset="0"/>
                <a:cs typeface="Acumin Pro" panose="020B0604020202020204" charset="0"/>
              </a:rPr>
              <a:t>Delta-8 THC. Retrieved January 26, 2023, from </a:t>
            </a:r>
            <a:r>
              <a:rPr lang="en-US" sz="1867">
                <a:solidFill>
                  <a:prstClr val="black"/>
                </a:solidFill>
                <a:latin typeface="Acumin Pro" panose="020B0604020202020204" charset="0"/>
                <a:cs typeface="Acumin Pro" panose="020B0604020202020204" charset="0"/>
                <a:hlinkClick r:id="rId2"/>
              </a:rPr>
              <a:t>https://www.fda.gov/consumers/consumer-updates/5-things-know-about-delta-8-tetrahydrocannabinol-delta-8-thc</a:t>
            </a:r>
            <a:r>
              <a:rPr lang="en-US" sz="1867">
                <a:solidFill>
                  <a:prstClr val="black"/>
                </a:solidFill>
                <a:latin typeface="Acumin Pro" panose="020B0604020202020204" charset="0"/>
                <a:cs typeface="Acumin Pro" panose="020B0604020202020204" charset="0"/>
              </a:rPr>
              <a:t>  Florida Poison Information Network, Delta-8 Exposures – Query Builder 2023</a:t>
            </a:r>
          </a:p>
          <a:p>
            <a:pPr defTabSz="609630"/>
            <a:endParaRPr lang="en-US" sz="1867">
              <a:solidFill>
                <a:prstClr val="black"/>
              </a:solidFill>
              <a:latin typeface="Acumin Pro" panose="020B0604020202020204"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University of Tampa Smoking, Vaping, Tobacco and THC Policy: University of Tampa added select tetrahydrocannabinol (THC) and hemp-based intoxicant products to policy on August 29, 2022.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3"/>
              </a:rPr>
              <a:t>https://www.ut.edu/campus-life/student-services/wellness-services/smoking-vaping-tobacco-and-thc-policy</a:t>
            </a:r>
            <a:endParaRPr lang="en-US" sz="1867">
              <a:solidFill>
                <a:prstClr val="black"/>
              </a:solidFill>
              <a:latin typeface="Acumin Pro" panose="020B0604020202020204" charset="0"/>
              <a:ea typeface="Times New Roman" panose="02020603050405020304" pitchFamily="18" charset="0"/>
              <a:cs typeface="Acumin Pro" panose="020B0604020202020204" charset="0"/>
            </a:endParaRPr>
          </a:p>
          <a:p>
            <a:pPr defTabSz="609630">
              <a:lnSpc>
                <a:spcPct val="107000"/>
              </a:lnSpc>
              <a:spcBef>
                <a:spcPts val="667"/>
              </a:spcBef>
            </a:pPr>
            <a:endParaRPr lang="en-US" sz="1867">
              <a:solidFill>
                <a:srgbClr val="4472C4"/>
              </a:solidFill>
              <a:latin typeface="Acumin Pro" panose="020B0604020202020204" charset="0"/>
              <a:ea typeface="Times New Roman" panose="02020603050405020304" pitchFamily="18" charset="0"/>
              <a:cs typeface="Acumin Pro" panose="020B0604020202020204" charset="0"/>
            </a:endParaRPr>
          </a:p>
          <a:p>
            <a:pPr defTabSz="609630"/>
            <a:r>
              <a:rPr lang="en-US" sz="1867">
                <a:solidFill>
                  <a:prstClr val="black"/>
                </a:solidFill>
                <a:latin typeface="Acumin Pro" panose="020B0604020202020204" charset="0"/>
                <a:ea typeface="Times New Roman" panose="02020603050405020304" pitchFamily="18" charset="0"/>
                <a:cs typeface="Acumin Pro" panose="020B0604020202020204" charset="0"/>
              </a:rPr>
              <a:t>DEA. Implementation of the Agriculture Improvement Act of 2018, A Rule by the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4"/>
              </a:rPr>
              <a:t>Drug Enforcement Administration</a:t>
            </a:r>
            <a:r>
              <a:rPr lang="en-US" sz="1867">
                <a:solidFill>
                  <a:prstClr val="black"/>
                </a:solidFill>
                <a:latin typeface="Acumin Pro" panose="020B0604020202020204" charset="0"/>
                <a:ea typeface="Times New Roman" panose="02020603050405020304" pitchFamily="18" charset="0"/>
                <a:cs typeface="Acumin Pro" panose="020B0604020202020204" charset="0"/>
              </a:rPr>
              <a:t> on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5"/>
              </a:rPr>
              <a:t>08/21/2020</a:t>
            </a:r>
            <a:r>
              <a:rPr lang="en-US" sz="1867">
                <a:solidFill>
                  <a:prstClr val="black"/>
                </a:solidFill>
                <a:latin typeface="Acumin Pro" panose="020B0604020202020204" charset="0"/>
                <a:ea typeface="Times New Roman" panose="02020603050405020304" pitchFamily="18" charset="0"/>
                <a:cs typeface="Acumin Pro" panose="020B0604020202020204" charset="0"/>
              </a:rPr>
              <a:t> </a:t>
            </a:r>
            <a:r>
              <a:rPr lang="en-US" sz="1867" u="sng">
                <a:solidFill>
                  <a:srgbClr val="0563C1"/>
                </a:solidFill>
                <a:latin typeface="Acumin Pro" panose="020B0604020202020204" charset="0"/>
                <a:ea typeface="Times New Roman" panose="02020603050405020304" pitchFamily="18" charset="0"/>
                <a:cs typeface="Acumin Pro" panose="020B0604020202020204" charset="0"/>
                <a:hlinkClick r:id="rId6"/>
              </a:rPr>
              <a:t>https://www.federalregister.gov/documents/2020/08/21/2020-17356/implementation-of-the-agriculture-improvement-act-of-2018</a:t>
            </a:r>
            <a:endParaRPr lang="en-US" sz="1867" b="1">
              <a:solidFill>
                <a:prstClr val="black"/>
              </a:solidFill>
              <a:latin typeface="Acumin Pro" panose="020B0604020202020204" charset="0"/>
              <a:ea typeface="Times New Roman" panose="02020603050405020304" pitchFamily="18" charset="0"/>
              <a:cs typeface="Acumin Pro" panose="020B0604020202020204" charset="0"/>
            </a:endParaRPr>
          </a:p>
          <a:p>
            <a:pPr defTabSz="609630"/>
            <a:endParaRPr lang="en-US" sz="1867">
              <a:solidFill>
                <a:prstClr val="black"/>
              </a:solidFill>
              <a:latin typeface="Acumin Pro" panose="020B0604020202020204" charset="0"/>
              <a:cs typeface="Acumin Pro" panose="020B0604020202020204" charset="0"/>
            </a:endParaRPr>
          </a:p>
        </p:txBody>
      </p:sp>
    </p:spTree>
    <p:extLst>
      <p:ext uri="{BB962C8B-B14F-4D97-AF65-F5344CB8AC3E}">
        <p14:creationId xmlns:p14="http://schemas.microsoft.com/office/powerpoint/2010/main" val="43807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5CC69-1D3B-B22E-0C56-6B09C97FE505}"/>
              </a:ext>
            </a:extLst>
          </p:cNvPr>
          <p:cNvSpPr txBox="1"/>
          <p:nvPr/>
        </p:nvSpPr>
        <p:spPr>
          <a:xfrm>
            <a:off x="863600" y="533400"/>
            <a:ext cx="10718800" cy="1446550"/>
          </a:xfrm>
          <a:prstGeom prst="rect">
            <a:avLst/>
          </a:prstGeom>
          <a:noFill/>
        </p:spPr>
        <p:txBody>
          <a:bodyPr wrap="square">
            <a:spAutoFit/>
          </a:bodyPr>
          <a:lstStyle/>
          <a:p>
            <a:pPr defTabSz="609630"/>
            <a:r>
              <a:rPr lang="en-US" sz="4400">
                <a:solidFill>
                  <a:srgbClr val="1F497D"/>
                </a:solidFill>
                <a:latin typeface="Merriweather" panose="00000500000000000000" pitchFamily="2" charset="0"/>
              </a:rPr>
              <a:t>Agricultural Improvement Act 2018 (AIA) – Farm Bill</a:t>
            </a:r>
          </a:p>
        </p:txBody>
      </p:sp>
      <p:sp>
        <p:nvSpPr>
          <p:cNvPr id="5" name="TextBox 4">
            <a:extLst>
              <a:ext uri="{FF2B5EF4-FFF2-40B4-BE49-F238E27FC236}">
                <a16:creationId xmlns:a16="http://schemas.microsoft.com/office/drawing/2014/main" id="{F56CE4C0-07FA-0EE5-CDEF-6D1FF5D15D54}"/>
              </a:ext>
            </a:extLst>
          </p:cNvPr>
          <p:cNvSpPr txBox="1"/>
          <p:nvPr/>
        </p:nvSpPr>
        <p:spPr>
          <a:xfrm>
            <a:off x="1244600" y="2413001"/>
            <a:ext cx="9956800" cy="2349041"/>
          </a:xfrm>
          <a:prstGeom prst="rect">
            <a:avLst/>
          </a:prstGeom>
          <a:noFill/>
        </p:spPr>
        <p:txBody>
          <a:bodyPr wrap="square">
            <a:spAutoFit/>
          </a:bodyPr>
          <a:lstStyle/>
          <a:p>
            <a:pPr marL="381019" indent="-381019" defTabSz="609630">
              <a:buFont typeface="Arial" panose="020B0604020202020204" pitchFamily="34" charset="0"/>
              <a:buChar char="•"/>
            </a:pPr>
            <a:r>
              <a:rPr lang="en-US" sz="2933">
                <a:solidFill>
                  <a:srgbClr val="1F497D"/>
                </a:solidFill>
                <a:latin typeface="Acumin Pro" panose="020B0604020202020204" charset="0"/>
                <a:cs typeface="Acumin Pro" panose="020B0604020202020204" charset="0"/>
              </a:rPr>
              <a:t>Hemp (</a:t>
            </a:r>
            <a:r>
              <a:rPr lang="en-US" sz="2933" err="1">
                <a:solidFill>
                  <a:srgbClr val="1F497D"/>
                </a:solidFill>
                <a:latin typeface="Acumin Pro" panose="020B0604020202020204" charset="0"/>
                <a:cs typeface="Acumin Pro" panose="020B0604020202020204" charset="0"/>
              </a:rPr>
              <a:t>thc</a:t>
            </a:r>
            <a:r>
              <a:rPr lang="en-US" sz="2933">
                <a:solidFill>
                  <a:srgbClr val="1F497D"/>
                </a:solidFill>
                <a:latin typeface="Acumin Pro" panose="020B0604020202020204" charset="0"/>
                <a:cs typeface="Acumin Pro" panose="020B0604020202020204" charset="0"/>
              </a:rPr>
              <a:t> .3%) was deemed </a:t>
            </a:r>
            <a:r>
              <a:rPr lang="en-US" sz="2933" i="1">
                <a:solidFill>
                  <a:srgbClr val="ED3293"/>
                </a:solidFill>
                <a:latin typeface="Acumin Pro" panose="020B0604020202020204" charset="0"/>
                <a:cs typeface="Acumin Pro" panose="020B0604020202020204" charset="0"/>
              </a:rPr>
              <a:t>agricultural product</a:t>
            </a:r>
          </a:p>
          <a:p>
            <a:pPr marL="381019" indent="-381019" defTabSz="609630">
              <a:buFont typeface="Arial" panose="020B0604020202020204" pitchFamily="34" charset="0"/>
              <a:buChar char="•"/>
            </a:pPr>
            <a:endParaRPr lang="en-US" sz="2933">
              <a:solidFill>
                <a:srgbClr val="1F497D"/>
              </a:solidFill>
              <a:latin typeface="Acumin Pro" panose="020B0604020202020204" charset="0"/>
              <a:cs typeface="Acumin Pro" panose="020B0604020202020204" charset="0"/>
            </a:endParaRPr>
          </a:p>
          <a:p>
            <a:pPr marL="381019" indent="-381019" defTabSz="609630">
              <a:buFont typeface="Arial" panose="020B0604020202020204" pitchFamily="34" charset="0"/>
              <a:buChar char="•"/>
            </a:pPr>
            <a:r>
              <a:rPr lang="en-US" sz="2933">
                <a:solidFill>
                  <a:srgbClr val="1F497D"/>
                </a:solidFill>
                <a:latin typeface="Acumin Pro" panose="020B0604020202020204" charset="0"/>
                <a:cs typeface="Acumin Pro" panose="020B0604020202020204" charset="0"/>
              </a:rPr>
              <a:t>This </a:t>
            </a:r>
            <a:r>
              <a:rPr lang="en-US" sz="2933" i="1">
                <a:solidFill>
                  <a:srgbClr val="ED3293"/>
                </a:solidFill>
                <a:latin typeface="Acumin Pro" panose="020B0604020202020204" charset="0"/>
                <a:cs typeface="Acumin Pro" panose="020B0604020202020204" charset="0"/>
              </a:rPr>
              <a:t>legalized</a:t>
            </a:r>
            <a:r>
              <a:rPr lang="en-US" sz="2933">
                <a:solidFill>
                  <a:srgbClr val="1F497D"/>
                </a:solidFill>
                <a:latin typeface="Acumin Pro" panose="020B0604020202020204" charset="0"/>
                <a:cs typeface="Acumin Pro" panose="020B0604020202020204" charset="0"/>
              </a:rPr>
              <a:t> the sale and production of hemp</a:t>
            </a:r>
          </a:p>
          <a:p>
            <a:pPr defTabSz="609630"/>
            <a:r>
              <a:rPr lang="en-US" sz="2933">
                <a:solidFill>
                  <a:srgbClr val="1F497D"/>
                </a:solidFill>
                <a:latin typeface="Acumin Pro" panose="020B0604020202020204" charset="0"/>
                <a:cs typeface="Acumin Pro" panose="020B0604020202020204" charset="0"/>
              </a:rPr>
              <a:t>	products are marketed as “legal hemp” and sold in places like gas stations, smoke shops, bodegas, and online</a:t>
            </a:r>
          </a:p>
        </p:txBody>
      </p:sp>
    </p:spTree>
    <p:extLst>
      <p:ext uri="{BB962C8B-B14F-4D97-AF65-F5344CB8AC3E}">
        <p14:creationId xmlns:p14="http://schemas.microsoft.com/office/powerpoint/2010/main" val="138362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CBE6F-9AFD-544A-F1A9-6FC91D5A0F28}"/>
              </a:ext>
            </a:extLst>
          </p:cNvPr>
          <p:cNvSpPr txBox="1">
            <a:spLocks/>
          </p:cNvSpPr>
          <p:nvPr/>
        </p:nvSpPr>
        <p:spPr>
          <a:xfrm>
            <a:off x="914400" y="1854200"/>
            <a:ext cx="106680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2933" b="1">
                <a:solidFill>
                  <a:srgbClr val="ED3293"/>
                </a:solidFill>
                <a:latin typeface="Acumin Pro" panose="020B0604020202020204" charset="0"/>
                <a:cs typeface="Acumin Pro" panose="020B0604020202020204" charset="0"/>
              </a:rPr>
              <a:t>Loophole</a:t>
            </a:r>
            <a:r>
              <a:rPr lang="en-US" sz="2933">
                <a:solidFill>
                  <a:srgbClr val="1F497D"/>
                </a:solidFill>
                <a:latin typeface="Acumin Pro" panose="020B0604020202020204" charset="0"/>
                <a:cs typeface="Acumin Pro" panose="020B0604020202020204" charset="0"/>
              </a:rPr>
              <a:t>: Hemp definition: “the plant Cannabis sativa L. and any part of that plant, including the seeds thereof and all derivatives, extracts, cannabinoids, isomers, acids, salts, and salts of isomers, whether growing or not, with a </a:t>
            </a:r>
            <a:r>
              <a:rPr lang="en-US" sz="2933" b="1">
                <a:solidFill>
                  <a:srgbClr val="ED3293"/>
                </a:solidFill>
                <a:latin typeface="Acumin Pro" panose="020B0604020202020204" charset="0"/>
                <a:cs typeface="Acumin Pro" panose="020B0604020202020204" charset="0"/>
              </a:rPr>
              <a:t>delta-9 tetrahydrocannabinol concentration of not more than 0.3 percent on a dry weight basis</a:t>
            </a:r>
            <a:r>
              <a:rPr lang="en-US" sz="2933">
                <a:solidFill>
                  <a:srgbClr val="1F497D"/>
                </a:solidFill>
                <a:latin typeface="Acumin Pro" panose="020B0604020202020204" charset="0"/>
                <a:cs typeface="Acumin Pro" panose="020B0604020202020204" charset="0"/>
              </a:rPr>
              <a:t>”</a:t>
            </a:r>
          </a:p>
        </p:txBody>
      </p:sp>
      <p:sp>
        <p:nvSpPr>
          <p:cNvPr id="3" name="TextBox 2">
            <a:extLst>
              <a:ext uri="{FF2B5EF4-FFF2-40B4-BE49-F238E27FC236}">
                <a16:creationId xmlns:a16="http://schemas.microsoft.com/office/drawing/2014/main" id="{A2032C1B-F5E4-C753-FE7A-30CE016674FB}"/>
              </a:ext>
            </a:extLst>
          </p:cNvPr>
          <p:cNvSpPr txBox="1"/>
          <p:nvPr/>
        </p:nvSpPr>
        <p:spPr>
          <a:xfrm>
            <a:off x="1168400" y="736600"/>
            <a:ext cx="8686800" cy="769441"/>
          </a:xfrm>
          <a:prstGeom prst="rect">
            <a:avLst/>
          </a:prstGeom>
          <a:noFill/>
        </p:spPr>
        <p:txBody>
          <a:bodyPr wrap="square">
            <a:spAutoFit/>
          </a:bodyPr>
          <a:lstStyle/>
          <a:p>
            <a:pPr defTabSz="609630"/>
            <a:r>
              <a:rPr lang="en-US" sz="4400">
                <a:solidFill>
                  <a:srgbClr val="1F497D"/>
                </a:solidFill>
                <a:latin typeface="Merriweather" panose="00000500000000000000" pitchFamily="2" charset="0"/>
              </a:rPr>
              <a:t>Farm Bill</a:t>
            </a:r>
          </a:p>
        </p:txBody>
      </p:sp>
    </p:spTree>
    <p:extLst>
      <p:ext uri="{BB962C8B-B14F-4D97-AF65-F5344CB8AC3E}">
        <p14:creationId xmlns:p14="http://schemas.microsoft.com/office/powerpoint/2010/main" val="1370896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0D7EA-B0BF-9E44-E01C-6BB8224E0584}"/>
              </a:ext>
            </a:extLst>
          </p:cNvPr>
          <p:cNvPicPr>
            <a:picLocks noChangeAspect="1"/>
          </p:cNvPicPr>
          <p:nvPr/>
        </p:nvPicPr>
        <p:blipFill>
          <a:blip r:embed="rId2"/>
          <a:stretch>
            <a:fillRect/>
          </a:stretch>
        </p:blipFill>
        <p:spPr>
          <a:xfrm>
            <a:off x="734972" y="584201"/>
            <a:ext cx="11006154" cy="5007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2889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1D92C68-A6A4-20F1-7125-9E760A51F661}"/>
              </a:ext>
            </a:extLst>
          </p:cNvPr>
          <p:cNvGraphicFramePr>
            <a:graphicFrameLocks noGrp="1"/>
          </p:cNvGraphicFramePr>
          <p:nvPr/>
        </p:nvGraphicFramePr>
        <p:xfrm>
          <a:off x="2032000" y="2463800"/>
          <a:ext cx="8128000" cy="3291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73956936"/>
                    </a:ext>
                  </a:extLst>
                </a:gridCol>
                <a:gridCol w="2709333">
                  <a:extLst>
                    <a:ext uri="{9D8B030D-6E8A-4147-A177-3AD203B41FA5}">
                      <a16:colId xmlns:a16="http://schemas.microsoft.com/office/drawing/2014/main" val="3044551096"/>
                    </a:ext>
                  </a:extLst>
                </a:gridCol>
                <a:gridCol w="2709333">
                  <a:extLst>
                    <a:ext uri="{9D8B030D-6E8A-4147-A177-3AD203B41FA5}">
                      <a16:colId xmlns:a16="http://schemas.microsoft.com/office/drawing/2014/main" val="500680893"/>
                    </a:ext>
                  </a:extLst>
                </a:gridCol>
              </a:tblGrid>
              <a:tr h="426720">
                <a:tc>
                  <a:txBody>
                    <a:bodyPr/>
                    <a:lstStyle/>
                    <a:p>
                      <a:endParaRPr lang="en-US" sz="2400">
                        <a:latin typeface="Acumin Pro" panose="020B0604020202020204" charset="0"/>
                        <a:cs typeface="Acumin Pro" panose="020B0604020202020204" charset="0"/>
                      </a:endParaRPr>
                    </a:p>
                  </a:txBody>
                  <a:tcPr marL="60960" marR="60960" marT="30480" marB="30480"/>
                </a:tc>
                <a:tc>
                  <a:txBody>
                    <a:bodyPr/>
                    <a:lstStyle/>
                    <a:p>
                      <a:r>
                        <a:rPr lang="en-US" sz="2400">
                          <a:latin typeface="Acumin Pro" panose="020B0604020202020204" charset="0"/>
                          <a:cs typeface="Acumin Pro" panose="020B0604020202020204" charset="0"/>
                        </a:rPr>
                        <a:t>Hemp</a:t>
                      </a:r>
                    </a:p>
                  </a:txBody>
                  <a:tcPr marL="60960" marR="60960" marT="30480" marB="30480"/>
                </a:tc>
                <a:tc>
                  <a:txBody>
                    <a:bodyPr/>
                    <a:lstStyle/>
                    <a:p>
                      <a:r>
                        <a:rPr lang="en-US" sz="2400">
                          <a:latin typeface="Acumin Pro" panose="020B0604020202020204" charset="0"/>
                          <a:cs typeface="Acumin Pro" panose="020B0604020202020204" charset="0"/>
                        </a:rPr>
                        <a:t>Marijuana</a:t>
                      </a:r>
                    </a:p>
                  </a:txBody>
                  <a:tcPr marL="60960" marR="60960" marT="30480" marB="30480"/>
                </a:tc>
                <a:extLst>
                  <a:ext uri="{0D108BD9-81ED-4DB2-BD59-A6C34878D82A}">
                    <a16:rowId xmlns:a16="http://schemas.microsoft.com/office/drawing/2014/main" val="2048864763"/>
                  </a:ext>
                </a:extLst>
              </a:tr>
              <a:tr h="426720">
                <a:tc>
                  <a:txBody>
                    <a:bodyPr/>
                    <a:lstStyle/>
                    <a:p>
                      <a:r>
                        <a:rPr lang="en-US" sz="2400">
                          <a:latin typeface="Acumin Pro" panose="020B0604020202020204" charset="0"/>
                          <a:cs typeface="Acumin Pro" panose="020B0604020202020204" charset="0"/>
                        </a:rPr>
                        <a:t>Cannabis</a:t>
                      </a:r>
                    </a:p>
                  </a:txBody>
                  <a:tcPr marL="60960" marR="60960" marT="30480" marB="30480"/>
                </a:tc>
                <a:tc>
                  <a:txBody>
                    <a:bodyPr/>
                    <a:lstStyle/>
                    <a:p>
                      <a:pPr algn="ctr"/>
                      <a:r>
                        <a:rPr lang="en-US" sz="2400" b="1">
                          <a:solidFill>
                            <a:srgbClr val="ED3293"/>
                          </a:solidFill>
                          <a:latin typeface="Acumin Pro" panose="020B0604020202020204" charset="0"/>
                          <a:cs typeface="Acumin Pro" panose="020B0604020202020204" charset="0"/>
                        </a:rPr>
                        <a:t>√</a:t>
                      </a: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ED3293"/>
                          </a:solidFill>
                          <a:latin typeface="Acumin Pro" panose="020B0604020202020204" charset="0"/>
                          <a:cs typeface="Acumin Pro" panose="020B0604020202020204" charset="0"/>
                        </a:rPr>
                        <a:t>√</a:t>
                      </a:r>
                    </a:p>
                  </a:txBody>
                  <a:tcPr marL="60960" marR="60960" marT="30480" marB="30480"/>
                </a:tc>
                <a:extLst>
                  <a:ext uri="{0D108BD9-81ED-4DB2-BD59-A6C34878D82A}">
                    <a16:rowId xmlns:a16="http://schemas.microsoft.com/office/drawing/2014/main" val="299143654"/>
                  </a:ext>
                </a:extLst>
              </a:tr>
              <a:tr h="426720">
                <a:tc>
                  <a:txBody>
                    <a:bodyPr/>
                    <a:lstStyle/>
                    <a:p>
                      <a:r>
                        <a:rPr lang="en-US" sz="2400">
                          <a:latin typeface="Acumin Pro" panose="020B0604020202020204" charset="0"/>
                          <a:cs typeface="Acumin Pro" panose="020B0604020202020204" charset="0"/>
                        </a:rPr>
                        <a:t>THC Content</a:t>
                      </a:r>
                    </a:p>
                  </a:txBody>
                  <a:tcPr marL="60960" marR="60960" marT="30480" marB="30480"/>
                </a:tc>
                <a:tc>
                  <a:txBody>
                    <a:bodyPr/>
                    <a:lstStyle/>
                    <a:p>
                      <a:pPr algn="ctr"/>
                      <a:r>
                        <a:rPr lang="en-US" sz="2400">
                          <a:latin typeface="Acumin Pro" panose="020B0604020202020204" charset="0"/>
                          <a:cs typeface="Acumin Pro" panose="020B0604020202020204" charset="0"/>
                        </a:rPr>
                        <a:t>Less than .3%</a:t>
                      </a:r>
                    </a:p>
                  </a:txBody>
                  <a:tcPr marL="60960" marR="60960" marT="30480" marB="30480"/>
                </a:tc>
                <a:tc>
                  <a:txBody>
                    <a:bodyPr/>
                    <a:lstStyle/>
                    <a:p>
                      <a:pPr algn="ctr"/>
                      <a:r>
                        <a:rPr lang="en-US" sz="2400">
                          <a:latin typeface="Acumin Pro" panose="020B0604020202020204" charset="0"/>
                          <a:cs typeface="Acumin Pro" panose="020B0604020202020204" charset="0"/>
                        </a:rPr>
                        <a:t>&gt; .3%</a:t>
                      </a:r>
                    </a:p>
                  </a:txBody>
                  <a:tcPr marL="60960" marR="60960" marT="30480" marB="30480"/>
                </a:tc>
                <a:extLst>
                  <a:ext uri="{0D108BD9-81ED-4DB2-BD59-A6C34878D82A}">
                    <a16:rowId xmlns:a16="http://schemas.microsoft.com/office/drawing/2014/main" val="4096009648"/>
                  </a:ext>
                </a:extLst>
              </a:tr>
              <a:tr h="426720">
                <a:tc>
                  <a:txBody>
                    <a:bodyPr/>
                    <a:lstStyle/>
                    <a:p>
                      <a:r>
                        <a:rPr lang="en-US" sz="2400">
                          <a:latin typeface="Acumin Pro" panose="020B0604020202020204" charset="0"/>
                          <a:cs typeface="Acumin Pro" panose="020B0604020202020204" charset="0"/>
                        </a:rPr>
                        <a:t>Psychoactive</a:t>
                      </a:r>
                    </a:p>
                  </a:txBody>
                  <a:tcPr marL="60960" marR="60960" marT="30480" marB="30480"/>
                </a:tc>
                <a:tc>
                  <a:txBody>
                    <a:bodyPr/>
                    <a:lstStyle/>
                    <a:p>
                      <a:pPr algn="ctr"/>
                      <a:r>
                        <a:rPr lang="en-US" sz="2400">
                          <a:latin typeface="Acumin Pro" panose="020B0604020202020204" charset="0"/>
                          <a:cs typeface="Acumin Pro" panose="020B0604020202020204" charset="0"/>
                        </a:rPr>
                        <a:t>No</a:t>
                      </a:r>
                    </a:p>
                  </a:txBody>
                  <a:tcPr marL="60960" marR="60960" marT="30480" marB="30480"/>
                </a:tc>
                <a:tc>
                  <a:txBody>
                    <a:bodyPr/>
                    <a:lstStyle/>
                    <a:p>
                      <a:pPr algn="ctr"/>
                      <a:r>
                        <a:rPr lang="en-US" sz="2400">
                          <a:latin typeface="Acumin Pro" panose="020B0604020202020204" charset="0"/>
                          <a:cs typeface="Acumin Pro" panose="020B0604020202020204" charset="0"/>
                        </a:rPr>
                        <a:t>Yes</a:t>
                      </a:r>
                    </a:p>
                  </a:txBody>
                  <a:tcPr marL="60960" marR="60960" marT="30480" marB="30480"/>
                </a:tc>
                <a:extLst>
                  <a:ext uri="{0D108BD9-81ED-4DB2-BD59-A6C34878D82A}">
                    <a16:rowId xmlns:a16="http://schemas.microsoft.com/office/drawing/2014/main" val="2271478873"/>
                  </a:ext>
                </a:extLst>
              </a:tr>
              <a:tr h="792480">
                <a:tc>
                  <a:txBody>
                    <a:bodyPr/>
                    <a:lstStyle/>
                    <a:p>
                      <a:r>
                        <a:rPr lang="en-US" sz="2400">
                          <a:latin typeface="Acumin Pro" panose="020B0604020202020204" charset="0"/>
                          <a:cs typeface="Acumin Pro" panose="020B0604020202020204" charset="0"/>
                        </a:rPr>
                        <a:t>Predominant Cannabinoid</a:t>
                      </a:r>
                    </a:p>
                  </a:txBody>
                  <a:tcPr marL="60960" marR="60960" marT="30480" marB="30480"/>
                </a:tc>
                <a:tc>
                  <a:txBody>
                    <a:bodyPr/>
                    <a:lstStyle/>
                    <a:p>
                      <a:pPr algn="ctr"/>
                      <a:r>
                        <a:rPr lang="en-US" sz="2400">
                          <a:latin typeface="Acumin Pro" panose="020B0604020202020204" charset="0"/>
                          <a:cs typeface="Acumin Pro" panose="020B0604020202020204" charset="0"/>
                        </a:rPr>
                        <a:t>CBD</a:t>
                      </a:r>
                    </a:p>
                  </a:txBody>
                  <a:tcPr marL="60960" marR="60960" marT="30480" marB="30480"/>
                </a:tc>
                <a:tc>
                  <a:txBody>
                    <a:bodyPr/>
                    <a:lstStyle/>
                    <a:p>
                      <a:pPr algn="ctr"/>
                      <a:r>
                        <a:rPr lang="en-US" sz="2400">
                          <a:latin typeface="Acumin Pro" panose="020B0604020202020204" charset="0"/>
                          <a:cs typeface="Acumin Pro" panose="020B0604020202020204" charset="0"/>
                        </a:rPr>
                        <a:t>THC</a:t>
                      </a:r>
                    </a:p>
                  </a:txBody>
                  <a:tcPr marL="60960" marR="60960" marT="30480" marB="30480"/>
                </a:tc>
                <a:extLst>
                  <a:ext uri="{0D108BD9-81ED-4DB2-BD59-A6C34878D82A}">
                    <a16:rowId xmlns:a16="http://schemas.microsoft.com/office/drawing/2014/main" val="1647272477"/>
                  </a:ext>
                </a:extLst>
              </a:tr>
              <a:tr h="792480">
                <a:tc>
                  <a:txBody>
                    <a:bodyPr/>
                    <a:lstStyle/>
                    <a:p>
                      <a:r>
                        <a:rPr lang="en-US" sz="2400">
                          <a:latin typeface="Acumin Pro" panose="020B0604020202020204" charset="0"/>
                          <a:cs typeface="Acumin Pro" panose="020B0604020202020204" charset="0"/>
                        </a:rPr>
                        <a:t>Uses</a:t>
                      </a:r>
                    </a:p>
                  </a:txBody>
                  <a:tcPr marL="60960" marR="60960" marT="30480" marB="30480"/>
                </a:tc>
                <a:tc>
                  <a:txBody>
                    <a:bodyPr/>
                    <a:lstStyle/>
                    <a:p>
                      <a:pPr algn="ctr"/>
                      <a:r>
                        <a:rPr lang="en-US" sz="2400">
                          <a:latin typeface="Acumin Pro" panose="020B0604020202020204" charset="0"/>
                          <a:cs typeface="Acumin Pro" panose="020B0604020202020204" charset="0"/>
                        </a:rPr>
                        <a:t>Food &amp; Non-Food</a:t>
                      </a:r>
                    </a:p>
                  </a:txBody>
                  <a:tcPr marL="60960" marR="60960" marT="30480" marB="30480"/>
                </a:tc>
                <a:tc>
                  <a:txBody>
                    <a:bodyPr/>
                    <a:lstStyle/>
                    <a:p>
                      <a:pPr algn="ctr"/>
                      <a:r>
                        <a:rPr lang="en-US" sz="2400">
                          <a:latin typeface="Acumin Pro" panose="020B0604020202020204" charset="0"/>
                          <a:cs typeface="Acumin Pro" panose="020B0604020202020204" charset="0"/>
                        </a:rPr>
                        <a:t>Medical or Recreational</a:t>
                      </a:r>
                    </a:p>
                  </a:txBody>
                  <a:tcPr marL="60960" marR="60960" marT="30480" marB="30480"/>
                </a:tc>
                <a:extLst>
                  <a:ext uri="{0D108BD9-81ED-4DB2-BD59-A6C34878D82A}">
                    <a16:rowId xmlns:a16="http://schemas.microsoft.com/office/drawing/2014/main" val="1409327547"/>
                  </a:ext>
                </a:extLst>
              </a:tr>
            </a:tbl>
          </a:graphicData>
        </a:graphic>
      </p:graphicFrame>
      <p:sp>
        <p:nvSpPr>
          <p:cNvPr id="5" name="Title 2">
            <a:extLst>
              <a:ext uri="{FF2B5EF4-FFF2-40B4-BE49-F238E27FC236}">
                <a16:creationId xmlns:a16="http://schemas.microsoft.com/office/drawing/2014/main" id="{57476EB2-92F0-7DF7-D2B4-E98627C8BAD9}"/>
              </a:ext>
            </a:extLst>
          </p:cNvPr>
          <p:cNvSpPr txBox="1">
            <a:spLocks/>
          </p:cNvSpPr>
          <p:nvPr/>
        </p:nvSpPr>
        <p:spPr>
          <a:xfrm>
            <a:off x="3302000" y="444204"/>
            <a:ext cx="6125964" cy="13163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r>
              <a:rPr lang="en-US">
                <a:solidFill>
                  <a:srgbClr val="1F497D"/>
                </a:solidFill>
                <a:latin typeface="Merriweather" panose="00000500000000000000" pitchFamily="2" charset="0"/>
              </a:rPr>
              <a:t>Hemp Vs Marijuana</a:t>
            </a:r>
          </a:p>
        </p:txBody>
      </p:sp>
    </p:spTree>
    <p:extLst>
      <p:ext uri="{BB962C8B-B14F-4D97-AF65-F5344CB8AC3E}">
        <p14:creationId xmlns:p14="http://schemas.microsoft.com/office/powerpoint/2010/main" val="211650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567" y="5825123"/>
            <a:ext cx="895885" cy="898887"/>
          </a:xfrm>
          <a:custGeom>
            <a:avLst/>
            <a:gdLst/>
            <a:ahLst/>
            <a:cxnLst/>
            <a:rect l="l" t="t" r="r" b="b"/>
            <a:pathLst>
              <a:path w="1343828" h="1348330">
                <a:moveTo>
                  <a:pt x="0" y="0"/>
                </a:moveTo>
                <a:lnTo>
                  <a:pt x="1343828" y="0"/>
                </a:lnTo>
                <a:lnTo>
                  <a:pt x="1343828" y="1348330"/>
                </a:lnTo>
                <a:lnTo>
                  <a:pt x="0" y="134833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455167" y="966155"/>
            <a:ext cx="9281667" cy="4060241"/>
            <a:chOff x="0" y="-152400"/>
            <a:chExt cx="18563333" cy="8120482"/>
          </a:xfrm>
        </p:grpSpPr>
        <p:sp>
          <p:nvSpPr>
            <p:cNvPr id="4" name="TextBox 4"/>
            <p:cNvSpPr txBox="1"/>
            <p:nvPr/>
          </p:nvSpPr>
          <p:spPr>
            <a:xfrm>
              <a:off x="0" y="-152400"/>
              <a:ext cx="18563333" cy="1619674"/>
            </a:xfrm>
            <a:prstGeom prst="rect">
              <a:avLst/>
            </a:prstGeom>
          </p:spPr>
          <p:txBody>
            <a:bodyPr lIns="0" tIns="0" rIns="0" bIns="0" rtlCol="0" anchor="t">
              <a:spAutoFit/>
            </a:bodyPr>
            <a:lstStyle/>
            <a:p>
              <a:pPr defTabSz="609630">
                <a:lnSpc>
                  <a:spcPts val="7000"/>
                </a:lnSpc>
              </a:pPr>
              <a:r>
                <a:rPr lang="en-US" sz="5000">
                  <a:solidFill>
                    <a:srgbClr val="1B4971"/>
                  </a:solidFill>
                  <a:latin typeface="Lato Bold"/>
                  <a:ea typeface="Lato Bold"/>
                  <a:cs typeface="Lato Bold"/>
                  <a:sym typeface="Lato Bold"/>
                </a:rPr>
                <a:t>CANNABIDIOL​</a:t>
              </a:r>
            </a:p>
          </p:txBody>
        </p:sp>
        <p:sp>
          <p:nvSpPr>
            <p:cNvPr id="5" name="TextBox 5"/>
            <p:cNvSpPr txBox="1"/>
            <p:nvPr/>
          </p:nvSpPr>
          <p:spPr>
            <a:xfrm>
              <a:off x="0" y="1457326"/>
              <a:ext cx="13351049" cy="6510756"/>
            </a:xfrm>
            <a:prstGeom prst="rect">
              <a:avLst/>
            </a:prstGeom>
          </p:spPr>
          <p:txBody>
            <a:bodyPr lIns="0" tIns="0" rIns="0" bIns="0" rtlCol="0" anchor="t">
              <a:spAutoFit/>
            </a:bodyPr>
            <a:lstStyle/>
            <a:p>
              <a:pPr algn="just" defTabSz="609630">
                <a:lnSpc>
                  <a:spcPts val="3173"/>
                </a:lnSpc>
              </a:pPr>
              <a:r>
                <a:rPr lang="en-US" sz="2266">
                  <a:solidFill>
                    <a:srgbClr val="1B4971"/>
                  </a:solidFill>
                  <a:latin typeface="Open Sans"/>
                  <a:ea typeface="Open Sans"/>
                  <a:cs typeface="Open Sans"/>
                  <a:sym typeface="Open Sans"/>
                </a:rPr>
                <a:t>CBD is short for cannabidiol, and it's one chemical compound found in the Cannabis sativa plant — in both marijuana and hemp. CBD differs from THC (tetrahydrocannabinol) because it doesn't cause the intoxicating, euphoric “high” associated with marijuana. CBD products come in oils, edibles, topical creams, capsules, and beverages.​</a:t>
              </a:r>
            </a:p>
          </p:txBody>
        </p:sp>
      </p:grpSp>
      <p:sp>
        <p:nvSpPr>
          <p:cNvPr id="6" name="Freeform 6"/>
          <p:cNvSpPr/>
          <p:nvPr/>
        </p:nvSpPr>
        <p:spPr>
          <a:xfrm>
            <a:off x="7132538" y="3947720"/>
            <a:ext cx="5180939" cy="2910280"/>
          </a:xfrm>
          <a:custGeom>
            <a:avLst/>
            <a:gdLst/>
            <a:ahLst/>
            <a:cxnLst/>
            <a:rect l="l" t="t" r="r" b="b"/>
            <a:pathLst>
              <a:path w="7771408" h="4365420">
                <a:moveTo>
                  <a:pt x="0" y="0"/>
                </a:moveTo>
                <a:lnTo>
                  <a:pt x="7771407" y="0"/>
                </a:lnTo>
                <a:lnTo>
                  <a:pt x="7771407" y="4365420"/>
                </a:lnTo>
                <a:lnTo>
                  <a:pt x="0" y="436542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1046613" y="196684"/>
            <a:ext cx="1530479" cy="153047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272BA"/>
            </a:solidFill>
            <a:ln cap="sq">
              <a:noFill/>
              <a:prstDash val="solid"/>
              <a:miter/>
            </a:ln>
          </p:spPr>
          <p:txBody>
            <a:bodyPr/>
            <a:lstStyle/>
            <a:p>
              <a:pPr defTabSz="609630"/>
              <a:endParaRPr lang="en-US" sz="1200">
                <a:solidFill>
                  <a:prstClr val="black"/>
                </a:solidFill>
                <a:latin typeface="Calibri"/>
              </a:endParaRPr>
            </a:p>
          </p:txBody>
        </p:sp>
        <p:sp>
          <p:nvSpPr>
            <p:cNvPr id="9" name="TextBox 9"/>
            <p:cNvSpPr txBox="1"/>
            <p:nvPr/>
          </p:nvSpPr>
          <p:spPr>
            <a:xfrm>
              <a:off x="139700" y="111125"/>
              <a:ext cx="533400" cy="561975"/>
            </a:xfrm>
            <a:prstGeom prst="rect">
              <a:avLst/>
            </a:prstGeom>
          </p:spPr>
          <p:txBody>
            <a:bodyPr lIns="31860" tIns="31860" rIns="31860" bIns="31860" rtlCol="0" anchor="ctr"/>
            <a:lstStyle/>
            <a:p>
              <a:pPr algn="ctr" defTabSz="609630">
                <a:lnSpc>
                  <a:spcPts val="1229"/>
                </a:lnSpc>
                <a:spcBef>
                  <a:spcPct val="0"/>
                </a:spcBef>
              </a:pPr>
              <a:endParaRPr sz="1200">
                <a:solidFill>
                  <a:prstClr val="black"/>
                </a:solidFill>
                <a:latin typeface="Calibri"/>
              </a:endParaRPr>
            </a:p>
          </p:txBody>
        </p:sp>
      </p:grpSp>
      <p:grpSp>
        <p:nvGrpSpPr>
          <p:cNvPr id="10" name="Group 10"/>
          <p:cNvGrpSpPr/>
          <p:nvPr/>
        </p:nvGrpSpPr>
        <p:grpSpPr>
          <a:xfrm rot="-8100000">
            <a:off x="9901872" y="578113"/>
            <a:ext cx="2953605" cy="69538"/>
            <a:chOff x="0" y="0"/>
            <a:chExt cx="724949" cy="17068"/>
          </a:xfrm>
        </p:grpSpPr>
        <p:sp>
          <p:nvSpPr>
            <p:cNvPr id="11" name="Freeform 11"/>
            <p:cNvSpPr/>
            <p:nvPr/>
          </p:nvSpPr>
          <p:spPr>
            <a:xfrm>
              <a:off x="0" y="0"/>
              <a:ext cx="724949" cy="17068"/>
            </a:xfrm>
            <a:custGeom>
              <a:avLst/>
              <a:gdLst/>
              <a:ahLst/>
              <a:cxnLst/>
              <a:rect l="l" t="t" r="r" b="b"/>
              <a:pathLst>
                <a:path w="724949" h="17068">
                  <a:moveTo>
                    <a:pt x="0" y="0"/>
                  </a:moveTo>
                  <a:lnTo>
                    <a:pt x="724949" y="0"/>
                  </a:lnTo>
                  <a:lnTo>
                    <a:pt x="724949" y="17068"/>
                  </a:lnTo>
                  <a:lnTo>
                    <a:pt x="0" y="17068"/>
                  </a:lnTo>
                  <a:close/>
                </a:path>
              </a:pathLst>
            </a:custGeom>
            <a:solidFill>
              <a:srgbClr val="ED3293"/>
            </a:solidFill>
          </p:spPr>
          <p:txBody>
            <a:bodyPr/>
            <a:lstStyle/>
            <a:p>
              <a:pPr defTabSz="609630"/>
              <a:endParaRPr lang="en-US" sz="1200">
                <a:solidFill>
                  <a:prstClr val="black"/>
                </a:solidFill>
                <a:latin typeface="Calibri"/>
              </a:endParaRPr>
            </a:p>
          </p:txBody>
        </p:sp>
        <p:sp>
          <p:nvSpPr>
            <p:cNvPr id="12" name="TextBox 12"/>
            <p:cNvSpPr txBox="1"/>
            <p:nvPr/>
          </p:nvSpPr>
          <p:spPr>
            <a:xfrm>
              <a:off x="0" y="-28575"/>
              <a:ext cx="724949" cy="45643"/>
            </a:xfrm>
            <a:prstGeom prst="rect">
              <a:avLst/>
            </a:prstGeom>
          </p:spPr>
          <p:txBody>
            <a:bodyPr lIns="31860" tIns="31860" rIns="31860" bIns="31860" rtlCol="0" anchor="ctr"/>
            <a:lstStyle/>
            <a:p>
              <a:pPr algn="ctr" defTabSz="609630">
                <a:lnSpc>
                  <a:spcPts val="1229"/>
                </a:lnSpc>
              </a:pPr>
              <a:endParaRPr sz="1200">
                <a:solidFill>
                  <a:prstClr val="black"/>
                </a:solidFill>
                <a:latin typeface="Calibri"/>
              </a:endParaRPr>
            </a:p>
          </p:txBody>
        </p:sp>
      </p:grpSp>
    </p:spTree>
    <p:extLst>
      <p:ext uri="{BB962C8B-B14F-4D97-AF65-F5344CB8AC3E}">
        <p14:creationId xmlns:p14="http://schemas.microsoft.com/office/powerpoint/2010/main" val="3292066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2617</Words>
  <Application>Microsoft Office PowerPoint</Application>
  <PresentationFormat>Widescreen</PresentationFormat>
  <Paragraphs>323</Paragraphs>
  <Slides>46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Acumin Pro</vt:lpstr>
      <vt:lpstr>Aptos</vt:lpstr>
      <vt:lpstr>Aptos Display</vt:lpstr>
      <vt:lpstr>Arial</vt:lpstr>
      <vt:lpstr>Calibri</vt:lpstr>
      <vt:lpstr>Lato Bold</vt:lpstr>
      <vt:lpstr>Merriweather</vt:lpstr>
      <vt:lpstr>Open Sans</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Boykin</dc:creator>
  <cp:lastModifiedBy>Kimberly Boykin</cp:lastModifiedBy>
  <cp:revision>1</cp:revision>
  <dcterms:created xsi:type="dcterms:W3CDTF">2025-04-07T15:32:03Z</dcterms:created>
  <dcterms:modified xsi:type="dcterms:W3CDTF">2025-04-07T15:32:44Z</dcterms:modified>
</cp:coreProperties>
</file>