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45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quarter" idx="1"/>
          </p:nvPr>
        </p:nvSpPr>
        <p:spPr>
          <a:xfrm>
            <a:off x="1143000" y="2701526"/>
            <a:ext cx="6858000" cy="124182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400"/>
              </a:spcBef>
              <a:defRPr b="0" sz="1800">
                <a:solidFill>
                  <a:srgbClr val="000000"/>
                </a:solidFill>
              </a:defRPr>
            </a:lvl1pPr>
            <a:lvl2pPr>
              <a:spcBef>
                <a:spcPts val="400"/>
              </a:spcBef>
              <a:defRPr b="0" sz="1800">
                <a:solidFill>
                  <a:srgbClr val="000000"/>
                </a:solidFill>
              </a:defRPr>
            </a:lvl2pPr>
            <a:lvl3pPr>
              <a:spcBef>
                <a:spcPts val="400"/>
              </a:spcBef>
              <a:defRPr b="0" sz="1800">
                <a:solidFill>
                  <a:srgbClr val="000000"/>
                </a:solidFill>
              </a:defRPr>
            </a:lvl3pPr>
            <a:lvl4pPr>
              <a:spcBef>
                <a:spcPts val="400"/>
              </a:spcBef>
              <a:defRPr b="0" sz="1800">
                <a:solidFill>
                  <a:srgbClr val="000000"/>
                </a:solidFill>
              </a:defRPr>
            </a:lvl4pPr>
            <a:lvl5pPr>
              <a:spcBef>
                <a:spcPts val="400"/>
              </a:spcBef>
              <a:defRPr b="0" sz="1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0" y="0"/>
            <a:ext cx="358411" cy="350660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eadlines Only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1152"/>
            <a:ext cx="9144000" cy="5143503"/>
          </a:xfrm>
          <a:prstGeom prst="rect">
            <a:avLst/>
          </a:prstGeom>
          <a:solidFill>
            <a:srgbClr val="A7A7A7"/>
          </a:solidFill>
          <a:ln w="127000">
            <a:solidFill>
              <a:srgbClr val="53535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6128" y="442644"/>
            <a:ext cx="8231745" cy="492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47" tIns="60947" rIns="60947" bIns="6094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714573" y="210420"/>
            <a:ext cx="5714859" cy="30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47" tIns="60947" rIns="60947" bIns="6094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40483" y="4735171"/>
            <a:ext cx="261734" cy="245158"/>
          </a:xfrm>
          <a:prstGeom prst="rect">
            <a:avLst/>
          </a:prstGeom>
          <a:ln w="12700">
            <a:miter lim="400000"/>
          </a:ln>
        </p:spPr>
        <p:txBody>
          <a:bodyPr wrap="none" lIns="60947" tIns="60947" rIns="60947" bIns="60947" anchor="ctr">
            <a:spAutoFit/>
          </a:bodyPr>
          <a:lstStyle>
            <a:lvl1pPr algn="r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7pPr>
      <a:lvl8pPr marL="3474719" marR="0" indent="-27431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8pPr>
      <a:lvl9pPr marL="3931919" marR="0" indent="-27431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2400" u="none">
          <a:solidFill>
            <a:srgbClr val="53535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1270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8878"/>
            <a:ext cx="9145060" cy="5044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1"/>
          <p:cNvSpPr txBox="1"/>
          <p:nvPr/>
        </p:nvSpPr>
        <p:spPr>
          <a:xfrm>
            <a:off x="0" y="317843"/>
            <a:ext cx="914171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900"/>
              </a:lnSpc>
              <a:defRPr b="1" sz="2800">
                <a:solidFill>
                  <a:srgbClr val="2C3A8F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Pain medication: </a:t>
            </a:r>
            <a:r>
              <a:rPr>
                <a:solidFill>
                  <a:srgbClr val="29AAE2"/>
                </a:solidFill>
              </a:rPr>
              <a:t>what is the “good stuff?”</a:t>
            </a:r>
          </a:p>
        </p:txBody>
      </p:sp>
      <p:sp>
        <p:nvSpPr>
          <p:cNvPr id="45" name="Object 2"/>
          <p:cNvSpPr txBox="1"/>
          <p:nvPr/>
        </p:nvSpPr>
        <p:spPr>
          <a:xfrm>
            <a:off x="316700" y="738774"/>
            <a:ext cx="8514200" cy="624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ts val="1400"/>
              </a:lnSpc>
              <a:spcBef>
                <a:spcPts val="700"/>
              </a:spcBef>
              <a:defRPr b="1" sz="1600">
                <a:solidFill>
                  <a:srgbClr val="2B398E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 “… in the majority of situations in which opioid painkillers are used today, they are not appropriate” </a:t>
            </a:r>
            <a:br/>
            <a:r>
              <a:rPr b="0" sz="1000">
                <a:solidFill>
                  <a:srgbClr val="2C3A8F"/>
                </a:solidFill>
              </a:rPr>
              <a:t>Don Teater, MD,  National Safety Council </a:t>
            </a:r>
            <a:endParaRPr sz="1200">
              <a:solidFill>
                <a:srgbClr val="2C3A8F"/>
              </a:solidFill>
            </a:endParaRPr>
          </a:p>
        </p:txBody>
      </p:sp>
      <p:sp>
        <p:nvSpPr>
          <p:cNvPr id="46" name="Object 3"/>
          <p:cNvSpPr/>
          <p:nvPr/>
        </p:nvSpPr>
        <p:spPr>
          <a:xfrm>
            <a:off x="7182453" y="3864569"/>
            <a:ext cx="1408941" cy="473640"/>
          </a:xfrm>
          <a:prstGeom prst="rect">
            <a:avLst/>
          </a:prstGeom>
          <a:solidFill>
            <a:srgbClr val="29AAE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" name="Object 4"/>
          <p:cNvSpPr txBox="1"/>
          <p:nvPr/>
        </p:nvSpPr>
        <p:spPr>
          <a:xfrm>
            <a:off x="7114443" y="4378328"/>
            <a:ext cx="1665392" cy="361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400"/>
              </a:lnSpc>
              <a:defRPr sz="13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Ibuprofen + Acetaminophen</a:t>
            </a:r>
          </a:p>
        </p:txBody>
      </p:sp>
      <p:sp>
        <p:nvSpPr>
          <p:cNvPr id="48" name="Object 5"/>
          <p:cNvSpPr txBox="1"/>
          <p:nvPr/>
        </p:nvSpPr>
        <p:spPr>
          <a:xfrm>
            <a:off x="7692662" y="3944677"/>
            <a:ext cx="400609" cy="30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300"/>
              </a:lnSpc>
              <a:defRPr sz="22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1.6</a:t>
            </a:r>
          </a:p>
        </p:txBody>
      </p:sp>
      <p:sp>
        <p:nvSpPr>
          <p:cNvPr id="49" name="Object 9"/>
          <p:cNvSpPr/>
          <p:nvPr/>
        </p:nvSpPr>
        <p:spPr>
          <a:xfrm>
            <a:off x="5532892" y="3540116"/>
            <a:ext cx="1408940" cy="799266"/>
          </a:xfrm>
          <a:prstGeom prst="rect">
            <a:avLst/>
          </a:prstGeom>
          <a:solidFill>
            <a:srgbClr val="29AAE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0" name="Object 10"/>
          <p:cNvSpPr txBox="1"/>
          <p:nvPr/>
        </p:nvSpPr>
        <p:spPr>
          <a:xfrm>
            <a:off x="5404665" y="4425407"/>
            <a:ext cx="1665392" cy="18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400"/>
              </a:lnSpc>
              <a:defRPr sz="13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Ibuprofen OTC 200mg</a:t>
            </a:r>
          </a:p>
        </p:txBody>
      </p:sp>
      <p:sp>
        <p:nvSpPr>
          <p:cNvPr id="51" name="Object 11"/>
          <p:cNvSpPr txBox="1"/>
          <p:nvPr/>
        </p:nvSpPr>
        <p:spPr>
          <a:xfrm>
            <a:off x="6037057" y="3782733"/>
            <a:ext cx="400609" cy="30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300"/>
              </a:lnSpc>
              <a:defRPr sz="2200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2.7</a:t>
            </a:r>
          </a:p>
        </p:txBody>
      </p:sp>
      <p:sp>
        <p:nvSpPr>
          <p:cNvPr id="52" name="Object 12"/>
          <p:cNvSpPr/>
          <p:nvPr/>
        </p:nvSpPr>
        <p:spPr>
          <a:xfrm>
            <a:off x="3879006" y="3479739"/>
            <a:ext cx="1408942" cy="858470"/>
          </a:xfrm>
          <a:prstGeom prst="rect">
            <a:avLst/>
          </a:prstGeom>
          <a:ln w="12700">
            <a:solidFill>
              <a:srgbClr val="29AAE2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" name="Object 13"/>
          <p:cNvSpPr txBox="1"/>
          <p:nvPr/>
        </p:nvSpPr>
        <p:spPr>
          <a:xfrm>
            <a:off x="3750781" y="4433389"/>
            <a:ext cx="1665392" cy="18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400"/>
              </a:lnSpc>
              <a:defRPr sz="13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Morphine 10mg (IM)</a:t>
            </a:r>
          </a:p>
        </p:txBody>
      </p:sp>
      <p:sp>
        <p:nvSpPr>
          <p:cNvPr id="54" name="Object 14"/>
          <p:cNvSpPr txBox="1"/>
          <p:nvPr/>
        </p:nvSpPr>
        <p:spPr>
          <a:xfrm>
            <a:off x="4383170" y="3780901"/>
            <a:ext cx="400610" cy="30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300"/>
              </a:lnSpc>
              <a:defRPr sz="22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2.9</a:t>
            </a:r>
          </a:p>
        </p:txBody>
      </p:sp>
      <p:sp>
        <p:nvSpPr>
          <p:cNvPr id="55" name="Object 15"/>
          <p:cNvSpPr/>
          <p:nvPr/>
        </p:nvSpPr>
        <p:spPr>
          <a:xfrm>
            <a:off x="2233341" y="2710077"/>
            <a:ext cx="1408940" cy="1628128"/>
          </a:xfrm>
          <a:prstGeom prst="rect">
            <a:avLst/>
          </a:prstGeom>
          <a:ln w="12700">
            <a:solidFill>
              <a:srgbClr val="29AAE2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6" name="Object 16"/>
          <p:cNvSpPr txBox="1"/>
          <p:nvPr/>
        </p:nvSpPr>
        <p:spPr>
          <a:xfrm>
            <a:off x="2052509" y="4462350"/>
            <a:ext cx="1665392" cy="18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400"/>
              </a:lnSpc>
              <a:defRPr sz="13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Percocet (5mg)</a:t>
            </a:r>
          </a:p>
        </p:txBody>
      </p:sp>
      <p:sp>
        <p:nvSpPr>
          <p:cNvPr id="57" name="Object 17"/>
          <p:cNvSpPr txBox="1"/>
          <p:nvPr/>
        </p:nvSpPr>
        <p:spPr>
          <a:xfrm>
            <a:off x="2737504" y="3349018"/>
            <a:ext cx="400610" cy="30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300"/>
              </a:lnSpc>
              <a:defRPr sz="22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5.5</a:t>
            </a:r>
          </a:p>
        </p:txBody>
      </p:sp>
      <p:sp>
        <p:nvSpPr>
          <p:cNvPr id="58" name="Object 18"/>
          <p:cNvSpPr txBox="1"/>
          <p:nvPr/>
        </p:nvSpPr>
        <p:spPr>
          <a:xfrm>
            <a:off x="-310814" y="4898921"/>
            <a:ext cx="914171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900"/>
              </a:lnSpc>
              <a:defRPr sz="900">
                <a:solidFill>
                  <a:srgbClr val="2B398E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(Bandolier, 2007) and (CJ Derry, Derry, &amp; Moore, 2013)</a:t>
            </a:r>
          </a:p>
        </p:txBody>
      </p:sp>
      <p:sp>
        <p:nvSpPr>
          <p:cNvPr id="59" name="Object 19"/>
          <p:cNvSpPr txBox="1"/>
          <p:nvPr/>
        </p:nvSpPr>
        <p:spPr>
          <a:xfrm>
            <a:off x="237194" y="1855098"/>
            <a:ext cx="7616143" cy="226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  <a:defRPr b="1" sz="20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Number of people needed to treat for </a:t>
            </a:r>
            <a:r>
              <a:rPr i="1">
                <a:solidFill>
                  <a:srgbClr val="29AAE2"/>
                </a:solidFill>
              </a:rPr>
              <a:t>ONE patient </a:t>
            </a:r>
            <a:r>
              <a:t>to get 50% pain relief</a:t>
            </a:r>
          </a:p>
        </p:txBody>
      </p:sp>
      <p:sp>
        <p:nvSpPr>
          <p:cNvPr id="60" name="Rectangle 20"/>
          <p:cNvSpPr/>
          <p:nvPr/>
        </p:nvSpPr>
        <p:spPr>
          <a:xfrm>
            <a:off x="102139" y="1512651"/>
            <a:ext cx="8964039" cy="3313005"/>
          </a:xfrm>
          <a:prstGeom prst="rect">
            <a:avLst/>
          </a:prstGeom>
          <a:ln w="19050">
            <a:solidFill>
              <a:srgbClr val="2C3A8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" name="Object 15"/>
          <p:cNvSpPr/>
          <p:nvPr/>
        </p:nvSpPr>
        <p:spPr>
          <a:xfrm>
            <a:off x="505252" y="2185916"/>
            <a:ext cx="1484562" cy="2152291"/>
          </a:xfrm>
          <a:prstGeom prst="rect">
            <a:avLst/>
          </a:prstGeom>
          <a:ln w="12700">
            <a:solidFill>
              <a:srgbClr val="29AAE2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" name="Object 16"/>
          <p:cNvSpPr txBox="1"/>
          <p:nvPr/>
        </p:nvSpPr>
        <p:spPr>
          <a:xfrm>
            <a:off x="414838" y="4462350"/>
            <a:ext cx="1665391" cy="18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400"/>
              </a:lnSpc>
              <a:defRPr sz="13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Tramadol</a:t>
            </a:r>
          </a:p>
        </p:txBody>
      </p:sp>
      <p:sp>
        <p:nvSpPr>
          <p:cNvPr id="63" name="Object 17"/>
          <p:cNvSpPr txBox="1"/>
          <p:nvPr/>
        </p:nvSpPr>
        <p:spPr>
          <a:xfrm>
            <a:off x="1047229" y="3022112"/>
            <a:ext cx="400609" cy="30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300"/>
              </a:lnSpc>
              <a:defRPr sz="2200">
                <a:solidFill>
                  <a:srgbClr val="2A2921"/>
                </a:solid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8.3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7"/>
      <p:bldP build="whole" bldLvl="1" animBg="1" rev="0" advAuto="0" spid="61" grpId="1"/>
      <p:bldP build="whole" bldLvl="1" animBg="1" rev="0" advAuto="0" spid="57" grpId="5"/>
      <p:bldP build="whole" bldLvl="1" animBg="1" rev="0" advAuto="0" spid="49" grpId="10"/>
      <p:bldP build="whole" bldLvl="1" animBg="1" rev="0" advAuto="0" spid="62" grpId="2"/>
      <p:bldP build="whole" bldLvl="1" animBg="1" rev="0" advAuto="0" spid="46" grpId="13"/>
      <p:bldP build="whole" bldLvl="1" animBg="1" rev="0" advAuto="0" spid="47" grpId="15"/>
      <p:bldP build="whole" bldLvl="1" animBg="1" rev="0" advAuto="0" spid="50" grpId="12"/>
      <p:bldP build="whole" bldLvl="1" animBg="1" rev="0" advAuto="0" spid="55" grpId="4"/>
      <p:bldP build="whole" bldLvl="1" animBg="1" rev="0" advAuto="0" spid="63" grpId="3"/>
      <p:bldP build="whole" bldLvl="1" animBg="1" rev="0" advAuto="0" spid="51" grpId="11"/>
      <p:bldP build="whole" bldLvl="1" animBg="1" rev="0" advAuto="0" spid="56" grpId="6"/>
      <p:bldP build="whole" bldLvl="1" animBg="1" rev="0" advAuto="0" spid="54" grpId="8"/>
      <p:bldP build="whole" bldLvl="1" animBg="1" rev="0" advAuto="0" spid="53" grpId="9"/>
      <p:bldP build="whole" bldLvl="1" animBg="1" rev="0" advAuto="0" spid="48" grpId="1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Up Arrow 5"/>
          <p:cNvSpPr/>
          <p:nvPr/>
        </p:nvSpPr>
        <p:spPr>
          <a:xfrm>
            <a:off x="4523159" y="2792415"/>
            <a:ext cx="675947" cy="602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2B398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" name="TextBox 6"/>
          <p:cNvSpPr txBox="1"/>
          <p:nvPr/>
        </p:nvSpPr>
        <p:spPr>
          <a:xfrm>
            <a:off x="6223067" y="2844813"/>
            <a:ext cx="368380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4x</a:t>
            </a:r>
          </a:p>
        </p:txBody>
      </p:sp>
      <p:sp>
        <p:nvSpPr>
          <p:cNvPr id="74" name="Up Arrow 3"/>
          <p:cNvSpPr/>
          <p:nvPr/>
        </p:nvSpPr>
        <p:spPr>
          <a:xfrm>
            <a:off x="5979765" y="2637651"/>
            <a:ext cx="820565" cy="685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2B398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" name="TextBox 7"/>
          <p:cNvSpPr txBox="1"/>
          <p:nvPr/>
        </p:nvSpPr>
        <p:spPr>
          <a:xfrm>
            <a:off x="6239540" y="2873643"/>
            <a:ext cx="368380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4x</a:t>
            </a:r>
          </a:p>
        </p:txBody>
      </p:sp>
      <p:sp>
        <p:nvSpPr>
          <p:cNvPr id="76" name="TextBox 8"/>
          <p:cNvSpPr txBox="1"/>
          <p:nvPr/>
        </p:nvSpPr>
        <p:spPr>
          <a:xfrm>
            <a:off x="4704643" y="3048737"/>
            <a:ext cx="368380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2"/>
          <p:cNvSpPr/>
          <p:nvPr/>
        </p:nvSpPr>
        <p:spPr>
          <a:xfrm>
            <a:off x="10538" y="0"/>
            <a:ext cx="9141619" cy="5143500"/>
          </a:xfrm>
          <a:prstGeom prst="rect">
            <a:avLst/>
          </a:prstGeom>
          <a:solidFill>
            <a:srgbClr val="2C3A8F"/>
          </a:solidFill>
          <a:ln w="1270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3" name="Rectangle 90"/>
          <p:cNvGrpSpPr/>
          <p:nvPr/>
        </p:nvGrpSpPr>
        <p:grpSpPr>
          <a:xfrm>
            <a:off x="4912895" y="1609742"/>
            <a:ext cx="2889777" cy="1182751"/>
            <a:chOff x="0" y="0"/>
            <a:chExt cx="2889776" cy="1182749"/>
          </a:xfrm>
        </p:grpSpPr>
        <p:sp>
          <p:nvSpPr>
            <p:cNvPr id="81" name="Rectangle"/>
            <p:cNvSpPr/>
            <p:nvPr/>
          </p:nvSpPr>
          <p:spPr>
            <a:xfrm>
              <a:off x="-1" y="-1"/>
              <a:ext cx="2889778" cy="1182750"/>
            </a:xfrm>
            <a:prstGeom prst="rect">
              <a:avLst/>
            </a:prstGeom>
            <a:solidFill>
              <a:srgbClr val="28A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2" name="2X FASTER…"/>
            <p:cNvSpPr txBox="1"/>
            <p:nvPr/>
          </p:nvSpPr>
          <p:spPr>
            <a:xfrm>
              <a:off x="-1" y="258170"/>
              <a:ext cx="2889778" cy="666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80" tIns="68580" rIns="68580" bIns="68580" numCol="1" anchor="ctr">
              <a:spAutoFit/>
            </a:bodyPr>
            <a:lstStyle/>
            <a:p>
              <a:pPr algn="ctr">
                <a:defRPr b="1"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2X FASTER</a:t>
              </a:r>
            </a:p>
            <a:p>
              <a:pPr algn="ctr">
                <a:defRPr b="1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RETURN TO WORK AND LIFE </a:t>
              </a:r>
            </a:p>
          </p:txBody>
        </p:sp>
      </p:grpSp>
      <p:sp>
        <p:nvSpPr>
          <p:cNvPr id="84" name="Text Placeholder 2"/>
          <p:cNvSpPr txBox="1"/>
          <p:nvPr>
            <p:ph type="body" sz="quarter" idx="1"/>
          </p:nvPr>
        </p:nvSpPr>
        <p:spPr>
          <a:xfrm>
            <a:off x="300068" y="442644"/>
            <a:ext cx="8543864" cy="4924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8AAE3"/>
                </a:solidFill>
              </a:defRPr>
            </a:lvl1pPr>
          </a:lstStyle>
          <a:p>
            <a:pPr/>
            <a:r>
              <a:t>A comprehensive approach to surgery and recovery.</a:t>
            </a:r>
          </a:p>
        </p:txBody>
      </p:sp>
      <p:sp>
        <p:nvSpPr>
          <p:cNvPr id="85" name="Title 3"/>
          <p:cNvSpPr txBox="1"/>
          <p:nvPr>
            <p:ph type="title"/>
          </p:nvPr>
        </p:nvSpPr>
        <p:spPr>
          <a:xfrm>
            <a:off x="1714572" y="210419"/>
            <a:ext cx="5714860" cy="303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r>
              <a:t>The recipe for success</a:t>
            </a:r>
          </a:p>
        </p:txBody>
      </p:sp>
      <p:sp>
        <p:nvSpPr>
          <p:cNvPr id="86" name="Slide Number Placeholder 2"/>
          <p:cNvSpPr txBox="1"/>
          <p:nvPr>
            <p:ph type="sldNum" sz="quarter" idx="4294967295"/>
          </p:nvPr>
        </p:nvSpPr>
        <p:spPr>
          <a:xfrm>
            <a:off x="8802896" y="4735169"/>
            <a:ext cx="198165" cy="2451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TextBox 86"/>
          <p:cNvSpPr txBox="1"/>
          <p:nvPr/>
        </p:nvSpPr>
        <p:spPr>
          <a:xfrm>
            <a:off x="744791" y="3696172"/>
            <a:ext cx="1091355" cy="68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128587" indent="-128587">
              <a:spcBef>
                <a:spcPts val="400"/>
              </a:spcBef>
              <a:buClr>
                <a:srgbClr val="DCDCDC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“Don’t eat or drink after midnight.”</a:t>
            </a:r>
          </a:p>
          <a:p>
            <a:pPr marL="128587" indent="-128587">
              <a:spcBef>
                <a:spcPts val="400"/>
              </a:spcBef>
              <a:buClr>
                <a:srgbClr val="DCDCDC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Patient enters surgery in a weakened state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012099" y="3569172"/>
            <a:ext cx="876314" cy="809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128587" indent="-128587">
              <a:spcBef>
                <a:spcPts val="400"/>
              </a:spcBef>
              <a:buClr>
                <a:srgbClr val="DCDCDC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Open, invasive procedure</a:t>
            </a:r>
          </a:p>
          <a:p>
            <a:pPr marL="128587" indent="-128587">
              <a:spcBef>
                <a:spcPts val="400"/>
              </a:spcBef>
              <a:buClr>
                <a:srgbClr val="DCDCDC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Opioids to control pain post-op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511177" y="4126784"/>
            <a:ext cx="1843480" cy="3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128587" indent="-128587">
              <a:spcBef>
                <a:spcPts val="400"/>
              </a:spcBef>
              <a:buClr>
                <a:srgbClr val="DCDCDC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Opioids to control pain</a:t>
            </a:r>
          </a:p>
          <a:p>
            <a:pPr marL="128587" indent="-128587">
              <a:spcBef>
                <a:spcPts val="400"/>
              </a:spcBef>
              <a:buClr>
                <a:srgbClr val="DCDCDC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Weeks without provider support</a:t>
            </a:r>
          </a:p>
        </p:txBody>
      </p:sp>
      <p:sp>
        <p:nvSpPr>
          <p:cNvPr id="90" name="TextBox 14"/>
          <p:cNvSpPr txBox="1"/>
          <p:nvPr/>
        </p:nvSpPr>
        <p:spPr>
          <a:xfrm rot="16200000">
            <a:off x="-823937" y="2886808"/>
            <a:ext cx="2367596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cap="all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Physical / psychological stress</a:t>
            </a:r>
          </a:p>
        </p:txBody>
      </p:sp>
      <p:sp>
        <p:nvSpPr>
          <p:cNvPr id="91" name="TextBox 33"/>
          <p:cNvSpPr txBox="1"/>
          <p:nvPr/>
        </p:nvSpPr>
        <p:spPr>
          <a:xfrm>
            <a:off x="7852530" y="4632661"/>
            <a:ext cx="9484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cap="all" sz="900">
                <a:solidFill>
                  <a:srgbClr val="28AAE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Return to Life</a:t>
            </a:r>
          </a:p>
        </p:txBody>
      </p:sp>
      <p:grpSp>
        <p:nvGrpSpPr>
          <p:cNvPr id="94" name="Group 13"/>
          <p:cNvGrpSpPr/>
          <p:nvPr/>
        </p:nvGrpSpPr>
        <p:grpSpPr>
          <a:xfrm>
            <a:off x="2081950" y="2773732"/>
            <a:ext cx="1832228" cy="1985931"/>
            <a:chOff x="0" y="0"/>
            <a:chExt cx="1832227" cy="1985929"/>
          </a:xfrm>
        </p:grpSpPr>
        <p:sp>
          <p:nvSpPr>
            <p:cNvPr id="92" name="TextBox 36"/>
            <p:cNvSpPr txBox="1"/>
            <p:nvPr/>
          </p:nvSpPr>
          <p:spPr>
            <a:xfrm>
              <a:off x="-1" y="1735666"/>
              <a:ext cx="878601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b">
              <a:spAutoFit/>
            </a:bodyPr>
            <a:lstStyle/>
            <a:p>
              <a:pPr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Surgery + </a:t>
              </a:r>
            </a:p>
            <a:p>
              <a:pPr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Hospital Stay</a:t>
              </a:r>
            </a:p>
          </p:txBody>
        </p:sp>
        <p:sp>
          <p:nvSpPr>
            <p:cNvPr id="93" name="Straight Connector 24"/>
            <p:cNvSpPr/>
            <p:nvPr/>
          </p:nvSpPr>
          <p:spPr>
            <a:xfrm flipV="1">
              <a:off x="1832225" y="-1"/>
              <a:ext cx="2" cy="1985931"/>
            </a:xfrm>
            <a:prstGeom prst="line">
              <a:avLst/>
            </a:prstGeom>
            <a:noFill/>
            <a:ln w="19050" cap="flat">
              <a:solidFill>
                <a:srgbClr val="CACACA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97" name="Group 15"/>
          <p:cNvGrpSpPr/>
          <p:nvPr/>
        </p:nvGrpSpPr>
        <p:grpSpPr>
          <a:xfrm>
            <a:off x="5216719" y="2770839"/>
            <a:ext cx="2498655" cy="1988824"/>
            <a:chOff x="0" y="0"/>
            <a:chExt cx="2498653" cy="1988822"/>
          </a:xfrm>
        </p:grpSpPr>
        <p:sp>
          <p:nvSpPr>
            <p:cNvPr id="95" name="TextBox 37"/>
            <p:cNvSpPr txBox="1"/>
            <p:nvPr/>
          </p:nvSpPr>
          <p:spPr>
            <a:xfrm>
              <a:off x="-1" y="1861820"/>
              <a:ext cx="119610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b">
              <a:spAutoFit/>
            </a:bodyPr>
            <a:lstStyle>
              <a:lvl1pPr algn="ctr"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At-Home Recovery</a:t>
              </a:r>
            </a:p>
          </p:txBody>
        </p:sp>
        <p:sp>
          <p:nvSpPr>
            <p:cNvPr id="96" name="Straight Connector 28"/>
            <p:cNvSpPr/>
            <p:nvPr/>
          </p:nvSpPr>
          <p:spPr>
            <a:xfrm flipV="1">
              <a:off x="2498652" y="-1"/>
              <a:ext cx="2" cy="1988824"/>
            </a:xfrm>
            <a:prstGeom prst="line">
              <a:avLst/>
            </a:prstGeom>
            <a:noFill/>
            <a:ln w="19050" cap="flat">
              <a:solidFill>
                <a:srgbClr val="CACACA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0" name="Group 12"/>
          <p:cNvGrpSpPr/>
          <p:nvPr/>
        </p:nvGrpSpPr>
        <p:grpSpPr>
          <a:xfrm>
            <a:off x="888393" y="2773732"/>
            <a:ext cx="1017796" cy="1985931"/>
            <a:chOff x="-1" y="0"/>
            <a:chExt cx="1017795" cy="1985929"/>
          </a:xfrm>
        </p:grpSpPr>
        <p:sp>
          <p:nvSpPr>
            <p:cNvPr id="98" name="TextBox 21"/>
            <p:cNvSpPr txBox="1"/>
            <p:nvPr/>
          </p:nvSpPr>
          <p:spPr>
            <a:xfrm>
              <a:off x="-2" y="1735666"/>
              <a:ext cx="592796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b">
              <a:spAutoFit/>
            </a:bodyPr>
            <a:lstStyle/>
            <a:p>
              <a:pPr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Prior to </a:t>
              </a:r>
            </a:p>
            <a:p>
              <a:pPr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Surgery</a:t>
              </a:r>
            </a:p>
          </p:txBody>
        </p:sp>
        <p:sp>
          <p:nvSpPr>
            <p:cNvPr id="99" name="Straight Connector 29"/>
            <p:cNvSpPr/>
            <p:nvPr/>
          </p:nvSpPr>
          <p:spPr>
            <a:xfrm flipV="1">
              <a:off x="1017793" y="-1"/>
              <a:ext cx="2" cy="1985931"/>
            </a:xfrm>
            <a:prstGeom prst="line">
              <a:avLst/>
            </a:prstGeom>
            <a:noFill/>
            <a:ln w="19050" cap="flat">
              <a:solidFill>
                <a:srgbClr val="CACACA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03" name="Group 7"/>
          <p:cNvGrpSpPr/>
          <p:nvPr/>
        </p:nvGrpSpPr>
        <p:grpSpPr>
          <a:xfrm>
            <a:off x="2081951" y="1150911"/>
            <a:ext cx="1048039" cy="1622824"/>
            <a:chOff x="0" y="0"/>
            <a:chExt cx="1048038" cy="1622823"/>
          </a:xfrm>
        </p:grpSpPr>
        <p:sp>
          <p:nvSpPr>
            <p:cNvPr id="101" name="Straight Connector 27"/>
            <p:cNvSpPr/>
            <p:nvPr/>
          </p:nvSpPr>
          <p:spPr>
            <a:xfrm flipV="1">
              <a:off x="1048037" y="0"/>
              <a:ext cx="2" cy="1622823"/>
            </a:xfrm>
            <a:prstGeom prst="line">
              <a:avLst/>
            </a:prstGeom>
            <a:noFill/>
            <a:ln w="19050" cap="flat">
              <a:solidFill>
                <a:srgbClr val="535353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2" name="TextBox 59"/>
            <p:cNvSpPr txBox="1"/>
            <p:nvPr/>
          </p:nvSpPr>
          <p:spPr>
            <a:xfrm>
              <a:off x="-1" y="-1"/>
              <a:ext cx="878602" cy="25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Surgery + </a:t>
              </a:r>
            </a:p>
            <a:p>
              <a:pPr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Hospital Stay</a:t>
              </a:r>
            </a:p>
          </p:txBody>
        </p:sp>
      </p:grpSp>
      <p:sp>
        <p:nvSpPr>
          <p:cNvPr id="104" name="TextBox 57"/>
          <p:cNvSpPr txBox="1"/>
          <p:nvPr/>
        </p:nvSpPr>
        <p:spPr>
          <a:xfrm>
            <a:off x="4957995" y="1150912"/>
            <a:ext cx="94842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cap="all" sz="900">
                <a:solidFill>
                  <a:srgbClr val="28AAE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Return to life</a:t>
            </a:r>
          </a:p>
        </p:txBody>
      </p:sp>
      <p:grpSp>
        <p:nvGrpSpPr>
          <p:cNvPr id="107" name="Group 10"/>
          <p:cNvGrpSpPr/>
          <p:nvPr/>
        </p:nvGrpSpPr>
        <p:grpSpPr>
          <a:xfrm>
            <a:off x="3377358" y="1148385"/>
            <a:ext cx="1443481" cy="1625351"/>
            <a:chOff x="0" y="0"/>
            <a:chExt cx="1443480" cy="1625349"/>
          </a:xfrm>
        </p:grpSpPr>
        <p:sp>
          <p:nvSpPr>
            <p:cNvPr id="105" name="Straight Connector 26"/>
            <p:cNvSpPr/>
            <p:nvPr/>
          </p:nvSpPr>
          <p:spPr>
            <a:xfrm flipV="1">
              <a:off x="1443479" y="-1"/>
              <a:ext cx="2" cy="1625350"/>
            </a:xfrm>
            <a:prstGeom prst="line">
              <a:avLst/>
            </a:prstGeom>
            <a:noFill/>
            <a:ln w="19050" cap="flat">
              <a:solidFill>
                <a:srgbClr val="535353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6" name="TextBox 60"/>
            <p:cNvSpPr txBox="1"/>
            <p:nvPr/>
          </p:nvSpPr>
          <p:spPr>
            <a:xfrm>
              <a:off x="0" y="2525"/>
              <a:ext cx="1196107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At-Home Recovery</a:t>
              </a:r>
            </a:p>
          </p:txBody>
        </p:sp>
      </p:grpSp>
      <p:grpSp>
        <p:nvGrpSpPr>
          <p:cNvPr id="110" name="Group 4"/>
          <p:cNvGrpSpPr/>
          <p:nvPr/>
        </p:nvGrpSpPr>
        <p:grpSpPr>
          <a:xfrm>
            <a:off x="888392" y="1150911"/>
            <a:ext cx="1017795" cy="1622824"/>
            <a:chOff x="0" y="0"/>
            <a:chExt cx="1017794" cy="1622823"/>
          </a:xfrm>
        </p:grpSpPr>
        <p:sp>
          <p:nvSpPr>
            <p:cNvPr id="108" name="TextBox 54"/>
            <p:cNvSpPr txBox="1"/>
            <p:nvPr/>
          </p:nvSpPr>
          <p:spPr>
            <a:xfrm>
              <a:off x="-1" y="-1"/>
              <a:ext cx="592796" cy="25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cap="all" sz="9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Prior to </a:t>
              </a:r>
            </a:p>
            <a:p>
              <a:pPr>
                <a:defRPr cap="all" sz="9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surgery</a:t>
              </a:r>
            </a:p>
          </p:txBody>
        </p:sp>
        <p:sp>
          <p:nvSpPr>
            <p:cNvPr id="109" name="Straight Connector 61"/>
            <p:cNvSpPr/>
            <p:nvPr/>
          </p:nvSpPr>
          <p:spPr>
            <a:xfrm flipV="1">
              <a:off x="1017793" y="0"/>
              <a:ext cx="2" cy="1622823"/>
            </a:xfrm>
            <a:prstGeom prst="line">
              <a:avLst/>
            </a:prstGeom>
            <a:noFill/>
            <a:ln w="19050" cap="flat">
              <a:solidFill>
                <a:srgbClr val="535353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11" name="TextBox 73"/>
          <p:cNvSpPr txBox="1"/>
          <p:nvPr/>
        </p:nvSpPr>
        <p:spPr>
          <a:xfrm>
            <a:off x="744791" y="1515123"/>
            <a:ext cx="1091355" cy="55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Tailored Pre-Op Nutrition Plan</a:t>
            </a:r>
          </a:p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Pre-Surgery Pain Management Plan</a:t>
            </a:r>
          </a:p>
        </p:txBody>
      </p:sp>
      <p:sp>
        <p:nvSpPr>
          <p:cNvPr id="112" name="TextBox 74"/>
          <p:cNvSpPr txBox="1"/>
          <p:nvPr/>
        </p:nvSpPr>
        <p:spPr>
          <a:xfrm>
            <a:off x="1972411" y="1515123"/>
            <a:ext cx="1091353" cy="55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Minimally Invasive Approach</a:t>
            </a:r>
          </a:p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Multi-Modal Pain Management</a:t>
            </a:r>
          </a:p>
        </p:txBody>
      </p:sp>
      <p:sp>
        <p:nvSpPr>
          <p:cNvPr id="113" name="TextBox 75"/>
          <p:cNvSpPr txBox="1"/>
          <p:nvPr/>
        </p:nvSpPr>
        <p:spPr>
          <a:xfrm>
            <a:off x="3238155" y="1515123"/>
            <a:ext cx="1371646" cy="91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Expectation Setting </a:t>
            </a:r>
          </a:p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Opioid-Sparing Pain Management</a:t>
            </a:r>
          </a:p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Recovery Support from a Nurse Navigator</a:t>
            </a:r>
          </a:p>
          <a:p>
            <a:pPr marL="128587" indent="-128587">
              <a:spcBef>
                <a:spcPts val="400"/>
              </a:spcBef>
              <a:buClr>
                <a:srgbClr val="535353"/>
              </a:buClr>
              <a:buSzPct val="100000"/>
              <a:buFont typeface="Arial"/>
              <a:buChar char="•"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Complication Monitoring</a:t>
            </a:r>
          </a:p>
        </p:txBody>
      </p:sp>
      <p:grpSp>
        <p:nvGrpSpPr>
          <p:cNvPr id="116" name="Group 1"/>
          <p:cNvGrpSpPr/>
          <p:nvPr/>
        </p:nvGrpSpPr>
        <p:grpSpPr>
          <a:xfrm>
            <a:off x="650142" y="1153046"/>
            <a:ext cx="7868978" cy="3600845"/>
            <a:chOff x="-1" y="0"/>
            <a:chExt cx="7868976" cy="3600844"/>
          </a:xfrm>
        </p:grpSpPr>
        <p:sp>
          <p:nvSpPr>
            <p:cNvPr id="114" name="Straight Connector 8"/>
            <p:cNvSpPr/>
            <p:nvPr/>
          </p:nvSpPr>
          <p:spPr>
            <a:xfrm>
              <a:off x="443" y="1621956"/>
              <a:ext cx="7868533" cy="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5" name="Straight Connector 11"/>
            <p:cNvSpPr/>
            <p:nvPr/>
          </p:nvSpPr>
          <p:spPr>
            <a:xfrm flipV="1">
              <a:off x="-2" y="0"/>
              <a:ext cx="3" cy="360084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17" name="Freeform 5"/>
          <p:cNvSpPr/>
          <p:nvPr/>
        </p:nvSpPr>
        <p:spPr>
          <a:xfrm>
            <a:off x="650143" y="2800219"/>
            <a:ext cx="1256044" cy="300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33" fill="norm" stroke="1" extrusionOk="0">
                <a:moveTo>
                  <a:pt x="0" y="312"/>
                </a:moveTo>
                <a:cubicBezTo>
                  <a:pt x="3180" y="-1019"/>
                  <a:pt x="3659" y="2283"/>
                  <a:pt x="8885" y="3131"/>
                </a:cubicBezTo>
                <a:cubicBezTo>
                  <a:pt x="11345" y="4684"/>
                  <a:pt x="14261" y="17306"/>
                  <a:pt x="16380" y="18944"/>
                </a:cubicBezTo>
                <a:cubicBezTo>
                  <a:pt x="18499" y="20581"/>
                  <a:pt x="20640" y="10959"/>
                  <a:pt x="21600" y="12955"/>
                </a:cubicBezTo>
              </a:path>
            </a:pathLst>
          </a:custGeom>
          <a:ln w="76200" cap="rnd">
            <a:solidFill>
              <a:srgbClr val="CACACA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" name="Freeform 76"/>
          <p:cNvSpPr/>
          <p:nvPr/>
        </p:nvSpPr>
        <p:spPr>
          <a:xfrm>
            <a:off x="1906184" y="3004021"/>
            <a:ext cx="1999201" cy="159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996" y="4344"/>
                  <a:pt x="13985" y="19800"/>
                  <a:pt x="21600" y="21600"/>
                </a:cubicBezTo>
              </a:path>
            </a:pathLst>
          </a:custGeom>
          <a:ln w="76200" cap="rnd">
            <a:solidFill>
              <a:srgbClr val="CACACA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1" name="Group 80"/>
          <p:cNvGrpSpPr/>
          <p:nvPr/>
        </p:nvGrpSpPr>
        <p:grpSpPr>
          <a:xfrm>
            <a:off x="3905384" y="2780381"/>
            <a:ext cx="4717847" cy="1846730"/>
            <a:chOff x="0" y="0"/>
            <a:chExt cx="4717846" cy="1846729"/>
          </a:xfrm>
        </p:grpSpPr>
        <p:sp>
          <p:nvSpPr>
            <p:cNvPr id="119" name="TextBox 81"/>
            <p:cNvSpPr txBox="1"/>
            <p:nvPr/>
          </p:nvSpPr>
          <p:spPr>
            <a:xfrm>
              <a:off x="3375460" y="586758"/>
              <a:ext cx="1342387" cy="313761"/>
            </a:xfrm>
            <a:prstGeom prst="rect">
              <a:avLst/>
            </a:prstGeom>
            <a:solidFill>
              <a:srgbClr val="28AAE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>
                <a:defRPr b="1" cap="all" sz="13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Traditional</a:t>
              </a:r>
              <a:r>
                <a:rPr b="0"/>
                <a:t> </a:t>
              </a:r>
            </a:p>
            <a:p>
              <a:pPr>
                <a:defRPr cap="all"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Surgery experience</a:t>
              </a:r>
            </a:p>
          </p:txBody>
        </p:sp>
        <p:sp>
          <p:nvSpPr>
            <p:cNvPr id="120" name="Freeform 82"/>
            <p:cNvSpPr/>
            <p:nvPr/>
          </p:nvSpPr>
          <p:spPr>
            <a:xfrm>
              <a:off x="-1" y="0"/>
              <a:ext cx="3805229" cy="184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3" fill="norm" stroke="1" extrusionOk="0">
                  <a:moveTo>
                    <a:pt x="0" y="20040"/>
                  </a:moveTo>
                  <a:cubicBezTo>
                    <a:pt x="4248" y="21600"/>
                    <a:pt x="5902" y="17708"/>
                    <a:pt x="8615" y="13798"/>
                  </a:cubicBezTo>
                  <a:cubicBezTo>
                    <a:pt x="11130" y="8866"/>
                    <a:pt x="15369" y="9020"/>
                    <a:pt x="16280" y="8365"/>
                  </a:cubicBezTo>
                  <a:cubicBezTo>
                    <a:pt x="17547" y="7324"/>
                    <a:pt x="17745" y="7556"/>
                    <a:pt x="18894" y="5244"/>
                  </a:cubicBezTo>
                  <a:lnTo>
                    <a:pt x="21600" y="0"/>
                  </a:lnTo>
                </a:path>
              </a:pathLst>
            </a:custGeom>
            <a:noFill/>
            <a:ln w="76200" cap="rnd">
              <a:solidFill>
                <a:srgbClr val="CACACA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22" name="Freeform 6"/>
          <p:cNvSpPr/>
          <p:nvPr/>
        </p:nvSpPr>
        <p:spPr>
          <a:xfrm>
            <a:off x="669637" y="2241675"/>
            <a:ext cx="1247460" cy="664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78" fill="norm" stroke="1" extrusionOk="0">
                <a:moveTo>
                  <a:pt x="0" y="16048"/>
                </a:moveTo>
                <a:cubicBezTo>
                  <a:pt x="5498" y="17066"/>
                  <a:pt x="5727" y="18306"/>
                  <a:pt x="14861" y="19378"/>
                </a:cubicBezTo>
                <a:cubicBezTo>
                  <a:pt x="20263" y="16453"/>
                  <a:pt x="16404" y="-2222"/>
                  <a:pt x="21600" y="220"/>
                </a:cubicBezTo>
              </a:path>
            </a:pathLst>
          </a:custGeom>
          <a:ln w="12700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Freeform 51"/>
          <p:cNvSpPr/>
          <p:nvPr/>
        </p:nvSpPr>
        <p:spPr>
          <a:xfrm>
            <a:off x="1917095" y="2249185"/>
            <a:ext cx="1220377" cy="952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3833" y="16932"/>
                  <a:pt x="12769" y="19147"/>
                  <a:pt x="21600" y="21600"/>
                </a:cubicBezTo>
              </a:path>
            </a:pathLst>
          </a:custGeom>
          <a:ln w="127000" cap="rnd">
            <a:solidFill>
              <a:srgbClr val="FFC000"/>
            </a:solidFill>
          </a:ln>
        </p:spPr>
        <p:txBody>
          <a:bodyPr lIns="45718" tIns="45718" rIns="45718" bIns="45718" anchor="ctr"/>
          <a:lstStyle/>
          <a:p>
            <a:pPr algn="ctr">
              <a:defRPr sz="13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6" name="Group 64"/>
          <p:cNvGrpSpPr/>
          <p:nvPr/>
        </p:nvGrpSpPr>
        <p:grpSpPr>
          <a:xfrm>
            <a:off x="3137471" y="2772545"/>
            <a:ext cx="3175242" cy="704075"/>
            <a:chOff x="0" y="14"/>
            <a:chExt cx="3175241" cy="704074"/>
          </a:xfrm>
        </p:grpSpPr>
        <p:sp>
          <p:nvSpPr>
            <p:cNvPr id="124" name="TextBox 66"/>
            <p:cNvSpPr txBox="1"/>
            <p:nvPr/>
          </p:nvSpPr>
          <p:spPr>
            <a:xfrm>
              <a:off x="1065237" y="276027"/>
              <a:ext cx="2110005" cy="428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b">
              <a:spAutoFit/>
            </a:bodyPr>
            <a:lstStyle/>
            <a:p>
              <a:pPr>
                <a:defRPr b="1" cap="all" sz="21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optimized</a:t>
              </a:r>
              <a:r>
                <a:rPr sz="1300"/>
                <a:t> </a:t>
              </a:r>
            </a:p>
            <a:p>
              <a:pPr>
                <a:defRPr cap="all" sz="900">
                  <a:solidFill>
                    <a:srgbClr val="28AAE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Surgery + Recovery Experience</a:t>
              </a:r>
            </a:p>
          </p:txBody>
        </p:sp>
        <p:sp>
          <p:nvSpPr>
            <p:cNvPr id="125" name="Freeform 67"/>
            <p:cNvSpPr/>
            <p:nvPr/>
          </p:nvSpPr>
          <p:spPr>
            <a:xfrm>
              <a:off x="0" y="14"/>
              <a:ext cx="1678046" cy="43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5" fill="norm" stroke="1" extrusionOk="0">
                  <a:moveTo>
                    <a:pt x="0" y="17787"/>
                  </a:moveTo>
                  <a:cubicBezTo>
                    <a:pt x="6198" y="21402"/>
                    <a:pt x="9671" y="-198"/>
                    <a:pt x="21600" y="1"/>
                  </a:cubicBezTo>
                </a:path>
              </a:pathLst>
            </a:custGeom>
            <a:noFill/>
            <a:ln w="127000" cap="rnd">
              <a:solidFill>
                <a:srgbClr val="FFC00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3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Class="exit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Class="exit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Class="entr" nodeType="after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Class="entr" nodeType="afterEffect" presetSubtype="8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20"/>
      <p:bldP build="whole" bldLvl="1" animBg="1" rev="0" advAuto="0" spid="88" grpId="6"/>
      <p:bldP build="whole" bldLvl="1" animBg="1" rev="0" advAuto="0" spid="94" grpId="4"/>
      <p:bldP build="whole" bldLvl="1" animBg="1" rev="0" advAuto="0" spid="87" grpId="3"/>
      <p:bldP build="whole" bldLvl="1" animBg="1" rev="0" advAuto="0" spid="118" grpId="5"/>
      <p:bldP build="whole" bldLvl="1" animBg="1" rev="0" advAuto="0" spid="113" grpId="22"/>
      <p:bldP build="whole" bldLvl="1" animBg="1" rev="0" advAuto="0" spid="88" grpId="12"/>
      <p:bldP build="whole" bldLvl="1" animBg="1" rev="0" advAuto="0" spid="121" grpId="9"/>
      <p:bldP build="whole" bldLvl="1" animBg="1" rev="0" advAuto="0" spid="87" grpId="11"/>
      <p:bldP build="whole" bldLvl="1" animBg="1" rev="0" advAuto="0" spid="117" grpId="2"/>
      <p:bldP build="whole" bldLvl="1" animBg="1" rev="0" advAuto="0" spid="104" grpId="23"/>
      <p:bldP build="whole" bldLvl="1" animBg="1" rev="0" advAuto="0" spid="100" grpId="1"/>
      <p:bldP build="whole" bldLvl="1" animBg="1" rev="0" advAuto="0" spid="89" grpId="10"/>
      <p:bldP build="whole" bldLvl="1" animBg="1" rev="0" advAuto="0" spid="91" grpId="8"/>
      <p:bldP build="whole" bldLvl="1" animBg="1" rev="0" advAuto="0" spid="103" grpId="17"/>
      <p:bldP build="whole" bldLvl="1" animBg="1" rev="0" advAuto="0" spid="122" grpId="15"/>
      <p:bldP build="whole" bldLvl="1" animBg="1" rev="0" advAuto="0" spid="110" grpId="14"/>
      <p:bldP build="whole" bldLvl="1" animBg="1" rev="0" advAuto="0" spid="89" grpId="13"/>
      <p:bldP build="whole" bldLvl="1" animBg="1" rev="0" advAuto="0" spid="126" grpId="21"/>
      <p:bldP build="whole" bldLvl="1" animBg="1" rev="0" advAuto="0" spid="123" grpId="18"/>
      <p:bldP build="whole" bldLvl="1" animBg="1" rev="0" advAuto="0" spid="112" grpId="19"/>
      <p:bldP build="whole" bldLvl="1" animBg="1" rev="0" advAuto="0" spid="111" grpId="16"/>
      <p:bldP build="whole" bldLvl="1" animBg="1" rev="0" advAuto="0" spid="83" grpId="24"/>
      <p:bldP build="whole" bldLvl="1" animBg="1" rev="0" advAuto="0" spid="97" grpId="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