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4"/>
    <p:sldMasterId id="2147483723" r:id="rId5"/>
    <p:sldMasterId id="2147483741" r:id="rId6"/>
    <p:sldMasterId id="2147483753" r:id="rId7"/>
  </p:sldMasterIdLst>
  <p:notesMasterIdLst>
    <p:notesMasterId r:id="rId45"/>
  </p:notesMasterIdLst>
  <p:handoutMasterIdLst>
    <p:handoutMasterId r:id="rId46"/>
  </p:handoutMasterIdLst>
  <p:sldIdLst>
    <p:sldId id="256" r:id="rId8"/>
    <p:sldId id="264" r:id="rId9"/>
    <p:sldId id="273" r:id="rId10"/>
    <p:sldId id="276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4" r:id="rId19"/>
    <p:sldId id="258" r:id="rId20"/>
    <p:sldId id="275" r:id="rId21"/>
    <p:sldId id="259" r:id="rId22"/>
    <p:sldId id="261" r:id="rId23"/>
    <p:sldId id="262" r:id="rId24"/>
    <p:sldId id="263" r:id="rId25"/>
    <p:sldId id="335" r:id="rId26"/>
    <p:sldId id="327" r:id="rId27"/>
    <p:sldId id="328" r:id="rId28"/>
    <p:sldId id="329" r:id="rId29"/>
    <p:sldId id="330" r:id="rId30"/>
    <p:sldId id="331" r:id="rId31"/>
    <p:sldId id="332" r:id="rId32"/>
    <p:sldId id="278" r:id="rId33"/>
    <p:sldId id="333" r:id="rId34"/>
    <p:sldId id="277" r:id="rId35"/>
    <p:sldId id="257" r:id="rId36"/>
    <p:sldId id="279" r:id="rId37"/>
    <p:sldId id="280" r:id="rId38"/>
    <p:sldId id="281" r:id="rId39"/>
    <p:sldId id="298" r:id="rId40"/>
    <p:sldId id="297" r:id="rId41"/>
    <p:sldId id="313" r:id="rId42"/>
    <p:sldId id="326" r:id="rId43"/>
    <p:sldId id="26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5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Gas Chromatography/Mass Spectrometry (GC/MS)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Chemical Color Tests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Thin Layer Chromatography (TLC)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8964DD79-C786-49ED-9506-FEA44DB135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Microscopic Examination</a:t>
          </a:r>
        </a:p>
      </dgm:t>
    </dgm:pt>
    <dgm:pt modelId="{14F54BB1-C3A1-4A0C-9FD1-2057521BE5BB}" type="parTrans" cxnId="{D5770EE1-8AE2-4F23-B978-7DFC155ED29B}">
      <dgm:prSet/>
      <dgm:spPr/>
      <dgm:t>
        <a:bodyPr/>
        <a:lstStyle/>
        <a:p>
          <a:endParaRPr lang="en-US"/>
        </a:p>
      </dgm:t>
    </dgm:pt>
    <dgm:pt modelId="{D36466F9-599E-4C5C-97B7-F30C66B89EE3}" type="sibTrans" cxnId="{D5770EE1-8AE2-4F23-B978-7DFC155ED29B}">
      <dgm:prSet/>
      <dgm:spPr/>
      <dgm:t>
        <a:bodyPr/>
        <a:lstStyle/>
        <a:p>
          <a:endParaRPr lang="en-US"/>
        </a:p>
      </dgm:t>
    </dgm:pt>
    <dgm:pt modelId="{3ED7AC58-FD0B-4FE1-9CD8-A542F3C54C4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Gas Chromatography (GC)</a:t>
          </a:r>
        </a:p>
      </dgm:t>
    </dgm:pt>
    <dgm:pt modelId="{A011FB21-D95C-41D4-8FB2-42D4A956B78C}" type="parTrans" cxnId="{DF4C617A-86CB-433E-AC53-DD1AC29C3C97}">
      <dgm:prSet/>
      <dgm:spPr/>
      <dgm:t>
        <a:bodyPr/>
        <a:lstStyle/>
        <a:p>
          <a:endParaRPr lang="en-US"/>
        </a:p>
      </dgm:t>
    </dgm:pt>
    <dgm:pt modelId="{F214A542-48DA-4F6A-B619-E4ACE54A4BBC}" type="sibTrans" cxnId="{DF4C617A-86CB-433E-AC53-DD1AC29C3C97}">
      <dgm:prSet/>
      <dgm:spPr/>
      <dgm:t>
        <a:bodyPr/>
        <a:lstStyle/>
        <a:p>
          <a:endParaRPr lang="en-US"/>
        </a:p>
      </dgm:t>
    </dgm:pt>
    <dgm:pt modelId="{6F4DA4D9-01DC-439B-8F27-AAA47846B277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7BD98E3C-315B-4C9C-8D58-D6DB162B58F8}" type="pres">
      <dgm:prSet presAssocID="{4AF52931-E4CA-4429-AACB-B8747CDB2409}" presName="compNode" presStyleCnt="0"/>
      <dgm:spPr/>
    </dgm:pt>
    <dgm:pt modelId="{DD5F79B1-3C2C-4604-AC16-19B868C74020}" type="pres">
      <dgm:prSet presAssocID="{4AF52931-E4CA-4429-AACB-B8747CDB2409}" presName="bgRect" presStyleLbl="bgShp" presStyleIdx="0" presStyleCnt="5" custLinFactNeighborX="-35404" custLinFactNeighborY="-70238"/>
      <dgm:spPr/>
    </dgm:pt>
    <dgm:pt modelId="{B949D2F1-162D-4D02-A732-D01345E22AA4}" type="pres">
      <dgm:prSet presAssocID="{4AF52931-E4CA-4429-AACB-B8747CDB240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B131C359-49F1-4CB8-8E9B-1B1386A2778B}" type="pres">
      <dgm:prSet presAssocID="{4AF52931-E4CA-4429-AACB-B8747CDB2409}" presName="spaceRect" presStyleCnt="0"/>
      <dgm:spPr/>
    </dgm:pt>
    <dgm:pt modelId="{F8F5240A-0D85-485B-9D93-407D1FFAF913}" type="pres">
      <dgm:prSet presAssocID="{4AF52931-E4CA-4429-AACB-B8747CDB2409}" presName="parTx" presStyleLbl="revTx" presStyleIdx="0" presStyleCnt="5">
        <dgm:presLayoutVars>
          <dgm:chMax val="0"/>
          <dgm:chPref val="0"/>
        </dgm:presLayoutVars>
      </dgm:prSet>
      <dgm:spPr/>
    </dgm:pt>
    <dgm:pt modelId="{D8ABCEC2-390B-429B-9081-E082DA5D0427}" type="pres">
      <dgm:prSet presAssocID="{D86AF01C-9CBC-41F8-9354-48CD82BDFDC9}" presName="sibTrans" presStyleCnt="0"/>
      <dgm:spPr/>
    </dgm:pt>
    <dgm:pt modelId="{1B46D7F3-9C86-4ABB-A611-2B5372980239}" type="pres">
      <dgm:prSet presAssocID="{3ED7AC58-FD0B-4FE1-9CD8-A542F3C54C43}" presName="compNode" presStyleCnt="0"/>
      <dgm:spPr/>
    </dgm:pt>
    <dgm:pt modelId="{C8A07122-D4CB-4868-8884-2B1F8E348B25}" type="pres">
      <dgm:prSet presAssocID="{3ED7AC58-FD0B-4FE1-9CD8-A542F3C54C43}" presName="bgRect" presStyleLbl="bgShp" presStyleIdx="1" presStyleCnt="5"/>
      <dgm:spPr/>
    </dgm:pt>
    <dgm:pt modelId="{B67F3FAD-53FA-4CC6-ABD7-F650C25B3AE3}" type="pres">
      <dgm:prSet presAssocID="{3ED7AC58-FD0B-4FE1-9CD8-A542F3C54C4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mote learning science with solid fill"/>
        </a:ext>
      </dgm:extLst>
    </dgm:pt>
    <dgm:pt modelId="{B65207C9-BFB9-40C8-A0D9-B51F477980EE}" type="pres">
      <dgm:prSet presAssocID="{3ED7AC58-FD0B-4FE1-9CD8-A542F3C54C43}" presName="spaceRect" presStyleCnt="0"/>
      <dgm:spPr/>
    </dgm:pt>
    <dgm:pt modelId="{BBB36E2F-7739-4AA2-BED8-2DCFB5333969}" type="pres">
      <dgm:prSet presAssocID="{3ED7AC58-FD0B-4FE1-9CD8-A542F3C54C43}" presName="parTx" presStyleLbl="revTx" presStyleIdx="1" presStyleCnt="5">
        <dgm:presLayoutVars>
          <dgm:chMax val="0"/>
          <dgm:chPref val="0"/>
        </dgm:presLayoutVars>
      </dgm:prSet>
      <dgm:spPr/>
    </dgm:pt>
    <dgm:pt modelId="{6E31ABB3-9267-4493-9C6A-E862051AFB88}" type="pres">
      <dgm:prSet presAssocID="{F214A542-48DA-4F6A-B619-E4ACE54A4BBC}" presName="sibTrans" presStyleCnt="0"/>
      <dgm:spPr/>
    </dgm:pt>
    <dgm:pt modelId="{73B0EF57-FE6C-4349-B546-40C4671BE0AF}" type="pres">
      <dgm:prSet presAssocID="{BFF9359E-E9B1-4B73-BACC-2C7988765B16}" presName="compNode" presStyleCnt="0"/>
      <dgm:spPr/>
    </dgm:pt>
    <dgm:pt modelId="{5865A6BD-F99C-4927-AA71-14438D8BD5FD}" type="pres">
      <dgm:prSet presAssocID="{BFF9359E-E9B1-4B73-BACC-2C7988765B16}" presName="bgRect" presStyleLbl="bgShp" presStyleIdx="2" presStyleCnt="5"/>
      <dgm:spPr/>
    </dgm:pt>
    <dgm:pt modelId="{F7573F21-6CA6-4D82-A5B8-20E46E8BAE44}" type="pres">
      <dgm:prSet presAssocID="{BFF9359E-E9B1-4B73-BACC-2C7988765B1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CFA2DEF1-3E86-45A4-93DF-3F3524CE8FA1}" type="pres">
      <dgm:prSet presAssocID="{BFF9359E-E9B1-4B73-BACC-2C7988765B16}" presName="spaceRect" presStyleCnt="0"/>
      <dgm:spPr/>
    </dgm:pt>
    <dgm:pt modelId="{3A277CF8-63F3-4E73-9A0E-6D37315945D9}" type="pres">
      <dgm:prSet presAssocID="{BFF9359E-E9B1-4B73-BACC-2C7988765B16}" presName="parTx" presStyleLbl="revTx" presStyleIdx="2" presStyleCnt="5">
        <dgm:presLayoutVars>
          <dgm:chMax val="0"/>
          <dgm:chPref val="0"/>
        </dgm:presLayoutVars>
      </dgm:prSet>
      <dgm:spPr/>
    </dgm:pt>
    <dgm:pt modelId="{D1445D79-944F-4DEF-B1D1-B0ABC6FAF8C1}" type="pres">
      <dgm:prSet presAssocID="{1CEF1965-C516-4C44-BAE3-2FA3F5116930}" presName="sibTrans" presStyleCnt="0"/>
      <dgm:spPr/>
    </dgm:pt>
    <dgm:pt modelId="{F2D54F12-8080-4E0C-BD80-92EA1630D084}" type="pres">
      <dgm:prSet presAssocID="{81BEB84D-9A77-49C6-9301-B3359FCAC75F}" presName="compNode" presStyleCnt="0"/>
      <dgm:spPr/>
    </dgm:pt>
    <dgm:pt modelId="{CBA0401E-7684-42C8-839E-D801768D883C}" type="pres">
      <dgm:prSet presAssocID="{81BEB84D-9A77-49C6-9301-B3359FCAC75F}" presName="bgRect" presStyleLbl="bgShp" presStyleIdx="3" presStyleCnt="5"/>
      <dgm:spPr/>
    </dgm:pt>
    <dgm:pt modelId="{EF3B2503-2995-401B-AD2A-8687192014FC}" type="pres">
      <dgm:prSet presAssocID="{81BEB84D-9A77-49C6-9301-B3359FCAC75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69262E9A-AC8B-4E45-B562-DDB0B7EF679B}" type="pres">
      <dgm:prSet presAssocID="{81BEB84D-9A77-49C6-9301-B3359FCAC75F}" presName="spaceRect" presStyleCnt="0"/>
      <dgm:spPr/>
    </dgm:pt>
    <dgm:pt modelId="{686301C7-6BD3-4366-8AD9-2496B2EDF77C}" type="pres">
      <dgm:prSet presAssocID="{81BEB84D-9A77-49C6-9301-B3359FCAC75F}" presName="parTx" presStyleLbl="revTx" presStyleIdx="3" presStyleCnt="5">
        <dgm:presLayoutVars>
          <dgm:chMax val="0"/>
          <dgm:chPref val="0"/>
        </dgm:presLayoutVars>
      </dgm:prSet>
      <dgm:spPr/>
    </dgm:pt>
    <dgm:pt modelId="{A0CEC6D5-EC77-40CF-B9D1-48D2FB65FC0D}" type="pres">
      <dgm:prSet presAssocID="{5D260F18-25D2-4074-87F1-7E78DDA61C58}" presName="sibTrans" presStyleCnt="0"/>
      <dgm:spPr/>
    </dgm:pt>
    <dgm:pt modelId="{6D430A02-728C-4ADB-A7C7-F01DFC311651}" type="pres">
      <dgm:prSet presAssocID="{8964DD79-C786-49ED-9506-FEA44DB135D4}" presName="compNode" presStyleCnt="0"/>
      <dgm:spPr/>
    </dgm:pt>
    <dgm:pt modelId="{37356257-53B8-45CE-8039-D6675F9CCBB2}" type="pres">
      <dgm:prSet presAssocID="{8964DD79-C786-49ED-9506-FEA44DB135D4}" presName="bgRect" presStyleLbl="bgShp" presStyleIdx="4" presStyleCnt="5"/>
      <dgm:spPr/>
    </dgm:pt>
    <dgm:pt modelId="{6713CE44-2ED2-4372-930F-84434B61915A}" type="pres">
      <dgm:prSet presAssocID="{8964DD79-C786-49ED-9506-FEA44DB135D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 with solid fill"/>
        </a:ext>
      </dgm:extLst>
    </dgm:pt>
    <dgm:pt modelId="{9AEB7913-9465-43AF-967C-E22544664151}" type="pres">
      <dgm:prSet presAssocID="{8964DD79-C786-49ED-9506-FEA44DB135D4}" presName="spaceRect" presStyleCnt="0"/>
      <dgm:spPr/>
    </dgm:pt>
    <dgm:pt modelId="{19A6267E-AC91-490C-B102-5936CD8ABE68}" type="pres">
      <dgm:prSet presAssocID="{8964DD79-C786-49ED-9506-FEA44DB135D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428595D-B788-4007-9A85-492F0AC7E8C6}" type="presOf" srcId="{8964DD79-C786-49ED-9506-FEA44DB135D4}" destId="{19A6267E-AC91-490C-B102-5936CD8ABE68}" srcOrd="0" destOrd="0" presId="urn:microsoft.com/office/officeart/2018/2/layout/IconVerticalSolid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9AA0145A-3FA6-4E40-B6CD-6DB3507FF368}" type="presOf" srcId="{C7720856-93F0-4CC7-B7FD-2466914A11D4}" destId="{6F4DA4D9-01DC-439B-8F27-AAA47846B277}" srcOrd="0" destOrd="0" presId="urn:microsoft.com/office/officeart/2018/2/layout/IconVerticalSolidList"/>
    <dgm:cxn modelId="{DF4C617A-86CB-433E-AC53-DD1AC29C3C97}" srcId="{C7720856-93F0-4CC7-B7FD-2466914A11D4}" destId="{3ED7AC58-FD0B-4FE1-9CD8-A542F3C54C43}" srcOrd="1" destOrd="0" parTransId="{A011FB21-D95C-41D4-8FB2-42D4A956B78C}" sibTransId="{F214A542-48DA-4F6A-B619-E4ACE54A4BBC}"/>
    <dgm:cxn modelId="{D9E10282-F2E2-4D34-8FBD-5AFB437A655E}" type="presOf" srcId="{4AF52931-E4CA-4429-AACB-B8747CDB2409}" destId="{F8F5240A-0D85-485B-9D93-407D1FFAF913}" srcOrd="0" destOrd="0" presId="urn:microsoft.com/office/officeart/2018/2/layout/IconVerticalSolidList"/>
    <dgm:cxn modelId="{5BF73DA7-A0E9-42D8-AF04-44A8E79E1121}" type="presOf" srcId="{81BEB84D-9A77-49C6-9301-B3359FCAC75F}" destId="{686301C7-6BD3-4366-8AD9-2496B2EDF77C}" srcOrd="0" destOrd="0" presId="urn:microsoft.com/office/officeart/2018/2/layout/IconVerticalSolidList"/>
    <dgm:cxn modelId="{0C8302B4-553B-4143-9709-8E729B436C94}" type="presOf" srcId="{BFF9359E-E9B1-4B73-BACC-2C7988765B16}" destId="{3A277CF8-63F3-4E73-9A0E-6D37315945D9}" srcOrd="0" destOrd="0" presId="urn:microsoft.com/office/officeart/2018/2/layout/IconVerticalSolidList"/>
    <dgm:cxn modelId="{420EF6C4-7321-43BE-A2FC-253606B1E06A}" srcId="{C7720856-93F0-4CC7-B7FD-2466914A11D4}" destId="{81BEB84D-9A77-49C6-9301-B3359FCAC75F}" srcOrd="3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D5770EE1-8AE2-4F23-B978-7DFC155ED29B}" srcId="{C7720856-93F0-4CC7-B7FD-2466914A11D4}" destId="{8964DD79-C786-49ED-9506-FEA44DB135D4}" srcOrd="4" destOrd="0" parTransId="{14F54BB1-C3A1-4A0C-9FD1-2057521BE5BB}" sibTransId="{D36466F9-599E-4C5C-97B7-F30C66B89EE3}"/>
    <dgm:cxn modelId="{4A8C7AE8-C0EC-444E-B80A-EC86C4BBE9BF}" type="presOf" srcId="{3ED7AC58-FD0B-4FE1-9CD8-A542F3C54C43}" destId="{BBB36E2F-7739-4AA2-BED8-2DCFB5333969}" srcOrd="0" destOrd="0" presId="urn:microsoft.com/office/officeart/2018/2/layout/IconVerticalSolidList"/>
    <dgm:cxn modelId="{60927469-A0E6-4A03-851B-FBF2226124BB}" type="presParOf" srcId="{6F4DA4D9-01DC-439B-8F27-AAA47846B277}" destId="{7BD98E3C-315B-4C9C-8D58-D6DB162B58F8}" srcOrd="0" destOrd="0" presId="urn:microsoft.com/office/officeart/2018/2/layout/IconVerticalSolidList"/>
    <dgm:cxn modelId="{890367D3-CAE2-4E52-8C67-BD7957657BC3}" type="presParOf" srcId="{7BD98E3C-315B-4C9C-8D58-D6DB162B58F8}" destId="{DD5F79B1-3C2C-4604-AC16-19B868C74020}" srcOrd="0" destOrd="0" presId="urn:microsoft.com/office/officeart/2018/2/layout/IconVerticalSolidList"/>
    <dgm:cxn modelId="{4CD899AE-05C4-485B-BBE6-C4F35E0B9633}" type="presParOf" srcId="{7BD98E3C-315B-4C9C-8D58-D6DB162B58F8}" destId="{B949D2F1-162D-4D02-A732-D01345E22AA4}" srcOrd="1" destOrd="0" presId="urn:microsoft.com/office/officeart/2018/2/layout/IconVerticalSolidList"/>
    <dgm:cxn modelId="{335823D3-C089-4A8E-9198-DD2B600B8A7B}" type="presParOf" srcId="{7BD98E3C-315B-4C9C-8D58-D6DB162B58F8}" destId="{B131C359-49F1-4CB8-8E9B-1B1386A2778B}" srcOrd="2" destOrd="0" presId="urn:microsoft.com/office/officeart/2018/2/layout/IconVerticalSolidList"/>
    <dgm:cxn modelId="{B5FB444A-06DA-4DE8-BFAA-783AC7374BF7}" type="presParOf" srcId="{7BD98E3C-315B-4C9C-8D58-D6DB162B58F8}" destId="{F8F5240A-0D85-485B-9D93-407D1FFAF913}" srcOrd="3" destOrd="0" presId="urn:microsoft.com/office/officeart/2018/2/layout/IconVerticalSolidList"/>
    <dgm:cxn modelId="{ED06FD69-9677-4002-BFCD-58D9AE0AEA02}" type="presParOf" srcId="{6F4DA4D9-01DC-439B-8F27-AAA47846B277}" destId="{D8ABCEC2-390B-429B-9081-E082DA5D0427}" srcOrd="1" destOrd="0" presId="urn:microsoft.com/office/officeart/2018/2/layout/IconVerticalSolidList"/>
    <dgm:cxn modelId="{270CA977-AB67-4A96-ACA2-D16A3FA44FA6}" type="presParOf" srcId="{6F4DA4D9-01DC-439B-8F27-AAA47846B277}" destId="{1B46D7F3-9C86-4ABB-A611-2B5372980239}" srcOrd="2" destOrd="0" presId="urn:microsoft.com/office/officeart/2018/2/layout/IconVerticalSolidList"/>
    <dgm:cxn modelId="{F796550E-E303-4C20-A946-BEF6CEFE6E40}" type="presParOf" srcId="{1B46D7F3-9C86-4ABB-A611-2B5372980239}" destId="{C8A07122-D4CB-4868-8884-2B1F8E348B25}" srcOrd="0" destOrd="0" presId="urn:microsoft.com/office/officeart/2018/2/layout/IconVerticalSolidList"/>
    <dgm:cxn modelId="{C3D189E1-8C0E-4454-A620-E97ED0F61C3C}" type="presParOf" srcId="{1B46D7F3-9C86-4ABB-A611-2B5372980239}" destId="{B67F3FAD-53FA-4CC6-ABD7-F650C25B3AE3}" srcOrd="1" destOrd="0" presId="urn:microsoft.com/office/officeart/2018/2/layout/IconVerticalSolidList"/>
    <dgm:cxn modelId="{1A8E9F48-074A-4829-8F1E-95E4A6875A01}" type="presParOf" srcId="{1B46D7F3-9C86-4ABB-A611-2B5372980239}" destId="{B65207C9-BFB9-40C8-A0D9-B51F477980EE}" srcOrd="2" destOrd="0" presId="urn:microsoft.com/office/officeart/2018/2/layout/IconVerticalSolidList"/>
    <dgm:cxn modelId="{EAA05EAF-BF14-4AF8-BE2F-4ABD794BC7C9}" type="presParOf" srcId="{1B46D7F3-9C86-4ABB-A611-2B5372980239}" destId="{BBB36E2F-7739-4AA2-BED8-2DCFB5333969}" srcOrd="3" destOrd="0" presId="urn:microsoft.com/office/officeart/2018/2/layout/IconVerticalSolidList"/>
    <dgm:cxn modelId="{0BC119FD-F9E9-4A18-BB5C-689CF8CD3124}" type="presParOf" srcId="{6F4DA4D9-01DC-439B-8F27-AAA47846B277}" destId="{6E31ABB3-9267-4493-9C6A-E862051AFB88}" srcOrd="3" destOrd="0" presId="urn:microsoft.com/office/officeart/2018/2/layout/IconVerticalSolidList"/>
    <dgm:cxn modelId="{3A2E4A65-9D94-491C-8E24-E04DEC36F6FC}" type="presParOf" srcId="{6F4DA4D9-01DC-439B-8F27-AAA47846B277}" destId="{73B0EF57-FE6C-4349-B546-40C4671BE0AF}" srcOrd="4" destOrd="0" presId="urn:microsoft.com/office/officeart/2018/2/layout/IconVerticalSolidList"/>
    <dgm:cxn modelId="{5202BEF5-92E0-4084-B7DA-97C9B8F4AC22}" type="presParOf" srcId="{73B0EF57-FE6C-4349-B546-40C4671BE0AF}" destId="{5865A6BD-F99C-4927-AA71-14438D8BD5FD}" srcOrd="0" destOrd="0" presId="urn:microsoft.com/office/officeart/2018/2/layout/IconVerticalSolidList"/>
    <dgm:cxn modelId="{56A15E0F-91CF-42F9-9C65-BA8240BE17F1}" type="presParOf" srcId="{73B0EF57-FE6C-4349-B546-40C4671BE0AF}" destId="{F7573F21-6CA6-4D82-A5B8-20E46E8BAE44}" srcOrd="1" destOrd="0" presId="urn:microsoft.com/office/officeart/2018/2/layout/IconVerticalSolidList"/>
    <dgm:cxn modelId="{05BFB69E-155C-4A0E-9308-C3835BA8504E}" type="presParOf" srcId="{73B0EF57-FE6C-4349-B546-40C4671BE0AF}" destId="{CFA2DEF1-3E86-45A4-93DF-3F3524CE8FA1}" srcOrd="2" destOrd="0" presId="urn:microsoft.com/office/officeart/2018/2/layout/IconVerticalSolidList"/>
    <dgm:cxn modelId="{30783F2D-878F-4596-9EF4-A2F2A048E740}" type="presParOf" srcId="{73B0EF57-FE6C-4349-B546-40C4671BE0AF}" destId="{3A277CF8-63F3-4E73-9A0E-6D37315945D9}" srcOrd="3" destOrd="0" presId="urn:microsoft.com/office/officeart/2018/2/layout/IconVerticalSolidList"/>
    <dgm:cxn modelId="{8DEEFC12-C5D6-4814-8E35-414A2CA883F1}" type="presParOf" srcId="{6F4DA4D9-01DC-439B-8F27-AAA47846B277}" destId="{D1445D79-944F-4DEF-B1D1-B0ABC6FAF8C1}" srcOrd="5" destOrd="0" presId="urn:microsoft.com/office/officeart/2018/2/layout/IconVerticalSolidList"/>
    <dgm:cxn modelId="{D94113D1-FE7E-409B-8584-5AD9F0833A88}" type="presParOf" srcId="{6F4DA4D9-01DC-439B-8F27-AAA47846B277}" destId="{F2D54F12-8080-4E0C-BD80-92EA1630D084}" srcOrd="6" destOrd="0" presId="urn:microsoft.com/office/officeart/2018/2/layout/IconVerticalSolidList"/>
    <dgm:cxn modelId="{23F89EFF-6D1F-4724-960C-5746CE95908B}" type="presParOf" srcId="{F2D54F12-8080-4E0C-BD80-92EA1630D084}" destId="{CBA0401E-7684-42C8-839E-D801768D883C}" srcOrd="0" destOrd="0" presId="urn:microsoft.com/office/officeart/2018/2/layout/IconVerticalSolidList"/>
    <dgm:cxn modelId="{A960AA62-E67C-4CDB-81B2-62EEDEE6704E}" type="presParOf" srcId="{F2D54F12-8080-4E0C-BD80-92EA1630D084}" destId="{EF3B2503-2995-401B-AD2A-8687192014FC}" srcOrd="1" destOrd="0" presId="urn:microsoft.com/office/officeart/2018/2/layout/IconVerticalSolidList"/>
    <dgm:cxn modelId="{73A7D73E-C61A-489A-BE52-6ECB83743FC6}" type="presParOf" srcId="{F2D54F12-8080-4E0C-BD80-92EA1630D084}" destId="{69262E9A-AC8B-4E45-B562-DDB0B7EF679B}" srcOrd="2" destOrd="0" presId="urn:microsoft.com/office/officeart/2018/2/layout/IconVerticalSolidList"/>
    <dgm:cxn modelId="{5A0C1B08-B55A-4400-B55C-11E5EC3FC290}" type="presParOf" srcId="{F2D54F12-8080-4E0C-BD80-92EA1630D084}" destId="{686301C7-6BD3-4366-8AD9-2496B2EDF77C}" srcOrd="3" destOrd="0" presId="urn:microsoft.com/office/officeart/2018/2/layout/IconVerticalSolidList"/>
    <dgm:cxn modelId="{E10D54CA-42C5-4143-9DDE-0C92ADEDD0C7}" type="presParOf" srcId="{6F4DA4D9-01DC-439B-8F27-AAA47846B277}" destId="{A0CEC6D5-EC77-40CF-B9D1-48D2FB65FC0D}" srcOrd="7" destOrd="0" presId="urn:microsoft.com/office/officeart/2018/2/layout/IconVerticalSolidList"/>
    <dgm:cxn modelId="{74DD970D-F1AF-466E-89D6-4463FC70572B}" type="presParOf" srcId="{6F4DA4D9-01DC-439B-8F27-AAA47846B277}" destId="{6D430A02-728C-4ADB-A7C7-F01DFC311651}" srcOrd="8" destOrd="0" presId="urn:microsoft.com/office/officeart/2018/2/layout/IconVerticalSolidList"/>
    <dgm:cxn modelId="{0D173EE1-7570-440D-939E-9573B9715490}" type="presParOf" srcId="{6D430A02-728C-4ADB-A7C7-F01DFC311651}" destId="{37356257-53B8-45CE-8039-D6675F9CCBB2}" srcOrd="0" destOrd="0" presId="urn:microsoft.com/office/officeart/2018/2/layout/IconVerticalSolidList"/>
    <dgm:cxn modelId="{CEB85E5A-8781-4575-BADE-571760943BB8}" type="presParOf" srcId="{6D430A02-728C-4ADB-A7C7-F01DFC311651}" destId="{6713CE44-2ED2-4372-930F-84434B61915A}" srcOrd="1" destOrd="0" presId="urn:microsoft.com/office/officeart/2018/2/layout/IconVerticalSolidList"/>
    <dgm:cxn modelId="{126ED57C-454B-401D-95A6-15B6EFC337D9}" type="presParOf" srcId="{6D430A02-728C-4ADB-A7C7-F01DFC311651}" destId="{9AEB7913-9465-43AF-967C-E22544664151}" srcOrd="2" destOrd="0" presId="urn:microsoft.com/office/officeart/2018/2/layout/IconVerticalSolidList"/>
    <dgm:cxn modelId="{528DE3D8-D007-4FCD-9422-E3C0A00CDCF0}" type="presParOf" srcId="{6D430A02-728C-4ADB-A7C7-F01DFC311651}" destId="{19A6267E-AC91-490C-B102-5936CD8ABE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F79B1-3C2C-4604-AC16-19B868C74020}">
      <dsp:nvSpPr>
        <dsp:cNvPr id="0" name=""/>
        <dsp:cNvSpPr/>
      </dsp:nvSpPr>
      <dsp:spPr>
        <a:xfrm>
          <a:off x="0" y="0"/>
          <a:ext cx="4499814" cy="775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9D2F1-162D-4D02-A732-D01345E22AA4}">
      <dsp:nvSpPr>
        <dsp:cNvPr id="0" name=""/>
        <dsp:cNvSpPr/>
      </dsp:nvSpPr>
      <dsp:spPr>
        <a:xfrm>
          <a:off x="234551" y="178100"/>
          <a:ext cx="426457" cy="426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5240A-0D85-485B-9D93-407D1FFAF913}">
      <dsp:nvSpPr>
        <dsp:cNvPr id="0" name=""/>
        <dsp:cNvSpPr/>
      </dsp:nvSpPr>
      <dsp:spPr>
        <a:xfrm>
          <a:off x="895561" y="3640"/>
          <a:ext cx="3604252" cy="77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61" tIns="82061" rIns="82061" bIns="820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Gas Chromatography/Mass Spectrometry (GC/MS)</a:t>
          </a:r>
        </a:p>
      </dsp:txBody>
      <dsp:txXfrm>
        <a:off x="895561" y="3640"/>
        <a:ext cx="3604252" cy="775377"/>
      </dsp:txXfrm>
    </dsp:sp>
    <dsp:sp modelId="{C8A07122-D4CB-4868-8884-2B1F8E348B25}">
      <dsp:nvSpPr>
        <dsp:cNvPr id="0" name=""/>
        <dsp:cNvSpPr/>
      </dsp:nvSpPr>
      <dsp:spPr>
        <a:xfrm>
          <a:off x="0" y="972862"/>
          <a:ext cx="4499814" cy="775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F3FAD-53FA-4CC6-ABD7-F650C25B3AE3}">
      <dsp:nvSpPr>
        <dsp:cNvPr id="0" name=""/>
        <dsp:cNvSpPr/>
      </dsp:nvSpPr>
      <dsp:spPr>
        <a:xfrm>
          <a:off x="234551" y="1147322"/>
          <a:ext cx="426457" cy="426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36E2F-7739-4AA2-BED8-2DCFB5333969}">
      <dsp:nvSpPr>
        <dsp:cNvPr id="0" name=""/>
        <dsp:cNvSpPr/>
      </dsp:nvSpPr>
      <dsp:spPr>
        <a:xfrm>
          <a:off x="895561" y="972862"/>
          <a:ext cx="3604252" cy="77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61" tIns="82061" rIns="82061" bIns="820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Gas Chromatography (GC)</a:t>
          </a:r>
        </a:p>
      </dsp:txBody>
      <dsp:txXfrm>
        <a:off x="895561" y="972862"/>
        <a:ext cx="3604252" cy="775377"/>
      </dsp:txXfrm>
    </dsp:sp>
    <dsp:sp modelId="{5865A6BD-F99C-4927-AA71-14438D8BD5FD}">
      <dsp:nvSpPr>
        <dsp:cNvPr id="0" name=""/>
        <dsp:cNvSpPr/>
      </dsp:nvSpPr>
      <dsp:spPr>
        <a:xfrm>
          <a:off x="0" y="1942085"/>
          <a:ext cx="4499814" cy="775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73F21-6CA6-4D82-A5B8-20E46E8BAE44}">
      <dsp:nvSpPr>
        <dsp:cNvPr id="0" name=""/>
        <dsp:cNvSpPr/>
      </dsp:nvSpPr>
      <dsp:spPr>
        <a:xfrm>
          <a:off x="234551" y="2116545"/>
          <a:ext cx="426457" cy="426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77CF8-63F3-4E73-9A0E-6D37315945D9}">
      <dsp:nvSpPr>
        <dsp:cNvPr id="0" name=""/>
        <dsp:cNvSpPr/>
      </dsp:nvSpPr>
      <dsp:spPr>
        <a:xfrm>
          <a:off x="895561" y="1942085"/>
          <a:ext cx="3604252" cy="77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61" tIns="82061" rIns="82061" bIns="820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Thin Layer Chromatography (TLC)</a:t>
          </a:r>
        </a:p>
      </dsp:txBody>
      <dsp:txXfrm>
        <a:off x="895561" y="1942085"/>
        <a:ext cx="3604252" cy="775377"/>
      </dsp:txXfrm>
    </dsp:sp>
    <dsp:sp modelId="{CBA0401E-7684-42C8-839E-D801768D883C}">
      <dsp:nvSpPr>
        <dsp:cNvPr id="0" name=""/>
        <dsp:cNvSpPr/>
      </dsp:nvSpPr>
      <dsp:spPr>
        <a:xfrm>
          <a:off x="0" y="2911307"/>
          <a:ext cx="4499814" cy="775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B2503-2995-401B-AD2A-8687192014FC}">
      <dsp:nvSpPr>
        <dsp:cNvPr id="0" name=""/>
        <dsp:cNvSpPr/>
      </dsp:nvSpPr>
      <dsp:spPr>
        <a:xfrm>
          <a:off x="234551" y="3085767"/>
          <a:ext cx="426457" cy="426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301C7-6BD3-4366-8AD9-2496B2EDF77C}">
      <dsp:nvSpPr>
        <dsp:cNvPr id="0" name=""/>
        <dsp:cNvSpPr/>
      </dsp:nvSpPr>
      <dsp:spPr>
        <a:xfrm>
          <a:off x="895561" y="2911307"/>
          <a:ext cx="3604252" cy="77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61" tIns="82061" rIns="82061" bIns="820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Chemical Color Tests</a:t>
          </a:r>
        </a:p>
      </dsp:txBody>
      <dsp:txXfrm>
        <a:off x="895561" y="2911307"/>
        <a:ext cx="3604252" cy="775377"/>
      </dsp:txXfrm>
    </dsp:sp>
    <dsp:sp modelId="{37356257-53B8-45CE-8039-D6675F9CCBB2}">
      <dsp:nvSpPr>
        <dsp:cNvPr id="0" name=""/>
        <dsp:cNvSpPr/>
      </dsp:nvSpPr>
      <dsp:spPr>
        <a:xfrm>
          <a:off x="0" y="3880529"/>
          <a:ext cx="4499814" cy="775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3CE44-2ED2-4372-930F-84434B61915A}">
      <dsp:nvSpPr>
        <dsp:cNvPr id="0" name=""/>
        <dsp:cNvSpPr/>
      </dsp:nvSpPr>
      <dsp:spPr>
        <a:xfrm>
          <a:off x="234551" y="4054989"/>
          <a:ext cx="426457" cy="4264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6267E-AC91-490C-B102-5936CD8ABE68}">
      <dsp:nvSpPr>
        <dsp:cNvPr id="0" name=""/>
        <dsp:cNvSpPr/>
      </dsp:nvSpPr>
      <dsp:spPr>
        <a:xfrm>
          <a:off x="895561" y="3880529"/>
          <a:ext cx="3604252" cy="775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61" tIns="82061" rIns="82061" bIns="820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Microscopic Examination</a:t>
          </a:r>
        </a:p>
      </dsp:txBody>
      <dsp:txXfrm>
        <a:off x="895561" y="3880529"/>
        <a:ext cx="3604252" cy="775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5CA83-4925-12E5-CFC4-4DFE0FF44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E22A1-7F35-7667-5C84-B309C3D5A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23FE42-3006-D888-CB3D-F1C2B4142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3BD9-61D0-7A4D-E626-FA4498563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B86B7-E423-4979-9B70-1A78E935F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2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26CBC-A02F-7051-585B-841602C6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F8931-8B0E-EF74-E299-101910E88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85087-0DB9-A921-4F37-8F60B2080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6EC5B-0CDC-D72B-2033-EB9379C30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B86B7-E423-4979-9B70-1A78E935F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87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7D67C-C3B2-4DF4-28DB-A189C9830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C9621-6D3C-4629-D0F1-0F8B94564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B661C-281E-E9DF-C63C-397FBB233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B476B-1475-C995-9754-9028A05F5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B86B7-E423-4979-9B70-1A78E935F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1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CC9E-BCBE-B1FB-2606-FBB98C30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81653-72D4-B445-624F-897996A2C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1A222-AB1F-F83D-8ADE-D0F1EFC0B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042B9-C18A-2090-E89E-4C366810F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B86B7-E423-4979-9B70-1A78E935F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7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8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1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937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3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096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17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90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02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5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0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22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5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6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37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8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95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5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5930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2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04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27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5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3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10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88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9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6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73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40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7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44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0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78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23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89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75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37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82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76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9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00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52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03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657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42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83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71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133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07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97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9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69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91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47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0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7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0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2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3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55F6B82-2A0F-4DB9-B257-F70E414CF4A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FDC9E6F-01ED-4865-9939-4C710AA7A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F3B87BF-FE4D-445B-84DA-97FF9B11B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73C759B-270A-45FD-B8BF-8FAF1DA21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5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9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https://www.cfsre.org/images/content/reports/public_alerts/Public_Alert_BTMPS_and_TMF_Related_Substances_052025.pdf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58901"/>
            <a:ext cx="7275957" cy="207009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</a:rPr>
              <a:t>FDLE Seized Drugs Analysis &amp; Regional Drug Trends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Bahnschrift SemiBold" panose="020B0502040204020203" pitchFamily="34" charset="0"/>
              </a:rPr>
              <a:t>Troy Wolfer, ABC-DA</a:t>
            </a:r>
          </a:p>
          <a:p>
            <a:r>
              <a:rPr lang="en-US">
                <a:latin typeface="Bahnschrift SemiBold" panose="020B0502040204020203" pitchFamily="34" charset="0"/>
              </a:rPr>
              <a:t>Crime Laboratory Analyst Supervisor (CLAS)</a:t>
            </a:r>
          </a:p>
          <a:p>
            <a:r>
              <a:rPr lang="en-US">
                <a:latin typeface="Bahnschrift SemiBold" panose="020B0502040204020203" pitchFamily="34" charset="0"/>
              </a:rPr>
              <a:t>FDLE JROC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53E8-FACF-C837-68B9-77D5D7681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57" y="-9634"/>
            <a:ext cx="4916043" cy="3697391"/>
          </a:xfrm>
          <a:prstGeom prst="rect">
            <a:avLst/>
          </a:prstGeom>
        </p:spPr>
      </p:pic>
      <p:pic>
        <p:nvPicPr>
          <p:cNvPr id="6" name="Picture 8" descr="2facd921-a884-406a-ab61-7809e4c76508@fdle">
            <a:extLst>
              <a:ext uri="{FF2B5EF4-FFF2-40B4-BE49-F238E27FC236}">
                <a16:creationId xmlns:a16="http://schemas.microsoft.com/office/drawing/2014/main" id="{28A516A8-0952-1009-23AE-4557345CA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7"/>
          <a:stretch>
            <a:fillRect/>
          </a:stretch>
        </p:blipFill>
        <p:spPr bwMode="auto">
          <a:xfrm>
            <a:off x="7275957" y="3697390"/>
            <a:ext cx="4916043" cy="31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7D25-6A0C-6B02-F63E-1B226F53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5182225" cy="1596177"/>
          </a:xfrm>
        </p:spPr>
        <p:txBody>
          <a:bodyPr/>
          <a:lstStyle/>
          <a:p>
            <a:r>
              <a:rPr lang="en-US" dirty="0"/>
              <a:t>TLC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E85E7-802A-080C-5CA8-685BD8C1F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3812604" cy="3424107"/>
          </a:xfrm>
        </p:spPr>
        <p:txBody>
          <a:bodyPr>
            <a:normAutofit lnSpcReduction="10000"/>
          </a:bodyPr>
          <a:lstStyle/>
          <a:p>
            <a:r>
              <a:rPr lang="en-US" cap="none" dirty="0"/>
              <a:t>Separation of components based on affinity for stationary and mobile phase</a:t>
            </a:r>
          </a:p>
          <a:p>
            <a:r>
              <a:rPr lang="en-US" cap="none" dirty="0"/>
              <a:t>Used only situationally</a:t>
            </a:r>
          </a:p>
          <a:p>
            <a:pPr lvl="1"/>
            <a:r>
              <a:rPr lang="en-US" cap="none" dirty="0"/>
              <a:t>Thermally labile compounds</a:t>
            </a:r>
          </a:p>
          <a:p>
            <a:pPr lvl="2"/>
            <a:r>
              <a:rPr lang="en-US" cap="none" dirty="0"/>
              <a:t>Psilocyn/Psilocybin</a:t>
            </a:r>
          </a:p>
          <a:p>
            <a:pPr lvl="2"/>
            <a:r>
              <a:rPr lang="en-US" cap="none" dirty="0"/>
              <a:t>Diazepam/Ketazolam</a:t>
            </a:r>
          </a:p>
          <a:p>
            <a:pPr lvl="1"/>
            <a:r>
              <a:rPr lang="en-US" cap="none" dirty="0"/>
              <a:t>Time consuming</a:t>
            </a:r>
          </a:p>
          <a:p>
            <a:pPr lvl="1"/>
            <a:r>
              <a:rPr lang="en-US" cap="none" dirty="0"/>
              <a:t>Non-automated</a:t>
            </a:r>
          </a:p>
          <a:p>
            <a:endParaRPr lang="en-US" cap="non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68A8EA-0BF8-0650-E872-CF50BECFC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08" y="3835160"/>
            <a:ext cx="4058726" cy="299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BA00E2-51A2-046E-0705-6B0DA2E2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42" y="0"/>
            <a:ext cx="7004858" cy="38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86EB-BE5D-75DB-12D2-DE5DCAAF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Chemical Color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08630-661A-BC29-3EBB-00C1E520A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65" y="2367093"/>
            <a:ext cx="5118265" cy="3424107"/>
          </a:xfrm>
        </p:spPr>
        <p:txBody>
          <a:bodyPr>
            <a:normAutofit/>
          </a:bodyPr>
          <a:lstStyle/>
          <a:p>
            <a:r>
              <a:rPr lang="en-US" cap="none" dirty="0"/>
              <a:t>Give preliminary information about the structural class of a molecule</a:t>
            </a:r>
          </a:p>
          <a:p>
            <a:r>
              <a:rPr lang="en-US" cap="none" dirty="0"/>
              <a:t>Certain color changes are extremely distinctive</a:t>
            </a:r>
          </a:p>
          <a:p>
            <a:r>
              <a:rPr lang="en-US" cap="none" dirty="0"/>
              <a:t>FDLE only uses the </a:t>
            </a:r>
            <a:r>
              <a:rPr lang="en-US" cap="none" dirty="0" err="1"/>
              <a:t>Duquenois</a:t>
            </a:r>
            <a:r>
              <a:rPr lang="en-US" cap="none" dirty="0"/>
              <a:t>-Levine Test to formulate conclusions (Cannabis identification)</a:t>
            </a:r>
          </a:p>
          <a:p>
            <a:r>
              <a:rPr lang="en-US" cap="none" dirty="0"/>
              <a:t>Other tests (Marquis, PDMB, Cobalt Thiocyanate)</a:t>
            </a:r>
          </a:p>
        </p:txBody>
      </p:sp>
      <p:pic>
        <p:nvPicPr>
          <p:cNvPr id="4" name="Content Placeholder 10" descr="A white bowl with orange specks in it&#10;&#10;AI-generated content may be incorrect.">
            <a:extLst>
              <a:ext uri="{FF2B5EF4-FFF2-40B4-BE49-F238E27FC236}">
                <a16:creationId xmlns:a16="http://schemas.microsoft.com/office/drawing/2014/main" id="{2665B1B0-09F2-495B-7573-02893B7B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08" y="2522083"/>
            <a:ext cx="961600" cy="2740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13E29-4BB6-095C-546B-7A220CF725B0}"/>
              </a:ext>
            </a:extLst>
          </p:cNvPr>
          <p:cNvSpPr txBox="1"/>
          <p:nvPr/>
        </p:nvSpPr>
        <p:spPr>
          <a:xfrm>
            <a:off x="6800362" y="2803322"/>
            <a:ext cx="15757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OXYCODONE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FENTANYL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algn="ctr"/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METH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ß"/>
            </a:pP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2A6C5F3C-9444-B78A-D974-CB173C1E8F89}"/>
              </a:ext>
            </a:extLst>
          </p:cNvPr>
          <p:cNvSpPr/>
          <p:nvPr/>
        </p:nvSpPr>
        <p:spPr>
          <a:xfrm>
            <a:off x="5855709" y="5350717"/>
            <a:ext cx="1132397" cy="373062"/>
          </a:xfrm>
          <a:prstGeom prst="snip2DiagRect">
            <a:avLst/>
          </a:prstGeom>
          <a:solidFill>
            <a:srgbClr val="FFC000"/>
          </a:solidFill>
          <a:ln>
            <a:solidFill>
              <a:srgbClr val="2638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6387A"/>
                </a:solidFill>
              </a:rPr>
              <a:t>Immediate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AF5A0E1A-C33D-11FA-A344-981BAAEBD34C}"/>
              </a:ext>
            </a:extLst>
          </p:cNvPr>
          <p:cNvSpPr/>
          <p:nvPr/>
        </p:nvSpPr>
        <p:spPr>
          <a:xfrm>
            <a:off x="10529309" y="5347680"/>
            <a:ext cx="1132397" cy="373062"/>
          </a:xfrm>
          <a:prstGeom prst="snip2DiagRect">
            <a:avLst/>
          </a:prstGeom>
          <a:solidFill>
            <a:srgbClr val="FFC000"/>
          </a:solidFill>
          <a:ln>
            <a:solidFill>
              <a:srgbClr val="2638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6387A"/>
                </a:solidFill>
              </a:rPr>
              <a:t>1 Minute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4B6C1A-584E-6CF3-4AD5-17936E52648A}"/>
              </a:ext>
            </a:extLst>
          </p:cNvPr>
          <p:cNvSpPr/>
          <p:nvPr/>
        </p:nvSpPr>
        <p:spPr>
          <a:xfrm>
            <a:off x="5769757" y="2367093"/>
            <a:ext cx="5990168" cy="35369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754C4-9309-51ED-E73E-061F02658512}"/>
              </a:ext>
            </a:extLst>
          </p:cNvPr>
          <p:cNvSpPr txBox="1"/>
          <p:nvPr/>
        </p:nvSpPr>
        <p:spPr>
          <a:xfrm>
            <a:off x="9137162" y="2802036"/>
            <a:ext cx="15757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OXYCODONE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8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FENTANYL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algn="ctr"/>
            <a:endParaRPr lang="en-US" sz="14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ß"/>
            </a:pPr>
            <a:endParaRPr lang="en-US" sz="600" b="1" dirty="0">
              <a:solidFill>
                <a:srgbClr val="FFC000"/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 </a:t>
            </a:r>
            <a:r>
              <a:rPr lang="en-US" sz="1400" b="1" dirty="0">
                <a:solidFill>
                  <a:srgbClr val="FFC000"/>
                </a:solidFill>
              </a:rPr>
              <a:t>METH </a:t>
            </a:r>
            <a:r>
              <a:rPr lang="en-US" sz="14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ß"/>
            </a:pP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11883E00-F484-7D19-07B9-6D7E17EC1284}"/>
              </a:ext>
            </a:extLst>
          </p:cNvPr>
          <p:cNvSpPr/>
          <p:nvPr/>
        </p:nvSpPr>
        <p:spPr>
          <a:xfrm>
            <a:off x="8185946" y="5349249"/>
            <a:ext cx="1132397" cy="373062"/>
          </a:xfrm>
          <a:prstGeom prst="snip2DiagRect">
            <a:avLst/>
          </a:prstGeom>
          <a:solidFill>
            <a:srgbClr val="FFC000"/>
          </a:solidFill>
          <a:ln>
            <a:solidFill>
              <a:srgbClr val="2638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6387A"/>
                </a:solidFill>
              </a:rPr>
              <a:t>30 Seconds</a:t>
            </a:r>
          </a:p>
        </p:txBody>
      </p:sp>
      <p:pic>
        <p:nvPicPr>
          <p:cNvPr id="11" name="Picture 10" descr="A white plate with a spot of orange substance on it&#10;&#10;AI-generated content may be incorrect.">
            <a:extLst>
              <a:ext uri="{FF2B5EF4-FFF2-40B4-BE49-F238E27FC236}">
                <a16:creationId xmlns:a16="http://schemas.microsoft.com/office/drawing/2014/main" id="{0659BE09-956F-F796-BAB6-FEB2E9E04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30494" r="34628" b="52994"/>
          <a:stretch/>
        </p:blipFill>
        <p:spPr>
          <a:xfrm rot="16200000">
            <a:off x="5918360" y="3425905"/>
            <a:ext cx="1007096" cy="961597"/>
          </a:xfrm>
          <a:prstGeom prst="rect">
            <a:avLst/>
          </a:prstGeom>
        </p:spPr>
      </p:pic>
      <p:pic>
        <p:nvPicPr>
          <p:cNvPr id="12" name="Picture 11" descr="A white plate with different colors of paint on it&#10;&#10;AI-generated content may be incorrect.">
            <a:extLst>
              <a:ext uri="{FF2B5EF4-FFF2-40B4-BE49-F238E27FC236}">
                <a16:creationId xmlns:a16="http://schemas.microsoft.com/office/drawing/2014/main" id="{347F04D5-D6CC-064A-6CF8-FEACA4790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9760" r="42239"/>
          <a:stretch/>
        </p:blipFill>
        <p:spPr>
          <a:xfrm>
            <a:off x="8312717" y="2526533"/>
            <a:ext cx="904248" cy="2736160"/>
          </a:xfrm>
          <a:prstGeom prst="rect">
            <a:avLst/>
          </a:prstGeom>
        </p:spPr>
      </p:pic>
      <p:pic>
        <p:nvPicPr>
          <p:cNvPr id="13" name="Picture 12" descr="A white plate with different colors of paint on it&#10;&#10;AI-generated content may be incorrect.">
            <a:extLst>
              <a:ext uri="{FF2B5EF4-FFF2-40B4-BE49-F238E27FC236}">
                <a16:creationId xmlns:a16="http://schemas.microsoft.com/office/drawing/2014/main" id="{9824D363-7CD1-5C5A-2662-DA3A80CA1A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10494" r="41987"/>
          <a:stretch/>
        </p:blipFill>
        <p:spPr>
          <a:xfrm>
            <a:off x="8301768" y="2524351"/>
            <a:ext cx="931239" cy="2740610"/>
          </a:xfrm>
          <a:prstGeom prst="rect">
            <a:avLst/>
          </a:prstGeom>
        </p:spPr>
      </p:pic>
      <p:pic>
        <p:nvPicPr>
          <p:cNvPr id="14" name="Picture 13" descr="A white plate with a few round holes&#10;&#10;AI-generated content may be incorrect.">
            <a:extLst>
              <a:ext uri="{FF2B5EF4-FFF2-40B4-BE49-F238E27FC236}">
                <a16:creationId xmlns:a16="http://schemas.microsoft.com/office/drawing/2014/main" id="{C2242526-AA0C-C75E-D134-F85925E3C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t="31121" r="35415" b="53250"/>
          <a:stretch/>
        </p:blipFill>
        <p:spPr>
          <a:xfrm rot="16200000">
            <a:off x="8273792" y="3454580"/>
            <a:ext cx="982098" cy="904249"/>
          </a:xfrm>
          <a:prstGeom prst="rect">
            <a:avLst/>
          </a:prstGeom>
        </p:spPr>
      </p:pic>
      <p:pic>
        <p:nvPicPr>
          <p:cNvPr id="15" name="Picture 14" descr="A white plate with different colors of paint&#10;&#10;AI-generated content may be incorrect.">
            <a:extLst>
              <a:ext uri="{FF2B5EF4-FFF2-40B4-BE49-F238E27FC236}">
                <a16:creationId xmlns:a16="http://schemas.microsoft.com/office/drawing/2014/main" id="{3F5A75C6-3FEF-DD6C-B7BE-9F7C27583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10370" r="40999"/>
          <a:stretch/>
        </p:blipFill>
        <p:spPr>
          <a:xfrm>
            <a:off x="10610223" y="2517351"/>
            <a:ext cx="968328" cy="2740610"/>
          </a:xfrm>
          <a:prstGeom prst="rect">
            <a:avLst/>
          </a:prstGeom>
        </p:spPr>
      </p:pic>
      <p:pic>
        <p:nvPicPr>
          <p:cNvPr id="16" name="Picture 15" descr="A white plate with orange stains on it&#10;&#10;AI-generated content may be incorrect.">
            <a:extLst>
              <a:ext uri="{FF2B5EF4-FFF2-40B4-BE49-F238E27FC236}">
                <a16:creationId xmlns:a16="http://schemas.microsoft.com/office/drawing/2014/main" id="{89B2DD4E-A38C-D233-7858-2B21C84DF7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30403" r="35011" b="53085"/>
          <a:stretch/>
        </p:blipFill>
        <p:spPr>
          <a:xfrm rot="16200000">
            <a:off x="10601612" y="3414505"/>
            <a:ext cx="993400" cy="960477"/>
          </a:xfrm>
          <a:prstGeom prst="rect">
            <a:avLst/>
          </a:prstGeom>
        </p:spPr>
      </p:pic>
      <p:pic>
        <p:nvPicPr>
          <p:cNvPr id="17" name="Picture 16" descr="A white plate with a few spots of food on it&#10;&#10;AI-generated content may be incorrect.">
            <a:extLst>
              <a:ext uri="{FF2B5EF4-FFF2-40B4-BE49-F238E27FC236}">
                <a16:creationId xmlns:a16="http://schemas.microsoft.com/office/drawing/2014/main" id="{0798236E-8156-B899-F5EF-9074ECE295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30325" r="66663" b="53163"/>
          <a:stretch/>
        </p:blipFill>
        <p:spPr>
          <a:xfrm rot="16200000">
            <a:off x="5962782" y="4329534"/>
            <a:ext cx="916087" cy="954766"/>
          </a:xfrm>
          <a:prstGeom prst="rect">
            <a:avLst/>
          </a:prstGeom>
        </p:spPr>
      </p:pic>
      <p:pic>
        <p:nvPicPr>
          <p:cNvPr id="18" name="Picture 17" descr="A white plate with a few spots on it&#10;&#10;AI-generated content may be incorrect.">
            <a:extLst>
              <a:ext uri="{FF2B5EF4-FFF2-40B4-BE49-F238E27FC236}">
                <a16:creationId xmlns:a16="http://schemas.microsoft.com/office/drawing/2014/main" id="{F1AFB659-5BD0-AD5D-B664-4FA2D3B03F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8889" r="70897" b="45205"/>
          <a:stretch/>
        </p:blipFill>
        <p:spPr>
          <a:xfrm rot="16200000">
            <a:off x="8323620" y="4379119"/>
            <a:ext cx="869041" cy="888643"/>
          </a:xfrm>
          <a:prstGeom prst="rect">
            <a:avLst/>
          </a:prstGeom>
        </p:spPr>
      </p:pic>
      <p:pic>
        <p:nvPicPr>
          <p:cNvPr id="19" name="Picture 18" descr="A white tray with brown stains on it&#10;&#10;AI-generated content may be incorrect.">
            <a:extLst>
              <a:ext uri="{FF2B5EF4-FFF2-40B4-BE49-F238E27FC236}">
                <a16:creationId xmlns:a16="http://schemas.microsoft.com/office/drawing/2014/main" id="{3CA497A1-B099-65E7-392A-DC5EFC96ED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39217" r="71009" b="44950"/>
          <a:stretch/>
        </p:blipFill>
        <p:spPr>
          <a:xfrm rot="16200000">
            <a:off x="10638542" y="4326116"/>
            <a:ext cx="924795" cy="961600"/>
          </a:xfrm>
          <a:prstGeom prst="rect">
            <a:avLst/>
          </a:prstGeom>
        </p:spPr>
      </p:pic>
      <p:pic>
        <p:nvPicPr>
          <p:cNvPr id="20" name="Picture 19" descr="A small orange stain on a white plate&#10;&#10;AI-generated content may be incorrect.">
            <a:extLst>
              <a:ext uri="{FF2B5EF4-FFF2-40B4-BE49-F238E27FC236}">
                <a16:creationId xmlns:a16="http://schemas.microsoft.com/office/drawing/2014/main" id="{4EC96B02-F5B8-8373-4F58-1E8CDC92C2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8554"/>
          <a:stretch/>
        </p:blipFill>
        <p:spPr>
          <a:xfrm>
            <a:off x="5941110" y="4389521"/>
            <a:ext cx="961597" cy="875440"/>
          </a:xfrm>
          <a:prstGeom prst="rect">
            <a:avLst/>
          </a:prstGeom>
        </p:spPr>
      </p:pic>
      <p:pic>
        <p:nvPicPr>
          <p:cNvPr id="21" name="Picture 20" descr="A brown liquid on a white plate&#10;&#10;AI-generated content may be incorrect.">
            <a:extLst>
              <a:ext uri="{FF2B5EF4-FFF2-40B4-BE49-F238E27FC236}">
                <a16:creationId xmlns:a16="http://schemas.microsoft.com/office/drawing/2014/main" id="{B18A23DF-624C-73A9-6423-549B7DA99D3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4661"/>
          <a:stretch/>
        </p:blipFill>
        <p:spPr>
          <a:xfrm>
            <a:off x="8315297" y="4368137"/>
            <a:ext cx="901668" cy="889824"/>
          </a:xfrm>
          <a:prstGeom prst="rect">
            <a:avLst/>
          </a:prstGeom>
        </p:spPr>
      </p:pic>
      <p:pic>
        <p:nvPicPr>
          <p:cNvPr id="22" name="Picture 21" descr="A brown liquid in a white plate&#10;&#10;AI-generated content may be incorrect.">
            <a:extLst>
              <a:ext uri="{FF2B5EF4-FFF2-40B4-BE49-F238E27FC236}">
                <a16:creationId xmlns:a16="http://schemas.microsoft.com/office/drawing/2014/main" id="{2C875036-234A-0F4D-2705-1EFA47AA8D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2672" r="347" b="6251"/>
          <a:stretch/>
        </p:blipFill>
        <p:spPr>
          <a:xfrm>
            <a:off x="10612288" y="4331974"/>
            <a:ext cx="961597" cy="9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0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ntanyl testing following marijuana arrest yields ‘false positive’">
            <a:extLst>
              <a:ext uri="{FF2B5EF4-FFF2-40B4-BE49-F238E27FC236}">
                <a16:creationId xmlns:a16="http://schemas.microsoft.com/office/drawing/2014/main" id="{00583FF7-91D3-CF7E-D14F-5C766FCB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29306"/>
          <a:stretch>
            <a:fillRect/>
          </a:stretch>
        </p:blipFill>
        <p:spPr bwMode="auto">
          <a:xfrm>
            <a:off x="8860" y="10"/>
            <a:ext cx="69242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E1F58-AE25-F919-4B06-B1E047FBA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382" y="1358901"/>
            <a:ext cx="3707844" cy="2730498"/>
          </a:xfrm>
        </p:spPr>
        <p:txBody>
          <a:bodyPr>
            <a:normAutofit/>
          </a:bodyPr>
          <a:lstStyle/>
          <a:p>
            <a:r>
              <a:rPr lang="en-US"/>
              <a:t>Cannabis and Hemp</a:t>
            </a:r>
          </a:p>
        </p:txBody>
      </p:sp>
    </p:spTree>
    <p:extLst>
      <p:ext uri="{BB962C8B-B14F-4D97-AF65-F5344CB8AC3E}">
        <p14:creationId xmlns:p14="http://schemas.microsoft.com/office/powerpoint/2010/main" val="173656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43D66-F124-62CE-D1E9-1FF8A1A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8" r="11710"/>
          <a:stretch>
            <a:fillRect/>
          </a:stretch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03480-363A-0AD8-858E-88CD7E97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/>
              <a:t>Analytical Challenges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ED93F-13C2-82B4-7794-60B4F7D1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 fontScale="85000" lnSpcReduction="10000"/>
          </a:bodyPr>
          <a:lstStyle/>
          <a:p>
            <a:r>
              <a:rPr lang="en-US" sz="1700" dirty="0"/>
              <a:t>Cannabis, hemp, and medical marijuana all describe the same plant (</a:t>
            </a:r>
            <a:r>
              <a:rPr lang="en-US" sz="1700" i="1" dirty="0"/>
              <a:t>Cannabis</a:t>
            </a:r>
            <a:r>
              <a:rPr lang="en-US" sz="1700" dirty="0"/>
              <a:t>) and its products – the only distinctions are: </a:t>
            </a:r>
          </a:p>
          <a:p>
            <a:pPr lvl="1"/>
            <a:r>
              <a:rPr lang="en-US" sz="1700" dirty="0"/>
              <a:t>the concentration of THC in the plant/product</a:t>
            </a:r>
          </a:p>
          <a:p>
            <a:pPr lvl="2"/>
            <a:r>
              <a:rPr lang="en-US" sz="1700" dirty="0"/>
              <a:t>can be used to differentiate Cannabis and medical marijuana from legal hemp</a:t>
            </a:r>
          </a:p>
          <a:p>
            <a:pPr lvl="1"/>
            <a:r>
              <a:rPr lang="en-US" sz="1700" dirty="0"/>
              <a:t>Where the plant/product was obtained</a:t>
            </a:r>
          </a:p>
          <a:p>
            <a:pPr lvl="2"/>
            <a:r>
              <a:rPr lang="en-US" sz="1700" dirty="0"/>
              <a:t>Medical marijuana must be dispensed from an MMTC</a:t>
            </a:r>
          </a:p>
          <a:p>
            <a:pPr lvl="2"/>
            <a:r>
              <a:rPr lang="en-US" sz="1700" dirty="0"/>
              <a:t>A medical marijuana card is required</a:t>
            </a:r>
          </a:p>
          <a:p>
            <a:pPr lvl="2"/>
            <a:r>
              <a:rPr lang="en-US" sz="1700" dirty="0"/>
              <a:t>Cannot be determined in the lab</a:t>
            </a:r>
          </a:p>
        </p:txBody>
      </p:sp>
    </p:spTree>
    <p:extLst>
      <p:ext uri="{BB962C8B-B14F-4D97-AF65-F5344CB8AC3E}">
        <p14:creationId xmlns:p14="http://schemas.microsoft.com/office/powerpoint/2010/main" val="2201771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F1C2-1D80-EE47-9988-14776916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933" y="624110"/>
            <a:ext cx="9880599" cy="1280890"/>
          </a:xfrm>
        </p:spPr>
        <p:txBody>
          <a:bodyPr/>
          <a:lstStyle/>
          <a:p>
            <a:r>
              <a:rPr lang="en-US" dirty="0"/>
              <a:t>Testing Scheme for Cannabis plant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7612B-B506-131F-2041-DC0E2FE3C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4244" y="1529375"/>
            <a:ext cx="2748569" cy="1082115"/>
          </a:xfrm>
        </p:spPr>
        <p:txBody>
          <a:bodyPr/>
          <a:lstStyle/>
          <a:p>
            <a:pPr algn="ctr"/>
            <a:r>
              <a:rPr lang="en-US" b="1" u="sng" dirty="0"/>
              <a:t>Identification of Cannabis plant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04A6D-E48D-E8A3-A9D9-40905F55A3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Macroscopic Examination</a:t>
            </a:r>
          </a:p>
          <a:p>
            <a:r>
              <a:rPr lang="en-US" dirty="0"/>
              <a:t>Microscopic Examination</a:t>
            </a:r>
          </a:p>
          <a:p>
            <a:r>
              <a:rPr lang="en-US" dirty="0" err="1"/>
              <a:t>Duquenois</a:t>
            </a:r>
            <a:r>
              <a:rPr lang="en-US" dirty="0"/>
              <a:t>-Levine Test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F4B45-876E-0B15-1FEC-BE58C1FCE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57137" y="1969475"/>
            <a:ext cx="4148493" cy="576262"/>
          </a:xfrm>
        </p:spPr>
        <p:txBody>
          <a:bodyPr/>
          <a:lstStyle/>
          <a:p>
            <a:r>
              <a:rPr lang="en-US" b="1" u="sng" dirty="0"/>
              <a:t>1% THC Threshold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4C92F-525A-D2AC-C8FB-62E4D11CF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2545737"/>
            <a:ext cx="4338674" cy="4151395"/>
          </a:xfrm>
        </p:spPr>
        <p:txBody>
          <a:bodyPr/>
          <a:lstStyle/>
          <a:p>
            <a:r>
              <a:rPr lang="en-US" dirty="0"/>
              <a:t>Semi-quantitative analysis on GC/MS</a:t>
            </a:r>
          </a:p>
          <a:p>
            <a:r>
              <a:rPr lang="en-US" dirty="0"/>
              <a:t>Comparison to a 1% THC mixture</a:t>
            </a:r>
          </a:p>
          <a:p>
            <a:r>
              <a:rPr lang="en-US" dirty="0"/>
              <a:t>Response </a:t>
            </a:r>
            <a:r>
              <a:rPr lang="en-US" u="sng" dirty="0"/>
              <a:t>&gt;</a:t>
            </a:r>
            <a:r>
              <a:rPr lang="en-US" dirty="0"/>
              <a:t> mixture = meets the definition of illegal Cannabis</a:t>
            </a:r>
          </a:p>
          <a:p>
            <a:pPr lvl="1"/>
            <a:r>
              <a:rPr lang="en-US" sz="1200" dirty="0"/>
              <a:t>Dispensed through a MMTC, this could still be medical marijuana</a:t>
            </a:r>
          </a:p>
          <a:p>
            <a:r>
              <a:rPr lang="en-US" dirty="0"/>
              <a:t>Response &lt; mixture = cannot exclude hemp</a:t>
            </a:r>
          </a:p>
          <a:p>
            <a:endParaRPr lang="en-US" dirty="0"/>
          </a:p>
          <a:p>
            <a:r>
              <a:rPr lang="en-US" dirty="0"/>
              <a:t>Limitations: minimum of 2 grams of plant material needed to attempt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36A27-2CD9-BD31-D546-B0167577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56" y="3868949"/>
            <a:ext cx="1643292" cy="2257740"/>
          </a:xfrm>
          <a:prstGeom prst="rect">
            <a:avLst/>
          </a:prstGeom>
        </p:spPr>
      </p:pic>
      <p:pic>
        <p:nvPicPr>
          <p:cNvPr id="1026" name="Picture 2" descr="Drugs Flashcards | Quizlet">
            <a:extLst>
              <a:ext uri="{FF2B5EF4-FFF2-40B4-BE49-F238E27FC236}">
                <a16:creationId xmlns:a16="http://schemas.microsoft.com/office/drawing/2014/main" id="{972CD985-5EA7-9414-810B-7E5E6BDD7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61" y="3849304"/>
            <a:ext cx="3057162" cy="23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2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E33A-7FCE-1F74-C3BC-E4E91F13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Field tests indicate other controlled substances</a:t>
            </a:r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A27464A8-6446-923A-C9E1-D8E8BDE3D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062" y="942108"/>
            <a:ext cx="6455549" cy="496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Commonly, plant material is suspected to be laced with fentanyl</a:t>
            </a:r>
          </a:p>
          <a:p>
            <a:pPr marL="742950" lvl="1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Plant material reaction in field test is similar to Fentanyl reaction</a:t>
            </a:r>
          </a:p>
          <a:p>
            <a:pPr marL="742950" lvl="1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Analysis with GC/MS to test for presence of non-THC controlled substances</a:t>
            </a:r>
          </a:p>
          <a:p>
            <a:pPr marL="285750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Throughout Florida, since 2023:</a:t>
            </a:r>
          </a:p>
          <a:p>
            <a:pPr marL="742950" lvl="1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Fentanyl has only been identified with 1 Cannabis plant material case – where crystalline substance was visible to the naked eye</a:t>
            </a:r>
          </a:p>
          <a:p>
            <a:pPr marL="1200150" lvl="2" indent="-285750">
              <a:buFont typeface="Wingdings 3" charset="2"/>
              <a:buChar char=""/>
            </a:pPr>
            <a:r>
              <a:rPr lang="en-US" sz="105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crystalline substance in all likelihood contained the Fentanyl and the Cannabis plant material just happened to be in the same bag with the crystalline substance. However, I cannot be certain as the mixture was analyzed together.</a:t>
            </a:r>
            <a:endParaRPr lang="en-US" sz="1050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 3" charset="2"/>
              <a:buChar char="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Cannabis identified over 6000 times</a:t>
            </a:r>
          </a:p>
        </p:txBody>
      </p:sp>
    </p:spTree>
    <p:extLst>
      <p:ext uri="{BB962C8B-B14F-4D97-AF65-F5344CB8AC3E}">
        <p14:creationId xmlns:p14="http://schemas.microsoft.com/office/powerpoint/2010/main" val="17702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CD0A-B321-A51B-6E65-DF4F737F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946" y="206828"/>
            <a:ext cx="5475286" cy="1695450"/>
          </a:xfrm>
        </p:spPr>
        <p:txBody>
          <a:bodyPr/>
          <a:lstStyle/>
          <a:p>
            <a:r>
              <a:rPr lang="en-US" dirty="0"/>
              <a:t>Certificates of Analysis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EED7B4B-1358-F9DD-4E9C-AE07583698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8281" y="1902278"/>
            <a:ext cx="5870613" cy="22781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6F987-5840-CFB5-5402-E0A4D3EE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07" y="0"/>
            <a:ext cx="5280585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3B8AFC-DA30-B9DF-C032-BEBE86150806}"/>
              </a:ext>
            </a:extLst>
          </p:cNvPr>
          <p:cNvGrpSpPr/>
          <p:nvPr/>
        </p:nvGrpSpPr>
        <p:grpSpPr>
          <a:xfrm>
            <a:off x="6205946" y="1057275"/>
            <a:ext cx="5475285" cy="594844"/>
            <a:chOff x="5981455" y="1683778"/>
            <a:chExt cx="3505689" cy="273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239C60-C2E1-735C-77F6-61F09F643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614" y="1852605"/>
              <a:ext cx="2667372" cy="1047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855421-0D28-0608-7900-184637CC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1455" y="1683778"/>
              <a:ext cx="3505689" cy="16194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945C78-C1E5-57D9-96EA-474883836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294" y="2262503"/>
            <a:ext cx="5280585" cy="227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441093-D2B7-CB89-E2A4-568A74289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600" y="2677340"/>
            <a:ext cx="4049328" cy="2878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FA6A57-3DE6-09F6-9383-7ACC38E24993}"/>
              </a:ext>
            </a:extLst>
          </p:cNvPr>
          <p:cNvSpPr txBox="1"/>
          <p:nvPr/>
        </p:nvSpPr>
        <p:spPr>
          <a:xfrm>
            <a:off x="5832086" y="4367684"/>
            <a:ext cx="6223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 Dept of Agriculture issued rules for the State Hemp Program: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Definitions. The definitions provided in Sections 581.011, 581.217, F.S., and the following shall apply to this rule: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“Total delta-9 tetrahydrocannabinol concentration” means [delta-9 tetrahydrocannabinol] + (0.877 x [</a:t>
            </a:r>
            <a:r>
              <a:rPr lang="en-US" sz="18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tetrahydrocannabinolic</a:t>
            </a:r>
            <a:r>
              <a:rPr lang="en-US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acid]).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594E11-A08C-26B7-7C9A-F39180CCE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1754" y="3038455"/>
            <a:ext cx="4327020" cy="12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B64A47-8AFE-CF44-4D68-DF181DF8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821" b="2557"/>
          <a:stretch>
            <a:fillRect/>
          </a:stretch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0A1EE-D70B-A4AA-1EC7-8176FD0EECB7}"/>
              </a:ext>
            </a:extLst>
          </p:cNvPr>
          <p:cNvSpPr txBox="1"/>
          <p:nvPr/>
        </p:nvSpPr>
        <p:spPr>
          <a:xfrm>
            <a:off x="7860770" y="2017668"/>
            <a:ext cx="3750205" cy="385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May 2025 – JSO detectives collected multiple 1-pound bags of plant material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CoA with these bags presented as legal hemp from Oregon – 0.160% THC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Submitted to JROC for determination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CLA Amber Kulow analyzed a sample and found that it contained greater than 1% THC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5B71B-0F28-4E19-0D02-5427F4085669}"/>
              </a:ext>
            </a:extLst>
          </p:cNvPr>
          <p:cNvSpPr txBox="1"/>
          <p:nvPr/>
        </p:nvSpPr>
        <p:spPr>
          <a:xfrm>
            <a:off x="581025" y="828675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Can you trust it?</a:t>
            </a:r>
          </a:p>
        </p:txBody>
      </p:sp>
    </p:spTree>
    <p:extLst>
      <p:ext uri="{BB962C8B-B14F-4D97-AF65-F5344CB8AC3E}">
        <p14:creationId xmlns:p14="http://schemas.microsoft.com/office/powerpoint/2010/main" val="389081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0E8F-A184-A896-B312-45B37919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Investigations into stores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C946A-0C76-3BD1-7BCE-FFA11659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392" y="2623930"/>
            <a:ext cx="9383408" cy="3287292"/>
          </a:xfrm>
        </p:spPr>
        <p:txBody>
          <a:bodyPr>
            <a:normAutofit/>
          </a:bodyPr>
          <a:lstStyle/>
          <a:p>
            <a:r>
              <a:rPr lang="en-US" dirty="0"/>
              <a:t>Multiple counties – Stores selling “hemp” plant material</a:t>
            </a:r>
          </a:p>
          <a:p>
            <a:pPr lvl="1"/>
            <a:r>
              <a:rPr lang="en-US" dirty="0"/>
              <a:t>Initial purchases of plant material made at multiple stores</a:t>
            </a:r>
          </a:p>
          <a:p>
            <a:pPr lvl="1"/>
            <a:r>
              <a:rPr lang="en-US" dirty="0"/>
              <a:t>In one case, SCLA Scott Harder tested 7 exhibits with 1% analysis and all were above 1% and not legal hemp</a:t>
            </a:r>
          </a:p>
          <a:p>
            <a:pPr lvl="1"/>
            <a:r>
              <a:rPr lang="en-US" dirty="0"/>
              <a:t>Analysis of additional cases in at least 2 other counties have shown plant material above 1% THC</a:t>
            </a:r>
          </a:p>
        </p:txBody>
      </p:sp>
    </p:spTree>
    <p:extLst>
      <p:ext uri="{BB962C8B-B14F-4D97-AF65-F5344CB8AC3E}">
        <p14:creationId xmlns:p14="http://schemas.microsoft.com/office/powerpoint/2010/main" val="10684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09A13-7494-FA47-B300-CF57AF366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1" y="0"/>
            <a:ext cx="8467801" cy="5656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A7A77A-5602-718F-1333-38309BC2C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85367"/>
            <a:ext cx="8689976" cy="2509213"/>
          </a:xfrm>
        </p:spPr>
        <p:txBody>
          <a:bodyPr/>
          <a:lstStyle/>
          <a:p>
            <a:r>
              <a:rPr lang="en-US" dirty="0" err="1"/>
              <a:t>DrUG</a:t>
            </a:r>
            <a:r>
              <a:rPr lang="en-US" dirty="0"/>
              <a:t> Trends</a:t>
            </a:r>
          </a:p>
        </p:txBody>
      </p:sp>
    </p:spTree>
    <p:extLst>
      <p:ext uri="{BB962C8B-B14F-4D97-AF65-F5344CB8AC3E}">
        <p14:creationId xmlns:p14="http://schemas.microsoft.com/office/powerpoint/2010/main" val="326701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792" y="192322"/>
            <a:ext cx="8746970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Instruments &amp; Analytical Techniques</a:t>
            </a:r>
          </a:p>
        </p:txBody>
      </p:sp>
      <p:graphicFrame>
        <p:nvGraphicFramePr>
          <p:cNvPr id="9" name="Content Placeholder 8" descr="Icons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540744"/>
              </p:ext>
            </p:extLst>
          </p:nvPr>
        </p:nvGraphicFramePr>
        <p:xfrm>
          <a:off x="6733693" y="1424404"/>
          <a:ext cx="4499814" cy="4659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picture containing text, indoor, person, computer&#10;&#10;AI-generated content may be incorrect.">
            <a:extLst>
              <a:ext uri="{FF2B5EF4-FFF2-40B4-BE49-F238E27FC236}">
                <a16:creationId xmlns:a16="http://schemas.microsoft.com/office/drawing/2014/main" id="{8B28221F-DE5B-BD1E-FEE7-D1E630192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3" y="1588853"/>
            <a:ext cx="5535543" cy="46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CAC5-4C23-4162-AFA3-87501DA8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8190"/>
            <a:ext cx="10364451" cy="988610"/>
          </a:xfrm>
        </p:spPr>
        <p:txBody>
          <a:bodyPr/>
          <a:lstStyle/>
          <a:p>
            <a:r>
              <a:rPr lang="en-US" dirty="0"/>
              <a:t>Newly Identified Substances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6EE52-911B-4DB4-8226-6DFD56495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3" y="814470"/>
            <a:ext cx="10364452" cy="4346027"/>
          </a:xfrm>
        </p:spPr>
        <p:txBody>
          <a:bodyPr>
            <a:normAutofit/>
          </a:bodyPr>
          <a:lstStyle/>
          <a:p>
            <a:r>
              <a:rPr lang="en-US" cap="none" dirty="0"/>
              <a:t>2025 - FDLE identified 8 controlled substances for the first time</a:t>
            </a:r>
          </a:p>
          <a:p>
            <a:pPr lvl="1"/>
            <a:r>
              <a:rPr lang="en-US" cap="none" dirty="0"/>
              <a:t>4 Substituted Cathinones</a:t>
            </a:r>
          </a:p>
          <a:p>
            <a:pPr lvl="1"/>
            <a:r>
              <a:rPr lang="en-US" cap="none" dirty="0"/>
              <a:t>3 Synthetic Cannabinoids</a:t>
            </a:r>
          </a:p>
          <a:p>
            <a:pPr lvl="1"/>
            <a:r>
              <a:rPr lang="en-US" cap="none" dirty="0"/>
              <a:t>1 Fentanyl Derivative</a:t>
            </a:r>
          </a:p>
          <a:p>
            <a:r>
              <a:rPr lang="en-US" cap="none" dirty="0"/>
              <a:t>2024 – 10 newly identified substances</a:t>
            </a:r>
          </a:p>
          <a:p>
            <a:r>
              <a:rPr lang="en-US" cap="none" dirty="0"/>
              <a:t>2023 – 12 newly identified substances</a:t>
            </a:r>
          </a:p>
          <a:p>
            <a:r>
              <a:rPr lang="en-US" cap="none" dirty="0"/>
              <a:t>So far in 2026 – 2 new Substituted Cathinones have been seen multiple times and are awaiting drug standard comparisons to confirm identification</a:t>
            </a:r>
          </a:p>
          <a:p>
            <a:pPr lvl="1"/>
            <a:r>
              <a:rPr lang="en-US" cap="none" dirty="0"/>
              <a:t>Probable sec-Butyl Butylone</a:t>
            </a:r>
          </a:p>
          <a:p>
            <a:pPr lvl="1"/>
            <a:r>
              <a:rPr lang="en-US" cap="none" dirty="0"/>
              <a:t>Possible Fluoro-methyl-</a:t>
            </a:r>
            <a:r>
              <a:rPr lang="en-US" cap="none" dirty="0" err="1"/>
              <a:t>hexedrone</a:t>
            </a:r>
            <a:r>
              <a:rPr lang="en-US" cap="none" dirty="0"/>
              <a:t> or isomer</a:t>
            </a:r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A62FDEDB-5899-E3B7-5E17-C23A2E2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536" y="3969706"/>
            <a:ext cx="2010056" cy="1190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60CBE1-C9E9-9809-79D1-CEE3F40E97E0}"/>
              </a:ext>
            </a:extLst>
          </p:cNvPr>
          <p:cNvGrpSpPr/>
          <p:nvPr/>
        </p:nvGrpSpPr>
        <p:grpSpPr>
          <a:xfrm>
            <a:off x="5621164" y="5471950"/>
            <a:ext cx="2305372" cy="1143160"/>
            <a:chOff x="5621164" y="5471950"/>
            <a:chExt cx="2305372" cy="1143160"/>
          </a:xfrm>
        </p:grpSpPr>
        <p:pic>
          <p:nvPicPr>
            <p:cNvPr id="13" name="Picture 12" descr="A picture containing clock&#10;&#10;AI-generated content may be incorrect.">
              <a:extLst>
                <a:ext uri="{FF2B5EF4-FFF2-40B4-BE49-F238E27FC236}">
                  <a16:creationId xmlns:a16="http://schemas.microsoft.com/office/drawing/2014/main" id="{884FF6CA-2924-F63D-44B0-ADA5D5EC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1164" y="5471950"/>
              <a:ext cx="2305372" cy="11431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10515F-7409-60EC-6461-751B601CBC01}"/>
                </a:ext>
              </a:extLst>
            </p:cNvPr>
            <p:cNvSpPr txBox="1"/>
            <p:nvPr/>
          </p:nvSpPr>
          <p:spPr>
            <a:xfrm>
              <a:off x="6042720" y="6307333"/>
              <a:ext cx="1462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sec-Butyl Butylone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CF913-B75C-13F8-D288-7B2CF7A520C8}"/>
              </a:ext>
            </a:extLst>
          </p:cNvPr>
          <p:cNvGrpSpPr/>
          <p:nvPr/>
        </p:nvGrpSpPr>
        <p:grpSpPr>
          <a:xfrm>
            <a:off x="9316075" y="5319630"/>
            <a:ext cx="1962150" cy="1447800"/>
            <a:chOff x="9316075" y="5319630"/>
            <a:chExt cx="1962150" cy="1447800"/>
          </a:xfrm>
        </p:grpSpPr>
        <p:pic>
          <p:nvPicPr>
            <p:cNvPr id="1026" name="Picture 1">
              <a:extLst>
                <a:ext uri="{FF2B5EF4-FFF2-40B4-BE49-F238E27FC236}">
                  <a16:creationId xmlns:a16="http://schemas.microsoft.com/office/drawing/2014/main" id="{DE919D70-FB22-8EA2-02D9-4A095E6B1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6075" y="5319630"/>
              <a:ext cx="196215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6910A-38C2-89FF-A038-7C7F6F888BA5}"/>
                </a:ext>
              </a:extLst>
            </p:cNvPr>
            <p:cNvSpPr txBox="1"/>
            <p:nvPr/>
          </p:nvSpPr>
          <p:spPr>
            <a:xfrm>
              <a:off x="9316075" y="6461221"/>
              <a:ext cx="1698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Fluoro-methyl-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hexedrone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380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A7DC-06BB-6674-A812-2A0E2770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39" y="0"/>
            <a:ext cx="10364451" cy="88669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Non-controlled Substances and Precursors in Samples</a:t>
            </a:r>
            <a:br>
              <a:rPr lang="en-US" cap="none" dirty="0"/>
            </a:br>
            <a:r>
              <a:rPr lang="en-US" cap="none" dirty="0"/>
              <a:t>2025 through February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469D-F684-067B-5B29-406A6C766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73" y="886691"/>
            <a:ext cx="11158154" cy="5971309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/>
              <a:t>Designer Benzodiazepines</a:t>
            </a:r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r>
              <a:rPr lang="en-US" cap="none" dirty="0"/>
              <a:t>Gabapentin – 6 times</a:t>
            </a:r>
          </a:p>
          <a:p>
            <a:pPr lvl="1"/>
            <a:r>
              <a:rPr lang="en-US" cap="none" dirty="0"/>
              <a:t>prescription substance to treat nerve pain - generally seen with controlled substances</a:t>
            </a:r>
          </a:p>
          <a:p>
            <a:r>
              <a:rPr lang="en-US" cap="none" dirty="0"/>
              <a:t>Adulterants/Precursors in Fentanyl Samples (831 IDs of Fentanyl and Fentanyl Derivatives in time period)</a:t>
            </a:r>
          </a:p>
          <a:p>
            <a:pPr lvl="1"/>
            <a:r>
              <a:rPr lang="en-US" cap="none" dirty="0"/>
              <a:t>BTMPS (Bis(2,2,6,6-tetramethyl-4-piperidyl)</a:t>
            </a:r>
            <a:r>
              <a:rPr lang="en-US" cap="none" dirty="0" err="1"/>
              <a:t>sebacate</a:t>
            </a:r>
            <a:r>
              <a:rPr lang="en-US" cap="none" dirty="0"/>
              <a:t>) – first regional indications in February 2025 – 130 times</a:t>
            </a:r>
          </a:p>
          <a:p>
            <a:pPr lvl="2"/>
            <a:r>
              <a:rPr lang="en-US" dirty="0">
                <a:hlinkClick r:id="rId2"/>
              </a:rPr>
              <a:t>Public_Alert_BTMPS_and_TMF_Related_Substances_052025.pdf</a:t>
            </a:r>
            <a:endParaRPr lang="en-US" dirty="0"/>
          </a:p>
          <a:p>
            <a:pPr lvl="2"/>
            <a:r>
              <a:rPr lang="en-US" cap="none" dirty="0"/>
              <a:t>Also seen with other controlled substances or on its own</a:t>
            </a:r>
          </a:p>
          <a:p>
            <a:pPr lvl="1"/>
            <a:r>
              <a:rPr lang="en-US" cap="none" dirty="0"/>
              <a:t>Medetomidine – first regional indications in July 2025 – 10 times</a:t>
            </a:r>
          </a:p>
          <a:p>
            <a:pPr lvl="2"/>
            <a:r>
              <a:rPr lang="en-US" cap="none" dirty="0"/>
              <a:t>Veterinary tranquilizer</a:t>
            </a:r>
          </a:p>
          <a:p>
            <a:pPr lvl="1"/>
            <a:r>
              <a:rPr lang="en-US" cap="none" dirty="0"/>
              <a:t>Metamizole – first regional indications in October 2025 – 2 times</a:t>
            </a:r>
          </a:p>
          <a:p>
            <a:pPr lvl="2"/>
            <a:r>
              <a:rPr lang="en-US" cap="none" dirty="0"/>
              <a:t>Banned for human use in US; OTC substance in some other countries like Mexico</a:t>
            </a:r>
          </a:p>
          <a:p>
            <a:pPr lvl="1"/>
            <a:endParaRPr lang="en-US" cap="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89FC55-DEA5-FFF2-A478-4C63E754467D}"/>
              </a:ext>
            </a:extLst>
          </p:cNvPr>
          <p:cNvGrpSpPr/>
          <p:nvPr/>
        </p:nvGrpSpPr>
        <p:grpSpPr>
          <a:xfrm>
            <a:off x="3250939" y="1080655"/>
            <a:ext cx="1505160" cy="2153229"/>
            <a:chOff x="5343420" y="2357288"/>
            <a:chExt cx="1505160" cy="2153229"/>
          </a:xfrm>
        </p:grpSpPr>
        <p:pic>
          <p:nvPicPr>
            <p:cNvPr id="5" name="Picture 4" descr="Diagram&#10;&#10;AI-generated content may be incorrect.">
              <a:extLst>
                <a:ext uri="{FF2B5EF4-FFF2-40B4-BE49-F238E27FC236}">
                  <a16:creationId xmlns:a16="http://schemas.microsoft.com/office/drawing/2014/main" id="{4F8A67A8-9DE1-3AA1-E11E-6A9D68832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3420" y="2357288"/>
              <a:ext cx="1505160" cy="2143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D37441-8B65-E08B-43DD-F2CCB062E7A6}"/>
                </a:ext>
              </a:extLst>
            </p:cNvPr>
            <p:cNvSpPr txBox="1"/>
            <p:nvPr/>
          </p:nvSpPr>
          <p:spPr>
            <a:xfrm>
              <a:off x="5343420" y="4202740"/>
              <a:ext cx="1067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Bromazolam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4F1A9F-605D-88A2-EAB0-11922BA00988}"/>
              </a:ext>
            </a:extLst>
          </p:cNvPr>
          <p:cNvGrpSpPr/>
          <p:nvPr/>
        </p:nvGrpSpPr>
        <p:grpSpPr>
          <a:xfrm>
            <a:off x="5070802" y="1052076"/>
            <a:ext cx="1514686" cy="2172003"/>
            <a:chOff x="7259820" y="2328709"/>
            <a:chExt cx="1514686" cy="2172003"/>
          </a:xfrm>
        </p:grpSpPr>
        <p:pic>
          <p:nvPicPr>
            <p:cNvPr id="9" name="Picture 8" descr="Diagram&#10;&#10;AI-generated content may be incorrect.">
              <a:extLst>
                <a:ext uri="{FF2B5EF4-FFF2-40B4-BE49-F238E27FC236}">
                  <a16:creationId xmlns:a16="http://schemas.microsoft.com/office/drawing/2014/main" id="{C08D0B0B-DE74-4C9E-5011-CA7DF9B9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9820" y="2328709"/>
              <a:ext cx="1514686" cy="21720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5512D2-A344-D6BD-C3CE-451BD3C850AE}"/>
                </a:ext>
              </a:extLst>
            </p:cNvPr>
            <p:cNvSpPr txBox="1"/>
            <p:nvPr/>
          </p:nvSpPr>
          <p:spPr>
            <a:xfrm>
              <a:off x="7380001" y="4192935"/>
              <a:ext cx="1274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Flubromazolam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7A6776-3C26-B045-075E-FF44C7D96674}"/>
              </a:ext>
            </a:extLst>
          </p:cNvPr>
          <p:cNvGrpSpPr/>
          <p:nvPr/>
        </p:nvGrpSpPr>
        <p:grpSpPr>
          <a:xfrm>
            <a:off x="6900191" y="1052076"/>
            <a:ext cx="1838582" cy="2096071"/>
            <a:chOff x="9185746" y="2328709"/>
            <a:chExt cx="1838582" cy="2096071"/>
          </a:xfrm>
        </p:grpSpPr>
        <p:pic>
          <p:nvPicPr>
            <p:cNvPr id="13" name="Picture 12" descr="Diagram&#10;&#10;AI-generated content may be incorrect.">
              <a:extLst>
                <a:ext uri="{FF2B5EF4-FFF2-40B4-BE49-F238E27FC236}">
                  <a16:creationId xmlns:a16="http://schemas.microsoft.com/office/drawing/2014/main" id="{07A3B1AC-12E3-BCAE-DA14-E634F3D9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5746" y="2328709"/>
              <a:ext cx="1838582" cy="20862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45C1EB-EE3B-AF84-DA42-98484D31986B}"/>
                </a:ext>
              </a:extLst>
            </p:cNvPr>
            <p:cNvSpPr txBox="1"/>
            <p:nvPr/>
          </p:nvSpPr>
          <p:spPr>
            <a:xfrm>
              <a:off x="9270166" y="4117003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Clonazolam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9867E8-4115-1CD5-D068-D13A19852BA8}"/>
              </a:ext>
            </a:extLst>
          </p:cNvPr>
          <p:cNvGrpSpPr/>
          <p:nvPr/>
        </p:nvGrpSpPr>
        <p:grpSpPr>
          <a:xfrm>
            <a:off x="8941907" y="1071407"/>
            <a:ext cx="1428949" cy="2076740"/>
            <a:chOff x="5381525" y="2404919"/>
            <a:chExt cx="1428949" cy="2076740"/>
          </a:xfrm>
        </p:grpSpPr>
        <p:pic>
          <p:nvPicPr>
            <p:cNvPr id="19" name="Picture 18" descr="Diagram&#10;&#10;AI-generated content may be incorrect.">
              <a:extLst>
                <a:ext uri="{FF2B5EF4-FFF2-40B4-BE49-F238E27FC236}">
                  <a16:creationId xmlns:a16="http://schemas.microsoft.com/office/drawing/2014/main" id="{2A5DA369-8C66-9943-C908-D4EA1B39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1525" y="2404919"/>
              <a:ext cx="1428949" cy="20481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08D0A6-DCB4-CD94-8B90-00C5A0909281}"/>
                </a:ext>
              </a:extLst>
            </p:cNvPr>
            <p:cNvSpPr txBox="1"/>
            <p:nvPr/>
          </p:nvSpPr>
          <p:spPr>
            <a:xfrm>
              <a:off x="5493173" y="4173882"/>
              <a:ext cx="1205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Flualprazolam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FE3284-F6A4-C878-07FB-1EE59BB08F58}"/>
              </a:ext>
            </a:extLst>
          </p:cNvPr>
          <p:cNvGrpSpPr/>
          <p:nvPr/>
        </p:nvGrpSpPr>
        <p:grpSpPr>
          <a:xfrm>
            <a:off x="933109" y="1285576"/>
            <a:ext cx="1505160" cy="2143424"/>
            <a:chOff x="5362472" y="2395393"/>
            <a:chExt cx="1480021" cy="2095792"/>
          </a:xfrm>
        </p:grpSpPr>
        <p:pic>
          <p:nvPicPr>
            <p:cNvPr id="23" name="Picture 22" descr="Diagram&#10;&#10;AI-generated content may be incorrect.">
              <a:extLst>
                <a:ext uri="{FF2B5EF4-FFF2-40B4-BE49-F238E27FC236}">
                  <a16:creationId xmlns:a16="http://schemas.microsoft.com/office/drawing/2014/main" id="{012BF505-8C4C-6E0A-90E4-13E5DA026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2472" y="2395393"/>
              <a:ext cx="1467055" cy="20672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BF0A9B-5FE2-BFA2-08C9-7D8006C6A0AE}"/>
                </a:ext>
              </a:extLst>
            </p:cNvPr>
            <p:cNvSpPr txBox="1"/>
            <p:nvPr/>
          </p:nvSpPr>
          <p:spPr>
            <a:xfrm>
              <a:off x="5362472" y="4214186"/>
              <a:ext cx="1480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Alprazolam (XANAX)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6AFEF1-70B5-2AD0-83A9-EB2A549B702C}"/>
              </a:ext>
            </a:extLst>
          </p:cNvPr>
          <p:cNvGrpSpPr/>
          <p:nvPr/>
        </p:nvGrpSpPr>
        <p:grpSpPr>
          <a:xfrm>
            <a:off x="10539754" y="1069110"/>
            <a:ext cx="1495634" cy="2105319"/>
            <a:chOff x="5348183" y="2390630"/>
            <a:chExt cx="1495634" cy="2105319"/>
          </a:xfrm>
        </p:grpSpPr>
        <p:pic>
          <p:nvPicPr>
            <p:cNvPr id="27" name="Picture 26" descr="Diagram&#10;&#10;AI-generated content may be incorrect.">
              <a:extLst>
                <a:ext uri="{FF2B5EF4-FFF2-40B4-BE49-F238E27FC236}">
                  <a16:creationId xmlns:a16="http://schemas.microsoft.com/office/drawing/2014/main" id="{59661AA4-A6AB-E2FF-FAD2-B04FD078F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8183" y="2390630"/>
              <a:ext cx="1495634" cy="207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2775ED-9EE9-1C73-7345-E666709A4909}"/>
                </a:ext>
              </a:extLst>
            </p:cNvPr>
            <p:cNvSpPr txBox="1"/>
            <p:nvPr/>
          </p:nvSpPr>
          <p:spPr>
            <a:xfrm>
              <a:off x="5416621" y="4188172"/>
              <a:ext cx="10486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Phenazolam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61543B-413D-BBF1-82B1-BB39941801B2}"/>
              </a:ext>
            </a:extLst>
          </p:cNvPr>
          <p:cNvSpPr txBox="1"/>
          <p:nvPr/>
        </p:nvSpPr>
        <p:spPr>
          <a:xfrm>
            <a:off x="3604954" y="32235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times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9A0C53-FC8B-7FB1-9A89-BC4C5DC24525}"/>
              </a:ext>
            </a:extLst>
          </p:cNvPr>
          <p:cNvSpPr txBox="1"/>
          <p:nvPr/>
        </p:nvSpPr>
        <p:spPr>
          <a:xfrm>
            <a:off x="10841148" y="321217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 times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28B9A9-B82F-7B2D-CDF7-B12458AB9029}"/>
              </a:ext>
            </a:extLst>
          </p:cNvPr>
          <p:cNvSpPr txBox="1"/>
          <p:nvPr/>
        </p:nvSpPr>
        <p:spPr>
          <a:xfrm>
            <a:off x="1092676" y="3318347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26/32 IDs</a:t>
            </a:r>
          </a:p>
        </p:txBody>
      </p:sp>
    </p:spTree>
    <p:extLst>
      <p:ext uri="{BB962C8B-B14F-4D97-AF65-F5344CB8AC3E}">
        <p14:creationId xmlns:p14="http://schemas.microsoft.com/office/powerpoint/2010/main" val="3808785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A3D7-54C4-48DD-80A6-01C92B3F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Drug </a:t>
            </a:r>
            <a:r>
              <a:rPr lang="en-US" dirty="0" err="1"/>
              <a:t>TrenDs</a:t>
            </a:r>
            <a:r>
              <a:rPr lang="en-US" dirty="0"/>
              <a:t> – Most </a:t>
            </a:r>
            <a:r>
              <a:rPr lang="en-US" dirty="0" err="1"/>
              <a:t>IdenTIFIEd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190F-DCF1-168E-7AE6-BC0B1D959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1793415"/>
            <a:ext cx="3298976" cy="576262"/>
          </a:xfrm>
        </p:spPr>
        <p:txBody>
          <a:bodyPr/>
          <a:lstStyle/>
          <a:p>
            <a:r>
              <a:rPr lang="en-US" u="sng" dirty="0"/>
              <a:t>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A14F9-F405-DCCC-7CB7-91B159F3C7C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3774" y="2447637"/>
            <a:ext cx="3298976" cy="441036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cap="none" dirty="0"/>
              <a:t>Methamphetamine – 959 – 25.5%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Substituted Cathinones</a:t>
            </a:r>
            <a:r>
              <a:rPr lang="en-US" cap="none" dirty="0"/>
              <a:t> – 847 – </a:t>
            </a:r>
            <a:r>
              <a:rPr lang="en-US" cap="none" dirty="0">
                <a:solidFill>
                  <a:srgbClr val="00B050"/>
                </a:solidFill>
              </a:rPr>
              <a:t>22.5%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Cocaine</a:t>
            </a:r>
            <a:r>
              <a:rPr lang="en-US" cap="none" dirty="0"/>
              <a:t> – 695 – 18.5%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Fentanyl + Derivatives</a:t>
            </a:r>
            <a:r>
              <a:rPr lang="en-US" cap="none" dirty="0"/>
              <a:t> – 591 – 15.7%</a:t>
            </a:r>
          </a:p>
          <a:p>
            <a:pPr marL="342900" indent="-342900">
              <a:buAutoNum type="arabicPeriod"/>
            </a:pPr>
            <a:r>
              <a:rPr lang="en-US" cap="none" dirty="0"/>
              <a:t>Cannabis and THC – 213 – 5.7%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Xylazine</a:t>
            </a:r>
            <a:r>
              <a:rPr lang="en-US" cap="none" dirty="0"/>
              <a:t> – 153 – </a:t>
            </a:r>
            <a:r>
              <a:rPr lang="en-US" cap="none" dirty="0">
                <a:solidFill>
                  <a:srgbClr val="00B050"/>
                </a:solidFill>
              </a:rPr>
              <a:t>4.1%</a:t>
            </a:r>
          </a:p>
          <a:p>
            <a:pPr marL="342900" indent="-342900">
              <a:buAutoNum type="arabicPeriod"/>
            </a:pPr>
            <a:r>
              <a:rPr lang="en-US" cap="none" dirty="0"/>
              <a:t>Prescription Opiates – 139 – 3.7%</a:t>
            </a:r>
          </a:p>
          <a:p>
            <a:pPr marL="342900" indent="-342900">
              <a:buAutoNum type="arabicPeriod"/>
            </a:pPr>
            <a:r>
              <a:rPr lang="en-US" sz="1200" cap="none" dirty="0"/>
              <a:t>Heroin + Schedule I Opiates – 48 – 1.3%</a:t>
            </a:r>
          </a:p>
          <a:p>
            <a:pPr marL="342900" indent="-342900">
              <a:buAutoNum type="arabicPeriod"/>
            </a:pPr>
            <a:r>
              <a:rPr lang="en-US" cap="none" dirty="0">
                <a:highlight>
                  <a:srgbClr val="FFFF00"/>
                </a:highlight>
              </a:rPr>
              <a:t>Benzodiazepines</a:t>
            </a:r>
            <a:r>
              <a:rPr lang="en-US" cap="none" dirty="0"/>
              <a:t> – 30 – 0.8%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Other Prescription Drugs</a:t>
            </a:r>
            <a:r>
              <a:rPr lang="en-US" cap="none" dirty="0"/>
              <a:t> – 23 – </a:t>
            </a:r>
            <a:r>
              <a:rPr lang="en-US" cap="none" dirty="0">
                <a:solidFill>
                  <a:srgbClr val="FF0000"/>
                </a:solidFill>
              </a:rPr>
              <a:t>0.6%</a:t>
            </a:r>
          </a:p>
          <a:p>
            <a:r>
              <a:rPr lang="en-US" cap="none" dirty="0"/>
              <a:t>Total Identifications – 3764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62BE6-E022-7B68-44B1-D0D7241F8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348" y="1793415"/>
            <a:ext cx="3291521" cy="576262"/>
          </a:xfrm>
        </p:spPr>
        <p:txBody>
          <a:bodyPr/>
          <a:lstStyle/>
          <a:p>
            <a:r>
              <a:rPr lang="en-US" u="sng" dirty="0"/>
              <a:t>2024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0546D-5BE0-777E-A395-FE6CF041D41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41348" y="2447637"/>
            <a:ext cx="3303351" cy="4410364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cap="none" dirty="0"/>
              <a:t>Methamphetamine – 1057 – 25.8%</a:t>
            </a:r>
          </a:p>
          <a:p>
            <a:pPr marL="342900" indent="-342900">
              <a:buAutoNum type="arabicPeriod"/>
            </a:pPr>
            <a:r>
              <a:rPr lang="en-US" cap="none" dirty="0"/>
              <a:t>Substituted Cathinones – 985 – 24.0%</a:t>
            </a:r>
          </a:p>
          <a:p>
            <a:pPr marL="342900" indent="-342900">
              <a:buAutoNum type="arabicPeriod"/>
            </a:pPr>
            <a:r>
              <a:rPr lang="en-US" cap="none" dirty="0"/>
              <a:t>Cocaine – 823 – 20.1%</a:t>
            </a:r>
          </a:p>
          <a:p>
            <a:pPr marL="342900" indent="-342900">
              <a:buAutoNum type="arabicPeriod"/>
            </a:pPr>
            <a:r>
              <a:rPr lang="en-US" cap="none" dirty="0"/>
              <a:t>Fentanyl + Derivatives – 671 – 16.4%</a:t>
            </a:r>
          </a:p>
          <a:p>
            <a:pPr marL="342900" indent="-342900">
              <a:buAutoNum type="arabicPeriod"/>
            </a:pPr>
            <a:r>
              <a:rPr lang="en-US" cap="none" dirty="0"/>
              <a:t>Cannabis and THC – 172 – 4.2%</a:t>
            </a:r>
          </a:p>
          <a:p>
            <a:pPr marL="342900" indent="-342900">
              <a:buAutoNum type="arabicPeriod"/>
            </a:pPr>
            <a:r>
              <a:rPr lang="en-US" cap="none" dirty="0"/>
              <a:t>Xylazine – 136 – 3.3%</a:t>
            </a:r>
          </a:p>
          <a:p>
            <a:pPr marL="342900" indent="-342900">
              <a:buAutoNum type="arabicPeriod"/>
            </a:pPr>
            <a:r>
              <a:rPr lang="en-US" cap="none" dirty="0"/>
              <a:t>Prescription Opiates – 119 – 2.9%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highlight>
                  <a:srgbClr val="FFFF00"/>
                </a:highlight>
              </a:rPr>
              <a:t>Synthetic Cannabinoids</a:t>
            </a:r>
            <a:r>
              <a:rPr lang="en-US" cap="none" dirty="0"/>
              <a:t> – 32 – </a:t>
            </a:r>
            <a:r>
              <a:rPr lang="en-US" cap="none" dirty="0">
                <a:solidFill>
                  <a:srgbClr val="00B050"/>
                </a:solidFill>
              </a:rPr>
              <a:t>0.8%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/>
              <a:t>Benzodiazepines – 24 – 0.6%</a:t>
            </a:r>
          </a:p>
          <a:p>
            <a:pPr marL="342900" indent="-342900">
              <a:buAutoNum type="arabicPeriod"/>
            </a:pPr>
            <a:r>
              <a:rPr lang="en-US" sz="1200" cap="none" dirty="0"/>
              <a:t>Heroin + Schedule I Opiates – 19 – </a:t>
            </a:r>
            <a:r>
              <a:rPr lang="en-US" sz="1200" cap="none" dirty="0">
                <a:solidFill>
                  <a:srgbClr val="FF0000"/>
                </a:solidFill>
              </a:rPr>
              <a:t>0.5%</a:t>
            </a:r>
          </a:p>
          <a:p>
            <a:r>
              <a:rPr lang="en-US" cap="none" dirty="0"/>
              <a:t>10T. Other Prescription Drugs – 19 – 0.5%</a:t>
            </a:r>
          </a:p>
          <a:p>
            <a:r>
              <a:rPr lang="en-US" cap="none" dirty="0"/>
              <a:t>Total Identifications – 4102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8AC3D5-885C-0337-EB8A-E5E0F102B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1467" y="1798583"/>
            <a:ext cx="3304928" cy="576262"/>
          </a:xfrm>
        </p:spPr>
        <p:txBody>
          <a:bodyPr/>
          <a:lstStyle/>
          <a:p>
            <a:r>
              <a:rPr lang="en-US" u="sng" dirty="0"/>
              <a:t>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DC496-DBD2-96BC-56EA-265ADA124A6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3298" y="2447637"/>
            <a:ext cx="3304928" cy="441036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cap="none" dirty="0"/>
              <a:t>Methamphetamine – 1006 – 25.5%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Fentanyl + Derivatives</a:t>
            </a:r>
            <a:r>
              <a:rPr lang="en-US" cap="none" dirty="0"/>
              <a:t> – 720 – 19.5%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/>
              <a:t>Cocaine – 700 – 18.9%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Substituted Cathinones</a:t>
            </a:r>
            <a:r>
              <a:rPr lang="en-US" cap="none" dirty="0"/>
              <a:t> – 488 – </a:t>
            </a:r>
            <a:r>
              <a:rPr lang="en-US" cap="none" dirty="0">
                <a:solidFill>
                  <a:srgbClr val="FF0000"/>
                </a:solidFill>
              </a:rPr>
              <a:t>13.2%</a:t>
            </a:r>
          </a:p>
          <a:p>
            <a:pPr marL="342900" indent="-342900">
              <a:buAutoNum type="arabicPeriod"/>
            </a:pPr>
            <a:r>
              <a:rPr lang="en-US" cap="none" dirty="0"/>
              <a:t>Cannabis and THC – 280 – 7.6%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Prescription Opiates</a:t>
            </a:r>
            <a:r>
              <a:rPr lang="en-US" cap="none" dirty="0"/>
              <a:t> – 148 – 4.0%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Xylazine</a:t>
            </a:r>
            <a:r>
              <a:rPr lang="en-US" cap="none" dirty="0"/>
              <a:t> – 131 – 3.5%</a:t>
            </a:r>
          </a:p>
          <a:p>
            <a:pPr marL="342900" indent="-342900">
              <a:buAutoNum type="arabicPeriod"/>
            </a:pPr>
            <a:r>
              <a:rPr lang="en-US" cap="none" dirty="0"/>
              <a:t>Synthetic Cannabinoids – 59 – </a:t>
            </a:r>
            <a:r>
              <a:rPr lang="en-US" cap="none" dirty="0">
                <a:solidFill>
                  <a:srgbClr val="00B050"/>
                </a:solidFill>
              </a:rPr>
              <a:t>1.6%</a:t>
            </a:r>
            <a:endParaRPr lang="en-US" cap="none" dirty="0"/>
          </a:p>
          <a:p>
            <a:pPr marL="342900" indent="-342900">
              <a:buAutoNum type="arabicPeriod"/>
            </a:pPr>
            <a:r>
              <a:rPr lang="en-US" sz="1200" cap="none" dirty="0">
                <a:highlight>
                  <a:srgbClr val="FFFF00"/>
                </a:highlight>
              </a:rPr>
              <a:t>Substituted Phenethylamines</a:t>
            </a:r>
            <a:r>
              <a:rPr lang="en-US" sz="1200" cap="none" dirty="0"/>
              <a:t> – 47 – </a:t>
            </a:r>
            <a:r>
              <a:rPr lang="en-US" sz="1200" cap="none" dirty="0">
                <a:solidFill>
                  <a:srgbClr val="00B050"/>
                </a:solidFill>
              </a:rPr>
              <a:t>1.3%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Benzodiazepines</a:t>
            </a:r>
            <a:r>
              <a:rPr lang="en-US" cap="none" dirty="0"/>
              <a:t> – 31 – 0.8%</a:t>
            </a:r>
          </a:p>
          <a:p>
            <a:r>
              <a:rPr lang="en-US" cap="none" dirty="0"/>
              <a:t>Total Identifications – 3695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2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0FCE-0628-DC21-C499-2392C4C5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Takeaways - Cathinones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9A8D-E367-A2AA-E0B8-2C779D1E0D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1883292"/>
            <a:ext cx="8204811" cy="3424107"/>
          </a:xfrm>
        </p:spPr>
        <p:txBody>
          <a:bodyPr/>
          <a:lstStyle/>
          <a:p>
            <a:r>
              <a:rPr lang="en-US" cap="none" dirty="0"/>
              <a:t>The most common 4-5 drugs account for more than 80% of all IDs</a:t>
            </a:r>
          </a:p>
          <a:p>
            <a:r>
              <a:rPr lang="en-US" cap="none" dirty="0"/>
              <a:t>Substituted Cathinones hit a peak in 2023-24, currently on the decline</a:t>
            </a:r>
          </a:p>
          <a:p>
            <a:pPr lvl="1"/>
            <a:r>
              <a:rPr lang="en-US" cap="none" dirty="0"/>
              <a:t>2023 – Dimethylpentylone (75%); PIHP (16.8%)</a:t>
            </a:r>
          </a:p>
          <a:p>
            <a:pPr lvl="1"/>
            <a:r>
              <a:rPr lang="en-US" cap="none" dirty="0"/>
              <a:t>2024 – Dimethylpentylone (73.8%); PIHP (13.1%); </a:t>
            </a:r>
            <a:r>
              <a:rPr lang="en-US" cap="none" dirty="0" err="1"/>
              <a:t>Isopropylbutylone</a:t>
            </a:r>
            <a:r>
              <a:rPr lang="en-US" cap="none" dirty="0"/>
              <a:t> (5.7%)</a:t>
            </a:r>
          </a:p>
          <a:p>
            <a:pPr lvl="1"/>
            <a:r>
              <a:rPr lang="en-US" cap="none" dirty="0"/>
              <a:t>2025 – </a:t>
            </a:r>
            <a:r>
              <a:rPr lang="en-US" cap="none" dirty="0" err="1"/>
              <a:t>Isopropylbutylone</a:t>
            </a:r>
            <a:r>
              <a:rPr lang="en-US" cap="none" dirty="0"/>
              <a:t> (33%); iso-PV8 (20.3%); Dimethylpentylone (14.1%); PIHP (13.3%)</a:t>
            </a:r>
          </a:p>
          <a:p>
            <a:pPr lvl="1"/>
            <a:r>
              <a:rPr lang="en-US" cap="none" dirty="0"/>
              <a:t>2026 – iso-PV8 (34.5%); </a:t>
            </a:r>
            <a:r>
              <a:rPr lang="en-US" cap="none" dirty="0" err="1"/>
              <a:t>Isopropylbutylone</a:t>
            </a:r>
            <a:r>
              <a:rPr lang="en-US" cap="none" dirty="0"/>
              <a:t> (19%); Dimethylpentylone (12.1%); MDPIHP (10.3%)</a:t>
            </a:r>
          </a:p>
          <a:p>
            <a:pPr marL="0" indent="0">
              <a:buNone/>
            </a:pPr>
            <a:endParaRPr lang="en-US" cap="non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AA1DD5-B3A5-F21D-6CAB-A6B4769ABEEC}"/>
              </a:ext>
            </a:extLst>
          </p:cNvPr>
          <p:cNvGrpSpPr/>
          <p:nvPr/>
        </p:nvGrpSpPr>
        <p:grpSpPr>
          <a:xfrm>
            <a:off x="9447919" y="1557377"/>
            <a:ext cx="1829681" cy="1314633"/>
            <a:chOff x="9447919" y="1557377"/>
            <a:chExt cx="1829681" cy="1314633"/>
          </a:xfrm>
        </p:grpSpPr>
        <p:pic>
          <p:nvPicPr>
            <p:cNvPr id="5" name="Picture 4" descr="Diagram&#10;&#10;AI-generated content may be incorrect.">
              <a:extLst>
                <a:ext uri="{FF2B5EF4-FFF2-40B4-BE49-F238E27FC236}">
                  <a16:creationId xmlns:a16="http://schemas.microsoft.com/office/drawing/2014/main" id="{1292A84E-F3D6-4869-6675-F61F18D1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48545" y="1557377"/>
              <a:ext cx="1829055" cy="13146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E57988-E78D-D876-99AB-9C5B1DD668D8}"/>
                </a:ext>
              </a:extLst>
            </p:cNvPr>
            <p:cNvSpPr txBox="1"/>
            <p:nvPr/>
          </p:nvSpPr>
          <p:spPr>
            <a:xfrm>
              <a:off x="9447919" y="2564233"/>
              <a:ext cx="1500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Dimethylpentylone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87A897-95E1-C3CA-E83C-A8CA2B9147AD}"/>
              </a:ext>
            </a:extLst>
          </p:cNvPr>
          <p:cNvGrpSpPr/>
          <p:nvPr/>
        </p:nvGrpSpPr>
        <p:grpSpPr>
          <a:xfrm>
            <a:off x="9447919" y="3133306"/>
            <a:ext cx="1714739" cy="1315171"/>
            <a:chOff x="9447919" y="3133306"/>
            <a:chExt cx="1714739" cy="1315171"/>
          </a:xfrm>
        </p:grpSpPr>
        <p:pic>
          <p:nvPicPr>
            <p:cNvPr id="10" name="Picture 9" descr="Diagram&#10;&#10;AI-generated content may be incorrect.">
              <a:extLst>
                <a:ext uri="{FF2B5EF4-FFF2-40B4-BE49-F238E27FC236}">
                  <a16:creationId xmlns:a16="http://schemas.microsoft.com/office/drawing/2014/main" id="{E963BA5D-A04A-DBED-7083-091DE8109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7919" y="3133306"/>
              <a:ext cx="1714739" cy="129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72D7A3-A08F-8CA4-196F-B9B006549046}"/>
                </a:ext>
              </a:extLst>
            </p:cNvPr>
            <p:cNvSpPr txBox="1"/>
            <p:nvPr/>
          </p:nvSpPr>
          <p:spPr>
            <a:xfrm>
              <a:off x="9699032" y="4079145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PIHP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E39A78-C9F5-3347-1A8F-1CF5F80F9476}"/>
              </a:ext>
            </a:extLst>
          </p:cNvPr>
          <p:cNvGrpSpPr/>
          <p:nvPr/>
        </p:nvGrpSpPr>
        <p:grpSpPr>
          <a:xfrm>
            <a:off x="7448874" y="4722839"/>
            <a:ext cx="1714739" cy="1383674"/>
            <a:chOff x="7448874" y="4722839"/>
            <a:chExt cx="1714739" cy="1383674"/>
          </a:xfrm>
        </p:grpSpPr>
        <p:pic>
          <p:nvPicPr>
            <p:cNvPr id="18" name="Picture 17" descr="Diagram&#10;&#10;AI-generated content may be incorrect.">
              <a:extLst>
                <a:ext uri="{FF2B5EF4-FFF2-40B4-BE49-F238E27FC236}">
                  <a16:creationId xmlns:a16="http://schemas.microsoft.com/office/drawing/2014/main" id="{05BF1875-8307-500F-B894-4440C2BFA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8874" y="4722839"/>
              <a:ext cx="1714739" cy="13717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ED65C-2ADB-8E89-3D75-CC27CC7CDC7F}"/>
                </a:ext>
              </a:extLst>
            </p:cNvPr>
            <p:cNvSpPr txBox="1"/>
            <p:nvPr/>
          </p:nvSpPr>
          <p:spPr>
            <a:xfrm>
              <a:off x="7591425" y="5737181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iso-PV8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61BCD0-C1FC-C087-A674-E816128BD623}"/>
              </a:ext>
            </a:extLst>
          </p:cNvPr>
          <p:cNvGrpSpPr/>
          <p:nvPr/>
        </p:nvGrpSpPr>
        <p:grpSpPr>
          <a:xfrm>
            <a:off x="9447919" y="4722839"/>
            <a:ext cx="2038635" cy="1175863"/>
            <a:chOff x="3996236" y="5086797"/>
            <a:chExt cx="2038635" cy="1175863"/>
          </a:xfrm>
        </p:grpSpPr>
        <p:pic>
          <p:nvPicPr>
            <p:cNvPr id="22" name="Picture 21" descr="A picture containing clock&#10;&#10;AI-generated content may be incorrect.">
              <a:extLst>
                <a:ext uri="{FF2B5EF4-FFF2-40B4-BE49-F238E27FC236}">
                  <a16:creationId xmlns:a16="http://schemas.microsoft.com/office/drawing/2014/main" id="{524489B6-CE82-692D-6F29-91C7EF71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6236" y="5086797"/>
              <a:ext cx="2038635" cy="115268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A8850E-682B-CC04-0C74-34B2338D1775}"/>
                </a:ext>
              </a:extLst>
            </p:cNvPr>
            <p:cNvSpPr txBox="1"/>
            <p:nvPr/>
          </p:nvSpPr>
          <p:spPr>
            <a:xfrm>
              <a:off x="4089903" y="5954883"/>
              <a:ext cx="1454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Isopropylbutylone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272054-1DA7-06F9-32DC-E82C2FDB6282}"/>
              </a:ext>
            </a:extLst>
          </p:cNvPr>
          <p:cNvGrpSpPr/>
          <p:nvPr/>
        </p:nvGrpSpPr>
        <p:grpSpPr>
          <a:xfrm>
            <a:off x="4829167" y="4810932"/>
            <a:ext cx="2038635" cy="1303213"/>
            <a:chOff x="4829167" y="4810932"/>
            <a:chExt cx="2038635" cy="1303213"/>
          </a:xfrm>
        </p:grpSpPr>
        <p:pic>
          <p:nvPicPr>
            <p:cNvPr id="26" name="Picture 25" descr="Diagram&#10;&#10;AI-generated content may be incorrect.">
              <a:extLst>
                <a:ext uri="{FF2B5EF4-FFF2-40B4-BE49-F238E27FC236}">
                  <a16:creationId xmlns:a16="http://schemas.microsoft.com/office/drawing/2014/main" id="{49BF3506-D3E7-0D60-FEC6-47124064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9167" y="4810932"/>
              <a:ext cx="2038635" cy="129558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98E3FB-7936-5DF5-7419-B48C20D84360}"/>
                </a:ext>
              </a:extLst>
            </p:cNvPr>
            <p:cNvSpPr txBox="1"/>
            <p:nvPr/>
          </p:nvSpPr>
          <p:spPr>
            <a:xfrm>
              <a:off x="5015554" y="5744813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MDPIHP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79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7285-203E-4D96-8169-B84D0138F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225" y="567038"/>
            <a:ext cx="5726770" cy="1596177"/>
          </a:xfrm>
        </p:spPr>
        <p:txBody>
          <a:bodyPr/>
          <a:lstStyle/>
          <a:p>
            <a:r>
              <a:rPr lang="en-US" dirty="0"/>
              <a:t>Why shifting Trends in Cathinones?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823C-2F74-0C49-AEB3-F5A439312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1056554" cy="3424107"/>
          </a:xfrm>
        </p:spPr>
        <p:txBody>
          <a:bodyPr>
            <a:normAutofit/>
          </a:bodyPr>
          <a:lstStyle/>
          <a:p>
            <a:r>
              <a:rPr lang="en-US" cap="none" dirty="0"/>
              <a:t>Most Substituted Cathinones are imported by mail from China</a:t>
            </a:r>
          </a:p>
          <a:p>
            <a:r>
              <a:rPr lang="en-US" cap="none" dirty="0"/>
              <a:t>China periodically bans the newest RCS – cat and mouse game</a:t>
            </a:r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r>
              <a:rPr lang="en-US" cap="none" dirty="0"/>
              <a:t>Miami man arrested after conspiring to import </a:t>
            </a:r>
            <a:r>
              <a:rPr lang="en-US" cap="none" dirty="0" err="1"/>
              <a:t>Isopropylbutylone</a:t>
            </a:r>
            <a:r>
              <a:rPr lang="en-US" cap="none" dirty="0"/>
              <a:t> from 2022 to 2025</a:t>
            </a:r>
          </a:p>
          <a:p>
            <a:r>
              <a:rPr lang="en-US" cap="none" dirty="0"/>
              <a:t>700 kg = more than 50x the weight of </a:t>
            </a:r>
            <a:r>
              <a:rPr lang="en-US" cap="none" dirty="0" err="1"/>
              <a:t>Isopropylbutylone</a:t>
            </a:r>
            <a:r>
              <a:rPr lang="en-US" cap="none" dirty="0"/>
              <a:t> analyzed by FDLE since its first ID in July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FAC71-643E-47F1-C485-02EA1FF9D9D3}"/>
              </a:ext>
            </a:extLst>
          </p:cNvPr>
          <p:cNvGrpSpPr/>
          <p:nvPr/>
        </p:nvGrpSpPr>
        <p:grpSpPr>
          <a:xfrm>
            <a:off x="9678995" y="1807485"/>
            <a:ext cx="1829681" cy="1314633"/>
            <a:chOff x="9447919" y="1557377"/>
            <a:chExt cx="1829681" cy="1314633"/>
          </a:xfrm>
        </p:grpSpPr>
        <p:pic>
          <p:nvPicPr>
            <p:cNvPr id="7" name="Picture 6" descr="Diagram&#10;&#10;AI-generated content may be incorrect.">
              <a:extLst>
                <a:ext uri="{FF2B5EF4-FFF2-40B4-BE49-F238E27FC236}">
                  <a16:creationId xmlns:a16="http://schemas.microsoft.com/office/drawing/2014/main" id="{B7BB5C9C-6C7D-AA44-FA1B-85ECCF2C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48545" y="1557377"/>
              <a:ext cx="1829055" cy="1314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8B883-15EE-B206-D5BC-9796639E50E1}"/>
                </a:ext>
              </a:extLst>
            </p:cNvPr>
            <p:cNvSpPr txBox="1"/>
            <p:nvPr/>
          </p:nvSpPr>
          <p:spPr>
            <a:xfrm>
              <a:off x="9447919" y="2564233"/>
              <a:ext cx="1500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Dimethylpentylone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59CE66-FCE7-92E5-270D-0285BB41D0FF}"/>
              </a:ext>
            </a:extLst>
          </p:cNvPr>
          <p:cNvGrpSpPr/>
          <p:nvPr/>
        </p:nvGrpSpPr>
        <p:grpSpPr>
          <a:xfrm>
            <a:off x="9585328" y="3274516"/>
            <a:ext cx="2038635" cy="1175863"/>
            <a:chOff x="3996236" y="5086797"/>
            <a:chExt cx="2038635" cy="1175863"/>
          </a:xfrm>
        </p:grpSpPr>
        <p:pic>
          <p:nvPicPr>
            <p:cNvPr id="10" name="Picture 9" descr="A picture containing clock&#10;&#10;AI-generated content may be incorrect.">
              <a:extLst>
                <a:ext uri="{FF2B5EF4-FFF2-40B4-BE49-F238E27FC236}">
                  <a16:creationId xmlns:a16="http://schemas.microsoft.com/office/drawing/2014/main" id="{700EE5E2-A4D8-AC97-1785-875778B0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6236" y="5086797"/>
              <a:ext cx="2038635" cy="11526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BA57A8-9F15-BD2E-6F01-EA632531BA52}"/>
                </a:ext>
              </a:extLst>
            </p:cNvPr>
            <p:cNvSpPr txBox="1"/>
            <p:nvPr/>
          </p:nvSpPr>
          <p:spPr>
            <a:xfrm>
              <a:off x="4089903" y="5954883"/>
              <a:ext cx="1454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Isopropylbutylone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912D79-8CF1-6C7C-7A43-69532D2BDAAE}"/>
              </a:ext>
            </a:extLst>
          </p:cNvPr>
          <p:cNvGrpSpPr/>
          <p:nvPr/>
        </p:nvGrpSpPr>
        <p:grpSpPr>
          <a:xfrm>
            <a:off x="1008216" y="3429000"/>
            <a:ext cx="8230749" cy="1477657"/>
            <a:chOff x="1008216" y="3429000"/>
            <a:chExt cx="8230749" cy="1477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D63A5D-27A4-DF15-9D64-FCC5B47F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216" y="3429000"/>
              <a:ext cx="8230749" cy="866896"/>
            </a:xfrm>
            <a:prstGeom prst="rect">
              <a:avLst/>
            </a:prstGeom>
          </p:spPr>
        </p:pic>
        <p:pic>
          <p:nvPicPr>
            <p:cNvPr id="13" name="Picture 12" descr="Text&#10;&#10;AI-generated content may be incorrect.">
              <a:extLst>
                <a:ext uri="{FF2B5EF4-FFF2-40B4-BE49-F238E27FC236}">
                  <a16:creationId xmlns:a16="http://schemas.microsoft.com/office/drawing/2014/main" id="{D717BA91-D4C5-6685-3190-DCE7456A4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9684" y="3900553"/>
              <a:ext cx="1381879" cy="100610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2CFC2BC-1032-9AB8-800E-D8FC62B31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70" y="694716"/>
            <a:ext cx="3711356" cy="15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2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4FB2-2699-8A03-2E5F-2D0FBB82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Takeaways - Synthetic Cannabinoids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01018-D6A1-E235-0EFC-947A66797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7488" y="2214694"/>
            <a:ext cx="5830111" cy="3576505"/>
          </a:xfrm>
        </p:spPr>
        <p:txBody>
          <a:bodyPr/>
          <a:lstStyle/>
          <a:p>
            <a:r>
              <a:rPr lang="en-US" cap="none" dirty="0"/>
              <a:t>Increase in IDs 23-25 – on pace to increase in 2026</a:t>
            </a:r>
          </a:p>
          <a:p>
            <a:r>
              <a:rPr lang="en-US" cap="none" dirty="0"/>
              <a:t>Mainly attributable to prison papers</a:t>
            </a:r>
          </a:p>
          <a:p>
            <a:pPr lvl="1"/>
            <a:r>
              <a:rPr lang="en-US" cap="none" dirty="0"/>
              <a:t>Letters or legal documents sent/smuggled into jail or prison</a:t>
            </a:r>
          </a:p>
          <a:p>
            <a:pPr lvl="1"/>
            <a:r>
              <a:rPr lang="en-US" cap="none" dirty="0"/>
              <a:t>The papers are soaked in Synthetic Cannabinoids</a:t>
            </a:r>
          </a:p>
          <a:p>
            <a:r>
              <a:rPr lang="en-US" cap="none" dirty="0"/>
              <a:t>Multiple IDs per analysis – 59 IDs in 26 cases</a:t>
            </a:r>
          </a:p>
        </p:txBody>
      </p:sp>
      <p:pic>
        <p:nvPicPr>
          <p:cNvPr id="2050" name="Picture 2" descr="Arrests over drug-soaked paper prison plot - BBC News">
            <a:extLst>
              <a:ext uri="{FF2B5EF4-FFF2-40B4-BE49-F238E27FC236}">
                <a16:creationId xmlns:a16="http://schemas.microsoft.com/office/drawing/2014/main" id="{FC83B1C9-31FD-8116-46E8-1D78A7C24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0" y="2611876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4C76-533E-883F-2E52-754E16D3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858C-E2D2-6088-8D3E-3F449339EF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594" y="2367092"/>
            <a:ext cx="5702709" cy="3424107"/>
          </a:xfrm>
        </p:spPr>
        <p:txBody>
          <a:bodyPr>
            <a:normAutofit lnSpcReduction="10000"/>
          </a:bodyPr>
          <a:lstStyle/>
          <a:p>
            <a:r>
              <a:rPr lang="en-US" cap="none" dirty="0"/>
              <a:t>“Pink Cocaine”</a:t>
            </a:r>
          </a:p>
          <a:p>
            <a:r>
              <a:rPr lang="en-US" cap="none" dirty="0"/>
              <a:t>Pink or red colored powder</a:t>
            </a:r>
          </a:p>
          <a:p>
            <a:r>
              <a:rPr lang="en-US" cap="none" dirty="0"/>
              <a:t>Generally contains:</a:t>
            </a:r>
          </a:p>
          <a:p>
            <a:pPr lvl="1"/>
            <a:r>
              <a:rPr lang="en-US" cap="none" dirty="0"/>
              <a:t>MDMA and/or MDA and/or Substituted Cathinones</a:t>
            </a:r>
          </a:p>
          <a:p>
            <a:pPr lvl="1"/>
            <a:r>
              <a:rPr lang="en-US" cap="none" dirty="0"/>
              <a:t>Ketamine</a:t>
            </a:r>
          </a:p>
          <a:p>
            <a:r>
              <a:rPr lang="en-US" cap="none" dirty="0"/>
              <a:t>Identified in Miami area many times in early 2025</a:t>
            </a:r>
          </a:p>
          <a:p>
            <a:r>
              <a:rPr lang="en-US" cap="none" dirty="0"/>
              <a:t>Only 2 identified samples in North Florida region so far (once in a death investigation)</a:t>
            </a:r>
          </a:p>
        </p:txBody>
      </p:sp>
      <p:pic>
        <p:nvPicPr>
          <p:cNvPr id="1026" name="Picture 2" descr="Red de Noticias Latinas | Qué es el tusi o cocaína rosa y cómo impacta ...">
            <a:extLst>
              <a:ext uri="{FF2B5EF4-FFF2-40B4-BE49-F238E27FC236}">
                <a16:creationId xmlns:a16="http://schemas.microsoft.com/office/drawing/2014/main" id="{0934D195-3BF2-F6FF-6288-0144CF3E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17" y="2788717"/>
            <a:ext cx="4915916" cy="25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9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BCD0-F2A3-B8D8-8757-9FF87B6A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A44E-C3D1-F2A0-354B-D1836D44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5" y="476452"/>
            <a:ext cx="11278226" cy="1605094"/>
          </a:xfrm>
        </p:spPr>
        <p:txBody>
          <a:bodyPr/>
          <a:lstStyle/>
          <a:p>
            <a:r>
              <a:rPr lang="en-US" dirty="0"/>
              <a:t>Regional Drug </a:t>
            </a:r>
            <a:r>
              <a:rPr lang="en-US" dirty="0" err="1"/>
              <a:t>TrenDs</a:t>
            </a:r>
            <a:r>
              <a:rPr lang="en-US" dirty="0"/>
              <a:t> – Death Investigations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F8EBE-24D5-D579-F8C9-5A44654F9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1793415"/>
            <a:ext cx="3298976" cy="576262"/>
          </a:xfrm>
        </p:spPr>
        <p:txBody>
          <a:bodyPr/>
          <a:lstStyle/>
          <a:p>
            <a:r>
              <a:rPr lang="en-US" u="sng" dirty="0"/>
              <a:t>2025 – ALL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B1741-05B3-02C0-8737-3A40D251B30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3774" y="2447637"/>
            <a:ext cx="3298976" cy="441036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cap="none" dirty="0"/>
              <a:t>Methamphetamine – 1006 – 25.5%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Fentanyl + Derivatives</a:t>
            </a:r>
            <a:r>
              <a:rPr lang="en-US" cap="none" dirty="0"/>
              <a:t> – 720 – 19.5%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/>
              <a:t>Cocaine – 700 – 18.9%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Substituted Cathinones</a:t>
            </a:r>
            <a:r>
              <a:rPr lang="en-US" cap="none" dirty="0"/>
              <a:t> – 488 – </a:t>
            </a:r>
            <a:r>
              <a:rPr lang="en-US" cap="none" dirty="0">
                <a:solidFill>
                  <a:srgbClr val="FF0000"/>
                </a:solidFill>
              </a:rPr>
              <a:t>13.2%</a:t>
            </a:r>
          </a:p>
          <a:p>
            <a:pPr marL="342900" indent="-342900">
              <a:buAutoNum type="arabicPeriod"/>
            </a:pPr>
            <a:r>
              <a:rPr lang="en-US" cap="none" dirty="0"/>
              <a:t>Cannabis and THC – 280 – 7.6%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00B050"/>
                </a:solidFill>
              </a:rPr>
              <a:t>Prescription Opiates</a:t>
            </a:r>
            <a:r>
              <a:rPr lang="en-US" cap="none" dirty="0"/>
              <a:t> – 148 – 4.0%</a:t>
            </a:r>
          </a:p>
          <a:p>
            <a:pPr marL="342900" indent="-342900"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Xylazine</a:t>
            </a:r>
            <a:r>
              <a:rPr lang="en-US" cap="none" dirty="0"/>
              <a:t> – 131 – 3.5%</a:t>
            </a:r>
          </a:p>
          <a:p>
            <a:pPr marL="342900" indent="-342900">
              <a:buAutoNum type="arabicPeriod"/>
            </a:pPr>
            <a:r>
              <a:rPr lang="en-US" cap="none" dirty="0"/>
              <a:t>Synthetic Cannabinoids – 59 – </a:t>
            </a:r>
            <a:r>
              <a:rPr lang="en-US" cap="none" dirty="0">
                <a:solidFill>
                  <a:srgbClr val="00B050"/>
                </a:solidFill>
              </a:rPr>
              <a:t>1.6%</a:t>
            </a:r>
            <a:endParaRPr lang="en-US" cap="none" dirty="0"/>
          </a:p>
          <a:p>
            <a:pPr marL="342900" indent="-342900">
              <a:buAutoNum type="arabicPeriod"/>
            </a:pPr>
            <a:r>
              <a:rPr lang="en-US" sz="1200" cap="none" dirty="0">
                <a:highlight>
                  <a:srgbClr val="FFFF00"/>
                </a:highlight>
              </a:rPr>
              <a:t>Substituted Phenethylamines</a:t>
            </a:r>
            <a:r>
              <a:rPr lang="en-US" sz="1200" cap="none" dirty="0"/>
              <a:t> – 47 – </a:t>
            </a:r>
            <a:r>
              <a:rPr lang="en-US" sz="1200" cap="none" dirty="0">
                <a:solidFill>
                  <a:srgbClr val="00B050"/>
                </a:solidFill>
              </a:rPr>
              <a:t>1.3%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cap="none" dirty="0">
                <a:solidFill>
                  <a:srgbClr val="FF0000"/>
                </a:solidFill>
              </a:rPr>
              <a:t>Benzodiazepines</a:t>
            </a:r>
            <a:r>
              <a:rPr lang="en-US" cap="none" dirty="0"/>
              <a:t> – 31 – 0.8%</a:t>
            </a:r>
          </a:p>
          <a:p>
            <a:r>
              <a:rPr lang="en-US" cap="none" dirty="0"/>
              <a:t>Total Identifications – 3695</a:t>
            </a:r>
          </a:p>
          <a:p>
            <a:endParaRPr lang="en-US" cap="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7A163-3F03-9EFD-5BD5-824FF2DA3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348" y="1793415"/>
            <a:ext cx="3291521" cy="576262"/>
          </a:xfrm>
        </p:spPr>
        <p:txBody>
          <a:bodyPr/>
          <a:lstStyle/>
          <a:p>
            <a:r>
              <a:rPr lang="en-US" sz="1800" u="sng" dirty="0"/>
              <a:t>2025 – Death Investigations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5B4766-10C4-C896-E09B-B22CF0DD0D6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41348" y="2447637"/>
            <a:ext cx="3303351" cy="441036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1300" cap="none" dirty="0"/>
              <a:t>Fentanyl + Derivatives – 39 – 5.4% of IDs</a:t>
            </a:r>
          </a:p>
          <a:p>
            <a:pPr marL="342900" indent="-342900">
              <a:buAutoNum type="arabicPeriod"/>
            </a:pPr>
            <a:r>
              <a:rPr lang="en-US" cap="none" dirty="0"/>
              <a:t>Methamphetamine – 5 – 0.5%</a:t>
            </a:r>
          </a:p>
          <a:p>
            <a:pPr marL="342900" indent="-342900">
              <a:buAutoNum type="arabicPeriod"/>
            </a:pPr>
            <a:r>
              <a:rPr lang="en-US" cap="none" dirty="0"/>
              <a:t>Xylazine – 2.3%</a:t>
            </a:r>
          </a:p>
          <a:p>
            <a:r>
              <a:rPr lang="en-US" cap="none" dirty="0"/>
              <a:t>3T. Substituted Cathinones – 3 – 0.6%</a:t>
            </a:r>
          </a:p>
          <a:p>
            <a:r>
              <a:rPr lang="en-US" cap="none" dirty="0"/>
              <a:t>3T. Cocaine – 3 – 0.4%</a:t>
            </a:r>
          </a:p>
          <a:p>
            <a:r>
              <a:rPr lang="en-US" cap="none" dirty="0"/>
              <a:t>6. Ketamine – 2 – 14.3%</a:t>
            </a:r>
          </a:p>
          <a:p>
            <a:r>
              <a:rPr lang="en-US" cap="none" dirty="0"/>
              <a:t>7. Prescription Opiates – 1 – 0.7%</a:t>
            </a:r>
          </a:p>
          <a:p>
            <a:r>
              <a:rPr lang="en-US" cap="none" dirty="0"/>
              <a:t>7T. Cannabis and THC – 1 – 0.4%</a:t>
            </a:r>
          </a:p>
          <a:p>
            <a:r>
              <a:rPr lang="en-US" cap="none" dirty="0"/>
              <a:t>Total DI Identifications – 88 (2.4%)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F14C06-83D0-2067-C8B5-AAED8E45D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1467" y="1798583"/>
            <a:ext cx="3304928" cy="576262"/>
          </a:xfrm>
        </p:spPr>
        <p:txBody>
          <a:bodyPr/>
          <a:lstStyle/>
          <a:p>
            <a:r>
              <a:rPr lang="en-US" u="sng" dirty="0"/>
              <a:t>Notes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CBEB0A-7767-DEC2-D22B-E041B716123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3298" y="2447637"/>
            <a:ext cx="3304928" cy="4410364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Statewide – 343 Death Investigation results (30238 total results – 1.13%)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NF results are twice as likely to be from a Death Investigation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The second most common result for DIs is “No controlled substances…”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Xylazine down from 2023-2025 (7-10% of NF results were DI)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cap="none" dirty="0"/>
              <a:t>Ketamine + Fentanyl </a:t>
            </a:r>
            <a:r>
              <a:rPr lang="en-US" sz="1200" cap="none" dirty="0" err="1"/>
              <a:t>ID’d</a:t>
            </a:r>
            <a:r>
              <a:rPr lang="en-US" sz="1200" cap="none" dirty="0"/>
              <a:t> in 1 NF DI case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Tusi (Ketamine, MDMA, Eutylone, Dimethylpentylone) in 2</a:t>
            </a:r>
            <a:r>
              <a:rPr lang="en-US" cap="none" baseline="30000" dirty="0"/>
              <a:t>nd</a:t>
            </a:r>
            <a:r>
              <a:rPr lang="en-US" cap="none" dirty="0"/>
              <a:t> NF DI case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cap="none" dirty="0"/>
              <a:t>Cannabis – suspected to be laced with fentanyl; it was not</a:t>
            </a:r>
          </a:p>
        </p:txBody>
      </p:sp>
    </p:spTree>
    <p:extLst>
      <p:ext uri="{BB962C8B-B14F-4D97-AF65-F5344CB8AC3E}">
        <p14:creationId xmlns:p14="http://schemas.microsoft.com/office/powerpoint/2010/main" val="12235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5480-0C8E-9FEE-D867-44A4BA9D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Analytical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55843-33E1-16D8-1CB4-8A83D65186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cap="none" dirty="0">
                <a:latin typeface="Aptos" panose="020B0004020202020204" pitchFamily="34" charset="0"/>
              </a:rPr>
              <a:t>Counterfeit tablets – increasing prevalence, mainly for certain markings indicating Alprazolam, Oxycodone, and Amphetamine</a:t>
            </a:r>
          </a:p>
          <a:p>
            <a:r>
              <a:rPr lang="en-US" cap="none" dirty="0">
                <a:latin typeface="Aptos" panose="020B0004020202020204" pitchFamily="34" charset="0"/>
              </a:rPr>
              <a:t>How do we maintain certainty about populations?</a:t>
            </a:r>
          </a:p>
          <a:p>
            <a:pPr lvl="1"/>
            <a:r>
              <a:rPr lang="en-US" cap="none" dirty="0">
                <a:latin typeface="Aptos" panose="020B0004020202020204" pitchFamily="34" charset="0"/>
              </a:rPr>
              <a:t>Statistical sampling of tablet populations – sample 3-30 tablets today vs. 1 in the past</a:t>
            </a:r>
          </a:p>
          <a:p>
            <a:pPr lvl="2"/>
            <a:r>
              <a:rPr lang="en-US" cap="none" dirty="0">
                <a:latin typeface="Aptos" panose="020B0004020202020204" pitchFamily="34" charset="0"/>
              </a:rPr>
              <a:t>Implemented in November 2025</a:t>
            </a:r>
          </a:p>
          <a:p>
            <a:pPr lvl="1"/>
            <a:r>
              <a:rPr lang="en-US" cap="none" dirty="0">
                <a:latin typeface="Aptos" panose="020B0004020202020204" pitchFamily="34" charset="0"/>
              </a:rPr>
              <a:t>Allows for inferences about the population as a whole – utilized by FDLE for tablet populations where trafficking weights may be present</a:t>
            </a:r>
          </a:p>
          <a:p>
            <a:pPr lvl="2"/>
            <a:r>
              <a:rPr lang="en-US" cap="none" dirty="0">
                <a:latin typeface="Aptos" panose="020B0004020202020204" pitchFamily="34" charset="0"/>
              </a:rPr>
              <a:t>So far, no mixed populations have been encountered in North Florida</a:t>
            </a:r>
          </a:p>
          <a:p>
            <a:endParaRPr lang="en-US" cap="non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41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5851-22F0-454E-A7EA-8EB59C44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What IS a Counterfeit?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9979F-BF76-48D7-A8BA-42E64AE423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63700"/>
            <a:ext cx="10394707" cy="17653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Counterfeit tablet</a:t>
            </a:r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 – a tablet with pharmaceutical markings that correspond to a legitimate pharmaceutical preparation, but contain substances other than the indicated controlled substance</a:t>
            </a:r>
          </a:p>
          <a:p>
            <a:pPr lvl="1"/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Ex 1: “S903” tablet (Alprazolam) containing Etizolam or </a:t>
            </a:r>
            <a:r>
              <a:rPr lang="en-US" cap="none" dirty="0" err="1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Clonazolam</a:t>
            </a:r>
            <a:endParaRPr lang="en-US" cap="none" dirty="0">
              <a:ln w="0"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Ex 2: “K 9” tablet (Oxycodone) containing Cocaine and Oxycodone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94C59-8051-4281-B115-C4BD97E5A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3429000"/>
            <a:ext cx="3619500" cy="28695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976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0E55-D55D-8745-BB3E-0F571E6DA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90C2-4910-5772-4181-C4E6BE867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1640"/>
            <a:ext cx="12192000" cy="5806440"/>
          </a:xfrm>
        </p:spPr>
        <p:txBody>
          <a:bodyPr/>
          <a:lstStyle/>
          <a:p>
            <a:r>
              <a:rPr lang="en-US" sz="2400" cap="none" dirty="0"/>
              <a:t>Two tests are required – must be linked to a different fundamental property of the molecule</a:t>
            </a:r>
          </a:p>
          <a:p>
            <a:pPr lvl="1"/>
            <a:r>
              <a:rPr lang="en-US" sz="2000" cap="none" dirty="0"/>
              <a:t>Test #1 – GC/MS or IR (IR not present in Jacksonville)</a:t>
            </a:r>
          </a:p>
          <a:p>
            <a:pPr lvl="1"/>
            <a:r>
              <a:rPr lang="en-US" sz="2000" cap="none" dirty="0"/>
              <a:t>Test #2 – GC or TLC</a:t>
            </a:r>
          </a:p>
          <a:p>
            <a:r>
              <a:rPr lang="en-US" sz="2400" cap="none" dirty="0"/>
              <a:t>For Cannabis identifications – Microscopic Examination, </a:t>
            </a:r>
            <a:r>
              <a:rPr lang="en-US" sz="2400" cap="none" dirty="0" err="1"/>
              <a:t>Duquenois</a:t>
            </a:r>
            <a:r>
              <a:rPr lang="en-US" sz="2400" cap="none" dirty="0"/>
              <a:t>-Levine Color Test, and (optional) GC/MS analysis to differentiate Cannabis from Hemp</a:t>
            </a:r>
          </a:p>
          <a:p>
            <a:pPr lvl="1"/>
            <a:r>
              <a:rPr lang="en-US" sz="2000" cap="none" dirty="0"/>
              <a:t>GC/MS Analysis - Performed on &gt;20 grams of plant material or oils/liquids/resinous extracts</a:t>
            </a:r>
          </a:p>
          <a:p>
            <a:pPr lvl="2"/>
            <a:r>
              <a:rPr lang="en-US" sz="1800" cap="none" dirty="0"/>
              <a:t>Can be performed on smaller amounts with supervisor approval</a:t>
            </a:r>
          </a:p>
          <a:p>
            <a:pPr lvl="2"/>
            <a:r>
              <a:rPr lang="en-US" sz="1800" cap="none" dirty="0"/>
              <a:t>Not validated for food products</a:t>
            </a:r>
          </a:p>
          <a:p>
            <a:pPr lvl="1"/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881081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4F55-0EB5-475A-9EE8-AD27250E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ALPRAZOLAM Counterfeits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6EC10-4569-4ECC-9AAD-3464AC08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3258" y="3796759"/>
            <a:ext cx="3310128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S903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A4A40-7F7B-45BF-AC09-7983FBA87CF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763258" y="4395718"/>
            <a:ext cx="3310128" cy="985299"/>
          </a:xfrm>
        </p:spPr>
        <p:txBody>
          <a:bodyPr>
            <a:normAutofit/>
          </a:bodyPr>
          <a:lstStyle/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3 counterfeits (100%)</a:t>
            </a:r>
          </a:p>
          <a:p>
            <a:r>
              <a:rPr lang="en-US" cap="none" dirty="0" err="1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Phenazolam</a:t>
            </a:r>
            <a:endParaRPr lang="en-US" cap="none" dirty="0">
              <a:ln w="0"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822F25-88A7-4B64-BD87-C35410771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2745" y="3796759"/>
            <a:ext cx="3310128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R039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7E8BCC-D87D-4C7F-B232-B3BDA7DD9610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632745" y="4373021"/>
            <a:ext cx="3310128" cy="985302"/>
          </a:xfrm>
        </p:spPr>
        <p:txBody>
          <a:bodyPr>
            <a:normAutofit/>
          </a:bodyPr>
          <a:lstStyle/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2 counterfeits (66.7%)</a:t>
            </a:r>
          </a:p>
          <a:p>
            <a:r>
              <a:rPr lang="en-US" cap="none" dirty="0" err="1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Bromazolam</a:t>
            </a:r>
            <a:endParaRPr lang="en-US" cap="none" dirty="0">
              <a:ln w="0"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Pill S 90 3 Green Rectangle is Alprazolam">
            <a:extLst>
              <a:ext uri="{FF2B5EF4-FFF2-40B4-BE49-F238E27FC236}">
                <a16:creationId xmlns:a16="http://schemas.microsoft.com/office/drawing/2014/main" id="{C5A9C931-4CA8-49C4-9B2A-47D4C666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49" y="1721008"/>
            <a:ext cx="2630146" cy="19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l G 372 2 White Rectangle is Alprazolam">
            <a:extLst>
              <a:ext uri="{FF2B5EF4-FFF2-40B4-BE49-F238E27FC236}">
                <a16:creationId xmlns:a16="http://schemas.microsoft.com/office/drawing/2014/main" id="{6A3F3819-11D7-44B4-8597-2E911DC8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7" y="1721008"/>
            <a:ext cx="2630145" cy="19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F3D1A-2C32-7167-40DA-CD935003422C}"/>
              </a:ext>
            </a:extLst>
          </p:cNvPr>
          <p:cNvSpPr txBox="1"/>
          <p:nvPr/>
        </p:nvSpPr>
        <p:spPr>
          <a:xfrm>
            <a:off x="419100" y="5613400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Other counterfeits:</a:t>
            </a:r>
            <a:r>
              <a:rPr lang="en-US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B707, V2090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6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09FC-4112-41CE-AFF3-BD6CA2C3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Oxycodone Counterfeits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3EC6-1E7C-4C11-BE28-ECB2879A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4022" y="3813025"/>
            <a:ext cx="3310128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 30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E85177-9880-4E25-A759-7D3B1EDFF66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754021" y="4389287"/>
            <a:ext cx="3310128" cy="985299"/>
          </a:xfrm>
        </p:spPr>
        <p:txBody>
          <a:bodyPr>
            <a:normAutofit fontScale="77500" lnSpcReduction="20000"/>
          </a:bodyPr>
          <a:lstStyle/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23 counterfeits (88.5%)</a:t>
            </a:r>
          </a:p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Fentanyl and Fentanyl Derivatives (20), Heroin, N-Pyrrolidino Etonitazene, Methorphan, Xylazine, </a:t>
            </a:r>
            <a:r>
              <a:rPr lang="en-US" cap="none" dirty="0" err="1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Isopropylbutylone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358EC5-F95A-457C-8ADA-3E8D2296C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5090" y="3813025"/>
            <a:ext cx="3310128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RP 10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E1FE39-3590-4541-8CBC-29A78D848E6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090" y="4324631"/>
            <a:ext cx="3310128" cy="985300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6 counterfeits (85.7%)</a:t>
            </a:r>
          </a:p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Fentanyl and Fentanyl Derivatives (including Carfentanil), Xylazine, Tramadol, N-Pyrrolidino </a:t>
            </a:r>
            <a:r>
              <a:rPr lang="en-US" cap="none" dirty="0" err="1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Protonitazene</a:t>
            </a:r>
            <a:endParaRPr lang="en-US" dirty="0"/>
          </a:p>
        </p:txBody>
      </p:sp>
      <p:pic>
        <p:nvPicPr>
          <p:cNvPr id="4098" name="Picture 2" descr="Oxycodone hydrochloride 30 mg 30 M">
            <a:extLst>
              <a:ext uri="{FF2B5EF4-FFF2-40B4-BE49-F238E27FC236}">
                <a16:creationId xmlns:a16="http://schemas.microsoft.com/office/drawing/2014/main" id="{A4C03C94-424F-4928-8006-17547E1B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14" y="1717352"/>
            <a:ext cx="2611343" cy="19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DA209C-0C85-9099-F8D3-09493C56E667}"/>
              </a:ext>
            </a:extLst>
          </p:cNvPr>
          <p:cNvSpPr txBox="1"/>
          <p:nvPr/>
        </p:nvSpPr>
        <p:spPr>
          <a:xfrm>
            <a:off x="419100" y="5613400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Other counterfeits:</a:t>
            </a:r>
            <a:r>
              <a:rPr lang="en-US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K56, K9, M15, M10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205E5-61B4-AD78-BE73-DB6A339A4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326" y="1712207"/>
            <a:ext cx="2463656" cy="19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F0E3-08C0-4CAD-BBA0-F05805F5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Amphetamine Counterfeits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08D38-09FF-4119-B193-FB2A8BAAC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9178" y="3781104"/>
            <a:ext cx="3310128" cy="5762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 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2B68-3906-4640-92B4-0BF27C33CEF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229178" y="4348668"/>
            <a:ext cx="3310128" cy="985299"/>
          </a:xfrm>
        </p:spPr>
        <p:txBody>
          <a:bodyPr>
            <a:normAutofit/>
          </a:bodyPr>
          <a:lstStyle/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1 counterfeit (100%)</a:t>
            </a:r>
          </a:p>
          <a:p>
            <a:r>
              <a:rPr lang="en-US" cap="none" dirty="0">
                <a:ln w="0"/>
                <a:latin typeface="Verdana" panose="020B0604030504040204" pitchFamily="34" charset="0"/>
                <a:ea typeface="Verdana" panose="020B0604030504040204" pitchFamily="34" charset="0"/>
              </a:rPr>
              <a:t>Methamphetamine</a:t>
            </a:r>
            <a:endParaRPr lang="en-US" dirty="0"/>
          </a:p>
        </p:txBody>
      </p:sp>
      <p:pic>
        <p:nvPicPr>
          <p:cNvPr id="3074" name="Picture 2" descr="Adderall 20 mg AD 2 0">
            <a:extLst>
              <a:ext uri="{FF2B5EF4-FFF2-40B4-BE49-F238E27FC236}">
                <a16:creationId xmlns:a16="http://schemas.microsoft.com/office/drawing/2014/main" id="{3ED043D1-F144-1BEF-2EFE-DDB84514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63" y="1582302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9791E-C786-14D8-DF3D-09E2D4C0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5EBB5A-8630-23E1-3270-1E25CC3B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Statistical Sampling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81823-4DE7-51B1-C700-42FC469CB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FDLE definition of population: A group of substances that have the same visual characteristics (size, shape, color, markings, if applicable) within an exhibit </a:t>
            </a:r>
          </a:p>
        </p:txBody>
      </p:sp>
      <p:sp>
        <p:nvSpPr>
          <p:cNvPr id="2" name="AutoShape 2" descr="M30 Pill: Legitimate vs Counterfeit Blues | Purpose Healing">
            <a:extLst>
              <a:ext uri="{FF2B5EF4-FFF2-40B4-BE49-F238E27FC236}">
                <a16:creationId xmlns:a16="http://schemas.microsoft.com/office/drawing/2014/main" id="{44DB747C-2A98-E67F-0016-4203D7AE51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1028" name="Picture 4" descr="What Is The Street Price Of M30 Oxycodone Pill? - Public Health">
            <a:extLst>
              <a:ext uri="{FF2B5EF4-FFF2-40B4-BE49-F238E27FC236}">
                <a16:creationId xmlns:a16="http://schemas.microsoft.com/office/drawing/2014/main" id="{CE551B7E-3605-C18A-D993-33B4E2E6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24582"/>
            <a:ext cx="2275836" cy="22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Does Heroin Look Like? How to Identify It">
            <a:extLst>
              <a:ext uri="{FF2B5EF4-FFF2-40B4-BE49-F238E27FC236}">
                <a16:creationId xmlns:a16="http://schemas.microsoft.com/office/drawing/2014/main" id="{0D91CD2B-85AF-1850-A209-DD4FF038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616447"/>
            <a:ext cx="3370572" cy="22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2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FA69-33D6-5201-7289-185448EEF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B154BE-1F1D-9AAA-9ED7-62DC682C0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Hypothesis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A9E0E1-16D0-2D23-AC5E-B92CCE18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Hypothesis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about a population which will be tested through statistical sampling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hinking Hmm GIF - Thinking Hmm Emoji - Descubrir y compartir GIFs">
            <a:extLst>
              <a:ext uri="{FF2B5EF4-FFF2-40B4-BE49-F238E27FC236}">
                <a16:creationId xmlns:a16="http://schemas.microsoft.com/office/drawing/2014/main" id="{CE4D67A1-ADCE-AFC3-F4A7-F1332C1D35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Georgi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F616A-48C9-676E-EE17-E884DFEADD28}"/>
              </a:ext>
            </a:extLst>
          </p:cNvPr>
          <p:cNvGrpSpPr/>
          <p:nvPr/>
        </p:nvGrpSpPr>
        <p:grpSpPr>
          <a:xfrm>
            <a:off x="2209800" y="3276601"/>
            <a:ext cx="7620000" cy="2924339"/>
            <a:chOff x="685800" y="3276600"/>
            <a:chExt cx="7620000" cy="2924339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D4545792-E169-F554-A53B-B9F4CF068A29}"/>
                </a:ext>
              </a:extLst>
            </p:cNvPr>
            <p:cNvSpPr/>
            <p:nvPr/>
          </p:nvSpPr>
          <p:spPr>
            <a:xfrm>
              <a:off x="685800" y="3276600"/>
              <a:ext cx="7620000" cy="1600200"/>
            </a:xfrm>
            <a:prstGeom prst="cloudCallout">
              <a:avLst/>
            </a:prstGeom>
            <a:blipFill dpi="0" rotWithShape="1">
              <a:blip r:embed="rId3">
                <a:alphaModFix amt="5000"/>
              </a:blip>
              <a:srcRect/>
              <a:stretch>
                <a:fillRect/>
              </a:stretch>
            </a:blip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Georgia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0AEABA-9422-EEE5-6E3A-2E74151AC7FD}"/>
                </a:ext>
              </a:extLst>
            </p:cNvPr>
            <p:cNvSpPr txBox="1"/>
            <p:nvPr/>
          </p:nvSpPr>
          <p:spPr>
            <a:xfrm>
              <a:off x="990600" y="3806309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Georgia"/>
                </a:rPr>
                <a:t>I believe that there are at least 86% of these bags that contain cocaine.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CBA36F-AF36-4F9F-562A-EBAFA850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4914736"/>
              <a:ext cx="1437215" cy="1286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6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E1A69-1DCF-2FD9-7C48-DFFD3848F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9ECB9A-E4E8-038A-C02C-3AA30D5F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 - Hypergeometric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6470A0-090B-E143-3EE3-1EB2BD19A4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981200" y="1600200"/>
            <a:ext cx="8229600" cy="4724400"/>
          </a:xfrm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50 tablets submitted suspected as Fentanyl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BA072-F490-3376-97AD-920C938A72F7}"/>
              </a:ext>
            </a:extLst>
          </p:cNvPr>
          <p:cNvSpPr txBox="1"/>
          <p:nvPr/>
        </p:nvSpPr>
        <p:spPr>
          <a:xfrm>
            <a:off x="3200400" y="243840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defTabSz="9144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samples do we need to take to be 95% confident that at least 70% of the total samples contain the substance?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E024E-D25B-07DA-96C4-83988381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81" y="3148602"/>
            <a:ext cx="4005439" cy="2947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9B2BB-368A-F0E5-E945-CC466599E2B8}"/>
              </a:ext>
            </a:extLst>
          </p:cNvPr>
          <p:cNvSpPr txBox="1"/>
          <p:nvPr/>
        </p:nvSpPr>
        <p:spPr>
          <a:xfrm>
            <a:off x="7772400" y="37338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</p:txBody>
      </p:sp>
    </p:spTree>
    <p:extLst>
      <p:ext uri="{BB962C8B-B14F-4D97-AF65-F5344CB8AC3E}">
        <p14:creationId xmlns:p14="http://schemas.microsoft.com/office/powerpoint/2010/main" val="226268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E9D0-49AC-C40B-D47D-F639BA98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F0D6B1-D796-B091-95B8-481B8180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Hypothetical Reinforcement</a:t>
            </a:r>
            <a:endPara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BE5B56-0CA8-5C79-0107-C8A1C7F7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  <a:ln w="38100">
            <a:solidFill>
              <a:schemeClr val="tx2">
                <a:lumMod val="90000"/>
                <a:lumOff val="10000"/>
              </a:schemeClr>
            </a:solidFill>
          </a:ln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Hypothetical scenario:</a:t>
            </a:r>
          </a:p>
          <a:p>
            <a:pPr marL="109728" indent="0">
              <a:buNone/>
            </a:pPr>
            <a:r>
              <a:rPr lang="en-US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Fifty tablets marked “M30”</a:t>
            </a:r>
          </a:p>
          <a:p>
            <a:pPr marL="109728" indent="0">
              <a:buNone/>
            </a:pPr>
            <a:r>
              <a:rPr lang="en-US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7.500 grams</a:t>
            </a:r>
          </a:p>
          <a:p>
            <a:pPr marL="109728" indent="0">
              <a:buNone/>
            </a:pPr>
            <a:r>
              <a:rPr lang="en-US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 tablets were analyzed</a:t>
            </a:r>
          </a:p>
          <a:p>
            <a:pPr marL="109728" indent="0">
              <a:buNone/>
            </a:pPr>
            <a:r>
              <a:rPr lang="en-US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Fentanyl was identified in all eight analyzed tablets.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likelihood that we randomly selected the only eight positive tablets?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CF541-7CB0-C5CF-43A0-4AEEA98B53BE}"/>
              </a:ext>
            </a:extLst>
          </p:cNvPr>
          <p:cNvSpPr txBox="1"/>
          <p:nvPr/>
        </p:nvSpPr>
        <p:spPr>
          <a:xfrm>
            <a:off x="2514600" y="44196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u="sng" dirty="0">
                <a:solidFill>
                  <a:prstClr val="black"/>
                </a:solidFill>
                <a:latin typeface="Georgia"/>
              </a:rPr>
              <a:t>8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7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6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5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4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3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2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  x  </a:t>
            </a:r>
            <a:r>
              <a:rPr lang="en-US" u="sng" dirty="0">
                <a:solidFill>
                  <a:prstClr val="black"/>
                </a:solidFill>
                <a:latin typeface="Georgia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93098-88BA-0FC9-36E1-1B513CEEB7B3}"/>
              </a:ext>
            </a:extLst>
          </p:cNvPr>
          <p:cNvSpPr txBox="1"/>
          <p:nvPr/>
        </p:nvSpPr>
        <p:spPr>
          <a:xfrm>
            <a:off x="2438400" y="46482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Georgia"/>
              </a:rPr>
              <a:t>50     49    48   </a:t>
            </a:r>
            <a:r>
              <a:rPr lang="en-US" sz="1000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47   </a:t>
            </a:r>
            <a:r>
              <a:rPr lang="en-US" sz="1050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46   45    44   </a:t>
            </a:r>
            <a:r>
              <a:rPr lang="en-US" sz="1200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dirty="0">
                <a:solidFill>
                  <a:prstClr val="black"/>
                </a:solidFill>
                <a:latin typeface="Georgia"/>
              </a:rPr>
              <a:t>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F8C90-E324-D24A-B48E-BD8B2C318B11}"/>
              </a:ext>
            </a:extLst>
          </p:cNvPr>
          <p:cNvSpPr txBox="1"/>
          <p:nvPr/>
        </p:nvSpPr>
        <p:spPr>
          <a:xfrm>
            <a:off x="6210300" y="45455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Georgia"/>
              </a:rPr>
              <a:t>= 0.00000019%</a:t>
            </a:r>
          </a:p>
        </p:txBody>
      </p:sp>
    </p:spTree>
    <p:extLst>
      <p:ext uri="{BB962C8B-B14F-4D97-AF65-F5344CB8AC3E}">
        <p14:creationId xmlns:p14="http://schemas.microsoft.com/office/powerpoint/2010/main" val="1845365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Contact Us</a:t>
            </a:r>
          </a:p>
        </p:txBody>
      </p:sp>
      <p:pic>
        <p:nvPicPr>
          <p:cNvPr id="6" name="Picture Placeholder 5" descr="Science Lab">
            <a:extLst>
              <a:ext uri="{FF2B5EF4-FFF2-40B4-BE49-F238E27FC236}">
                <a16:creationId xmlns:a16="http://schemas.microsoft.com/office/drawing/2014/main" id="{2543122C-30CE-4CD2-B15E-CA20AE39CC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4" r="2" b="2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BA689-20E2-4C6E-9788-5A871F3D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6707" y="4165601"/>
            <a:ext cx="3487479" cy="7891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someone@example.com</a:t>
            </a:r>
          </a:p>
        </p:txBody>
      </p:sp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181C-8F09-BA9C-4FF1-EF8D72BC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CDE69-996B-CA2B-3CA3-00E3F350A5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cap="none" dirty="0"/>
              <a:t>Analysts complete cases on average in 2-2.5 hours</a:t>
            </a:r>
          </a:p>
          <a:p>
            <a:pPr lvl="1"/>
            <a:r>
              <a:rPr lang="en-US" cap="none" dirty="0"/>
              <a:t>5 analysts full time working cases</a:t>
            </a:r>
          </a:p>
          <a:p>
            <a:pPr lvl="2"/>
            <a:r>
              <a:rPr lang="en-US" cap="none" dirty="0"/>
              <a:t>Complete ~300-350 cases per month</a:t>
            </a:r>
          </a:p>
          <a:p>
            <a:pPr lvl="2"/>
            <a:r>
              <a:rPr lang="en-US" cap="none" dirty="0"/>
              <a:t>1.65 items analyzed per case</a:t>
            </a:r>
          </a:p>
          <a:p>
            <a:pPr lvl="1"/>
            <a:r>
              <a:rPr lang="en-US" cap="none" dirty="0"/>
              <a:t>1 analyst currently training 3 analyst trainees – expected completion August-end of 2026</a:t>
            </a:r>
          </a:p>
          <a:p>
            <a:r>
              <a:rPr lang="en-US" cap="none" dirty="0"/>
              <a:t>Currently completing cases submitted to the lab in November-December 2025</a:t>
            </a:r>
          </a:p>
          <a:p>
            <a:pPr lvl="1"/>
            <a:r>
              <a:rPr lang="en-US" cap="none" dirty="0"/>
              <a:t>TAT 110 days</a:t>
            </a:r>
          </a:p>
          <a:p>
            <a:pPr lvl="1"/>
            <a:r>
              <a:rPr lang="en-US" cap="none" dirty="0"/>
              <a:t>Additional lag for time between offense and submission by contributing agency</a:t>
            </a:r>
          </a:p>
          <a:p>
            <a:r>
              <a:rPr lang="en-US" cap="none" dirty="0"/>
              <a:t>Routinely meeting court deadlines within 1 month of submission to laboratory</a:t>
            </a:r>
          </a:p>
        </p:txBody>
      </p:sp>
    </p:spTree>
    <p:extLst>
      <p:ext uri="{BB962C8B-B14F-4D97-AF65-F5344CB8AC3E}">
        <p14:creationId xmlns:p14="http://schemas.microsoft.com/office/powerpoint/2010/main" val="25581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5CD9-0108-C9A3-529B-18E2269C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8"/>
            <a:ext cx="7053178" cy="614382"/>
          </a:xfrm>
        </p:spPr>
        <p:txBody>
          <a:bodyPr/>
          <a:lstStyle/>
          <a:p>
            <a:r>
              <a:rPr lang="en-US" dirty="0"/>
              <a:t>GC/MS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F157C-C49E-5B7D-27D5-EFD32CDF2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663430"/>
            <a:ext cx="7053178" cy="4127770"/>
          </a:xfrm>
        </p:spPr>
        <p:txBody>
          <a:bodyPr/>
          <a:lstStyle/>
          <a:p>
            <a:r>
              <a:rPr lang="en-US" cap="none" dirty="0"/>
              <a:t>Separatory instrument (GC) coupled with Identification level instrument (MS)</a:t>
            </a:r>
          </a:p>
          <a:p>
            <a:r>
              <a:rPr lang="en-US" cap="none" dirty="0"/>
              <a:t>A sample mixture is separated into individual components and then each component is broken apart to give structural information used for identification.</a:t>
            </a:r>
          </a:p>
          <a:p>
            <a:r>
              <a:rPr lang="en-US" cap="none" dirty="0"/>
              <a:t>Two data graphs produced</a:t>
            </a:r>
          </a:p>
          <a:p>
            <a:pPr lvl="1"/>
            <a:r>
              <a:rPr lang="en-US" cap="none" dirty="0"/>
              <a:t>Total Ion Chromatogram of the overall sample</a:t>
            </a:r>
          </a:p>
          <a:p>
            <a:pPr lvl="1"/>
            <a:r>
              <a:rPr lang="en-US" cap="none" dirty="0"/>
              <a:t>Mass Spectrum of each component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CC37A-5641-6AEF-E70C-7F01B7A9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786" y="278048"/>
            <a:ext cx="3150952" cy="31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DE5B-5390-60E1-36F4-EF058F34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890649"/>
          </a:xfrm>
        </p:spPr>
        <p:txBody>
          <a:bodyPr/>
          <a:lstStyle/>
          <a:p>
            <a:r>
              <a:rPr lang="en-US" cap="none" dirty="0"/>
              <a:t>Example GC/MS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461B-B30E-FB49-7B49-414C7C210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853"/>
            <a:ext cx="5738191" cy="5949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99BCF-2238-0408-7725-D6BDAAF38F1B}"/>
              </a:ext>
            </a:extLst>
          </p:cNvPr>
          <p:cNvSpPr txBox="1"/>
          <p:nvPr/>
        </p:nvSpPr>
        <p:spPr>
          <a:xfrm>
            <a:off x="1733797" y="4595751"/>
            <a:ext cx="236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Tramadol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CD658-EEA2-DD5F-56EF-34CE0012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43" y="914852"/>
            <a:ext cx="5783957" cy="5943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C2181-0E6D-8960-B41E-359C8D86868C}"/>
              </a:ext>
            </a:extLst>
          </p:cNvPr>
          <p:cNvSpPr txBox="1"/>
          <p:nvPr/>
        </p:nvSpPr>
        <p:spPr>
          <a:xfrm>
            <a:off x="7924800" y="4582749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Xylazine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F7799-5BF7-8349-0C50-0026A166B0D1}"/>
              </a:ext>
            </a:extLst>
          </p:cNvPr>
          <p:cNvSpPr txBox="1"/>
          <p:nvPr/>
        </p:nvSpPr>
        <p:spPr>
          <a:xfrm>
            <a:off x="4424516" y="1514168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Fentanyl</a:t>
            </a:r>
          </a:p>
        </p:txBody>
      </p:sp>
    </p:spTree>
    <p:extLst>
      <p:ext uri="{BB962C8B-B14F-4D97-AF65-F5344CB8AC3E}">
        <p14:creationId xmlns:p14="http://schemas.microsoft.com/office/powerpoint/2010/main" val="70637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4DDC-5A89-8BB8-BDEE-620ECEB2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616517"/>
          </a:xfrm>
        </p:spPr>
        <p:txBody>
          <a:bodyPr/>
          <a:lstStyle/>
          <a:p>
            <a:r>
              <a:rPr lang="en-US" cap="none"/>
              <a:t>Mass Spectrum of Fentanyl</a:t>
            </a:r>
            <a:endParaRPr lang="en-US" cap="non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21C3C3-460B-ACDE-0924-65047E60C0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4470" y="561916"/>
            <a:ext cx="10394187" cy="62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73FD94-6402-0AE5-A601-62F7EF875A16}"/>
              </a:ext>
            </a:extLst>
          </p:cNvPr>
          <p:cNvSpPr txBox="1"/>
          <p:nvPr/>
        </p:nvSpPr>
        <p:spPr>
          <a:xfrm>
            <a:off x="8158348" y="2885704"/>
            <a:ext cx="2990309" cy="20313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Each peak in this MS correlates to a fragment ion of Fentanyl</a:t>
            </a:r>
          </a:p>
          <a:p>
            <a:endParaRPr lang="en-US" dirty="0"/>
          </a:p>
          <a:p>
            <a:r>
              <a:rPr lang="en-US" dirty="0"/>
              <a:t>Fragmentation patterns are reproducible at the same ionization parameters (70 eV)</a:t>
            </a:r>
          </a:p>
        </p:txBody>
      </p:sp>
    </p:spTree>
    <p:extLst>
      <p:ext uri="{BB962C8B-B14F-4D97-AF65-F5344CB8AC3E}">
        <p14:creationId xmlns:p14="http://schemas.microsoft.com/office/powerpoint/2010/main" val="2311590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EB39F-8E45-AB64-6407-320A7D89C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utosampler GC, GC automatic injection | Agilent">
            <a:extLst>
              <a:ext uri="{FF2B5EF4-FFF2-40B4-BE49-F238E27FC236}">
                <a16:creationId xmlns:a16="http://schemas.microsoft.com/office/drawing/2014/main" id="{F5C8B9A6-761E-3862-7657-5378DD3E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5577" y="1665095"/>
            <a:ext cx="3282245" cy="3282245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590B0-EF6D-5B98-7FB8-7B91FEE0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>
            <a:normAutofit/>
          </a:bodyPr>
          <a:lstStyle/>
          <a:p>
            <a:r>
              <a:rPr lang="en-US" dirty="0"/>
              <a:t>GC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A3F36-DBD0-98FC-11E4-A9E0760F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" y="1781300"/>
            <a:ext cx="8134599" cy="44358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cap="none" dirty="0"/>
              <a:t>A sample mixture is separated into individual components as they travel through the instrument</a:t>
            </a:r>
          </a:p>
          <a:p>
            <a:pPr lvl="1">
              <a:lnSpc>
                <a:spcPct val="110000"/>
              </a:lnSpc>
            </a:pPr>
            <a:r>
              <a:rPr lang="en-US" cap="none" dirty="0"/>
              <a:t>Separation based on interaction with stationary phase and boiling point of compound</a:t>
            </a:r>
          </a:p>
          <a:p>
            <a:pPr lvl="1">
              <a:lnSpc>
                <a:spcPct val="110000"/>
              </a:lnSpc>
            </a:pPr>
            <a:r>
              <a:rPr lang="en-US" cap="none" dirty="0"/>
              <a:t>Temperature programs can be adjusted to create better separation of sample components</a:t>
            </a:r>
          </a:p>
          <a:p>
            <a:pPr>
              <a:lnSpc>
                <a:spcPct val="110000"/>
              </a:lnSpc>
            </a:pPr>
            <a:r>
              <a:rPr lang="en-US" cap="none" dirty="0"/>
              <a:t>As the components exit the column, they are detected and a retention time (RT) is recorded</a:t>
            </a:r>
          </a:p>
          <a:p>
            <a:pPr>
              <a:lnSpc>
                <a:spcPct val="110000"/>
              </a:lnSpc>
            </a:pPr>
            <a:r>
              <a:rPr lang="en-US" cap="none" dirty="0"/>
              <a:t>The retention time of sample components is compared to controlled substance standards run on the same instrument under the same instrumental conditions (temperature program) within 24 hours</a:t>
            </a:r>
          </a:p>
        </p:txBody>
      </p:sp>
    </p:spTree>
    <p:extLst>
      <p:ext uri="{BB962C8B-B14F-4D97-AF65-F5344CB8AC3E}">
        <p14:creationId xmlns:p14="http://schemas.microsoft.com/office/powerpoint/2010/main" val="390632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16B5E-A16A-9261-58F4-9033015C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F315-7134-D17D-7D42-3DDE318D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890649"/>
          </a:xfrm>
        </p:spPr>
        <p:txBody>
          <a:bodyPr/>
          <a:lstStyle/>
          <a:p>
            <a:r>
              <a:rPr lang="en-US" cap="none" dirty="0"/>
              <a:t>Example GC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27C15-F798-74B6-F33A-D7A35F654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9" y="1784646"/>
            <a:ext cx="5604364" cy="3678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CD397-3A53-81F9-CBA6-EA88C8E5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84646"/>
            <a:ext cx="5846589" cy="3678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BC8F38-9A44-8578-D9EC-3F7DF70C94CC}"/>
              </a:ext>
            </a:extLst>
          </p:cNvPr>
          <p:cNvSpPr txBox="1"/>
          <p:nvPr/>
        </p:nvSpPr>
        <p:spPr>
          <a:xfrm>
            <a:off x="1992146" y="5491589"/>
            <a:ext cx="208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of Fentanyl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F5846-7315-1452-B9BF-1CC9A76D903E}"/>
              </a:ext>
            </a:extLst>
          </p:cNvPr>
          <p:cNvSpPr txBox="1"/>
          <p:nvPr/>
        </p:nvSpPr>
        <p:spPr>
          <a:xfrm>
            <a:off x="8078875" y="5491589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Fentanyl Standard</a:t>
            </a:r>
          </a:p>
        </p:txBody>
      </p:sp>
    </p:spTree>
    <p:extLst>
      <p:ext uri="{BB962C8B-B14F-4D97-AF65-F5344CB8AC3E}">
        <p14:creationId xmlns:p14="http://schemas.microsoft.com/office/powerpoint/2010/main" val="248579489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3.xml><?xml version="1.0" encoding="utf-8"?>
<a:theme xmlns:a="http://schemas.openxmlformats.org/drawingml/2006/main" name="Urban">
  <a:themeElements>
    <a:clrScheme name="Custom 3">
      <a:dk1>
        <a:sysClr val="windowText" lastClr="000000"/>
      </a:dk1>
      <a:lt1>
        <a:srgbClr val="FFFFFF"/>
      </a:lt1>
      <a:dk2>
        <a:srgbClr val="002060"/>
      </a:dk2>
      <a:lt2>
        <a:srgbClr val="FCE7B4"/>
      </a:lt2>
      <a:accent1>
        <a:srgbClr val="FFD965"/>
      </a:accent1>
      <a:accent2>
        <a:srgbClr val="FFC000"/>
      </a:accent2>
      <a:accent3>
        <a:srgbClr val="FFC000"/>
      </a:accent3>
      <a:accent4>
        <a:srgbClr val="C4652D"/>
      </a:accent4>
      <a:accent5>
        <a:srgbClr val="8B5D3D"/>
      </a:accent5>
      <a:accent6>
        <a:srgbClr val="FFC000"/>
      </a:accent6>
      <a:hlink>
        <a:srgbClr val="C4652D"/>
      </a:hlink>
      <a:folHlink>
        <a:srgbClr val="FFFFFF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blipFill dpi="0" rotWithShape="1">
          <a:blip xmlns:r="http://schemas.openxmlformats.org/officeDocument/2006/relationships" r:embed="rId2">
            <a:alphaModFix amt="5000"/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E52988-C458-4121-9BF8-864CDB291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BA7D41-7EBD-45D7-AFB8-22EF4BFA6B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Laboratory design</Template>
  <TotalTime>606</TotalTime>
  <Words>2320</Words>
  <Application>Microsoft Office PowerPoint</Application>
  <PresentationFormat>Widescreen</PresentationFormat>
  <Paragraphs>345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Aptos</vt:lpstr>
      <vt:lpstr>Arial</vt:lpstr>
      <vt:lpstr>Bahnschrift SemiBold</vt:lpstr>
      <vt:lpstr>Calibri</vt:lpstr>
      <vt:lpstr>Century Gothic</vt:lpstr>
      <vt:lpstr>Georgia</vt:lpstr>
      <vt:lpstr>Impact</vt:lpstr>
      <vt:lpstr>Times New Roman</vt:lpstr>
      <vt:lpstr>Trebuchet MS</vt:lpstr>
      <vt:lpstr>Tw Cen MT</vt:lpstr>
      <vt:lpstr>Verdana</vt:lpstr>
      <vt:lpstr>Wingdings</vt:lpstr>
      <vt:lpstr>Wingdings 2</vt:lpstr>
      <vt:lpstr>Wingdings 3</vt:lpstr>
      <vt:lpstr>Wisp</vt:lpstr>
      <vt:lpstr>Main Event</vt:lpstr>
      <vt:lpstr>Urban</vt:lpstr>
      <vt:lpstr>Droplet</vt:lpstr>
      <vt:lpstr>FDLE Seized Drugs Analysis &amp; Regional Drug Trends</vt:lpstr>
      <vt:lpstr>Instruments &amp; Analytical Techniques</vt:lpstr>
      <vt:lpstr>Identification Requirements</vt:lpstr>
      <vt:lpstr>ANALYSIS TIMELINE</vt:lpstr>
      <vt:lpstr>GC/MS</vt:lpstr>
      <vt:lpstr>Example GC/MS Data</vt:lpstr>
      <vt:lpstr>Mass Spectrum of Fentanyl</vt:lpstr>
      <vt:lpstr>GC</vt:lpstr>
      <vt:lpstr>Example GC Data</vt:lpstr>
      <vt:lpstr>TLC</vt:lpstr>
      <vt:lpstr>Chemical Color Tests</vt:lpstr>
      <vt:lpstr>Cannabis and Hemp</vt:lpstr>
      <vt:lpstr>Analytical Challenges</vt:lpstr>
      <vt:lpstr>Testing Scheme for Cannabis plant material</vt:lpstr>
      <vt:lpstr>Field tests indicate other controlled substances</vt:lpstr>
      <vt:lpstr>Certificates of Analysis</vt:lpstr>
      <vt:lpstr>PowerPoint Presentation</vt:lpstr>
      <vt:lpstr>Investigations into stores</vt:lpstr>
      <vt:lpstr>DrUG Trends</vt:lpstr>
      <vt:lpstr>Newly Identified Substances</vt:lpstr>
      <vt:lpstr>Non-controlled Substances and Precursors in Samples 2025 through February 2026</vt:lpstr>
      <vt:lpstr>Regional Drug TrenDs – Most IdenTIFIEd</vt:lpstr>
      <vt:lpstr>Trend Takeaways - Cathinones</vt:lpstr>
      <vt:lpstr>Why shifting Trends in Cathinones?</vt:lpstr>
      <vt:lpstr>Trend Takeaways - Synthetic Cannabinoids</vt:lpstr>
      <vt:lpstr>TusI</vt:lpstr>
      <vt:lpstr>Regional Drug TrenDs – Death Investigations</vt:lpstr>
      <vt:lpstr>Additional Analytical Concerns</vt:lpstr>
      <vt:lpstr>What IS a Counterfeit?</vt:lpstr>
      <vt:lpstr>ALPRAZOLAM Counterfeits</vt:lpstr>
      <vt:lpstr>Oxycodone Counterfeits</vt:lpstr>
      <vt:lpstr>Amphetamine Counterfeits</vt:lpstr>
      <vt:lpstr>Principles of Statistical Sampling</vt:lpstr>
      <vt:lpstr>Population Hypothesis</vt:lpstr>
      <vt:lpstr>Math - Hypergeometric</vt:lpstr>
      <vt:lpstr>Hypothetical Reinforcement</vt:lpstr>
      <vt:lpstr>Contact Us</vt:lpstr>
    </vt:vector>
  </TitlesOfParts>
  <Company>Florida Department of Law Enforcement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Wolfer, Troy</dc:creator>
  <cp:lastModifiedBy>Wolfer, Troy</cp:lastModifiedBy>
  <cp:revision>13</cp:revision>
  <dcterms:created xsi:type="dcterms:W3CDTF">2026-03-18T19:07:25Z</dcterms:created>
  <dcterms:modified xsi:type="dcterms:W3CDTF">2026-03-20T16:44:29Z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